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8"/>
  </p:notesMasterIdLst>
  <p:sldIdLst>
    <p:sldId id="256" r:id="rId2"/>
    <p:sldId id="285" r:id="rId3"/>
    <p:sldId id="257" r:id="rId4"/>
    <p:sldId id="260" r:id="rId5"/>
    <p:sldId id="286" r:id="rId6"/>
    <p:sldId id="287" r:id="rId7"/>
    <p:sldId id="258" r:id="rId8"/>
    <p:sldId id="261" r:id="rId9"/>
    <p:sldId id="288" r:id="rId10"/>
    <p:sldId id="289" r:id="rId11"/>
    <p:sldId id="290" r:id="rId12"/>
    <p:sldId id="291" r:id="rId13"/>
    <p:sldId id="292" r:id="rId14"/>
    <p:sldId id="293" r:id="rId15"/>
    <p:sldId id="309" r:id="rId16"/>
    <p:sldId id="310" r:id="rId17"/>
    <p:sldId id="259" r:id="rId18"/>
    <p:sldId id="262" r:id="rId19"/>
    <p:sldId id="265" r:id="rId20"/>
    <p:sldId id="294" r:id="rId21"/>
    <p:sldId id="295" r:id="rId22"/>
    <p:sldId id="263" r:id="rId23"/>
    <p:sldId id="264" r:id="rId24"/>
    <p:sldId id="266" r:id="rId25"/>
    <p:sldId id="267" r:id="rId26"/>
    <p:sldId id="268" r:id="rId27"/>
    <p:sldId id="269" r:id="rId28"/>
    <p:sldId id="270" r:id="rId29"/>
    <p:sldId id="296" r:id="rId30"/>
    <p:sldId id="297" r:id="rId31"/>
    <p:sldId id="298" r:id="rId32"/>
    <p:sldId id="299" r:id="rId33"/>
    <p:sldId id="300" r:id="rId34"/>
    <p:sldId id="301" r:id="rId35"/>
    <p:sldId id="302" r:id="rId36"/>
    <p:sldId id="303" r:id="rId37"/>
    <p:sldId id="304" r:id="rId38"/>
    <p:sldId id="271" r:id="rId39"/>
    <p:sldId id="272" r:id="rId40"/>
    <p:sldId id="273" r:id="rId41"/>
    <p:sldId id="274" r:id="rId42"/>
    <p:sldId id="275" r:id="rId43"/>
    <p:sldId id="276" r:id="rId44"/>
    <p:sldId id="279" r:id="rId45"/>
    <p:sldId id="280" r:id="rId46"/>
    <p:sldId id="281" r:id="rId47"/>
    <p:sldId id="282" r:id="rId48"/>
    <p:sldId id="277" r:id="rId49"/>
    <p:sldId id="278" r:id="rId50"/>
    <p:sldId id="307" r:id="rId51"/>
    <p:sldId id="311" r:id="rId52"/>
    <p:sldId id="312" r:id="rId53"/>
    <p:sldId id="305" r:id="rId54"/>
    <p:sldId id="306" r:id="rId55"/>
    <p:sldId id="283" r:id="rId56"/>
    <p:sldId id="30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p:restoredTop sz="92143"/>
  </p:normalViewPr>
  <p:slideViewPr>
    <p:cSldViewPr snapToGrid="0" snapToObjects="1">
      <p:cViewPr varScale="1">
        <p:scale>
          <a:sx n="68" d="100"/>
          <a:sy n="68" d="100"/>
        </p:scale>
        <p:origin x="7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D65997-4270-3547-B840-446F46AF3C62}" type="datetimeFigureOut">
              <a:rPr lang="en-US" smtClean="0"/>
              <a:t>3/24/2017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382D0B-0437-BC4C-B292-F7820C8701F7}" type="slidenum">
              <a:rPr lang="en-US" smtClean="0"/>
              <a:t>‹#›</a:t>
            </a:fld>
            <a:endParaRPr lang="en-US"/>
          </a:p>
        </p:txBody>
      </p:sp>
    </p:spTree>
    <p:extLst>
      <p:ext uri="{BB962C8B-B14F-4D97-AF65-F5344CB8AC3E}">
        <p14:creationId xmlns:p14="http://schemas.microsoft.com/office/powerpoint/2010/main" val="175560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during mass casualty and disaster management. Currently</a:t>
            </a:r>
          </a:p>
          <a:p>
            <a:r>
              <a:rPr lang="en-US" sz="1200" b="0" i="0" u="none" strike="noStrike" kern="1200" baseline="0" dirty="0" smtClean="0">
                <a:solidFill>
                  <a:schemeClr val="tx1"/>
                </a:solidFill>
                <a:latin typeface="+mn-lt"/>
                <a:ea typeface="+mn-ea"/>
                <a:cs typeface="+mn-cs"/>
              </a:rPr>
              <a:t>available ultrasound devices are more affordable, portable,</a:t>
            </a:r>
          </a:p>
          <a:p>
            <a:r>
              <a:rPr lang="en-US" sz="1200" b="0" i="0" u="none" strike="noStrike" kern="1200" baseline="0" dirty="0" smtClean="0">
                <a:solidFill>
                  <a:schemeClr val="tx1"/>
                </a:solidFill>
                <a:latin typeface="+mn-lt"/>
                <a:ea typeface="+mn-ea"/>
                <a:cs typeface="+mn-cs"/>
              </a:rPr>
              <a:t>and feature user-friendly interfaces, making them well</a:t>
            </a:r>
          </a:p>
          <a:p>
            <a:r>
              <a:rPr lang="en-US" sz="1200" b="0" i="0" u="none" strike="noStrike" kern="1200" baseline="0" dirty="0" smtClean="0">
                <a:solidFill>
                  <a:schemeClr val="tx1"/>
                </a:solidFill>
                <a:latin typeface="+mn-lt"/>
                <a:ea typeface="+mn-ea"/>
                <a:cs typeface="+mn-cs"/>
              </a:rPr>
              <a:t>suited for use in the demanding situation of a mass casualty</a:t>
            </a:r>
          </a:p>
          <a:p>
            <a:r>
              <a:rPr lang="en-US" sz="1200" b="0" i="0" u="none" strike="noStrike" kern="1200" baseline="0" dirty="0" smtClean="0">
                <a:solidFill>
                  <a:schemeClr val="tx1"/>
                </a:solidFill>
                <a:latin typeface="+mn-lt"/>
                <a:ea typeface="+mn-ea"/>
                <a:cs typeface="+mn-cs"/>
              </a:rPr>
              <a:t>incident (MCI) or disaster triage. We have reviewed the</a:t>
            </a:r>
          </a:p>
          <a:p>
            <a:r>
              <a:rPr lang="en-US" sz="1200" b="0" i="0" u="none" strike="noStrike" kern="1200" baseline="0" dirty="0" smtClean="0">
                <a:solidFill>
                  <a:schemeClr val="tx1"/>
                </a:solidFill>
                <a:latin typeface="+mn-lt"/>
                <a:ea typeface="+mn-ea"/>
                <a:cs typeface="+mn-cs"/>
              </a:rPr>
              <a:t>existing literature regarding the application of </a:t>
            </a:r>
            <a:r>
              <a:rPr lang="en-US" sz="1200" b="0" i="0" u="none" strike="noStrike" kern="1200" baseline="0" dirty="0" err="1" smtClean="0">
                <a:solidFill>
                  <a:schemeClr val="tx1"/>
                </a:solidFill>
                <a:latin typeface="+mn-lt"/>
                <a:ea typeface="+mn-ea"/>
                <a:cs typeface="+mn-cs"/>
              </a:rPr>
              <a:t>sonology</a:t>
            </a:r>
            <a:r>
              <a:rPr lang="en-US" sz="1200" b="0" i="0" u="none" strike="noStrike" kern="1200" baseline="0" dirty="0" smtClean="0">
                <a:solidFill>
                  <a:schemeClr val="tx1"/>
                </a:solidFill>
                <a:latin typeface="+mn-lt"/>
                <a:ea typeface="+mn-ea"/>
                <a:cs typeface="+mn-cs"/>
              </a:rPr>
              <a:t> in</a:t>
            </a:r>
          </a:p>
          <a:p>
            <a:r>
              <a:rPr lang="en-US" sz="1200" b="0" i="0" u="none" strike="noStrike" kern="1200" baseline="0" dirty="0" smtClean="0">
                <a:solidFill>
                  <a:schemeClr val="tx1"/>
                </a:solidFill>
                <a:latin typeface="+mn-lt"/>
                <a:ea typeface="+mn-ea"/>
                <a:cs typeface="+mn-cs"/>
              </a:rPr>
              <a:t>MCI and disaster scenarios, focusing on the most promising</a:t>
            </a:r>
          </a:p>
          <a:p>
            <a:r>
              <a:rPr lang="en-US" sz="1200" b="0" i="0" u="none" strike="noStrike" kern="1200" baseline="0" dirty="0" smtClean="0">
                <a:solidFill>
                  <a:schemeClr val="tx1"/>
                </a:solidFill>
                <a:latin typeface="+mn-lt"/>
                <a:ea typeface="+mn-ea"/>
                <a:cs typeface="+mn-cs"/>
              </a:rPr>
              <a:t>and practical ultrasound-based paradigms applicable in</a:t>
            </a:r>
          </a:p>
          <a:p>
            <a:r>
              <a:rPr lang="en-US" sz="1200" b="0" i="0" u="none" strike="noStrike" kern="1200" baseline="0" dirty="0" smtClean="0">
                <a:solidFill>
                  <a:schemeClr val="tx1"/>
                </a:solidFill>
                <a:latin typeface="+mn-lt"/>
                <a:ea typeface="+mn-ea"/>
                <a:cs typeface="+mn-cs"/>
              </a:rPr>
              <a:t>these settings.</a:t>
            </a:r>
          </a:p>
          <a:p>
            <a:r>
              <a:rPr lang="en-US" sz="1200" b="0" i="0" u="none" strike="noStrike" kern="1200" baseline="0" dirty="0" smtClean="0">
                <a:solidFill>
                  <a:schemeClr val="tx1"/>
                </a:solidFill>
                <a:latin typeface="+mn-lt"/>
                <a:ea typeface="+mn-ea"/>
                <a:cs typeface="+mn-cs"/>
              </a:rPr>
              <a:t>Keywords  CAVEAT protocol</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and intensive care units [1 –5 ]. As the utilization of sonography</a:t>
            </a:r>
          </a:p>
          <a:p>
            <a:r>
              <a:rPr lang="en-US" sz="1200" b="0" i="0" u="none" strike="noStrike" kern="1200" baseline="0" dirty="0" smtClean="0">
                <a:solidFill>
                  <a:schemeClr val="tx1"/>
                </a:solidFill>
                <a:latin typeface="+mn-lt"/>
                <a:ea typeface="+mn-ea"/>
                <a:cs typeface="+mn-cs"/>
              </a:rPr>
              <a:t>grows, so does our understanding of its applications</a:t>
            </a:r>
          </a:p>
          <a:p>
            <a:r>
              <a:rPr lang="en-US" sz="1200" b="0" i="0" u="none" strike="noStrike" kern="1200" baseline="0" dirty="0" smtClean="0">
                <a:solidFill>
                  <a:schemeClr val="tx1"/>
                </a:solidFill>
                <a:latin typeface="+mn-lt"/>
                <a:ea typeface="+mn-ea"/>
                <a:cs typeface="+mn-cs"/>
              </a:rPr>
              <a:t>and limitations. One of the disciplines in which ultrasound</a:t>
            </a:r>
          </a:p>
          <a:p>
            <a:r>
              <a:rPr lang="en-US" sz="1200" b="0" i="0" u="none" strike="noStrike" kern="1200" baseline="0" dirty="0" smtClean="0">
                <a:solidFill>
                  <a:schemeClr val="tx1"/>
                </a:solidFill>
                <a:latin typeface="+mn-lt"/>
                <a:ea typeface="+mn-ea"/>
                <a:cs typeface="+mn-cs"/>
              </a:rPr>
              <a:t>has been researched the most is the care of the trauma</a:t>
            </a:r>
          </a:p>
          <a:p>
            <a:r>
              <a:rPr lang="en-US" sz="1200" b="0" i="0" u="none" strike="noStrike" kern="1200" baseline="0" dirty="0" smtClean="0">
                <a:solidFill>
                  <a:schemeClr val="tx1"/>
                </a:solidFill>
                <a:latin typeface="+mn-lt"/>
                <a:ea typeface="+mn-ea"/>
                <a:cs typeface="+mn-cs"/>
              </a:rPr>
              <a:t>patient</a:t>
            </a:r>
            <a:endParaRPr lang="en-US" dirty="0"/>
          </a:p>
        </p:txBody>
      </p:sp>
      <p:sp>
        <p:nvSpPr>
          <p:cNvPr id="4" name="Slide Number Placeholder 3"/>
          <p:cNvSpPr>
            <a:spLocks noGrp="1"/>
          </p:cNvSpPr>
          <p:nvPr>
            <p:ph type="sldNum" sz="quarter" idx="10"/>
          </p:nvPr>
        </p:nvSpPr>
        <p:spPr/>
        <p:txBody>
          <a:bodyPr/>
          <a:lstStyle/>
          <a:p>
            <a:fld id="{FF382D0B-0437-BC4C-B292-F7820C8701F7}" type="slidenum">
              <a:rPr lang="en-US" smtClean="0"/>
              <a:t>3</a:t>
            </a:fld>
            <a:endParaRPr lang="en-US"/>
          </a:p>
        </p:txBody>
      </p:sp>
    </p:spTree>
    <p:extLst>
      <p:ext uri="{BB962C8B-B14F-4D97-AF65-F5344CB8AC3E}">
        <p14:creationId xmlns:p14="http://schemas.microsoft.com/office/powerpoint/2010/main" val="968442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Ultrasound use following the </a:t>
            </a:r>
            <a:r>
              <a:rPr lang="en-US" sz="1200" b="0" i="0" u="none" strike="noStrike" kern="1200" baseline="0" dirty="0" err="1" smtClean="0">
                <a:solidFill>
                  <a:schemeClr val="tx1"/>
                </a:solidFill>
                <a:latin typeface="+mn-lt"/>
                <a:ea typeface="+mn-ea"/>
                <a:cs typeface="+mn-cs"/>
              </a:rPr>
              <a:t>Wenchuan</a:t>
            </a:r>
            <a:r>
              <a:rPr lang="en-US" sz="1200" b="0" i="0" u="none" strike="noStrike" kern="1200" baseline="0" dirty="0" smtClean="0">
                <a:solidFill>
                  <a:schemeClr val="tx1"/>
                </a:solidFill>
                <a:latin typeface="+mn-lt"/>
                <a:ea typeface="+mn-ea"/>
                <a:cs typeface="+mn-cs"/>
              </a:rPr>
              <a:t> earthquake disaster</a:t>
            </a:r>
          </a:p>
          <a:p>
            <a:r>
              <a:rPr lang="en-US" sz="1200" b="0" i="0" u="none" strike="noStrike" kern="1200" baseline="0" dirty="0" smtClean="0">
                <a:solidFill>
                  <a:schemeClr val="tx1"/>
                </a:solidFill>
                <a:latin typeface="+mn-lt"/>
                <a:ea typeface="+mn-ea"/>
                <a:cs typeface="+mn-cs"/>
              </a:rPr>
              <a:t>in 2008 reported sensitivity of 91.9 % and specificity</a:t>
            </a:r>
          </a:p>
          <a:p>
            <a:r>
              <a:rPr lang="en-US" sz="1200" b="0" i="0" u="none" strike="noStrike" kern="1200" baseline="0" dirty="0" smtClean="0">
                <a:solidFill>
                  <a:schemeClr val="tx1"/>
                </a:solidFill>
                <a:latin typeface="+mn-lt"/>
                <a:ea typeface="+mn-ea"/>
                <a:cs typeface="+mn-cs"/>
              </a:rPr>
              <a:t>of 96.6 % for the diagnosis of abdominal injuries</a:t>
            </a:r>
            <a:endParaRPr lang="en-US" dirty="0"/>
          </a:p>
        </p:txBody>
      </p:sp>
      <p:sp>
        <p:nvSpPr>
          <p:cNvPr id="4" name="Slide Number Placeholder 3"/>
          <p:cNvSpPr>
            <a:spLocks noGrp="1"/>
          </p:cNvSpPr>
          <p:nvPr>
            <p:ph type="sldNum" sz="quarter" idx="10"/>
          </p:nvPr>
        </p:nvSpPr>
        <p:spPr/>
        <p:txBody>
          <a:bodyPr/>
          <a:lstStyle/>
          <a:p>
            <a:fld id="{FF382D0B-0437-BC4C-B292-F7820C8701F7}" type="slidenum">
              <a:rPr lang="en-US" smtClean="0"/>
              <a:t>40</a:t>
            </a:fld>
            <a:endParaRPr lang="en-US"/>
          </a:p>
        </p:txBody>
      </p:sp>
    </p:spTree>
    <p:extLst>
      <p:ext uri="{BB962C8B-B14F-4D97-AF65-F5344CB8AC3E}">
        <p14:creationId xmlns:p14="http://schemas.microsoft.com/office/powerpoint/2010/main" val="1972814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The first maneuver in the performance of the</a:t>
            </a:r>
          </a:p>
          <a:p>
            <a:r>
              <a:rPr lang="en-US" sz="1200" b="0" i="0" u="none" strike="noStrike" kern="1200" baseline="0" dirty="0" smtClean="0">
                <a:solidFill>
                  <a:schemeClr val="tx1"/>
                </a:solidFill>
                <a:latin typeface="+mn-lt"/>
                <a:ea typeface="+mn-ea"/>
                <a:cs typeface="+mn-cs"/>
              </a:rPr>
              <a:t>CAVEAT is an examination of the pleura to identify pneumothorax.</a:t>
            </a:r>
          </a:p>
          <a:p>
            <a:r>
              <a:rPr lang="en-US" sz="1200" b="0" i="0" u="none" strike="noStrike" kern="1200" baseline="0" dirty="0" smtClean="0">
                <a:solidFill>
                  <a:schemeClr val="tx1"/>
                </a:solidFill>
                <a:latin typeface="+mn-lt"/>
                <a:ea typeface="+mn-ea"/>
                <a:cs typeface="+mn-cs"/>
              </a:rPr>
              <a:t>Second, a complete FAST examination is performed,</a:t>
            </a:r>
          </a:p>
          <a:p>
            <a:r>
              <a:rPr lang="en-US" sz="1200" b="0" i="0" u="none" strike="noStrike" kern="1200" baseline="0" dirty="0" smtClean="0">
                <a:solidFill>
                  <a:schemeClr val="tx1"/>
                </a:solidFill>
                <a:latin typeface="+mn-lt"/>
                <a:ea typeface="+mn-ea"/>
                <a:cs typeface="+mn-cs"/>
              </a:rPr>
              <a:t>with the addition of views of the bilateral </a:t>
            </a:r>
            <a:r>
              <a:rPr lang="en-US" sz="1200" b="0" i="0" u="none" strike="noStrike" kern="1200" baseline="0" dirty="0" err="1" smtClean="0">
                <a:solidFill>
                  <a:schemeClr val="tx1"/>
                </a:solidFill>
                <a:latin typeface="+mn-lt"/>
                <a:ea typeface="+mn-ea"/>
                <a:cs typeface="+mn-cs"/>
              </a:rPr>
              <a:t>costophrenic</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angles to identify </a:t>
            </a:r>
            <a:r>
              <a:rPr lang="en-US" sz="1200" b="0" i="0" u="none" strike="noStrike" kern="1200" baseline="0" dirty="0" err="1" smtClean="0">
                <a:solidFill>
                  <a:schemeClr val="tx1"/>
                </a:solidFill>
                <a:latin typeface="+mn-lt"/>
                <a:ea typeface="+mn-ea"/>
                <a:cs typeface="+mn-cs"/>
              </a:rPr>
              <a:t>hemothorax</a:t>
            </a:r>
            <a:r>
              <a:rPr lang="en-US" sz="1200" b="0" i="0" u="none" strike="noStrike" kern="1200" baseline="0" dirty="0" smtClean="0">
                <a:solidFill>
                  <a:schemeClr val="tx1"/>
                </a:solidFill>
                <a:latin typeface="+mn-lt"/>
                <a:ea typeface="+mn-ea"/>
                <a:cs typeface="+mn-cs"/>
              </a:rPr>
              <a:t>. Next, the central</a:t>
            </a:r>
          </a:p>
          <a:p>
            <a:r>
              <a:rPr lang="en-US" sz="1200" b="0" i="0" u="none" strike="noStrike" kern="1200" baseline="0" dirty="0" smtClean="0">
                <a:solidFill>
                  <a:schemeClr val="tx1"/>
                </a:solidFill>
                <a:latin typeface="+mn-lt"/>
                <a:ea typeface="+mn-ea"/>
                <a:cs typeface="+mn-cs"/>
              </a:rPr>
              <a:t>venous status is assessed, looking mainly for the degree of</a:t>
            </a:r>
          </a:p>
          <a:p>
            <a:r>
              <a:rPr lang="en-US" sz="1200" b="0" i="0" u="none" strike="noStrike" kern="1200" baseline="0" dirty="0" smtClean="0">
                <a:solidFill>
                  <a:schemeClr val="tx1"/>
                </a:solidFill>
                <a:latin typeface="+mn-lt"/>
                <a:ea typeface="+mn-ea"/>
                <a:cs typeface="+mn-cs"/>
              </a:rPr>
              <a:t>observable collapsibility. Research shows that visual estimation</a:t>
            </a:r>
          </a:p>
          <a:p>
            <a:r>
              <a:rPr lang="en-US" sz="1200" b="0" i="0" u="none" strike="noStrike" kern="1200" baseline="0" dirty="0" smtClean="0">
                <a:solidFill>
                  <a:schemeClr val="tx1"/>
                </a:solidFill>
                <a:latin typeface="+mn-lt"/>
                <a:ea typeface="+mn-ea"/>
                <a:cs typeface="+mn-cs"/>
              </a:rPr>
              <a:t>of venous collapsibility provides results comparable</a:t>
            </a:r>
          </a:p>
          <a:p>
            <a:r>
              <a:rPr lang="en-US" sz="1200" b="0" i="0" u="none" strike="noStrike" kern="1200" baseline="0" dirty="0" smtClean="0">
                <a:solidFill>
                  <a:schemeClr val="tx1"/>
                </a:solidFill>
                <a:latin typeface="+mn-lt"/>
                <a:ea typeface="+mn-ea"/>
                <a:cs typeface="+mn-cs"/>
              </a:rPr>
              <a:t>to those of caliper-based calculations [130 ]. Lastly, the</a:t>
            </a:r>
          </a:p>
          <a:p>
            <a:r>
              <a:rPr lang="en-US" sz="1200" b="0" i="0" u="none" strike="noStrike" kern="1200" baseline="0" dirty="0" smtClean="0">
                <a:solidFill>
                  <a:schemeClr val="tx1"/>
                </a:solidFill>
                <a:latin typeface="+mn-lt"/>
                <a:ea typeface="+mn-ea"/>
                <a:cs typeface="+mn-cs"/>
              </a:rPr>
              <a:t>extremities are imaged, with attention paid to the areas of</a:t>
            </a:r>
          </a:p>
          <a:p>
            <a:r>
              <a:rPr lang="en-US" sz="1200" b="0" i="0" u="none" strike="noStrike" kern="1200" baseline="0" dirty="0" smtClean="0">
                <a:solidFill>
                  <a:schemeClr val="tx1"/>
                </a:solidFill>
                <a:latin typeface="+mn-lt"/>
                <a:ea typeface="+mn-ea"/>
                <a:cs typeface="+mn-cs"/>
              </a:rPr>
              <a:t>tenderness, deformity or abnormality on physical examination.</a:t>
            </a:r>
          </a:p>
          <a:p>
            <a:r>
              <a:rPr lang="en-US" sz="1200" b="0" i="0" u="none" strike="noStrike" kern="1200" baseline="0" dirty="0" smtClean="0">
                <a:solidFill>
                  <a:schemeClr val="tx1"/>
                </a:solidFill>
                <a:latin typeface="+mn-lt"/>
                <a:ea typeface="+mn-ea"/>
                <a:cs typeface="+mn-cs"/>
              </a:rPr>
              <a:t>Again, the extremity exam need not be performed at</a:t>
            </a:r>
          </a:p>
          <a:p>
            <a:r>
              <a:rPr lang="en-US" sz="1200" b="0" i="0" u="none" strike="noStrike" kern="1200" baseline="0" dirty="0" smtClean="0">
                <a:solidFill>
                  <a:schemeClr val="tx1"/>
                </a:solidFill>
                <a:latin typeface="+mn-lt"/>
                <a:ea typeface="+mn-ea"/>
                <a:cs typeface="+mn-cs"/>
              </a:rPr>
              <a:t>the same time as the chest and abdominal images, and can</a:t>
            </a:r>
          </a:p>
          <a:p>
            <a:r>
              <a:rPr lang="en-US" sz="1200" b="0" i="0" u="none" strike="noStrike" kern="1200" baseline="0" dirty="0" smtClean="0">
                <a:solidFill>
                  <a:schemeClr val="tx1"/>
                </a:solidFill>
                <a:latin typeface="+mn-lt"/>
                <a:ea typeface="+mn-ea"/>
                <a:cs typeface="+mn-cs"/>
              </a:rPr>
              <a:t>be deferred based on the sonographer’s skill, urgency of</a:t>
            </a:r>
          </a:p>
          <a:p>
            <a:r>
              <a:rPr lang="en-US" sz="1200" b="0" i="0" u="none" strike="noStrike" kern="1200" baseline="0" dirty="0" smtClean="0">
                <a:solidFill>
                  <a:schemeClr val="tx1"/>
                </a:solidFill>
                <a:latin typeface="+mn-lt"/>
                <a:ea typeface="+mn-ea"/>
                <a:cs typeface="+mn-cs"/>
              </a:rPr>
              <a:t>the situation, and resources available at the time of evaluation</a:t>
            </a:r>
          </a:p>
          <a:p>
            <a:r>
              <a:rPr lang="en-US" sz="1200" b="0" i="0" u="none" strike="noStrike" kern="1200" baseline="0" dirty="0" smtClean="0">
                <a:solidFill>
                  <a:schemeClr val="tx1"/>
                </a:solidFill>
                <a:latin typeface="+mn-lt"/>
                <a:ea typeface="+mn-ea"/>
                <a:cs typeface="+mn-cs"/>
              </a:rPr>
              <a:t>[17 ]. Consequently, the central venous and extremity</a:t>
            </a:r>
          </a:p>
          <a:p>
            <a:r>
              <a:rPr lang="en-US" sz="1200" b="0" i="0" u="none" strike="noStrike" kern="1200" baseline="0" dirty="0" smtClean="0">
                <a:solidFill>
                  <a:schemeClr val="tx1"/>
                </a:solidFill>
                <a:latin typeface="+mn-lt"/>
                <a:ea typeface="+mn-ea"/>
                <a:cs typeface="+mn-cs"/>
              </a:rPr>
              <a:t>assessments can be considered to constitute “secondary triage”</a:t>
            </a:r>
          </a:p>
          <a:p>
            <a:r>
              <a:rPr lang="en-US" sz="1200" b="0" i="0" u="none" strike="noStrike" kern="1200" baseline="0" dirty="0" smtClean="0">
                <a:solidFill>
                  <a:schemeClr val="tx1"/>
                </a:solidFill>
                <a:latin typeface="+mn-lt"/>
                <a:ea typeface="+mn-ea"/>
                <a:cs typeface="+mn-cs"/>
              </a:rPr>
              <a:t>procedures, while the other components of CAVEAT</a:t>
            </a:r>
          </a:p>
          <a:p>
            <a:r>
              <a:rPr lang="en-US" sz="1200" b="0" i="0" u="none" strike="noStrike" kern="1200" baseline="0" dirty="0" smtClean="0">
                <a:solidFill>
                  <a:schemeClr val="tx1"/>
                </a:solidFill>
                <a:latin typeface="+mn-lt"/>
                <a:ea typeface="+mn-ea"/>
                <a:cs typeface="+mn-cs"/>
              </a:rPr>
              <a:t>would be considered to be “primary triage” steps.</a:t>
            </a:r>
            <a:endParaRPr lang="en-US" dirty="0"/>
          </a:p>
        </p:txBody>
      </p:sp>
      <p:sp>
        <p:nvSpPr>
          <p:cNvPr id="4" name="Slide Number Placeholder 3"/>
          <p:cNvSpPr>
            <a:spLocks noGrp="1"/>
          </p:cNvSpPr>
          <p:nvPr>
            <p:ph type="sldNum" sz="quarter" idx="10"/>
          </p:nvPr>
        </p:nvSpPr>
        <p:spPr/>
        <p:txBody>
          <a:bodyPr/>
          <a:lstStyle/>
          <a:p>
            <a:fld id="{FF382D0B-0437-BC4C-B292-F7820C8701F7}" type="slidenum">
              <a:rPr lang="en-US" smtClean="0"/>
              <a:t>43</a:t>
            </a:fld>
            <a:endParaRPr lang="en-US"/>
          </a:p>
        </p:txBody>
      </p:sp>
    </p:spTree>
    <p:extLst>
      <p:ext uri="{BB962C8B-B14F-4D97-AF65-F5344CB8AC3E}">
        <p14:creationId xmlns:p14="http://schemas.microsoft.com/office/powerpoint/2010/main" val="64053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The focused assessment with sonography for trauma</a:t>
            </a:r>
          </a:p>
          <a:p>
            <a:r>
              <a:rPr lang="en-US" sz="1200" b="0" i="0" u="none" strike="noStrike" kern="1200" baseline="0" dirty="0" smtClean="0">
                <a:solidFill>
                  <a:schemeClr val="tx1"/>
                </a:solidFill>
                <a:latin typeface="+mn-lt"/>
                <a:ea typeface="+mn-ea"/>
                <a:cs typeface="+mn-cs"/>
              </a:rPr>
              <a:t>(FAST) is now a key component of the trauma care algorithm</a:t>
            </a:r>
          </a:p>
          <a:p>
            <a:r>
              <a:rPr lang="en-US" sz="1200" b="0" i="0" u="none" strike="noStrike" kern="1200" baseline="0" dirty="0" smtClean="0">
                <a:solidFill>
                  <a:schemeClr val="tx1"/>
                </a:solidFill>
                <a:latin typeface="+mn-lt"/>
                <a:ea typeface="+mn-ea"/>
                <a:cs typeface="+mn-cs"/>
              </a:rPr>
              <a:t>and has reduced the need for other, more invasive,</a:t>
            </a:r>
          </a:p>
          <a:p>
            <a:r>
              <a:rPr lang="en-US" sz="1200" b="0" i="0" u="none" strike="noStrike" kern="1200" baseline="0" dirty="0" smtClean="0">
                <a:solidFill>
                  <a:schemeClr val="tx1"/>
                </a:solidFill>
                <a:latin typeface="+mn-lt"/>
                <a:ea typeface="+mn-ea"/>
                <a:cs typeface="+mn-cs"/>
              </a:rPr>
              <a:t>diagnostic adjuncts such as diagnostic peritoneal lavage</a:t>
            </a:r>
          </a:p>
          <a:p>
            <a:r>
              <a:rPr lang="en-US" sz="1200" b="0" i="0" u="none" strike="noStrike" kern="1200" baseline="0" dirty="0" smtClean="0">
                <a:solidFill>
                  <a:schemeClr val="tx1"/>
                </a:solidFill>
                <a:latin typeface="+mn-lt"/>
                <a:ea typeface="+mn-ea"/>
                <a:cs typeface="+mn-cs"/>
              </a:rPr>
              <a:t>[11 ]. In addition to the FAST exam being used to identify</a:t>
            </a:r>
          </a:p>
          <a:p>
            <a:r>
              <a:rPr lang="en-US" sz="1200" b="0" i="0" u="none" strike="noStrike" kern="1200" baseline="0" dirty="0" err="1" smtClean="0">
                <a:solidFill>
                  <a:schemeClr val="tx1"/>
                </a:solidFill>
                <a:latin typeface="+mn-lt"/>
                <a:ea typeface="+mn-ea"/>
                <a:cs typeface="+mn-cs"/>
              </a:rPr>
              <a:t>intrapericardial</a:t>
            </a:r>
            <a:r>
              <a:rPr lang="en-US" sz="1200" b="0" i="0" u="none" strike="noStrike" kern="1200" baseline="0" dirty="0" smtClean="0">
                <a:solidFill>
                  <a:schemeClr val="tx1"/>
                </a:solidFill>
                <a:latin typeface="+mn-lt"/>
                <a:ea typeface="+mn-ea"/>
                <a:cs typeface="+mn-cs"/>
              </a:rPr>
              <a:t> and intraperitoneal blood, ultrasound has</a:t>
            </a:r>
          </a:p>
          <a:p>
            <a:r>
              <a:rPr lang="en-US" sz="1200" b="0" i="0" u="none" strike="noStrike" kern="1200" baseline="0" dirty="0" smtClean="0">
                <a:solidFill>
                  <a:schemeClr val="tx1"/>
                </a:solidFill>
                <a:latin typeface="+mn-lt"/>
                <a:ea typeface="+mn-ea"/>
                <a:cs typeface="+mn-cs"/>
              </a:rPr>
              <a:t>been described as a useful adjunct in the identification of</a:t>
            </a:r>
          </a:p>
          <a:p>
            <a:r>
              <a:rPr lang="en-US" sz="1200" b="0" i="0" u="none" strike="noStrike" kern="1200" baseline="0" dirty="0" err="1" smtClean="0">
                <a:solidFill>
                  <a:schemeClr val="tx1"/>
                </a:solidFill>
                <a:latin typeface="+mn-lt"/>
                <a:ea typeface="+mn-ea"/>
                <a:cs typeface="+mn-cs"/>
              </a:rPr>
              <a:t>pneumothoraces</a:t>
            </a:r>
            <a:r>
              <a:rPr lang="en-US" sz="1200" b="0" i="0" u="none" strike="noStrike" kern="1200" baseline="0" dirty="0" smtClean="0">
                <a:solidFill>
                  <a:schemeClr val="tx1"/>
                </a:solidFill>
                <a:latin typeface="+mn-lt"/>
                <a:ea typeface="+mn-ea"/>
                <a:cs typeface="+mn-cs"/>
              </a:rPr>
              <a:t> [12 , 13 ] and </a:t>
            </a:r>
            <a:r>
              <a:rPr lang="en-US" sz="1200" b="0" i="0" u="none" strike="noStrike" kern="1200" baseline="0" dirty="0" err="1" smtClean="0">
                <a:solidFill>
                  <a:schemeClr val="tx1"/>
                </a:solidFill>
                <a:latin typeface="+mn-lt"/>
                <a:ea typeface="+mn-ea"/>
                <a:cs typeface="+mn-cs"/>
              </a:rPr>
              <a:t>hemothoraces</a:t>
            </a:r>
            <a:r>
              <a:rPr lang="en-US" sz="1200" b="0" i="0" u="none" strike="noStrike" kern="1200" baseline="0" dirty="0" smtClean="0">
                <a:solidFill>
                  <a:schemeClr val="tx1"/>
                </a:solidFill>
                <a:latin typeface="+mn-lt"/>
                <a:ea typeface="+mn-ea"/>
                <a:cs typeface="+mn-cs"/>
              </a:rPr>
              <a:t> [14 , 15 ] with a</a:t>
            </a:r>
          </a:p>
          <a:p>
            <a:r>
              <a:rPr lang="en-US" sz="1200" b="0" i="0" u="none" strike="noStrike" kern="1200" baseline="0" dirty="0" smtClean="0">
                <a:solidFill>
                  <a:schemeClr val="tx1"/>
                </a:solidFill>
                <a:latin typeface="+mn-lt"/>
                <a:ea typeface="+mn-ea"/>
                <a:cs typeface="+mn-cs"/>
              </a:rPr>
              <a:t>detection rate of 92 % and specificity of 100 % [12 ]. Ultrasound</a:t>
            </a:r>
          </a:p>
          <a:p>
            <a:r>
              <a:rPr lang="en-US" sz="1200" b="0" i="0" u="none" strike="noStrike" kern="1200" baseline="0" dirty="0" smtClean="0">
                <a:solidFill>
                  <a:schemeClr val="tx1"/>
                </a:solidFill>
                <a:latin typeface="+mn-lt"/>
                <a:ea typeface="+mn-ea"/>
                <a:cs typeface="+mn-cs"/>
              </a:rPr>
              <a:t>can also detect bony injuries such as rib and </a:t>
            </a:r>
            <a:r>
              <a:rPr lang="en-US" sz="1200" b="0" i="0" u="none" strike="noStrike" kern="1200" baseline="0" dirty="0" err="1" smtClean="0">
                <a:solidFill>
                  <a:schemeClr val="tx1"/>
                </a:solidFill>
                <a:latin typeface="+mn-lt"/>
                <a:ea typeface="+mn-ea"/>
                <a:cs typeface="+mn-cs"/>
              </a:rPr>
              <a:t>longbone</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fractures [16 –18 ], and is helpful in the evaluation of</a:t>
            </a:r>
          </a:p>
          <a:p>
            <a:r>
              <a:rPr lang="en-US" sz="1200" b="0" i="0" u="none" strike="noStrike" kern="1200" baseline="0" dirty="0" smtClean="0">
                <a:solidFill>
                  <a:schemeClr val="tx1"/>
                </a:solidFill>
                <a:latin typeface="+mn-lt"/>
                <a:ea typeface="+mn-ea"/>
                <a:cs typeface="+mn-cs"/>
              </a:rPr>
              <a:t>the hemodynamically unstable patient by examining the</a:t>
            </a:r>
          </a:p>
          <a:p>
            <a:r>
              <a:rPr lang="en-US" sz="1200" b="0" i="0" u="none" strike="noStrike" kern="1200" baseline="0" dirty="0" smtClean="0">
                <a:solidFill>
                  <a:schemeClr val="tx1"/>
                </a:solidFill>
                <a:latin typeface="+mn-lt"/>
                <a:ea typeface="+mn-ea"/>
                <a:cs typeface="+mn-cs"/>
              </a:rPr>
              <a:t>static and dynamic behavior of the inferior vena cava (IVC)</a:t>
            </a:r>
          </a:p>
          <a:p>
            <a:r>
              <a:rPr lang="en-US" sz="1200" b="0" i="0" u="none" strike="noStrike" kern="1200" baseline="0" dirty="0" smtClean="0">
                <a:solidFill>
                  <a:schemeClr val="tx1"/>
                </a:solidFill>
                <a:latin typeface="+mn-lt"/>
                <a:ea typeface="+mn-ea"/>
                <a:cs typeface="+mn-cs"/>
              </a:rPr>
              <a:t>and other central veins to assess the intravascular volume</a:t>
            </a:r>
          </a:p>
          <a:p>
            <a:r>
              <a:rPr lang="en-US" sz="1200" b="0" i="0" u="none" strike="noStrike" kern="1200" baseline="0" dirty="0" smtClean="0">
                <a:solidFill>
                  <a:schemeClr val="tx1"/>
                </a:solidFill>
                <a:latin typeface="+mn-lt"/>
                <a:ea typeface="+mn-ea"/>
                <a:cs typeface="+mn-cs"/>
              </a:rPr>
              <a:t>status [19 –23 ].</a:t>
            </a:r>
          </a:p>
          <a:p>
            <a:r>
              <a:rPr lang="en-US" sz="1200" b="0" i="0" u="none" strike="noStrike" kern="1200" baseline="0" dirty="0" smtClean="0">
                <a:solidFill>
                  <a:schemeClr val="tx1"/>
                </a:solidFill>
                <a:latin typeface="+mn-lt"/>
                <a:ea typeface="+mn-ea"/>
                <a:cs typeface="+mn-cs"/>
              </a:rPr>
              <a:t>As the cumulative </a:t>
            </a:r>
            <a:r>
              <a:rPr lang="en-US" sz="1200" b="0" i="0" u="none" strike="noStrike" kern="1200" baseline="0" dirty="0" err="1" smtClean="0">
                <a:solidFill>
                  <a:schemeClr val="tx1"/>
                </a:solidFill>
                <a:latin typeface="+mn-lt"/>
                <a:ea typeface="+mn-ea"/>
                <a:cs typeface="+mn-cs"/>
              </a:rPr>
              <a:t>experie</a:t>
            </a:r>
            <a:endParaRPr lang="en-US" dirty="0"/>
          </a:p>
        </p:txBody>
      </p:sp>
      <p:sp>
        <p:nvSpPr>
          <p:cNvPr id="4" name="Slide Number Placeholder 3"/>
          <p:cNvSpPr>
            <a:spLocks noGrp="1"/>
          </p:cNvSpPr>
          <p:nvPr>
            <p:ph type="sldNum" sz="quarter" idx="10"/>
          </p:nvPr>
        </p:nvSpPr>
        <p:spPr/>
        <p:txBody>
          <a:bodyPr/>
          <a:lstStyle/>
          <a:p>
            <a:fld id="{FF382D0B-0437-BC4C-B292-F7820C8701F7}" type="slidenum">
              <a:rPr lang="en-US" smtClean="0"/>
              <a:t>7</a:t>
            </a:fld>
            <a:endParaRPr lang="en-US"/>
          </a:p>
        </p:txBody>
      </p:sp>
    </p:spTree>
    <p:extLst>
      <p:ext uri="{BB962C8B-B14F-4D97-AF65-F5344CB8AC3E}">
        <p14:creationId xmlns:p14="http://schemas.microsoft.com/office/powerpoint/2010/main" val="2143452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International Space Station [55 ], in ground</a:t>
            </a:r>
          </a:p>
          <a:p>
            <a:r>
              <a:rPr lang="en-US" sz="1200" b="0" i="0" u="none" strike="noStrike" kern="1200" baseline="0" dirty="0" smtClean="0">
                <a:solidFill>
                  <a:schemeClr val="tx1"/>
                </a:solidFill>
                <a:latin typeface="+mn-lt"/>
                <a:ea typeface="+mn-ea"/>
                <a:cs typeface="+mn-cs"/>
              </a:rPr>
              <a:t>and aeromedical transport [3 , 56 ], mass casualty incidents</a:t>
            </a:r>
          </a:p>
          <a:p>
            <a:r>
              <a:rPr lang="en-US" sz="1200" b="0" i="0" u="none" strike="noStrike" kern="1200" baseline="0" dirty="0" smtClean="0">
                <a:solidFill>
                  <a:schemeClr val="tx1"/>
                </a:solidFill>
                <a:latin typeface="+mn-lt"/>
                <a:ea typeface="+mn-ea"/>
                <a:cs typeface="+mn-cs"/>
              </a:rPr>
              <a:t>[1 ], and front-line combat surgical teams [57 –60 ].</a:t>
            </a:r>
            <a:endParaRPr lang="en-US" dirty="0"/>
          </a:p>
        </p:txBody>
      </p:sp>
      <p:sp>
        <p:nvSpPr>
          <p:cNvPr id="4" name="Slide Number Placeholder 3"/>
          <p:cNvSpPr>
            <a:spLocks noGrp="1"/>
          </p:cNvSpPr>
          <p:nvPr>
            <p:ph type="sldNum" sz="quarter" idx="10"/>
          </p:nvPr>
        </p:nvSpPr>
        <p:spPr/>
        <p:txBody>
          <a:bodyPr/>
          <a:lstStyle/>
          <a:p>
            <a:fld id="{FF382D0B-0437-BC4C-B292-F7820C8701F7}" type="slidenum">
              <a:rPr lang="en-US" smtClean="0"/>
              <a:t>8</a:t>
            </a:fld>
            <a:endParaRPr lang="en-US"/>
          </a:p>
        </p:txBody>
      </p:sp>
    </p:spTree>
    <p:extLst>
      <p:ext uri="{BB962C8B-B14F-4D97-AF65-F5344CB8AC3E}">
        <p14:creationId xmlns:p14="http://schemas.microsoft.com/office/powerpoint/2010/main" val="226865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Furthermore, MCI</a:t>
            </a:r>
          </a:p>
          <a:p>
            <a:r>
              <a:rPr lang="en-US" sz="1200" b="0" i="0" u="none" strike="noStrike" kern="1200" baseline="0" dirty="0" smtClean="0">
                <a:solidFill>
                  <a:schemeClr val="tx1"/>
                </a:solidFill>
                <a:latin typeface="+mn-lt"/>
                <a:ea typeface="+mn-ea"/>
                <a:cs typeface="+mn-cs"/>
              </a:rPr>
              <a:t>settings tend to be chaotic and frequently lack a stable environment</a:t>
            </a:r>
          </a:p>
          <a:p>
            <a:r>
              <a:rPr lang="en-US" sz="1200" b="0" i="0" u="none" strike="noStrike" kern="1200" baseline="0" dirty="0" smtClean="0">
                <a:solidFill>
                  <a:schemeClr val="tx1"/>
                </a:solidFill>
                <a:latin typeface="+mn-lt"/>
                <a:ea typeface="+mn-ea"/>
                <a:cs typeface="+mn-cs"/>
              </a:rPr>
              <a:t>or organized infrastructure [25 –29 ], which may</a:t>
            </a:r>
          </a:p>
          <a:p>
            <a:r>
              <a:rPr lang="en-US" sz="1200" b="0" i="0" u="none" strike="noStrike" kern="1200" baseline="0" dirty="0" smtClean="0">
                <a:solidFill>
                  <a:schemeClr val="tx1"/>
                </a:solidFill>
                <a:latin typeface="+mn-lt"/>
                <a:ea typeface="+mn-ea"/>
                <a:cs typeface="+mn-cs"/>
              </a:rPr>
              <a:t>further impede care. Consequently, patient survival during</a:t>
            </a:r>
          </a:p>
          <a:p>
            <a:r>
              <a:rPr lang="en-US" sz="1200" b="0" i="0" u="none" strike="noStrike" kern="1200" baseline="0" dirty="0" smtClean="0">
                <a:solidFill>
                  <a:schemeClr val="tx1"/>
                </a:solidFill>
                <a:latin typeface="+mn-lt"/>
                <a:ea typeface="+mn-ea"/>
                <a:cs typeface="+mn-cs"/>
              </a:rPr>
              <a:t>an MCI depends on the ability of responders to rapidly and</a:t>
            </a:r>
          </a:p>
          <a:p>
            <a:r>
              <a:rPr lang="en-US" sz="1200" b="0" i="0" u="none" strike="noStrike" kern="1200" baseline="0" dirty="0" smtClean="0">
                <a:solidFill>
                  <a:schemeClr val="tx1"/>
                </a:solidFill>
                <a:latin typeface="+mn-lt"/>
                <a:ea typeface="+mn-ea"/>
                <a:cs typeface="+mn-cs"/>
              </a:rPr>
              <a:t>accurately triage patients to the appropriate level of care.</a:t>
            </a:r>
          </a:p>
          <a:p>
            <a:r>
              <a:rPr lang="en-US" sz="1200" b="0" i="0" u="none" strike="noStrike" kern="1200" baseline="0" dirty="0" smtClean="0">
                <a:solidFill>
                  <a:schemeClr val="tx1"/>
                </a:solidFill>
                <a:latin typeface="+mn-lt"/>
                <a:ea typeface="+mn-ea"/>
                <a:cs typeface="+mn-cs"/>
              </a:rPr>
              <a:t>Most currently applied triage schemes rely on history and</a:t>
            </a:r>
          </a:p>
          <a:p>
            <a:r>
              <a:rPr lang="en-US" sz="1200" b="0" i="0" u="none" strike="noStrike" kern="1200" baseline="0" dirty="0" smtClean="0">
                <a:solidFill>
                  <a:schemeClr val="tx1"/>
                </a:solidFill>
                <a:latin typeface="+mn-lt"/>
                <a:ea typeface="+mn-ea"/>
                <a:cs typeface="+mn-cs"/>
              </a:rPr>
              <a:t>physical examination, both of which can be unreliable and/</a:t>
            </a:r>
          </a:p>
          <a:p>
            <a:r>
              <a:rPr lang="en-US" sz="1200" b="0" i="0" u="none" strike="noStrike" kern="1200" baseline="0" dirty="0" smtClean="0">
                <a:solidFill>
                  <a:schemeClr val="tx1"/>
                </a:solidFill>
                <a:latin typeface="+mn-lt"/>
                <a:ea typeface="+mn-ea"/>
                <a:cs typeface="+mn-cs"/>
              </a:rPr>
              <a:t>or difficult to obtain in MCI settings [17 , 30 –34 ]. Use of an</a:t>
            </a:r>
          </a:p>
          <a:p>
            <a:r>
              <a:rPr lang="en-US" sz="1200" b="0" i="0" u="none" strike="noStrike" kern="1200" baseline="0" dirty="0" smtClean="0">
                <a:solidFill>
                  <a:schemeClr val="tx1"/>
                </a:solidFill>
                <a:latin typeface="+mn-lt"/>
                <a:ea typeface="+mn-ea"/>
                <a:cs typeface="+mn-cs"/>
              </a:rPr>
              <a:t>adjunct that facilitates this triage process may be the key to</a:t>
            </a:r>
          </a:p>
          <a:p>
            <a:r>
              <a:rPr lang="en-US" sz="1200" b="0" i="0" u="none" strike="noStrike" kern="1200" baseline="0" dirty="0" smtClean="0">
                <a:solidFill>
                  <a:schemeClr val="tx1"/>
                </a:solidFill>
                <a:latin typeface="+mn-lt"/>
                <a:ea typeface="+mn-ea"/>
                <a:cs typeface="+mn-cs"/>
              </a:rPr>
              <a:t>potentially improving care, and thus survival, during MCIs</a:t>
            </a:r>
          </a:p>
          <a:p>
            <a:r>
              <a:rPr lang="hu-HU" sz="1200" b="0" i="0" u="none" strike="noStrike" kern="1200" baseline="0" dirty="0" smtClean="0">
                <a:solidFill>
                  <a:schemeClr val="tx1"/>
                </a:solidFill>
                <a:latin typeface="+mn-lt"/>
                <a:ea typeface="+mn-ea"/>
                <a:cs typeface="+mn-cs"/>
              </a:rPr>
              <a:t>[10 , 30 , 32 , 35 –37 ].</a:t>
            </a:r>
          </a:p>
          <a:p>
            <a:r>
              <a:rPr lang="en-US" sz="1200" b="0" i="0" u="none" strike="noStrike" kern="1200" baseline="0" dirty="0" smtClean="0">
                <a:solidFill>
                  <a:schemeClr val="tx1"/>
                </a:solidFill>
                <a:latin typeface="+mn-lt"/>
                <a:ea typeface="+mn-ea"/>
                <a:cs typeface="+mn-cs"/>
              </a:rPr>
              <a:t>Ultrasound portability</a:t>
            </a:r>
            <a:endParaRPr lang="en-US" dirty="0"/>
          </a:p>
        </p:txBody>
      </p:sp>
      <p:sp>
        <p:nvSpPr>
          <p:cNvPr id="4" name="Slide Number Placeholder 3"/>
          <p:cNvSpPr>
            <a:spLocks noGrp="1"/>
          </p:cNvSpPr>
          <p:nvPr>
            <p:ph type="sldNum" sz="quarter" idx="10"/>
          </p:nvPr>
        </p:nvSpPr>
        <p:spPr/>
        <p:txBody>
          <a:bodyPr/>
          <a:lstStyle/>
          <a:p>
            <a:fld id="{FF382D0B-0437-BC4C-B292-F7820C8701F7}" type="slidenum">
              <a:rPr lang="en-US" smtClean="0"/>
              <a:t>17</a:t>
            </a:fld>
            <a:endParaRPr lang="en-US"/>
          </a:p>
        </p:txBody>
      </p:sp>
    </p:spTree>
    <p:extLst>
      <p:ext uri="{BB962C8B-B14F-4D97-AF65-F5344CB8AC3E}">
        <p14:creationId xmlns:p14="http://schemas.microsoft.com/office/powerpoint/2010/main" val="676303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Central to the triage of disaster victims is ensuring that</a:t>
            </a:r>
          </a:p>
          <a:p>
            <a:r>
              <a:rPr lang="en-US" sz="1200" b="0" i="0" u="none" strike="noStrike" kern="1200" baseline="0" dirty="0" smtClean="0">
                <a:solidFill>
                  <a:schemeClr val="tx1"/>
                </a:solidFill>
                <a:latin typeface="+mn-lt"/>
                <a:ea typeface="+mn-ea"/>
                <a:cs typeface="+mn-cs"/>
              </a:rPr>
              <a:t>each patient is assigned a care priority level corresponding</a:t>
            </a:r>
          </a:p>
          <a:p>
            <a:r>
              <a:rPr lang="en-US" sz="1200" b="0" i="0" u="none" strike="noStrike" kern="1200" baseline="0" dirty="0" smtClean="0">
                <a:solidFill>
                  <a:schemeClr val="tx1"/>
                </a:solidFill>
                <a:latin typeface="+mn-lt"/>
                <a:ea typeface="+mn-ea"/>
                <a:cs typeface="+mn-cs"/>
              </a:rPr>
              <a:t>to the presence of treatable life-threatening conditions,</a:t>
            </a:r>
          </a:p>
          <a:p>
            <a:r>
              <a:rPr lang="en-US" sz="1200" b="0" i="0" u="none" strike="noStrike" kern="1200" baseline="0" dirty="0" smtClean="0">
                <a:solidFill>
                  <a:schemeClr val="tx1"/>
                </a:solidFill>
                <a:latin typeface="+mn-lt"/>
                <a:ea typeface="+mn-ea"/>
                <a:cs typeface="+mn-cs"/>
              </a:rPr>
              <a:t>without committing precious resources on those not likely</a:t>
            </a:r>
          </a:p>
          <a:p>
            <a:r>
              <a:rPr lang="en-US" sz="1200" b="0" i="0" u="none" strike="noStrike" kern="1200" baseline="0" dirty="0" smtClean="0">
                <a:solidFill>
                  <a:schemeClr val="tx1"/>
                </a:solidFill>
                <a:latin typeface="+mn-lt"/>
                <a:ea typeface="+mn-ea"/>
                <a:cs typeface="+mn-cs"/>
              </a:rPr>
              <a:t>to survive (Table 2 ). Effective care during an MCI requires</a:t>
            </a:r>
          </a:p>
          <a:p>
            <a:r>
              <a:rPr lang="en-US" sz="1200" b="0" i="0" u="none" strike="noStrike" kern="1200" baseline="0" dirty="0" smtClean="0">
                <a:solidFill>
                  <a:schemeClr val="tx1"/>
                </a:solidFill>
                <a:latin typeface="+mn-lt"/>
                <a:ea typeface="+mn-ea"/>
                <a:cs typeface="+mn-cs"/>
              </a:rPr>
              <a:t>the optimal balance of resources, care given, urgency of</a:t>
            </a:r>
          </a:p>
          <a:p>
            <a:r>
              <a:rPr lang="en-US" sz="1200" b="0" i="0" u="none" strike="noStrike" kern="1200" baseline="0" dirty="0" smtClean="0">
                <a:solidFill>
                  <a:schemeClr val="tx1"/>
                </a:solidFill>
                <a:latin typeface="+mn-lt"/>
                <a:ea typeface="+mn-ea"/>
                <a:cs typeface="+mn-cs"/>
              </a:rPr>
              <a:t>care, and ability to achieve a meaningful outcome. Consequently,</a:t>
            </a:r>
          </a:p>
          <a:p>
            <a:r>
              <a:rPr lang="en-US" sz="1200" b="0" i="0" u="none" strike="noStrike" kern="1200" baseline="0" dirty="0" smtClean="0">
                <a:solidFill>
                  <a:schemeClr val="tx1"/>
                </a:solidFill>
                <a:latin typeface="+mn-lt"/>
                <a:ea typeface="+mn-ea"/>
                <a:cs typeface="+mn-cs"/>
              </a:rPr>
              <a:t>rapidly and accurately determining who will</a:t>
            </a:r>
          </a:p>
          <a:p>
            <a:r>
              <a:rPr lang="en-US" sz="1200" b="0" i="0" u="none" strike="noStrike" kern="1200" baseline="0" dirty="0" smtClean="0">
                <a:solidFill>
                  <a:schemeClr val="tx1"/>
                </a:solidFill>
                <a:latin typeface="+mn-lt"/>
                <a:ea typeface="+mn-ea"/>
                <a:cs typeface="+mn-cs"/>
              </a:rPr>
              <a:t>benefit from what intervention is at the forefront of MCIs.</a:t>
            </a:r>
          </a:p>
          <a:p>
            <a:r>
              <a:rPr lang="en-US" sz="1200" b="0" i="0" u="none" strike="noStrike" kern="1200" baseline="0" dirty="0" smtClean="0">
                <a:solidFill>
                  <a:schemeClr val="tx1"/>
                </a:solidFill>
                <a:latin typeface="+mn-lt"/>
                <a:ea typeface="+mn-ea"/>
                <a:cs typeface="+mn-cs"/>
              </a:rPr>
              <a:t>Developing an effective triage process and related training</a:t>
            </a:r>
          </a:p>
          <a:p>
            <a:r>
              <a:rPr lang="en-US" sz="1200" b="0" i="0" u="none" strike="noStrike" kern="1200" baseline="0" dirty="0" smtClean="0">
                <a:solidFill>
                  <a:schemeClr val="tx1"/>
                </a:solidFill>
                <a:latin typeface="+mn-lt"/>
                <a:ea typeface="+mn-ea"/>
                <a:cs typeface="+mn-cs"/>
              </a:rPr>
              <a:t>has been the focus of numerous initiatives [10 , 82 –84 ].</a:t>
            </a:r>
            <a:endParaRPr lang="en-US" dirty="0"/>
          </a:p>
        </p:txBody>
      </p:sp>
      <p:sp>
        <p:nvSpPr>
          <p:cNvPr id="4" name="Slide Number Placeholder 3"/>
          <p:cNvSpPr>
            <a:spLocks noGrp="1"/>
          </p:cNvSpPr>
          <p:nvPr>
            <p:ph type="sldNum" sz="quarter" idx="10"/>
          </p:nvPr>
        </p:nvSpPr>
        <p:spPr/>
        <p:txBody>
          <a:bodyPr/>
          <a:lstStyle/>
          <a:p>
            <a:fld id="{FF382D0B-0437-BC4C-B292-F7820C8701F7}" type="slidenum">
              <a:rPr lang="en-US" smtClean="0"/>
              <a:t>18</a:t>
            </a:fld>
            <a:endParaRPr lang="en-US"/>
          </a:p>
        </p:txBody>
      </p:sp>
    </p:spTree>
    <p:extLst>
      <p:ext uri="{BB962C8B-B14F-4D97-AF65-F5344CB8AC3E}">
        <p14:creationId xmlns:p14="http://schemas.microsoft.com/office/powerpoint/2010/main" val="597386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382D0B-0437-BC4C-B292-F7820C8701F7}" type="slidenum">
              <a:rPr lang="en-US" smtClean="0"/>
              <a:t>22</a:t>
            </a:fld>
            <a:endParaRPr lang="en-US"/>
          </a:p>
        </p:txBody>
      </p:sp>
    </p:spTree>
    <p:extLst>
      <p:ext uri="{BB962C8B-B14F-4D97-AF65-F5344CB8AC3E}">
        <p14:creationId xmlns:p14="http://schemas.microsoft.com/office/powerpoint/2010/main" val="61373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has been the focus of numerous initiatives [10 , 82 –84 ].</a:t>
            </a:r>
          </a:p>
          <a:p>
            <a:r>
              <a:rPr lang="en-US" sz="1200" b="0" i="0" u="none" strike="noStrike" kern="1200" baseline="0" dirty="0" smtClean="0">
                <a:solidFill>
                  <a:schemeClr val="tx1"/>
                </a:solidFill>
                <a:latin typeface="+mn-lt"/>
                <a:ea typeface="+mn-ea"/>
                <a:cs typeface="+mn-cs"/>
              </a:rPr>
              <a:t>Current triage protocols depend heavily on history and</a:t>
            </a:r>
          </a:p>
          <a:p>
            <a:r>
              <a:rPr lang="en-US" sz="1200" b="0" i="0" u="none" strike="noStrike" kern="1200" baseline="0" dirty="0" smtClean="0">
                <a:solidFill>
                  <a:schemeClr val="tx1"/>
                </a:solidFill>
                <a:latin typeface="+mn-lt"/>
                <a:ea typeface="+mn-ea"/>
                <a:cs typeface="+mn-cs"/>
              </a:rPr>
              <a:t>physical examination to determine care priority, the most</a:t>
            </a:r>
          </a:p>
          <a:p>
            <a:r>
              <a:rPr lang="en-US" sz="1200" b="0" i="0" u="none" strike="noStrike" kern="1200" baseline="0" dirty="0" smtClean="0">
                <a:solidFill>
                  <a:schemeClr val="tx1"/>
                </a:solidFill>
                <a:latin typeface="+mn-lt"/>
                <a:ea typeface="+mn-ea"/>
                <a:cs typeface="+mn-cs"/>
              </a:rPr>
              <a:t>common of which assigns a color-coded priority status</a:t>
            </a:r>
          </a:p>
          <a:p>
            <a:r>
              <a:rPr lang="en-US" sz="1200" b="0" i="0" u="none" strike="noStrike" kern="1200" baseline="0" dirty="0" smtClean="0">
                <a:solidFill>
                  <a:schemeClr val="tx1"/>
                </a:solidFill>
                <a:latin typeface="+mn-lt"/>
                <a:ea typeface="+mn-ea"/>
                <a:cs typeface="+mn-cs"/>
              </a:rPr>
              <a:t>based on vital signs, and ability to ambulate and phonate</a:t>
            </a:r>
          </a:p>
          <a:p>
            <a:r>
              <a:rPr lang="en-US" sz="1200" b="0" i="0" u="none" strike="noStrike" kern="1200" baseline="0" dirty="0" smtClean="0">
                <a:solidFill>
                  <a:schemeClr val="tx1"/>
                </a:solidFill>
                <a:latin typeface="+mn-lt"/>
                <a:ea typeface="+mn-ea"/>
                <a:cs typeface="+mn-cs"/>
              </a:rPr>
              <a:t>(Table 2 ) [85 ]. “Red” patients are those with immediately</a:t>
            </a:r>
          </a:p>
          <a:p>
            <a:r>
              <a:rPr lang="en-US" sz="1200" b="0" i="0" u="none" strike="noStrike" kern="1200" baseline="0" dirty="0" smtClean="0">
                <a:solidFill>
                  <a:schemeClr val="tx1"/>
                </a:solidFill>
                <a:latin typeface="+mn-lt"/>
                <a:ea typeface="+mn-ea"/>
                <a:cs typeface="+mn-cs"/>
              </a:rPr>
              <a:t>life-threatening hemodynamic alteration, but are perceived</a:t>
            </a:r>
          </a:p>
          <a:p>
            <a:r>
              <a:rPr lang="en-US" sz="1200" b="0" i="0" u="none" strike="noStrike" kern="1200" baseline="0" dirty="0" smtClean="0">
                <a:solidFill>
                  <a:schemeClr val="tx1"/>
                </a:solidFill>
                <a:latin typeface="+mn-lt"/>
                <a:ea typeface="+mn-ea"/>
                <a:cs typeface="+mn-cs"/>
              </a:rPr>
              <a:t>as salvageable if given appropriate attention. “Yellow”</a:t>
            </a:r>
          </a:p>
          <a:p>
            <a:r>
              <a:rPr lang="en-US" sz="1200" b="0" i="0" u="none" strike="noStrike" kern="1200" baseline="0" dirty="0" smtClean="0">
                <a:solidFill>
                  <a:schemeClr val="tx1"/>
                </a:solidFill>
                <a:latin typeface="+mn-lt"/>
                <a:ea typeface="+mn-ea"/>
                <a:cs typeface="+mn-cs"/>
              </a:rPr>
              <a:t>patients are perceived to have injuries that are not immediately</a:t>
            </a:r>
          </a:p>
          <a:p>
            <a:r>
              <a:rPr lang="en-US" sz="1200" b="0" i="0" u="none" strike="noStrike" kern="1200" baseline="0" dirty="0" smtClean="0">
                <a:solidFill>
                  <a:schemeClr val="tx1"/>
                </a:solidFill>
                <a:latin typeface="+mn-lt"/>
                <a:ea typeface="+mn-ea"/>
                <a:cs typeface="+mn-cs"/>
              </a:rPr>
              <a:t>life-threatening, but are anticipated to have systemic</a:t>
            </a:r>
          </a:p>
          <a:p>
            <a:r>
              <a:rPr lang="en-US" sz="1200" b="0" i="0" u="none" strike="noStrike" kern="1200" baseline="0" dirty="0" smtClean="0">
                <a:solidFill>
                  <a:schemeClr val="tx1"/>
                </a:solidFill>
                <a:latin typeface="+mn-lt"/>
                <a:ea typeface="+mn-ea"/>
                <a:cs typeface="+mn-cs"/>
              </a:rPr>
              <a:t>effects within a brief time interval (i.e., 45–60 min) and</a:t>
            </a:r>
          </a:p>
          <a:p>
            <a:r>
              <a:rPr lang="en-US" sz="1200" b="0" i="0" u="none" strike="noStrike" kern="1200" baseline="0" dirty="0" smtClean="0">
                <a:solidFill>
                  <a:schemeClr val="tx1"/>
                </a:solidFill>
                <a:latin typeface="+mn-lt"/>
                <a:ea typeface="+mn-ea"/>
                <a:cs typeface="+mn-cs"/>
              </a:rPr>
              <a:t>need urgent medical attention. “Green” patients have perceived</a:t>
            </a:r>
          </a:p>
          <a:p>
            <a:r>
              <a:rPr lang="en-US" sz="1200" b="0" i="0" u="none" strike="noStrike" kern="1200" baseline="0" dirty="0" smtClean="0">
                <a:solidFill>
                  <a:schemeClr val="tx1"/>
                </a:solidFill>
                <a:latin typeface="+mn-lt"/>
                <a:ea typeface="+mn-ea"/>
                <a:cs typeface="+mn-cs"/>
              </a:rPr>
              <a:t>injuries that are localized and not anticipated to have</a:t>
            </a:r>
          </a:p>
          <a:p>
            <a:r>
              <a:rPr lang="en-US" sz="1200" b="0" i="0" u="none" strike="noStrike" kern="1200" baseline="0" dirty="0" smtClean="0">
                <a:solidFill>
                  <a:schemeClr val="tx1"/>
                </a:solidFill>
                <a:latin typeface="+mn-lt"/>
                <a:ea typeface="+mn-ea"/>
                <a:cs typeface="+mn-cs"/>
              </a:rPr>
              <a:t>systemic impact, or the development of systemic effects</a:t>
            </a:r>
          </a:p>
          <a:p>
            <a:r>
              <a:rPr lang="en-US" sz="1200" b="0" i="0" u="none" strike="noStrike" kern="1200" baseline="0" dirty="0" smtClean="0">
                <a:solidFill>
                  <a:schemeClr val="tx1"/>
                </a:solidFill>
                <a:latin typeface="+mn-lt"/>
                <a:ea typeface="+mn-ea"/>
                <a:cs typeface="+mn-cs"/>
              </a:rPr>
              <a:t>is anticipated to be delayed by hours. “Black” patients are</a:t>
            </a:r>
          </a:p>
          <a:p>
            <a:r>
              <a:rPr lang="en-US" sz="1200" b="0" i="0" u="none" strike="noStrike" kern="1200" baseline="0" dirty="0" smtClean="0">
                <a:solidFill>
                  <a:schemeClr val="tx1"/>
                </a:solidFill>
                <a:latin typeface="+mn-lt"/>
                <a:ea typeface="+mn-ea"/>
                <a:cs typeface="+mn-cs"/>
              </a:rPr>
              <a:t>described as “expectant” or “dead” [86 ]. These patients</a:t>
            </a:r>
          </a:p>
          <a:p>
            <a:r>
              <a:rPr lang="en-US" sz="1200" b="0" i="0" u="none" strike="noStrike" kern="1200" baseline="0" dirty="0" smtClean="0">
                <a:solidFill>
                  <a:schemeClr val="tx1"/>
                </a:solidFill>
                <a:latin typeface="+mn-lt"/>
                <a:ea typeface="+mn-ea"/>
                <a:cs typeface="+mn-cs"/>
              </a:rPr>
              <a:t>have a poor chance of survival, even if appropriate medical</a:t>
            </a:r>
          </a:p>
          <a:p>
            <a:r>
              <a:rPr lang="en-US" sz="1200" b="0" i="0" u="none" strike="noStrike" kern="1200" baseline="0" dirty="0" smtClean="0">
                <a:solidFill>
                  <a:schemeClr val="tx1"/>
                </a:solidFill>
                <a:latin typeface="+mn-lt"/>
                <a:ea typeface="+mn-ea"/>
                <a:cs typeface="+mn-cs"/>
              </a:rPr>
              <a:t>care is administered. For practical reasons, unresponsive</a:t>
            </a:r>
          </a:p>
          <a:p>
            <a:r>
              <a:rPr lang="en-US" sz="1200" b="0" i="0" u="none" strike="noStrike" kern="1200" baseline="0" dirty="0" smtClean="0">
                <a:solidFill>
                  <a:schemeClr val="tx1"/>
                </a:solidFill>
                <a:latin typeface="+mn-lt"/>
                <a:ea typeface="+mn-ea"/>
                <a:cs typeface="+mn-cs"/>
              </a:rPr>
              <a:t>patients without evidence of circulation or spontaneous</a:t>
            </a:r>
          </a:p>
          <a:p>
            <a:r>
              <a:rPr lang="en-US" sz="1200" b="0" i="0" u="none" strike="noStrike" kern="1200" baseline="0" dirty="0" smtClean="0">
                <a:solidFill>
                  <a:schemeClr val="tx1"/>
                </a:solidFill>
                <a:latin typeface="+mn-lt"/>
                <a:ea typeface="+mn-ea"/>
                <a:cs typeface="+mn-cs"/>
              </a:rPr>
              <a:t>ventilation are considered to be</a:t>
            </a:r>
            <a:endParaRPr lang="en-US" dirty="0"/>
          </a:p>
        </p:txBody>
      </p:sp>
      <p:sp>
        <p:nvSpPr>
          <p:cNvPr id="4" name="Slide Number Placeholder 3"/>
          <p:cNvSpPr>
            <a:spLocks noGrp="1"/>
          </p:cNvSpPr>
          <p:nvPr>
            <p:ph type="sldNum" sz="quarter" idx="10"/>
          </p:nvPr>
        </p:nvSpPr>
        <p:spPr/>
        <p:txBody>
          <a:bodyPr/>
          <a:lstStyle/>
          <a:p>
            <a:fld id="{FF382D0B-0437-BC4C-B292-F7820C8701F7}" type="slidenum">
              <a:rPr lang="en-US" smtClean="0"/>
              <a:t>23</a:t>
            </a:fld>
            <a:endParaRPr lang="en-US"/>
          </a:p>
        </p:txBody>
      </p:sp>
    </p:spTree>
    <p:extLst>
      <p:ext uri="{BB962C8B-B14F-4D97-AF65-F5344CB8AC3E}">
        <p14:creationId xmlns:p14="http://schemas.microsoft.com/office/powerpoint/2010/main" val="81030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382D0B-0437-BC4C-B292-F7820C8701F7}" type="slidenum">
              <a:rPr lang="en-US" smtClean="0"/>
              <a:t>24</a:t>
            </a:fld>
            <a:endParaRPr lang="en-US"/>
          </a:p>
        </p:txBody>
      </p:sp>
    </p:spTree>
    <p:extLst>
      <p:ext uri="{BB962C8B-B14F-4D97-AF65-F5344CB8AC3E}">
        <p14:creationId xmlns:p14="http://schemas.microsoft.com/office/powerpoint/2010/main" val="110364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As noted in our previous</a:t>
            </a:r>
          </a:p>
          <a:p>
            <a:r>
              <a:rPr lang="en-US" sz="1200" b="0" i="0" u="none" strike="noStrike" kern="1200" baseline="0" dirty="0" smtClean="0">
                <a:solidFill>
                  <a:schemeClr val="tx1"/>
                </a:solidFill>
                <a:latin typeface="+mn-lt"/>
                <a:ea typeface="+mn-ea"/>
                <a:cs typeface="+mn-cs"/>
              </a:rPr>
              <a:t>discussion, MCIs are inherently difficult to study and</a:t>
            </a:r>
          </a:p>
          <a:p>
            <a:r>
              <a:rPr lang="en-US" sz="1200" b="0" i="0" u="none" strike="noStrike" kern="1200" baseline="0" dirty="0" smtClean="0">
                <a:solidFill>
                  <a:schemeClr val="tx1"/>
                </a:solidFill>
                <a:latin typeface="+mn-lt"/>
                <a:ea typeface="+mn-ea"/>
                <a:cs typeface="+mn-cs"/>
              </a:rPr>
              <a:t>the ability to determine under- and </a:t>
            </a:r>
            <a:r>
              <a:rPr lang="en-US" sz="1200" b="0" i="0" u="none" strike="noStrike" kern="1200" baseline="0" dirty="0" err="1" smtClean="0">
                <a:solidFill>
                  <a:schemeClr val="tx1"/>
                </a:solidFill>
                <a:latin typeface="+mn-lt"/>
                <a:ea typeface="+mn-ea"/>
                <a:cs typeface="+mn-cs"/>
              </a:rPr>
              <a:t>overtriage</a:t>
            </a:r>
            <a:r>
              <a:rPr lang="en-US" sz="1200" b="0" i="0" u="none" strike="noStrike" kern="1200" baseline="0" dirty="0" smtClean="0">
                <a:solidFill>
                  <a:schemeClr val="tx1"/>
                </a:solidFill>
                <a:latin typeface="+mn-lt"/>
                <a:ea typeface="+mn-ea"/>
                <a:cs typeface="+mn-cs"/>
              </a:rPr>
              <a:t> rates may be</a:t>
            </a:r>
          </a:p>
          <a:p>
            <a:r>
              <a:rPr lang="en-US" sz="1200" b="0" i="0" u="none" strike="noStrike" kern="1200" baseline="0" dirty="0" smtClean="0">
                <a:solidFill>
                  <a:schemeClr val="tx1"/>
                </a:solidFill>
                <a:latin typeface="+mn-lt"/>
                <a:ea typeface="+mn-ea"/>
                <a:cs typeface="+mn-cs"/>
              </a:rPr>
              <a:t>very limited at best [94 ]. Previously reported data suggest</a:t>
            </a:r>
          </a:p>
          <a:p>
            <a:r>
              <a:rPr lang="en-US" sz="1200" b="0" i="0" u="none" strike="noStrike" kern="1200" baseline="0" dirty="0" smtClean="0">
                <a:solidFill>
                  <a:schemeClr val="tx1"/>
                </a:solidFill>
                <a:latin typeface="+mn-lt"/>
                <a:ea typeface="+mn-ea"/>
                <a:cs typeface="+mn-cs"/>
              </a:rPr>
              <a:t>7–12 % rates for </a:t>
            </a:r>
            <a:r>
              <a:rPr lang="en-US" sz="1200" b="0" i="0" u="none" strike="noStrike" kern="1200" baseline="0" dirty="0" err="1" smtClean="0">
                <a:solidFill>
                  <a:schemeClr val="tx1"/>
                </a:solidFill>
                <a:latin typeface="+mn-lt"/>
                <a:ea typeface="+mn-ea"/>
                <a:cs typeface="+mn-cs"/>
              </a:rPr>
              <a:t>overtriage</a:t>
            </a:r>
            <a:r>
              <a:rPr lang="en-US" sz="1200" b="0" i="0" u="none" strike="noStrike" kern="1200" baseline="0" dirty="0" smtClean="0">
                <a:solidFill>
                  <a:schemeClr val="tx1"/>
                </a:solidFill>
                <a:latin typeface="+mn-lt"/>
                <a:ea typeface="+mn-ea"/>
                <a:cs typeface="+mn-cs"/>
              </a:rPr>
              <a:t> and 4–15 % rates for </a:t>
            </a:r>
            <a:r>
              <a:rPr lang="en-US" sz="1200" b="0" i="0" u="none" strike="noStrike" kern="1200" baseline="0" dirty="0" err="1" smtClean="0">
                <a:solidFill>
                  <a:schemeClr val="tx1"/>
                </a:solidFill>
                <a:latin typeface="+mn-lt"/>
                <a:ea typeface="+mn-ea"/>
                <a:cs typeface="+mn-cs"/>
              </a:rPr>
              <a:t>undertriage</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[95 , 96 ]. Investigations of simulated MCIs have shown</a:t>
            </a:r>
          </a:p>
          <a:p>
            <a:r>
              <a:rPr lang="en-US" sz="1200" b="0" i="0" u="none" strike="noStrike" kern="1200" baseline="0" dirty="0" smtClean="0">
                <a:solidFill>
                  <a:schemeClr val="tx1"/>
                </a:solidFill>
                <a:latin typeface="+mn-lt"/>
                <a:ea typeface="+mn-ea"/>
                <a:cs typeface="+mn-cs"/>
              </a:rPr>
              <a:t>rates of 16 and 24 %, respectively [86 ]. </a:t>
            </a:r>
            <a:r>
              <a:rPr lang="en-US" sz="1200" b="0" i="0" u="none" strike="noStrike" kern="1200" baseline="0" dirty="0" err="1" smtClean="0">
                <a:solidFill>
                  <a:schemeClr val="tx1"/>
                </a:solidFill>
                <a:latin typeface="+mn-lt"/>
                <a:ea typeface="+mn-ea"/>
                <a:cs typeface="+mn-cs"/>
              </a:rPr>
              <a:t>Kleber</a:t>
            </a:r>
            <a:r>
              <a:rPr lang="en-US" sz="1200" b="0" i="0" u="none" strike="noStrike" kern="1200" baseline="0" dirty="0" smtClean="0">
                <a:solidFill>
                  <a:schemeClr val="tx1"/>
                </a:solidFill>
                <a:latin typeface="+mn-lt"/>
                <a:ea typeface="+mn-ea"/>
                <a:cs typeface="+mn-cs"/>
              </a:rPr>
              <a:t> et al. [86 ]</a:t>
            </a:r>
          </a:p>
          <a:p>
            <a:r>
              <a:rPr lang="en-US" sz="1200" b="0" i="0" u="none" strike="noStrike" kern="1200" baseline="0" dirty="0" smtClean="0">
                <a:solidFill>
                  <a:schemeClr val="tx1"/>
                </a:solidFill>
                <a:latin typeface="+mn-lt"/>
                <a:ea typeface="+mn-ea"/>
                <a:cs typeface="+mn-cs"/>
              </a:rPr>
              <a:t>also noted limited accuracy (61 %) of in-hospital triage,</a:t>
            </a:r>
          </a:p>
          <a:p>
            <a:r>
              <a:rPr lang="en-US" sz="1200" b="0" i="0" u="none" strike="noStrike" kern="1200" baseline="0" dirty="0" smtClean="0">
                <a:solidFill>
                  <a:schemeClr val="tx1"/>
                </a:solidFill>
                <a:latin typeface="+mn-lt"/>
                <a:ea typeface="+mn-ea"/>
                <a:cs typeface="+mn-cs"/>
              </a:rPr>
              <a:t>which they attributed to insufficient training. In response,</a:t>
            </a:r>
          </a:p>
          <a:p>
            <a:r>
              <a:rPr lang="en-US" sz="1200" b="0" i="0" u="none" strike="noStrike" kern="1200" baseline="0" dirty="0" smtClean="0">
                <a:solidFill>
                  <a:schemeClr val="tx1"/>
                </a:solidFill>
                <a:latin typeface="+mn-lt"/>
                <a:ea typeface="+mn-ea"/>
                <a:cs typeface="+mn-cs"/>
              </a:rPr>
              <a:t>many</a:t>
            </a:r>
            <a:endParaRPr lang="en-US" dirty="0"/>
          </a:p>
        </p:txBody>
      </p:sp>
      <p:sp>
        <p:nvSpPr>
          <p:cNvPr id="4" name="Slide Number Placeholder 3"/>
          <p:cNvSpPr>
            <a:spLocks noGrp="1"/>
          </p:cNvSpPr>
          <p:nvPr>
            <p:ph type="sldNum" sz="quarter" idx="10"/>
          </p:nvPr>
        </p:nvSpPr>
        <p:spPr/>
        <p:txBody>
          <a:bodyPr/>
          <a:lstStyle/>
          <a:p>
            <a:fld id="{FF382D0B-0437-BC4C-B292-F7820C8701F7}" type="slidenum">
              <a:rPr lang="en-US" smtClean="0"/>
              <a:t>28</a:t>
            </a:fld>
            <a:endParaRPr lang="en-US"/>
          </a:p>
        </p:txBody>
      </p:sp>
    </p:spTree>
    <p:extLst>
      <p:ext uri="{BB962C8B-B14F-4D97-AF65-F5344CB8AC3E}">
        <p14:creationId xmlns:p14="http://schemas.microsoft.com/office/powerpoint/2010/main" val="1942512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65EB3AF-45A4-CC46-A7E0-0B578F4CD2C9}"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E2141-17DF-634E-BBDE-A4BA340A33E3}" type="slidenum">
              <a:rPr lang="en-US" smtClean="0"/>
              <a:t>‹#›</a:t>
            </a:fld>
            <a:endParaRPr lang="en-US"/>
          </a:p>
        </p:txBody>
      </p:sp>
    </p:spTree>
    <p:extLst>
      <p:ext uri="{BB962C8B-B14F-4D97-AF65-F5344CB8AC3E}">
        <p14:creationId xmlns:p14="http://schemas.microsoft.com/office/powerpoint/2010/main" val="359238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5EB3AF-45A4-CC46-A7E0-0B578F4CD2C9}" type="datetimeFigureOut">
              <a:rPr lang="en-US" smtClean="0"/>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3E2141-17DF-634E-BBDE-A4BA340A33E3}" type="slidenum">
              <a:rPr lang="en-US" smtClean="0"/>
              <a:t>‹#›</a:t>
            </a:fld>
            <a:endParaRPr lang="en-US"/>
          </a:p>
        </p:txBody>
      </p:sp>
    </p:spTree>
    <p:extLst>
      <p:ext uri="{BB962C8B-B14F-4D97-AF65-F5344CB8AC3E}">
        <p14:creationId xmlns:p14="http://schemas.microsoft.com/office/powerpoint/2010/main" val="1514924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5EB3AF-45A4-CC46-A7E0-0B578F4CD2C9}"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E2141-17DF-634E-BBDE-A4BA340A33E3}" type="slidenum">
              <a:rPr lang="en-US" smtClean="0"/>
              <a:t>‹#›</a:t>
            </a:fld>
            <a:endParaRPr lang="en-US"/>
          </a:p>
        </p:txBody>
      </p:sp>
    </p:spTree>
    <p:extLst>
      <p:ext uri="{BB962C8B-B14F-4D97-AF65-F5344CB8AC3E}">
        <p14:creationId xmlns:p14="http://schemas.microsoft.com/office/powerpoint/2010/main" val="764137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5EB3AF-45A4-CC46-A7E0-0B578F4CD2C9}"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E2141-17DF-634E-BBDE-A4BA340A33E3}"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05845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5EB3AF-45A4-CC46-A7E0-0B578F4CD2C9}"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E2141-17DF-634E-BBDE-A4BA340A33E3}" type="slidenum">
              <a:rPr lang="en-US" smtClean="0"/>
              <a:t>‹#›</a:t>
            </a:fld>
            <a:endParaRPr lang="en-US"/>
          </a:p>
        </p:txBody>
      </p:sp>
    </p:spTree>
    <p:extLst>
      <p:ext uri="{BB962C8B-B14F-4D97-AF65-F5344CB8AC3E}">
        <p14:creationId xmlns:p14="http://schemas.microsoft.com/office/powerpoint/2010/main" val="1039829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65EB3AF-45A4-CC46-A7E0-0B578F4CD2C9}" type="datetimeFigureOut">
              <a:rPr lang="en-US" smtClean="0"/>
              <a:t>3/24/2017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E2141-17DF-634E-BBDE-A4BA340A33E3}" type="slidenum">
              <a:rPr lang="en-US" smtClean="0"/>
              <a:t>‹#›</a:t>
            </a:fld>
            <a:endParaRPr lang="en-US"/>
          </a:p>
        </p:txBody>
      </p:sp>
    </p:spTree>
    <p:extLst>
      <p:ext uri="{BB962C8B-B14F-4D97-AF65-F5344CB8AC3E}">
        <p14:creationId xmlns:p14="http://schemas.microsoft.com/office/powerpoint/2010/main" val="184940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65EB3AF-45A4-CC46-A7E0-0B578F4CD2C9}" type="datetimeFigureOut">
              <a:rPr lang="en-US" smtClean="0"/>
              <a:t>3/24/2017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E2141-17DF-634E-BBDE-A4BA340A33E3}" type="slidenum">
              <a:rPr lang="en-US" smtClean="0"/>
              <a:t>‹#›</a:t>
            </a:fld>
            <a:endParaRPr lang="en-US"/>
          </a:p>
        </p:txBody>
      </p:sp>
    </p:spTree>
    <p:extLst>
      <p:ext uri="{BB962C8B-B14F-4D97-AF65-F5344CB8AC3E}">
        <p14:creationId xmlns:p14="http://schemas.microsoft.com/office/powerpoint/2010/main" val="892381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5EB3AF-45A4-CC46-A7E0-0B578F4CD2C9}"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E2141-17DF-634E-BBDE-A4BA340A33E3}" type="slidenum">
              <a:rPr lang="en-US" smtClean="0"/>
              <a:t>‹#›</a:t>
            </a:fld>
            <a:endParaRPr lang="en-US"/>
          </a:p>
        </p:txBody>
      </p:sp>
    </p:spTree>
    <p:extLst>
      <p:ext uri="{BB962C8B-B14F-4D97-AF65-F5344CB8AC3E}">
        <p14:creationId xmlns:p14="http://schemas.microsoft.com/office/powerpoint/2010/main" val="233239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5EB3AF-45A4-CC46-A7E0-0B578F4CD2C9}"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E2141-17DF-634E-BBDE-A4BA340A33E3}" type="slidenum">
              <a:rPr lang="en-US" smtClean="0"/>
              <a:t>‹#›</a:t>
            </a:fld>
            <a:endParaRPr lang="en-US"/>
          </a:p>
        </p:txBody>
      </p:sp>
    </p:spTree>
    <p:extLst>
      <p:ext uri="{BB962C8B-B14F-4D97-AF65-F5344CB8AC3E}">
        <p14:creationId xmlns:p14="http://schemas.microsoft.com/office/powerpoint/2010/main" val="899763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65EB3AF-45A4-CC46-A7E0-0B578F4CD2C9}"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E2141-17DF-634E-BBDE-A4BA340A33E3}" type="slidenum">
              <a:rPr lang="en-US" smtClean="0"/>
              <a:t>‹#›</a:t>
            </a:fld>
            <a:endParaRPr lang="en-US"/>
          </a:p>
        </p:txBody>
      </p:sp>
    </p:spTree>
    <p:extLst>
      <p:ext uri="{BB962C8B-B14F-4D97-AF65-F5344CB8AC3E}">
        <p14:creationId xmlns:p14="http://schemas.microsoft.com/office/powerpoint/2010/main" val="1140702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5EB3AF-45A4-CC46-A7E0-0B578F4CD2C9}"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E2141-17DF-634E-BBDE-A4BA340A33E3}" type="slidenum">
              <a:rPr lang="en-US" smtClean="0"/>
              <a:t>‹#›</a:t>
            </a:fld>
            <a:endParaRPr lang="en-US"/>
          </a:p>
        </p:txBody>
      </p:sp>
    </p:spTree>
    <p:extLst>
      <p:ext uri="{BB962C8B-B14F-4D97-AF65-F5344CB8AC3E}">
        <p14:creationId xmlns:p14="http://schemas.microsoft.com/office/powerpoint/2010/main" val="1199039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5EB3AF-45A4-CC46-A7E0-0B578F4CD2C9}" type="datetimeFigureOut">
              <a:rPr lang="en-US" smtClean="0"/>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3E2141-17DF-634E-BBDE-A4BA340A33E3}" type="slidenum">
              <a:rPr lang="en-US" smtClean="0"/>
              <a:t>‹#›</a:t>
            </a:fld>
            <a:endParaRPr lang="en-US"/>
          </a:p>
        </p:txBody>
      </p:sp>
    </p:spTree>
    <p:extLst>
      <p:ext uri="{BB962C8B-B14F-4D97-AF65-F5344CB8AC3E}">
        <p14:creationId xmlns:p14="http://schemas.microsoft.com/office/powerpoint/2010/main" val="268047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65EB3AF-45A4-CC46-A7E0-0B578F4CD2C9}" type="datetimeFigureOut">
              <a:rPr lang="en-US" smtClean="0"/>
              <a:t>3/24/2017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3E2141-17DF-634E-BBDE-A4BA340A33E3}" type="slidenum">
              <a:rPr lang="en-US" smtClean="0"/>
              <a:t>‹#›</a:t>
            </a:fld>
            <a:endParaRPr lang="en-US"/>
          </a:p>
        </p:txBody>
      </p:sp>
    </p:spTree>
    <p:extLst>
      <p:ext uri="{BB962C8B-B14F-4D97-AF65-F5344CB8AC3E}">
        <p14:creationId xmlns:p14="http://schemas.microsoft.com/office/powerpoint/2010/main" val="1797763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265EB3AF-45A4-CC46-A7E0-0B578F4CD2C9}" type="datetimeFigureOut">
              <a:rPr lang="en-US" smtClean="0"/>
              <a:t>3/24/2017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543E2141-17DF-634E-BBDE-A4BA340A33E3}" type="slidenum">
              <a:rPr lang="en-US" smtClean="0"/>
              <a:t>‹#›</a:t>
            </a:fld>
            <a:endParaRPr lang="en-US"/>
          </a:p>
        </p:txBody>
      </p:sp>
    </p:spTree>
    <p:extLst>
      <p:ext uri="{BB962C8B-B14F-4D97-AF65-F5344CB8AC3E}">
        <p14:creationId xmlns:p14="http://schemas.microsoft.com/office/powerpoint/2010/main" val="2061042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65EB3AF-45A4-CC46-A7E0-0B578F4CD2C9}" type="datetimeFigureOut">
              <a:rPr lang="en-US" smtClean="0"/>
              <a:t>3/24/2017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543E2141-17DF-634E-BBDE-A4BA340A33E3}" type="slidenum">
              <a:rPr lang="en-US" smtClean="0"/>
              <a:t>‹#›</a:t>
            </a:fld>
            <a:endParaRPr lang="en-US"/>
          </a:p>
        </p:txBody>
      </p:sp>
    </p:spTree>
    <p:extLst>
      <p:ext uri="{BB962C8B-B14F-4D97-AF65-F5344CB8AC3E}">
        <p14:creationId xmlns:p14="http://schemas.microsoft.com/office/powerpoint/2010/main" val="1030810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265EB3AF-45A4-CC46-A7E0-0B578F4CD2C9}" type="datetimeFigureOut">
              <a:rPr lang="en-US" smtClean="0"/>
              <a:t>3/24/2017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543E2141-17DF-634E-BBDE-A4BA340A33E3}" type="slidenum">
              <a:rPr lang="en-US" smtClean="0"/>
              <a:t>‹#›</a:t>
            </a:fld>
            <a:endParaRPr lang="en-US"/>
          </a:p>
        </p:txBody>
      </p:sp>
    </p:spTree>
    <p:extLst>
      <p:ext uri="{BB962C8B-B14F-4D97-AF65-F5344CB8AC3E}">
        <p14:creationId xmlns:p14="http://schemas.microsoft.com/office/powerpoint/2010/main" val="1088182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5EB3AF-45A4-CC46-A7E0-0B578F4CD2C9}" type="datetimeFigureOut">
              <a:rPr lang="en-US" smtClean="0"/>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3E2141-17DF-634E-BBDE-A4BA340A33E3}" type="slidenum">
              <a:rPr lang="en-US" smtClean="0"/>
              <a:t>‹#›</a:t>
            </a:fld>
            <a:endParaRPr lang="en-US"/>
          </a:p>
        </p:txBody>
      </p:sp>
    </p:spTree>
    <p:extLst>
      <p:ext uri="{BB962C8B-B14F-4D97-AF65-F5344CB8AC3E}">
        <p14:creationId xmlns:p14="http://schemas.microsoft.com/office/powerpoint/2010/main" val="1109800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65EB3AF-45A4-CC46-A7E0-0B578F4CD2C9}" type="datetimeFigureOut">
              <a:rPr lang="en-US" smtClean="0"/>
              <a:t>3/24/2017</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43E2141-17DF-634E-BBDE-A4BA340A33E3}" type="slidenum">
              <a:rPr lang="en-US" smtClean="0"/>
              <a:t>‹#›</a:t>
            </a:fld>
            <a:endParaRPr lang="en-US"/>
          </a:p>
        </p:txBody>
      </p:sp>
    </p:spTree>
    <p:extLst>
      <p:ext uri="{BB962C8B-B14F-4D97-AF65-F5344CB8AC3E}">
        <p14:creationId xmlns:p14="http://schemas.microsoft.com/office/powerpoint/2010/main" val="791831701"/>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1659" y="2587925"/>
            <a:ext cx="9368287" cy="2087592"/>
          </a:xfrm>
        </p:spPr>
        <p:txBody>
          <a:bodyPr/>
          <a:lstStyle/>
          <a:p>
            <a:r>
              <a:rPr lang="en-US" dirty="0" smtClean="0"/>
              <a:t>Ultrasound and</a:t>
            </a:r>
            <a:br>
              <a:rPr lang="en-US" dirty="0" smtClean="0"/>
            </a:br>
            <a:r>
              <a:rPr lang="en-US" dirty="0" smtClean="0"/>
              <a:t>Disaster Triage</a:t>
            </a:r>
            <a:endParaRPr lang="en-US" dirty="0"/>
          </a:p>
        </p:txBody>
      </p:sp>
      <p:sp>
        <p:nvSpPr>
          <p:cNvPr id="5" name="Subtitle 4"/>
          <p:cNvSpPr>
            <a:spLocks noGrp="1"/>
          </p:cNvSpPr>
          <p:nvPr>
            <p:ph type="subTitle" idx="1"/>
          </p:nvPr>
        </p:nvSpPr>
        <p:spPr>
          <a:xfrm>
            <a:off x="1154955" y="4807625"/>
            <a:ext cx="8825658" cy="1878925"/>
          </a:xfrm>
        </p:spPr>
        <p:txBody>
          <a:bodyPr>
            <a:normAutofit fontScale="92500" lnSpcReduction="20000"/>
          </a:bodyPr>
          <a:lstStyle/>
          <a:p>
            <a:r>
              <a:rPr lang="en-US" dirty="0"/>
              <a:t>Dan O’Brien, MD FAAEM, FACEP</a:t>
            </a:r>
          </a:p>
          <a:p>
            <a:r>
              <a:rPr lang="en-US" dirty="0"/>
              <a:t>Associate Professor Emergency Medicine</a:t>
            </a:r>
          </a:p>
          <a:p>
            <a:r>
              <a:rPr lang="en-US" dirty="0"/>
              <a:t>University of Louisville School of Medicine</a:t>
            </a:r>
          </a:p>
          <a:p>
            <a:r>
              <a:rPr lang="en-US" dirty="0"/>
              <a:t>Fire Surgeon, Louisville Division of Fire</a:t>
            </a:r>
          </a:p>
          <a:p>
            <a:r>
              <a:rPr lang="en-US" dirty="0"/>
              <a:t>SWAT Physician, Louisville Metro Police SWAT Team</a:t>
            </a:r>
          </a:p>
          <a:p>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8763" y="368225"/>
            <a:ext cx="9063811" cy="2069094"/>
          </a:xfrm>
          <a:prstGeom prst="rect">
            <a:avLst/>
          </a:prstGeom>
        </p:spPr>
      </p:pic>
    </p:spTree>
    <p:extLst>
      <p:ext uri="{BB962C8B-B14F-4D97-AF65-F5344CB8AC3E}">
        <p14:creationId xmlns:p14="http://schemas.microsoft.com/office/powerpoint/2010/main" val="1535614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Disaster Triage</a:t>
            </a:r>
            <a:endParaRPr lang="en-US" dirty="0"/>
          </a:p>
        </p:txBody>
      </p:sp>
      <p:sp>
        <p:nvSpPr>
          <p:cNvPr id="3" name="Content Placeholder 2"/>
          <p:cNvSpPr>
            <a:spLocks noGrp="1"/>
          </p:cNvSpPr>
          <p:nvPr>
            <p:ph idx="1"/>
          </p:nvPr>
        </p:nvSpPr>
        <p:spPr>
          <a:xfrm>
            <a:off x="1103312" y="2686050"/>
            <a:ext cx="8946541" cy="3562349"/>
          </a:xfrm>
        </p:spPr>
        <p:txBody>
          <a:bodyPr/>
          <a:lstStyle/>
          <a:p>
            <a:r>
              <a:rPr lang="en-US" altLang="en-US" dirty="0" smtClean="0"/>
              <a:t>Goal: to sort patients based on probable needs for immediate care</a:t>
            </a:r>
            <a:r>
              <a:rPr lang="en-US" altLang="en-US" dirty="0"/>
              <a:t> </a:t>
            </a:r>
            <a:r>
              <a:rPr lang="en-US" altLang="en-US" dirty="0" smtClean="0"/>
              <a:t>and to recognize futility.</a:t>
            </a:r>
          </a:p>
          <a:p>
            <a:r>
              <a:rPr lang="en-US" altLang="en-US" dirty="0" smtClean="0"/>
              <a:t>Assumptions:</a:t>
            </a:r>
          </a:p>
          <a:p>
            <a:pPr lvl="1"/>
            <a:r>
              <a:rPr lang="en-US" altLang="en-US" dirty="0" smtClean="0"/>
              <a:t>Medical needs outstrip immediately available resources</a:t>
            </a:r>
          </a:p>
          <a:p>
            <a:pPr lvl="1"/>
            <a:r>
              <a:rPr lang="en-US" altLang="en-US" dirty="0" smtClean="0"/>
              <a:t>Additional resources will become available with time</a:t>
            </a:r>
          </a:p>
          <a:p>
            <a:endParaRPr lang="en-US" dirty="0"/>
          </a:p>
        </p:txBody>
      </p:sp>
    </p:spTree>
    <p:extLst>
      <p:ext uri="{BB962C8B-B14F-4D97-AF65-F5344CB8AC3E}">
        <p14:creationId xmlns:p14="http://schemas.microsoft.com/office/powerpoint/2010/main" val="148315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Triage</a:t>
            </a:r>
            <a:endParaRPr lang="en-US" dirty="0"/>
          </a:p>
        </p:txBody>
      </p:sp>
      <p:sp>
        <p:nvSpPr>
          <p:cNvPr id="3" name="Content Placeholder 2"/>
          <p:cNvSpPr>
            <a:spLocks noGrp="1"/>
          </p:cNvSpPr>
          <p:nvPr>
            <p:ph idx="1"/>
          </p:nvPr>
        </p:nvSpPr>
        <p:spPr>
          <a:xfrm>
            <a:off x="1103312" y="2414588"/>
            <a:ext cx="8946541" cy="3833811"/>
          </a:xfrm>
        </p:spPr>
        <p:txBody>
          <a:bodyPr/>
          <a:lstStyle/>
          <a:p>
            <a:r>
              <a:rPr lang="en-US" altLang="en-US" dirty="0" smtClean="0"/>
              <a:t>Triage based on </a:t>
            </a:r>
            <a:r>
              <a:rPr lang="en-US" altLang="en-US" sz="2800" dirty="0" smtClean="0">
                <a:solidFill>
                  <a:srgbClr val="FFFF00"/>
                </a:solidFill>
              </a:rPr>
              <a:t>physiology</a:t>
            </a:r>
          </a:p>
          <a:p>
            <a:pPr lvl="1"/>
            <a:r>
              <a:rPr lang="en-US" altLang="en-US" dirty="0" smtClean="0"/>
              <a:t>How well the patient is able to utilize their own resources to deal with their injuries</a:t>
            </a:r>
          </a:p>
          <a:p>
            <a:pPr lvl="1"/>
            <a:r>
              <a:rPr lang="en-US" altLang="en-US" dirty="0" smtClean="0"/>
              <a:t>Which conditions will benefit the most from the expenditure of limited resources</a:t>
            </a:r>
          </a:p>
          <a:p>
            <a:endParaRPr lang="en-US" dirty="0"/>
          </a:p>
        </p:txBody>
      </p:sp>
    </p:spTree>
    <p:extLst>
      <p:ext uri="{BB962C8B-B14F-4D97-AF65-F5344CB8AC3E}">
        <p14:creationId xmlns:p14="http://schemas.microsoft.com/office/powerpoint/2010/main" val="551704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Disaster Triage</a:t>
            </a:r>
            <a:endParaRPr lang="en-US" dirty="0"/>
          </a:p>
        </p:txBody>
      </p:sp>
      <p:sp>
        <p:nvSpPr>
          <p:cNvPr id="3" name="Content Placeholder 2"/>
          <p:cNvSpPr>
            <a:spLocks noGrp="1"/>
          </p:cNvSpPr>
          <p:nvPr>
            <p:ph idx="1"/>
          </p:nvPr>
        </p:nvSpPr>
        <p:spPr/>
        <p:txBody>
          <a:bodyPr/>
          <a:lstStyle/>
          <a:p>
            <a:r>
              <a:rPr lang="en-US" altLang="en-US" dirty="0" smtClean="0"/>
              <a:t>Goal: to best match patients’ current and anticipated needs with available resources.</a:t>
            </a:r>
          </a:p>
          <a:p>
            <a:r>
              <a:rPr lang="en-US" altLang="en-US" dirty="0" smtClean="0"/>
              <a:t> Incorporates:</a:t>
            </a:r>
          </a:p>
          <a:p>
            <a:pPr lvl="1"/>
            <a:r>
              <a:rPr lang="en-US" altLang="en-US" dirty="0" smtClean="0"/>
              <a:t>A reassessment of </a:t>
            </a:r>
            <a:r>
              <a:rPr lang="en-US" altLang="en-US" b="1" dirty="0" smtClean="0">
                <a:solidFill>
                  <a:srgbClr val="FFFF00"/>
                </a:solidFill>
              </a:rPr>
              <a:t>physiology</a:t>
            </a:r>
          </a:p>
          <a:p>
            <a:pPr lvl="1"/>
            <a:r>
              <a:rPr lang="en-US" altLang="en-US" dirty="0" smtClean="0"/>
              <a:t>An assessment of physical </a:t>
            </a:r>
            <a:r>
              <a:rPr lang="en-US" altLang="en-US" b="1" dirty="0" smtClean="0">
                <a:solidFill>
                  <a:srgbClr val="FFFF00"/>
                </a:solidFill>
              </a:rPr>
              <a:t>injuries</a:t>
            </a:r>
          </a:p>
          <a:p>
            <a:pPr lvl="1"/>
            <a:r>
              <a:rPr lang="en-US" altLang="en-US" dirty="0" smtClean="0"/>
              <a:t>Initial </a:t>
            </a:r>
            <a:r>
              <a:rPr lang="en-US" altLang="en-US" b="1" dirty="0" smtClean="0">
                <a:solidFill>
                  <a:srgbClr val="FFFF00"/>
                </a:solidFill>
              </a:rPr>
              <a:t>treatment</a:t>
            </a:r>
            <a:r>
              <a:rPr lang="en-US" altLang="en-US" dirty="0" smtClean="0"/>
              <a:t> and assessment of patient response</a:t>
            </a:r>
          </a:p>
          <a:p>
            <a:pPr lvl="1"/>
            <a:r>
              <a:rPr lang="en-US" altLang="en-US" dirty="0" smtClean="0"/>
              <a:t>Further knowledge of resource availability</a:t>
            </a:r>
          </a:p>
          <a:p>
            <a:endParaRPr lang="en-US" dirty="0"/>
          </a:p>
        </p:txBody>
      </p:sp>
    </p:spTree>
    <p:extLst>
      <p:ext uri="{BB962C8B-B14F-4D97-AF65-F5344CB8AC3E}">
        <p14:creationId xmlns:p14="http://schemas.microsoft.com/office/powerpoint/2010/main" val="1898717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Disaster Triage</a:t>
            </a:r>
            <a:endParaRPr lang="en-US" dirty="0"/>
          </a:p>
        </p:txBody>
      </p:sp>
      <p:sp>
        <p:nvSpPr>
          <p:cNvPr id="3" name="Content Placeholder 2"/>
          <p:cNvSpPr>
            <a:spLocks noGrp="1"/>
          </p:cNvSpPr>
          <p:nvPr>
            <p:ph idx="1"/>
          </p:nvPr>
        </p:nvSpPr>
        <p:spPr/>
        <p:txBody>
          <a:bodyPr/>
          <a:lstStyle/>
          <a:p>
            <a:r>
              <a:rPr lang="en-US" altLang="en-US" dirty="0" smtClean="0"/>
              <a:t>Goal is to </a:t>
            </a:r>
            <a:r>
              <a:rPr lang="en-US" altLang="en-US" b="1" dirty="0" smtClean="0">
                <a:solidFill>
                  <a:srgbClr val="FFFF00"/>
                </a:solidFill>
              </a:rPr>
              <a:t>distinguish</a:t>
            </a:r>
            <a:r>
              <a:rPr lang="en-US" altLang="en-US" dirty="0" smtClean="0"/>
              <a:t> between:</a:t>
            </a:r>
          </a:p>
          <a:p>
            <a:pPr lvl="1"/>
            <a:r>
              <a:rPr lang="en-US" altLang="en-US" dirty="0" smtClean="0"/>
              <a:t>Victims needing </a:t>
            </a:r>
            <a:r>
              <a:rPr lang="en-US" altLang="en-US" b="1" dirty="0" smtClean="0">
                <a:solidFill>
                  <a:srgbClr val="FFFF00"/>
                </a:solidFill>
              </a:rPr>
              <a:t>life-saving</a:t>
            </a:r>
            <a:r>
              <a:rPr lang="en-US" altLang="en-US" dirty="0" smtClean="0"/>
              <a:t> treatment that can only be provided in a </a:t>
            </a:r>
            <a:r>
              <a:rPr lang="en-US" altLang="en-US" b="1" dirty="0" smtClean="0">
                <a:solidFill>
                  <a:srgbClr val="FFFF00"/>
                </a:solidFill>
              </a:rPr>
              <a:t>hospital setting</a:t>
            </a:r>
            <a:r>
              <a:rPr lang="en-US" altLang="en-US" dirty="0" smtClean="0"/>
              <a:t>.</a:t>
            </a:r>
          </a:p>
          <a:p>
            <a:pPr lvl="1"/>
            <a:r>
              <a:rPr lang="en-US" altLang="en-US" dirty="0" smtClean="0"/>
              <a:t>Victims needing </a:t>
            </a:r>
            <a:r>
              <a:rPr lang="en-US" altLang="en-US" b="1" dirty="0" smtClean="0">
                <a:solidFill>
                  <a:srgbClr val="FFFF00"/>
                </a:solidFill>
              </a:rPr>
              <a:t>life-saving </a:t>
            </a:r>
            <a:r>
              <a:rPr lang="en-US" altLang="en-US" dirty="0" smtClean="0"/>
              <a:t>treatment initially available on </a:t>
            </a:r>
            <a:r>
              <a:rPr lang="en-US" altLang="en-US" b="1" dirty="0" smtClean="0">
                <a:solidFill>
                  <a:srgbClr val="FFFF00"/>
                </a:solidFill>
              </a:rPr>
              <a:t>scene</a:t>
            </a:r>
            <a:r>
              <a:rPr lang="en-US" altLang="en-US" dirty="0" smtClean="0"/>
              <a:t>.</a:t>
            </a:r>
          </a:p>
          <a:p>
            <a:pPr lvl="1"/>
            <a:r>
              <a:rPr lang="en-US" altLang="en-US" dirty="0" smtClean="0"/>
              <a:t>Victims with moderate </a:t>
            </a:r>
            <a:r>
              <a:rPr lang="en-US" altLang="en-US" b="1" dirty="0" smtClean="0">
                <a:solidFill>
                  <a:srgbClr val="FFFF00"/>
                </a:solidFill>
              </a:rPr>
              <a:t>non-life-threatening</a:t>
            </a:r>
            <a:r>
              <a:rPr lang="en-US" altLang="en-US" dirty="0" smtClean="0"/>
              <a:t> injuries, at </a:t>
            </a:r>
            <a:r>
              <a:rPr lang="en-US" altLang="en-US" b="1" dirty="0" smtClean="0">
                <a:solidFill>
                  <a:srgbClr val="FFFF00"/>
                </a:solidFill>
              </a:rPr>
              <a:t>risk for delayed complications.</a:t>
            </a:r>
          </a:p>
          <a:p>
            <a:pPr lvl="1"/>
            <a:r>
              <a:rPr lang="en-US" altLang="en-US" dirty="0" smtClean="0"/>
              <a:t>Victims with </a:t>
            </a:r>
            <a:r>
              <a:rPr lang="en-US" altLang="en-US" b="1" dirty="0" smtClean="0">
                <a:solidFill>
                  <a:srgbClr val="FFFF00"/>
                </a:solidFill>
              </a:rPr>
              <a:t>minor</a:t>
            </a:r>
            <a:r>
              <a:rPr lang="en-US" altLang="en-US" dirty="0" smtClean="0"/>
              <a:t> injuries.</a:t>
            </a:r>
          </a:p>
          <a:p>
            <a:endParaRPr lang="en-US" dirty="0"/>
          </a:p>
        </p:txBody>
      </p:sp>
    </p:spTree>
    <p:extLst>
      <p:ext uri="{BB962C8B-B14F-4D97-AF65-F5344CB8AC3E}">
        <p14:creationId xmlns:p14="http://schemas.microsoft.com/office/powerpoint/2010/main" val="798963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Tertiary Triage</a:t>
            </a:r>
            <a:endParaRPr lang="en-US" dirty="0"/>
          </a:p>
        </p:txBody>
      </p:sp>
      <p:sp>
        <p:nvSpPr>
          <p:cNvPr id="3" name="Content Placeholder 2"/>
          <p:cNvSpPr>
            <a:spLocks noGrp="1"/>
          </p:cNvSpPr>
          <p:nvPr>
            <p:ph idx="1"/>
          </p:nvPr>
        </p:nvSpPr>
        <p:spPr/>
        <p:txBody>
          <a:bodyPr/>
          <a:lstStyle/>
          <a:p>
            <a:r>
              <a:rPr lang="en-US" altLang="en-US" dirty="0" smtClean="0"/>
              <a:t>Goal: to optimize </a:t>
            </a:r>
            <a:r>
              <a:rPr lang="en-US" altLang="en-US" sz="3200" dirty="0" smtClean="0">
                <a:solidFill>
                  <a:srgbClr val="FFFF00"/>
                </a:solidFill>
              </a:rPr>
              <a:t>individual</a:t>
            </a:r>
            <a:r>
              <a:rPr lang="en-US" altLang="en-US" dirty="0" smtClean="0"/>
              <a:t> outcome</a:t>
            </a:r>
          </a:p>
          <a:p>
            <a:r>
              <a:rPr lang="en-US" altLang="en-US" dirty="0" smtClean="0"/>
              <a:t> Incorporates:</a:t>
            </a:r>
          </a:p>
          <a:p>
            <a:pPr lvl="1"/>
            <a:r>
              <a:rPr lang="en-US" altLang="en-US" dirty="0" smtClean="0"/>
              <a:t>Sophisticated assessment and treatment</a:t>
            </a:r>
          </a:p>
          <a:p>
            <a:pPr lvl="1"/>
            <a:r>
              <a:rPr lang="en-US" altLang="en-US" dirty="0" smtClean="0"/>
              <a:t>Further assessment of available medical resources</a:t>
            </a:r>
          </a:p>
          <a:p>
            <a:pPr lvl="1"/>
            <a:r>
              <a:rPr lang="en-US" altLang="en-US" dirty="0" smtClean="0"/>
              <a:t>Determination of best venue for definitive care</a:t>
            </a:r>
          </a:p>
        </p:txBody>
      </p:sp>
    </p:spTree>
    <p:extLst>
      <p:ext uri="{BB962C8B-B14F-4D97-AF65-F5344CB8AC3E}">
        <p14:creationId xmlns:p14="http://schemas.microsoft.com/office/powerpoint/2010/main" val="1049957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Systems</a:t>
            </a:r>
            <a:endParaRPr lang="en-US" dirty="0"/>
          </a:p>
        </p:txBody>
      </p:sp>
      <p:sp>
        <p:nvSpPr>
          <p:cNvPr id="3" name="Content Placeholder 2"/>
          <p:cNvSpPr>
            <a:spLocks noGrp="1"/>
          </p:cNvSpPr>
          <p:nvPr>
            <p:ph idx="1"/>
          </p:nvPr>
        </p:nvSpPr>
        <p:spPr/>
        <p:txBody>
          <a:bodyPr/>
          <a:lstStyle/>
          <a:p>
            <a:r>
              <a:rPr lang="en-US" dirty="0" smtClean="0"/>
              <a:t>SMART Triage Tape</a:t>
            </a:r>
          </a:p>
          <a:p>
            <a:r>
              <a:rPr lang="en-US" dirty="0" smtClean="0"/>
              <a:t>Triage Sieve</a:t>
            </a:r>
          </a:p>
          <a:p>
            <a:r>
              <a:rPr lang="en-US" dirty="0" smtClean="0"/>
              <a:t>Care Flight Triage</a:t>
            </a:r>
          </a:p>
          <a:p>
            <a:r>
              <a:rPr lang="en-US" dirty="0" smtClean="0"/>
              <a:t>Basic Disaster Life Support</a:t>
            </a:r>
          </a:p>
          <a:p>
            <a:r>
              <a:rPr lang="en-US" dirty="0" smtClean="0"/>
              <a:t>Mass Triage</a:t>
            </a:r>
          </a:p>
          <a:p>
            <a:r>
              <a:rPr lang="en-US" dirty="0" smtClean="0"/>
              <a:t>Sacco</a:t>
            </a:r>
          </a:p>
          <a:p>
            <a:r>
              <a:rPr lang="en-US" dirty="0" smtClean="0"/>
              <a:t>SALT Triage*</a:t>
            </a:r>
          </a:p>
          <a:p>
            <a:r>
              <a:rPr lang="en-US" dirty="0" smtClean="0"/>
              <a:t>START Triage</a:t>
            </a:r>
            <a:endParaRPr lang="en-US" dirty="0"/>
          </a:p>
        </p:txBody>
      </p:sp>
    </p:spTree>
    <p:extLst>
      <p:ext uri="{BB962C8B-B14F-4D97-AF65-F5344CB8AC3E}">
        <p14:creationId xmlns:p14="http://schemas.microsoft.com/office/powerpoint/2010/main" val="1297043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vs SALT</a:t>
            </a:r>
            <a:endParaRPr lang="en-US" dirty="0"/>
          </a:p>
        </p:txBody>
      </p:sp>
      <p:sp>
        <p:nvSpPr>
          <p:cNvPr id="3" name="Content Placeholder 2"/>
          <p:cNvSpPr>
            <a:spLocks noGrp="1"/>
          </p:cNvSpPr>
          <p:nvPr>
            <p:ph idx="1"/>
          </p:nvPr>
        </p:nvSpPr>
        <p:spPr/>
        <p:txBody>
          <a:bodyPr/>
          <a:lstStyle/>
          <a:p>
            <a:r>
              <a:rPr lang="en-US" dirty="0" smtClean="0"/>
              <a:t>SALT endorsed by ACEP, surgeons</a:t>
            </a:r>
          </a:p>
          <a:p>
            <a:r>
              <a:rPr lang="en-US" dirty="0" smtClean="0"/>
              <a:t>SMART better and faster</a:t>
            </a:r>
            <a:endParaRPr lang="en-US" dirty="0"/>
          </a:p>
        </p:txBody>
      </p:sp>
    </p:spTree>
    <p:extLst>
      <p:ext uri="{BB962C8B-B14F-4D97-AF65-F5344CB8AC3E}">
        <p14:creationId xmlns:p14="http://schemas.microsoft.com/office/powerpoint/2010/main" val="1634169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of Scoring Systems</a:t>
            </a:r>
            <a:endParaRPr lang="en-US" dirty="0"/>
          </a:p>
        </p:txBody>
      </p:sp>
      <p:sp>
        <p:nvSpPr>
          <p:cNvPr id="3" name="Content Placeholder 2"/>
          <p:cNvSpPr>
            <a:spLocks noGrp="1"/>
          </p:cNvSpPr>
          <p:nvPr>
            <p:ph sz="half" idx="1"/>
          </p:nvPr>
        </p:nvSpPr>
        <p:spPr/>
        <p:txBody>
          <a:bodyPr/>
          <a:lstStyle/>
          <a:p>
            <a:r>
              <a:rPr lang="en-US" dirty="0" smtClean="0"/>
              <a:t>MCI settings tend to be chaotic and unstable</a:t>
            </a:r>
          </a:p>
          <a:p>
            <a:r>
              <a:rPr lang="en-US" dirty="0" smtClean="0"/>
              <a:t>Outcomes are improved with accurate and rapid triage</a:t>
            </a:r>
          </a:p>
          <a:p>
            <a:r>
              <a:rPr lang="en-US" dirty="0" smtClean="0"/>
              <a:t>Scoring systems, although universally used have limited accuracy  and reliability</a:t>
            </a:r>
            <a:endParaRPr lang="en-US" dirty="0"/>
          </a:p>
        </p:txBody>
      </p:sp>
      <p:pic>
        <p:nvPicPr>
          <p:cNvPr id="5" name="Content Placeholder 4" descr="C:\My Documents\Clip art, misc presentation pix\tagcog-front.jpg"/>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7017972" y="1579705"/>
            <a:ext cx="2072240" cy="480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4513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 Triage</a:t>
            </a:r>
            <a:endParaRPr lang="en-US" dirty="0"/>
          </a:p>
        </p:txBody>
      </p:sp>
      <p:sp>
        <p:nvSpPr>
          <p:cNvPr id="3" name="Content Placeholder 2"/>
          <p:cNvSpPr>
            <a:spLocks noGrp="1"/>
          </p:cNvSpPr>
          <p:nvPr>
            <p:ph sz="half" idx="1"/>
          </p:nvPr>
        </p:nvSpPr>
        <p:spPr>
          <a:xfrm>
            <a:off x="914400" y="2191109"/>
            <a:ext cx="4585251" cy="4065229"/>
          </a:xfrm>
        </p:spPr>
        <p:txBody>
          <a:bodyPr/>
          <a:lstStyle/>
          <a:p>
            <a:r>
              <a:rPr lang="en-US" dirty="0"/>
              <a:t>Central to the triage of disaster victims is </a:t>
            </a:r>
            <a:r>
              <a:rPr lang="en-US"/>
              <a:t>ensuring </a:t>
            </a:r>
            <a:r>
              <a:rPr lang="en-US" smtClean="0"/>
              <a:t>that each </a:t>
            </a:r>
            <a:r>
              <a:rPr lang="en-US" dirty="0"/>
              <a:t>patient is assigned a care priority </a:t>
            </a:r>
            <a:r>
              <a:rPr lang="en-US"/>
              <a:t>level </a:t>
            </a:r>
            <a:r>
              <a:rPr lang="en-US" smtClean="0"/>
              <a:t>corresponding to </a:t>
            </a:r>
            <a:r>
              <a:rPr lang="en-US" dirty="0"/>
              <a:t>the presence of treatable </a:t>
            </a:r>
            <a:r>
              <a:rPr lang="en-US"/>
              <a:t>life-threatening </a:t>
            </a:r>
            <a:r>
              <a:rPr lang="en-US" smtClean="0"/>
              <a:t>conditions, without </a:t>
            </a:r>
            <a:r>
              <a:rPr lang="en-US" dirty="0"/>
              <a:t>committing precious resources on those </a:t>
            </a:r>
            <a:r>
              <a:rPr lang="en-US"/>
              <a:t>not </a:t>
            </a:r>
            <a:r>
              <a:rPr lang="en-US" smtClean="0"/>
              <a:t>likely to </a:t>
            </a:r>
            <a:r>
              <a:rPr lang="en-US" dirty="0"/>
              <a:t>survive </a:t>
            </a:r>
          </a:p>
        </p:txBody>
      </p:sp>
      <p:pic>
        <p:nvPicPr>
          <p:cNvPr id="5" name="Picture 2" descr="C:\My Documents\Disaster Pix\MCIs\special needs bus drill#11.jpg"/>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5820569" y="1853248"/>
            <a:ext cx="4910534" cy="3928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7066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Current State</a:t>
            </a:r>
            <a:endParaRPr lang="en-US" dirty="0"/>
          </a:p>
        </p:txBody>
      </p:sp>
      <p:sp>
        <p:nvSpPr>
          <p:cNvPr id="3" name="Content Placeholder 2"/>
          <p:cNvSpPr>
            <a:spLocks noGrp="1"/>
          </p:cNvSpPr>
          <p:nvPr>
            <p:ph sz="half" idx="1"/>
          </p:nvPr>
        </p:nvSpPr>
        <p:spPr>
          <a:xfrm>
            <a:off x="1103312" y="2700338"/>
            <a:ext cx="4396339" cy="3556000"/>
          </a:xfrm>
        </p:spPr>
        <p:txBody>
          <a:bodyPr/>
          <a:lstStyle/>
          <a:p>
            <a:r>
              <a:rPr lang="en-US" dirty="0"/>
              <a:t>Current triage protocols depend heavily on history </a:t>
            </a:r>
            <a:r>
              <a:rPr lang="en-US" dirty="0" smtClean="0"/>
              <a:t>and physical </a:t>
            </a:r>
            <a:r>
              <a:rPr lang="en-US" dirty="0"/>
              <a:t>examination to determine care priority, the </a:t>
            </a:r>
            <a:r>
              <a:rPr lang="en-US" dirty="0" smtClean="0"/>
              <a:t>most common </a:t>
            </a:r>
            <a:r>
              <a:rPr lang="en-US" dirty="0"/>
              <a:t>of which assigns a color-coded priority </a:t>
            </a:r>
            <a:r>
              <a:rPr lang="en-US" dirty="0" smtClean="0"/>
              <a:t>status based </a:t>
            </a:r>
            <a:r>
              <a:rPr lang="en-US" dirty="0"/>
              <a:t>on vital signs, and ability to ambulate and phonate</a:t>
            </a:r>
          </a:p>
          <a:p>
            <a:endParaRPr lang="en-US" dirty="0"/>
          </a:p>
        </p:txBody>
      </p:sp>
      <p:pic>
        <p:nvPicPr>
          <p:cNvPr id="6" name="Picture 4" descr="START algorithm.gif"/>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5499651" y="1685926"/>
            <a:ext cx="5605728" cy="420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342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DIsclosure</a:t>
            </a:r>
            <a:endParaRPr lang="en-US" dirty="0"/>
          </a:p>
        </p:txBody>
      </p:sp>
      <p:sp>
        <p:nvSpPr>
          <p:cNvPr id="3" name="Content Placeholder 2"/>
          <p:cNvSpPr>
            <a:spLocks noGrp="1"/>
          </p:cNvSpPr>
          <p:nvPr>
            <p:ph idx="1"/>
          </p:nvPr>
        </p:nvSpPr>
        <p:spPr>
          <a:xfrm>
            <a:off x="1103312" y="2761129"/>
            <a:ext cx="8946541" cy="3487270"/>
          </a:xfrm>
        </p:spPr>
        <p:txBody>
          <a:bodyPr/>
          <a:lstStyle/>
          <a:p>
            <a:pPr marL="0" indent="0" defTabSz="914400">
              <a:spcBef>
                <a:spcPts val="0"/>
              </a:spcBef>
              <a:buClrTx/>
              <a:buSzTx/>
              <a:buNone/>
            </a:pPr>
            <a:r>
              <a:rPr lang="en-US" dirty="0"/>
              <a:t>I have no conflicts of interest nor any commercial interests in any of the services or devices mentioned in this presentation</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3885928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Simple Triage and Active Treatment</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390775" y="1514476"/>
            <a:ext cx="6806182" cy="4941093"/>
          </a:xfrm>
        </p:spPr>
      </p:pic>
    </p:spTree>
    <p:extLst>
      <p:ext uri="{BB962C8B-B14F-4D97-AF65-F5344CB8AC3E}">
        <p14:creationId xmlns:p14="http://schemas.microsoft.com/office/powerpoint/2010/main" val="1204049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smtClean="0"/>
              <a:t>JumpSTART</a:t>
            </a:r>
            <a:r>
              <a:rPr lang="en-US" altLang="en-US" dirty="0" smtClean="0"/>
              <a:t> Pediatric MCI Triage</a:t>
            </a:r>
            <a:endParaRPr lang="en-US" dirty="0"/>
          </a:p>
        </p:txBody>
      </p:sp>
      <p:sp>
        <p:nvSpPr>
          <p:cNvPr id="5" name="Content Placeholder 4"/>
          <p:cNvSpPr>
            <a:spLocks noGrp="1"/>
          </p:cNvSpPr>
          <p:nvPr>
            <p:ph idx="1"/>
          </p:nvPr>
        </p:nvSpPr>
        <p:spPr/>
        <p:txBody>
          <a:bodyPr/>
          <a:lstStyle/>
          <a:p>
            <a:endParaRPr lang="en-US"/>
          </a:p>
        </p:txBody>
      </p:sp>
      <p:pic>
        <p:nvPicPr>
          <p:cNvPr id="6" name="Picture 3" descr="Simplified algorithm.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57772" y="1371600"/>
            <a:ext cx="3581400"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0829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Categories</a:t>
            </a:r>
            <a:endParaRPr lang="en-US" dirty="0"/>
          </a:p>
        </p:txBody>
      </p:sp>
      <p:pic>
        <p:nvPicPr>
          <p:cNvPr id="8" name="Content Placeholder 7"/>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086732" y="1523464"/>
            <a:ext cx="9814058" cy="4408404"/>
          </a:xfrm>
        </p:spPr>
      </p:pic>
    </p:spTree>
    <p:extLst>
      <p:ext uri="{BB962C8B-B14F-4D97-AF65-F5344CB8AC3E}">
        <p14:creationId xmlns:p14="http://schemas.microsoft.com/office/powerpoint/2010/main" val="184540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Red</a:t>
            </a:r>
            <a:endParaRPr lang="en-US" dirty="0"/>
          </a:p>
        </p:txBody>
      </p:sp>
      <p:sp>
        <p:nvSpPr>
          <p:cNvPr id="3" name="Content Placeholder 2"/>
          <p:cNvSpPr>
            <a:spLocks noGrp="1"/>
          </p:cNvSpPr>
          <p:nvPr>
            <p:ph sz="half" idx="1"/>
          </p:nvPr>
        </p:nvSpPr>
        <p:spPr/>
        <p:txBody>
          <a:bodyPr/>
          <a:lstStyle/>
          <a:p>
            <a:r>
              <a:rPr lang="en-US" dirty="0"/>
              <a:t>“Red” patients are those with </a:t>
            </a:r>
            <a:r>
              <a:rPr lang="en-US" dirty="0" smtClean="0"/>
              <a:t>immediately life-threatening </a:t>
            </a:r>
            <a:r>
              <a:rPr lang="en-US" dirty="0"/>
              <a:t>hemodynamic alteration, but are </a:t>
            </a:r>
            <a:r>
              <a:rPr lang="en-US" dirty="0" smtClean="0"/>
              <a:t>perceived as </a:t>
            </a:r>
            <a:r>
              <a:rPr lang="en-US" dirty="0"/>
              <a:t>salvageable if given appropriate attention. </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6314280" y="1643063"/>
            <a:ext cx="4144861" cy="3911600"/>
          </a:xfrm>
        </p:spPr>
      </p:pic>
    </p:spTree>
    <p:extLst>
      <p:ext uri="{BB962C8B-B14F-4D97-AF65-F5344CB8AC3E}">
        <p14:creationId xmlns:p14="http://schemas.microsoft.com/office/powerpoint/2010/main" val="1417374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Yellow</a:t>
            </a:r>
            <a:endParaRPr lang="en-US" dirty="0"/>
          </a:p>
        </p:txBody>
      </p:sp>
      <p:sp>
        <p:nvSpPr>
          <p:cNvPr id="3" name="Content Placeholder 2"/>
          <p:cNvSpPr>
            <a:spLocks noGrp="1"/>
          </p:cNvSpPr>
          <p:nvPr>
            <p:ph sz="half" idx="1"/>
          </p:nvPr>
        </p:nvSpPr>
        <p:spPr/>
        <p:txBody>
          <a:bodyPr/>
          <a:lstStyle/>
          <a:p>
            <a:r>
              <a:rPr lang="en-US" dirty="0"/>
              <a:t>“</a:t>
            </a:r>
            <a:r>
              <a:rPr lang="en-US" dirty="0" smtClean="0"/>
              <a:t>Yellow” patients </a:t>
            </a:r>
            <a:r>
              <a:rPr lang="en-US" dirty="0"/>
              <a:t>are perceived to have injuries that are </a:t>
            </a:r>
            <a:r>
              <a:rPr lang="en-US" dirty="0" smtClean="0"/>
              <a:t>not immediately</a:t>
            </a:r>
            <a:r>
              <a:rPr lang="en-US" dirty="0"/>
              <a:t> </a:t>
            </a:r>
            <a:r>
              <a:rPr lang="en-US" dirty="0" smtClean="0"/>
              <a:t>life-threatening</a:t>
            </a:r>
            <a:r>
              <a:rPr lang="en-US" dirty="0"/>
              <a:t>, but </a:t>
            </a:r>
            <a:r>
              <a:rPr lang="en-US" dirty="0" smtClean="0"/>
              <a:t>are anticipated </a:t>
            </a:r>
            <a:r>
              <a:rPr lang="en-US" dirty="0"/>
              <a:t>to have </a:t>
            </a:r>
            <a:r>
              <a:rPr lang="en-US" dirty="0" smtClean="0"/>
              <a:t>systemic effects </a:t>
            </a:r>
            <a:r>
              <a:rPr lang="en-US" dirty="0"/>
              <a:t>within a brief time interval (i.e., 45–60 min) </a:t>
            </a:r>
            <a:r>
              <a:rPr lang="en-US" dirty="0" smtClean="0"/>
              <a:t>and need </a:t>
            </a:r>
            <a:r>
              <a:rPr lang="en-US" dirty="0"/>
              <a:t>urgent medical attention.</a:t>
            </a:r>
          </a:p>
        </p:txBody>
      </p:sp>
      <p:pic>
        <p:nvPicPr>
          <p:cNvPr id="5" name="Content Placeholder 5"/>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6385719" y="1600200"/>
            <a:ext cx="4175140" cy="3940175"/>
          </a:xfrm>
        </p:spPr>
      </p:pic>
    </p:spTree>
    <p:extLst>
      <p:ext uri="{BB962C8B-B14F-4D97-AF65-F5344CB8AC3E}">
        <p14:creationId xmlns:p14="http://schemas.microsoft.com/office/powerpoint/2010/main" val="4026954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a:t>
            </a:r>
            <a:endParaRPr lang="en-US" dirty="0"/>
          </a:p>
        </p:txBody>
      </p:sp>
      <p:sp>
        <p:nvSpPr>
          <p:cNvPr id="3" name="Content Placeholder 2"/>
          <p:cNvSpPr>
            <a:spLocks noGrp="1"/>
          </p:cNvSpPr>
          <p:nvPr>
            <p:ph sz="half" idx="1"/>
          </p:nvPr>
        </p:nvSpPr>
        <p:spPr/>
        <p:txBody>
          <a:bodyPr/>
          <a:lstStyle/>
          <a:p>
            <a:r>
              <a:rPr lang="en-US" dirty="0"/>
              <a:t>. “Green” patients have </a:t>
            </a:r>
            <a:r>
              <a:rPr lang="en-US" dirty="0" smtClean="0"/>
              <a:t>perceived injuries </a:t>
            </a:r>
            <a:r>
              <a:rPr lang="en-US" dirty="0"/>
              <a:t>that are localized and not anticipated to </a:t>
            </a:r>
            <a:r>
              <a:rPr lang="en-US" dirty="0" smtClean="0"/>
              <a:t>have systemic </a:t>
            </a:r>
            <a:r>
              <a:rPr lang="en-US" dirty="0"/>
              <a:t>impact, or the development of systemic </a:t>
            </a:r>
            <a:r>
              <a:rPr lang="en-US" dirty="0" smtClean="0"/>
              <a:t>effects is </a:t>
            </a:r>
            <a:r>
              <a:rPr lang="en-US" dirty="0"/>
              <a:t>anticipated to be delayed by hours</a:t>
            </a:r>
          </a:p>
        </p:txBody>
      </p:sp>
      <p:pic>
        <p:nvPicPr>
          <p:cNvPr id="5" name="Content Placeholder 5"/>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6385719" y="1614488"/>
            <a:ext cx="4160000" cy="3925887"/>
          </a:xfrm>
        </p:spPr>
      </p:pic>
    </p:spTree>
    <p:extLst>
      <p:ext uri="{BB962C8B-B14F-4D97-AF65-F5344CB8AC3E}">
        <p14:creationId xmlns:p14="http://schemas.microsoft.com/office/powerpoint/2010/main" val="3026561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Black</a:t>
            </a:r>
            <a:endParaRPr lang="en-US" dirty="0"/>
          </a:p>
        </p:txBody>
      </p:sp>
      <p:sp>
        <p:nvSpPr>
          <p:cNvPr id="3" name="Content Placeholder 2"/>
          <p:cNvSpPr>
            <a:spLocks noGrp="1"/>
          </p:cNvSpPr>
          <p:nvPr>
            <p:ph sz="half" idx="1"/>
          </p:nvPr>
        </p:nvSpPr>
        <p:spPr/>
        <p:txBody>
          <a:bodyPr/>
          <a:lstStyle/>
          <a:p>
            <a:r>
              <a:rPr lang="en-US" dirty="0" smtClean="0"/>
              <a:t>“Black” patients are described as “expectant” or “dead” . These patients have a poor chance of survival, even if appropriate medical care is administered. </a:t>
            </a:r>
          </a:p>
          <a:p>
            <a:r>
              <a:rPr lang="en-US" dirty="0" smtClean="0"/>
              <a:t>For practical reasons, unresponsive patients without evidence of circulation or spontaneous ventilation are considered to be deceased, and are treated last or not at all</a:t>
            </a:r>
            <a:endParaRPr lang="en-US" dirty="0"/>
          </a:p>
        </p:txBody>
      </p:sp>
      <p:pic>
        <p:nvPicPr>
          <p:cNvPr id="8" name="Content Placeholder 5"/>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6385719" y="1657350"/>
            <a:ext cx="4114582" cy="3883025"/>
          </a:xfrm>
        </p:spPr>
      </p:pic>
    </p:spTree>
    <p:extLst>
      <p:ext uri="{BB962C8B-B14F-4D97-AF65-F5344CB8AC3E}">
        <p14:creationId xmlns:p14="http://schemas.microsoft.com/office/powerpoint/2010/main" val="9834770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Limitations</a:t>
            </a:r>
            <a:endParaRPr lang="en-US" dirty="0"/>
          </a:p>
        </p:txBody>
      </p:sp>
      <p:sp>
        <p:nvSpPr>
          <p:cNvPr id="6" name="Content Placeholder 5"/>
          <p:cNvSpPr>
            <a:spLocks noGrp="1"/>
          </p:cNvSpPr>
          <p:nvPr>
            <p:ph idx="1"/>
          </p:nvPr>
        </p:nvSpPr>
        <p:spPr/>
        <p:txBody>
          <a:bodyPr/>
          <a:lstStyle/>
          <a:p>
            <a:r>
              <a:rPr lang="en-US" dirty="0" smtClean="0"/>
              <a:t> </a:t>
            </a:r>
            <a:r>
              <a:rPr lang="en-US" dirty="0" err="1" smtClean="0"/>
              <a:t>Overtriage</a:t>
            </a:r>
            <a:endParaRPr lang="en-US" dirty="0" smtClean="0"/>
          </a:p>
          <a:p>
            <a:pPr lvl="1"/>
            <a:r>
              <a:rPr lang="en-US" dirty="0" smtClean="0"/>
              <a:t>The provision of resources to patients which eventually are determined to have minor issues that may not require the amount of effort originally allocated</a:t>
            </a:r>
          </a:p>
          <a:p>
            <a:pPr lvl="1"/>
            <a:endParaRPr lang="en-US" dirty="0" smtClean="0"/>
          </a:p>
          <a:p>
            <a:r>
              <a:rPr lang="en-US" dirty="0" err="1" smtClean="0"/>
              <a:t>Undertriage</a:t>
            </a:r>
            <a:endParaRPr lang="en-US" dirty="0" smtClean="0"/>
          </a:p>
          <a:p>
            <a:pPr lvl="1"/>
            <a:r>
              <a:rPr lang="en-US" dirty="0" smtClean="0"/>
              <a:t>The patient does not receive the care required to prevent physiologic deterioration or death</a:t>
            </a:r>
            <a:r>
              <a:rPr lang="en-US" dirty="0"/>
              <a:t> </a:t>
            </a:r>
            <a:r>
              <a:rPr lang="en-US" dirty="0" smtClean="0"/>
              <a:t>and  is usually due to the failure to recognize life-threatening medical problems or injuries</a:t>
            </a:r>
            <a:endParaRPr lang="en-US" dirty="0"/>
          </a:p>
        </p:txBody>
      </p:sp>
    </p:spTree>
    <p:extLst>
      <p:ext uri="{BB962C8B-B14F-4D97-AF65-F5344CB8AC3E}">
        <p14:creationId xmlns:p14="http://schemas.microsoft.com/office/powerpoint/2010/main" val="3377449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of Triage Instruments</a:t>
            </a:r>
            <a:endParaRPr lang="en-US" dirty="0"/>
          </a:p>
        </p:txBody>
      </p:sp>
      <p:sp>
        <p:nvSpPr>
          <p:cNvPr id="3" name="Content Placeholder 2"/>
          <p:cNvSpPr>
            <a:spLocks noGrp="1"/>
          </p:cNvSpPr>
          <p:nvPr>
            <p:ph idx="1"/>
          </p:nvPr>
        </p:nvSpPr>
        <p:spPr/>
        <p:txBody>
          <a:bodyPr/>
          <a:lstStyle/>
          <a:p>
            <a:r>
              <a:rPr lang="en-US" dirty="0" smtClean="0"/>
              <a:t>MCIs are by definition inherently difficult to study</a:t>
            </a:r>
          </a:p>
          <a:p>
            <a:r>
              <a:rPr lang="en-US" dirty="0" smtClean="0"/>
              <a:t>Real world estimates;</a:t>
            </a:r>
          </a:p>
          <a:p>
            <a:pPr lvl="1"/>
            <a:r>
              <a:rPr lang="en-US" dirty="0" err="1" smtClean="0"/>
              <a:t>Overtriage</a:t>
            </a:r>
            <a:r>
              <a:rPr lang="en-US" dirty="0" smtClean="0"/>
              <a:t>: 7-12%</a:t>
            </a:r>
          </a:p>
          <a:p>
            <a:pPr lvl="1"/>
            <a:r>
              <a:rPr lang="en-US" dirty="0" err="1" smtClean="0"/>
              <a:t>Undertirage</a:t>
            </a:r>
            <a:r>
              <a:rPr lang="en-US" dirty="0" smtClean="0"/>
              <a:t>: 4-15%</a:t>
            </a:r>
          </a:p>
          <a:p>
            <a:r>
              <a:rPr lang="en-US" dirty="0" smtClean="0"/>
              <a:t>Simulations:</a:t>
            </a:r>
          </a:p>
          <a:p>
            <a:pPr lvl="1"/>
            <a:r>
              <a:rPr lang="en-US" dirty="0" err="1" smtClean="0"/>
              <a:t>Overtriage</a:t>
            </a:r>
            <a:r>
              <a:rPr lang="en-US" dirty="0" smtClean="0"/>
              <a:t>: 16%</a:t>
            </a:r>
          </a:p>
          <a:p>
            <a:pPr lvl="1"/>
            <a:r>
              <a:rPr lang="en-US" dirty="0" err="1" smtClean="0"/>
              <a:t>Undertriage</a:t>
            </a:r>
            <a:r>
              <a:rPr lang="en-US" dirty="0" smtClean="0"/>
              <a:t>: 24%</a:t>
            </a:r>
          </a:p>
          <a:p>
            <a:r>
              <a:rPr lang="en-US" dirty="0" smtClean="0"/>
              <a:t>Overall accuracy of triage approximately 61%</a:t>
            </a:r>
          </a:p>
          <a:p>
            <a:r>
              <a:rPr lang="en-US" dirty="0" smtClean="0"/>
              <a:t>Limited by repeated triage assessment</a:t>
            </a:r>
            <a:endParaRPr lang="en-US" dirty="0"/>
          </a:p>
        </p:txBody>
      </p:sp>
    </p:spTree>
    <p:extLst>
      <p:ext uri="{BB962C8B-B14F-4D97-AF65-F5344CB8AC3E}">
        <p14:creationId xmlns:p14="http://schemas.microsoft.com/office/powerpoint/2010/main" val="17991570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Best Tools</a:t>
            </a:r>
            <a:endParaRPr lang="en-US" dirty="0"/>
          </a:p>
        </p:txBody>
      </p:sp>
      <p:sp>
        <p:nvSpPr>
          <p:cNvPr id="7" name="Content Placeholder 6"/>
          <p:cNvSpPr>
            <a:spLocks noGrp="1"/>
          </p:cNvSpPr>
          <p:nvPr>
            <p:ph sz="half" idx="2"/>
          </p:nvPr>
        </p:nvSpPr>
        <p:spPr>
          <a:xfrm>
            <a:off x="6429375" y="2600326"/>
            <a:ext cx="3621459" cy="3656012"/>
          </a:xfrm>
        </p:spPr>
        <p:txBody>
          <a:bodyPr/>
          <a:lstStyle/>
          <a:p>
            <a:r>
              <a:rPr lang="en-US" altLang="en-US" dirty="0"/>
              <a:t>No MCI primary triage tool has been validated by outcome data from MCIs.</a:t>
            </a:r>
          </a:p>
          <a:p>
            <a:endParaRPr lang="en-US" dirty="0"/>
          </a:p>
        </p:txBody>
      </p:sp>
      <p:sp>
        <p:nvSpPr>
          <p:cNvPr id="4" name="TextBox 3"/>
          <p:cNvSpPr txBox="1"/>
          <p:nvPr/>
        </p:nvSpPr>
        <p:spPr>
          <a:xfrm>
            <a:off x="2014538" y="5772150"/>
            <a:ext cx="14509100" cy="646331"/>
          </a:xfrm>
          <a:prstGeom prst="rect">
            <a:avLst/>
          </a:prstGeom>
          <a:noFill/>
        </p:spPr>
        <p:txBody>
          <a:bodyPr wrap="none" rtlCol="0">
            <a:spAutoFit/>
          </a:bodyPr>
          <a:lstStyle/>
          <a:p>
            <a:pPr>
              <a:spcBef>
                <a:spcPct val="0"/>
              </a:spcBef>
            </a:pPr>
            <a:r>
              <a:rPr lang="en-US" altLang="en-US" i="1" dirty="0"/>
              <a:t>Mass-casualty triage: Time for an evidence-based approach</a:t>
            </a:r>
            <a:r>
              <a:rPr lang="en-US" altLang="en-US" dirty="0"/>
              <a:t>. Jenkins JL, McCarthy ML, Sauer LM, Green GB, Stuart S, Thomas TL, </a:t>
            </a:r>
          </a:p>
          <a:p>
            <a:pPr>
              <a:spcBef>
                <a:spcPct val="0"/>
              </a:spcBef>
            </a:pPr>
            <a:r>
              <a:rPr lang="en-US" altLang="en-US" dirty="0"/>
              <a:t>Hsu EB </a:t>
            </a:r>
            <a:r>
              <a:rPr lang="en-US" altLang="en-US" i="1" dirty="0" err="1"/>
              <a:t>Prehospital</a:t>
            </a:r>
            <a:r>
              <a:rPr lang="en-US" altLang="en-US" i="1" dirty="0"/>
              <a:t> </a:t>
            </a:r>
            <a:r>
              <a:rPr lang="en-US" altLang="en-US" i="1" dirty="0" err="1"/>
              <a:t>Disast</a:t>
            </a:r>
            <a:r>
              <a:rPr lang="en-US" altLang="en-US" i="1" dirty="0"/>
              <a:t> Med 2008;23(1):3–8</a:t>
            </a:r>
            <a:endParaRPr lang="en-US" altLang="en-US" dirty="0"/>
          </a:p>
        </p:txBody>
      </p:sp>
      <p:pic>
        <p:nvPicPr>
          <p:cNvPr id="10" name="Content Placeholder 9"/>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46111" y="2214563"/>
            <a:ext cx="5113734" cy="3409155"/>
          </a:xfrm>
        </p:spPr>
      </p:pic>
    </p:spTree>
    <p:extLst>
      <p:ext uri="{BB962C8B-B14F-4D97-AF65-F5344CB8AC3E}">
        <p14:creationId xmlns:p14="http://schemas.microsoft.com/office/powerpoint/2010/main" val="1841551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Future</a:t>
            </a:r>
            <a:endParaRPr lang="en-US" dirty="0"/>
          </a:p>
        </p:txBody>
      </p:sp>
      <p:sp>
        <p:nvSpPr>
          <p:cNvPr id="3" name="Content Placeholder 2"/>
          <p:cNvSpPr>
            <a:spLocks noGrp="1"/>
          </p:cNvSpPr>
          <p:nvPr>
            <p:ph sz="half" idx="1"/>
          </p:nvPr>
        </p:nvSpPr>
        <p:spPr/>
        <p:txBody>
          <a:bodyPr/>
          <a:lstStyle/>
          <a:p>
            <a:r>
              <a:rPr lang="en-US" dirty="0" smtClean="0"/>
              <a:t>Utilization of ultrasound in the emergency department continues to grow</a:t>
            </a:r>
          </a:p>
          <a:p>
            <a:r>
              <a:rPr lang="en-US" dirty="0" smtClean="0"/>
              <a:t>Devices are getting more affordable, portable and user-friendly and have become well suited for use in the </a:t>
            </a:r>
            <a:r>
              <a:rPr lang="en-US" dirty="0" err="1" smtClean="0"/>
              <a:t>prehospital</a:t>
            </a:r>
            <a:r>
              <a:rPr lang="en-US" dirty="0" smtClean="0"/>
              <a:t> environment</a:t>
            </a:r>
          </a:p>
          <a:p>
            <a:r>
              <a:rPr lang="en-US" dirty="0" smtClean="0"/>
              <a:t>Well suited for use in mass casualty incidents (MCIs)</a:t>
            </a:r>
          </a:p>
        </p:txBody>
      </p:sp>
      <p:pic>
        <p:nvPicPr>
          <p:cNvPr id="8" name="Content Placeholder 3" descr="iPhone-Pics-028-e1350766053486.jpg"/>
          <p:cNvPicPr>
            <a:picLocks noGrp="1" noChangeAspect="1"/>
          </p:cNvPicPr>
          <p:nvPr>
            <p:ph sz="half" idx="2"/>
          </p:nvPr>
        </p:nvPicPr>
        <p:blipFill>
          <a:blip r:embed="rId3" cstate="email">
            <a:extLst>
              <a:ext uri="{28A0092B-C50C-407E-A947-70E740481C1C}">
                <a14:useLocalDpi xmlns:a14="http://schemas.microsoft.com/office/drawing/2010/main"/>
              </a:ext>
            </a:extLst>
          </a:blip>
          <a:srcRect l="-20833" r="-20833"/>
          <a:stretch>
            <a:fillRect/>
          </a:stretch>
        </p:blipFill>
        <p:spPr>
          <a:xfrm>
            <a:off x="5654674" y="2060575"/>
            <a:ext cx="6156043" cy="3259096"/>
          </a:xfrm>
        </p:spPr>
      </p:pic>
    </p:spTree>
    <p:extLst>
      <p:ext uri="{BB962C8B-B14F-4D97-AF65-F5344CB8AC3E}">
        <p14:creationId xmlns:p14="http://schemas.microsoft.com/office/powerpoint/2010/main" val="12948952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Israeli Model</a:t>
            </a:r>
            <a:endParaRPr lang="en-US" dirty="0"/>
          </a:p>
        </p:txBody>
      </p:sp>
      <p:sp>
        <p:nvSpPr>
          <p:cNvPr id="6" name="Content Placeholder 5"/>
          <p:cNvSpPr>
            <a:spLocks noGrp="1"/>
          </p:cNvSpPr>
          <p:nvPr>
            <p:ph idx="1"/>
          </p:nvPr>
        </p:nvSpPr>
        <p:spPr/>
        <p:txBody>
          <a:bodyPr/>
          <a:lstStyle/>
          <a:p>
            <a:r>
              <a:rPr lang="en-US" altLang="en-US" dirty="0"/>
              <a:t>Little to no triage done on-scene</a:t>
            </a:r>
          </a:p>
          <a:p>
            <a:r>
              <a:rPr lang="en-US" altLang="en-US" dirty="0"/>
              <a:t>“Save and run” philosophy</a:t>
            </a:r>
          </a:p>
          <a:p>
            <a:r>
              <a:rPr lang="en-US" altLang="en-US" dirty="0"/>
              <a:t>Very hazardous scenes</a:t>
            </a:r>
          </a:p>
          <a:p>
            <a:r>
              <a:rPr lang="en-US" altLang="en-US" dirty="0"/>
              <a:t>Reds to closest hospital</a:t>
            </a:r>
          </a:p>
          <a:p>
            <a:r>
              <a:rPr lang="en-US" altLang="en-US" dirty="0"/>
              <a:t>Nearest hospital becomes triage center?</a:t>
            </a:r>
          </a:p>
          <a:p>
            <a:r>
              <a:rPr lang="en-US" altLang="en-US" dirty="0"/>
              <a:t>Uses physicians as triage officers</a:t>
            </a:r>
          </a:p>
          <a:p>
            <a:pPr lvl="1"/>
            <a:r>
              <a:rPr lang="en-US" altLang="en-US" dirty="0"/>
              <a:t>Accuracy of physician triage called into question</a:t>
            </a:r>
          </a:p>
          <a:p>
            <a:r>
              <a:rPr lang="en-US" altLang="en-US" dirty="0"/>
              <a:t>Metropolitan Israeli hospitals may be more uniformly capable of caring for trauma victims than in many areas of the US</a:t>
            </a:r>
          </a:p>
          <a:p>
            <a:endParaRPr lang="en-US" dirty="0"/>
          </a:p>
        </p:txBody>
      </p:sp>
    </p:spTree>
    <p:extLst>
      <p:ext uri="{BB962C8B-B14F-4D97-AF65-F5344CB8AC3E}">
        <p14:creationId xmlns:p14="http://schemas.microsoft.com/office/powerpoint/2010/main" val="15564629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Triage</a:t>
            </a:r>
            <a:endParaRPr lang="en-US" dirty="0"/>
          </a:p>
        </p:txBody>
      </p:sp>
      <p:pic>
        <p:nvPicPr>
          <p:cNvPr id="4" name="Content Placeholder 8"/>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262187" y="1457326"/>
            <a:ext cx="6392891" cy="4641056"/>
          </a:xfrm>
        </p:spPr>
      </p:pic>
    </p:spTree>
    <p:extLst>
      <p:ext uri="{BB962C8B-B14F-4D97-AF65-F5344CB8AC3E}">
        <p14:creationId xmlns:p14="http://schemas.microsoft.com/office/powerpoint/2010/main" val="11728255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STEP 1</a:t>
            </a:r>
            <a:endParaRPr lang="en-US" dirty="0"/>
          </a:p>
        </p:txBody>
      </p:sp>
      <p:sp>
        <p:nvSpPr>
          <p:cNvPr id="3" name="Content Placeholder 2"/>
          <p:cNvSpPr>
            <a:spLocks noGrp="1"/>
          </p:cNvSpPr>
          <p:nvPr>
            <p:ph sz="half" idx="1"/>
          </p:nvPr>
        </p:nvSpPr>
        <p:spPr/>
        <p:txBody>
          <a:bodyPr/>
          <a:lstStyle/>
          <a:p>
            <a:pPr marL="0" indent="0" algn="ctr">
              <a:lnSpc>
                <a:spcPct val="90000"/>
              </a:lnSpc>
              <a:buNone/>
            </a:pPr>
            <a:r>
              <a:rPr lang="en-US" altLang="en-US" dirty="0"/>
              <a:t>Triage officer announces that all patients that can walk should get up and walk to a designated area for eventual secondary triage.</a:t>
            </a:r>
          </a:p>
          <a:p>
            <a:pPr marL="0" indent="0" algn="ctr">
              <a:lnSpc>
                <a:spcPct val="90000"/>
              </a:lnSpc>
              <a:buNone/>
            </a:pPr>
            <a:endParaRPr lang="en-US" altLang="en-US" dirty="0"/>
          </a:p>
          <a:p>
            <a:pPr marL="0" indent="0" algn="ctr">
              <a:lnSpc>
                <a:spcPct val="90000"/>
              </a:lnSpc>
              <a:buNone/>
            </a:pPr>
            <a:r>
              <a:rPr lang="en-US" altLang="en-US" dirty="0"/>
              <a:t>All ambulatory patients are initially tagged as </a:t>
            </a:r>
            <a:r>
              <a:rPr lang="en-US" altLang="en-US" sz="3600" b="1" dirty="0">
                <a:solidFill>
                  <a:srgbClr val="00CC00"/>
                </a:solidFill>
              </a:rPr>
              <a:t>Green</a:t>
            </a:r>
            <a:r>
              <a:rPr lang="en-US" altLang="en-US" dirty="0"/>
              <a:t>.</a:t>
            </a:r>
          </a:p>
          <a:p>
            <a:endParaRPr lang="en-US" dirty="0"/>
          </a:p>
        </p:txBody>
      </p:sp>
      <p:pic>
        <p:nvPicPr>
          <p:cNvPr id="5" name="Content Placeholder 8"/>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5911849" y="1853248"/>
            <a:ext cx="5432425" cy="3943785"/>
          </a:xfrm>
        </p:spPr>
      </p:pic>
    </p:spTree>
    <p:extLst>
      <p:ext uri="{BB962C8B-B14F-4D97-AF65-F5344CB8AC3E}">
        <p14:creationId xmlns:p14="http://schemas.microsoft.com/office/powerpoint/2010/main" val="12426947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STEP 2</a:t>
            </a:r>
            <a:endParaRPr lang="en-US" dirty="0"/>
          </a:p>
        </p:txBody>
      </p:sp>
      <p:sp>
        <p:nvSpPr>
          <p:cNvPr id="3" name="Content Placeholder 2"/>
          <p:cNvSpPr>
            <a:spLocks noGrp="1"/>
          </p:cNvSpPr>
          <p:nvPr>
            <p:ph sz="half" idx="1"/>
          </p:nvPr>
        </p:nvSpPr>
        <p:spPr/>
        <p:txBody>
          <a:bodyPr/>
          <a:lstStyle/>
          <a:p>
            <a:pPr>
              <a:lnSpc>
                <a:spcPct val="95000"/>
              </a:lnSpc>
              <a:spcBef>
                <a:spcPct val="50000"/>
              </a:spcBef>
            </a:pPr>
            <a:r>
              <a:rPr lang="en-US" altLang="en-US" dirty="0"/>
              <a:t>Triage officer assesses patients in the order in which they are encountered</a:t>
            </a:r>
          </a:p>
          <a:p>
            <a:pPr>
              <a:lnSpc>
                <a:spcPct val="95000"/>
              </a:lnSpc>
              <a:spcBef>
                <a:spcPct val="50000"/>
              </a:spcBef>
            </a:pPr>
            <a:r>
              <a:rPr lang="en-US" altLang="en-US" dirty="0"/>
              <a:t>Assess for presence or absence of spontaneous respirations</a:t>
            </a:r>
          </a:p>
          <a:p>
            <a:pPr lvl="1">
              <a:lnSpc>
                <a:spcPct val="95000"/>
              </a:lnSpc>
              <a:spcBef>
                <a:spcPct val="50000"/>
              </a:spcBef>
            </a:pPr>
            <a:r>
              <a:rPr lang="en-US" altLang="en-US" dirty="0"/>
              <a:t>If breathing, move to Step 3</a:t>
            </a:r>
          </a:p>
          <a:p>
            <a:pPr lvl="1">
              <a:lnSpc>
                <a:spcPct val="95000"/>
              </a:lnSpc>
              <a:spcBef>
                <a:spcPct val="50000"/>
              </a:spcBef>
            </a:pPr>
            <a:r>
              <a:rPr lang="en-US" altLang="en-US" dirty="0"/>
              <a:t>If apneic, open airway</a:t>
            </a:r>
          </a:p>
          <a:p>
            <a:pPr lvl="1">
              <a:lnSpc>
                <a:spcPct val="95000"/>
              </a:lnSpc>
              <a:spcBef>
                <a:spcPct val="50000"/>
              </a:spcBef>
            </a:pPr>
            <a:r>
              <a:rPr lang="en-US" altLang="en-US" dirty="0"/>
              <a:t>If patient remains apneic, tag as </a:t>
            </a:r>
            <a:r>
              <a:rPr lang="en-US" altLang="en-US" dirty="0" smtClean="0"/>
              <a:t>			</a:t>
            </a:r>
            <a:r>
              <a:rPr lang="en-US" altLang="en-US" sz="3600" b="1" dirty="0" smtClean="0">
                <a:solidFill>
                  <a:schemeClr val="bg1"/>
                </a:solidFill>
              </a:rPr>
              <a:t>Black</a:t>
            </a:r>
            <a:endParaRPr lang="en-US" altLang="en-US" sz="3600" b="1" dirty="0">
              <a:solidFill>
                <a:schemeClr val="bg1"/>
              </a:solidFill>
            </a:endParaRPr>
          </a:p>
          <a:p>
            <a:pPr>
              <a:lnSpc>
                <a:spcPct val="95000"/>
              </a:lnSpc>
              <a:spcBef>
                <a:spcPct val="50000"/>
              </a:spcBef>
            </a:pPr>
            <a:r>
              <a:rPr lang="en-US" altLang="en-US" dirty="0"/>
              <a:t>If patient starts breathing, tag as </a:t>
            </a:r>
            <a:r>
              <a:rPr lang="en-US" altLang="en-US" dirty="0" smtClean="0"/>
              <a:t>				</a:t>
            </a:r>
            <a:r>
              <a:rPr lang="en-US" altLang="en-US" sz="3600" b="1" dirty="0" smtClean="0">
                <a:solidFill>
                  <a:srgbClr val="FF0066"/>
                </a:solidFill>
              </a:rPr>
              <a:t>Red</a:t>
            </a:r>
            <a:endParaRPr lang="en-US" altLang="en-US" sz="3600" b="1" dirty="0">
              <a:solidFill>
                <a:srgbClr val="FF0066"/>
              </a:solidFill>
            </a:endParaRPr>
          </a:p>
          <a:p>
            <a:endParaRPr lang="en-US" dirty="0"/>
          </a:p>
        </p:txBody>
      </p:sp>
      <p:pic>
        <p:nvPicPr>
          <p:cNvPr id="5" name="Content Placeholder 8"/>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5711824" y="2060575"/>
            <a:ext cx="5389563" cy="3912668"/>
          </a:xfrm>
        </p:spPr>
      </p:pic>
    </p:spTree>
    <p:extLst>
      <p:ext uri="{BB962C8B-B14F-4D97-AF65-F5344CB8AC3E}">
        <p14:creationId xmlns:p14="http://schemas.microsoft.com/office/powerpoint/2010/main" val="5397264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START STEP 3</a:t>
            </a:r>
            <a:endParaRPr lang="en-US" dirty="0"/>
          </a:p>
        </p:txBody>
      </p:sp>
      <p:sp>
        <p:nvSpPr>
          <p:cNvPr id="5" name="Content Placeholder 4"/>
          <p:cNvSpPr>
            <a:spLocks noGrp="1"/>
          </p:cNvSpPr>
          <p:nvPr>
            <p:ph sz="half" idx="1"/>
          </p:nvPr>
        </p:nvSpPr>
        <p:spPr>
          <a:xfrm>
            <a:off x="1103312" y="2586038"/>
            <a:ext cx="4396339" cy="3670300"/>
          </a:xfrm>
        </p:spPr>
        <p:txBody>
          <a:bodyPr/>
          <a:lstStyle/>
          <a:p>
            <a:r>
              <a:rPr lang="en-US" altLang="en-US" dirty="0"/>
              <a:t>Assess respiratory rate</a:t>
            </a:r>
          </a:p>
          <a:p>
            <a:r>
              <a:rPr lang="en-US" altLang="en-US" dirty="0"/>
              <a:t>If </a:t>
            </a:r>
            <a:r>
              <a:rPr lang="en-US" altLang="en-US" dirty="0">
                <a:ea typeface="Batang" charset="-127"/>
              </a:rPr>
              <a:t>≤30, proceed to Step 4</a:t>
            </a:r>
          </a:p>
          <a:p>
            <a:r>
              <a:rPr lang="en-US" altLang="en-US" dirty="0">
                <a:ea typeface="Batang" charset="-127"/>
              </a:rPr>
              <a:t>If </a:t>
            </a:r>
            <a:r>
              <a:rPr lang="en-US" altLang="en-US" sz="2000" dirty="0" smtClean="0">
                <a:sym typeface="Symbol" charset="2"/>
              </a:rPr>
              <a:t>&gt;</a:t>
            </a:r>
            <a:r>
              <a:rPr lang="en-US" altLang="en-US" dirty="0" smtClean="0">
                <a:sym typeface="Symbol" charset="2"/>
              </a:rPr>
              <a:t>30</a:t>
            </a:r>
            <a:r>
              <a:rPr lang="en-US" altLang="en-US" dirty="0">
                <a:sym typeface="Symbol" charset="2"/>
              </a:rPr>
              <a:t>, tag patient as </a:t>
            </a:r>
            <a:r>
              <a:rPr lang="en-US" altLang="en-US" sz="3600" b="1" dirty="0">
                <a:solidFill>
                  <a:srgbClr val="C00000"/>
                </a:solidFill>
                <a:sym typeface="Symbol" charset="2"/>
              </a:rPr>
              <a:t>Red</a:t>
            </a:r>
            <a:endParaRPr lang="en-US" altLang="en-US" sz="3600" b="1" u="sng" dirty="0">
              <a:solidFill>
                <a:srgbClr val="C00000"/>
              </a:solidFill>
            </a:endParaRPr>
          </a:p>
          <a:p>
            <a:endParaRPr lang="en-US" dirty="0"/>
          </a:p>
        </p:txBody>
      </p:sp>
      <p:pic>
        <p:nvPicPr>
          <p:cNvPr id="7" name="Content Placeholder 8"/>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5654675" y="2036089"/>
            <a:ext cx="5118100" cy="3715594"/>
          </a:xfrm>
        </p:spPr>
      </p:pic>
    </p:spTree>
    <p:extLst>
      <p:ext uri="{BB962C8B-B14F-4D97-AF65-F5344CB8AC3E}">
        <p14:creationId xmlns:p14="http://schemas.microsoft.com/office/powerpoint/2010/main" val="11501879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STEP 4</a:t>
            </a:r>
            <a:endParaRPr lang="en-US" dirty="0"/>
          </a:p>
        </p:txBody>
      </p:sp>
      <p:sp>
        <p:nvSpPr>
          <p:cNvPr id="3" name="Content Placeholder 2"/>
          <p:cNvSpPr>
            <a:spLocks noGrp="1"/>
          </p:cNvSpPr>
          <p:nvPr>
            <p:ph sz="half" idx="1"/>
          </p:nvPr>
        </p:nvSpPr>
        <p:spPr/>
        <p:txBody>
          <a:bodyPr/>
          <a:lstStyle/>
          <a:p>
            <a:r>
              <a:rPr lang="en-US" altLang="en-US" dirty="0"/>
              <a:t>Assess capillary refill</a:t>
            </a:r>
          </a:p>
          <a:p>
            <a:r>
              <a:rPr lang="en-US" altLang="en-US" dirty="0"/>
              <a:t>If ≤ 2 seconds, move to Step 5</a:t>
            </a:r>
          </a:p>
          <a:p>
            <a:r>
              <a:rPr lang="en-US" altLang="en-US" dirty="0"/>
              <a:t>If  </a:t>
            </a:r>
            <a:r>
              <a:rPr lang="en-US" altLang="en-US" dirty="0" smtClean="0">
                <a:sym typeface="Symbol" charset="2"/>
              </a:rPr>
              <a:t>&gt;2 </a:t>
            </a:r>
            <a:r>
              <a:rPr lang="en-US" altLang="en-US" dirty="0">
                <a:sym typeface="Symbol" charset="2"/>
              </a:rPr>
              <a:t>seconds, tag as </a:t>
            </a:r>
            <a:r>
              <a:rPr lang="en-US" altLang="en-US" sz="3600" b="1" dirty="0">
                <a:solidFill>
                  <a:srgbClr val="C00000"/>
                </a:solidFill>
                <a:sym typeface="Symbol" charset="2"/>
              </a:rPr>
              <a:t>Red</a:t>
            </a:r>
            <a:endParaRPr lang="en-US" altLang="en-US" sz="3600" b="1" dirty="0">
              <a:solidFill>
                <a:srgbClr val="C00000"/>
              </a:solidFill>
            </a:endParaRPr>
          </a:p>
          <a:p>
            <a:endParaRPr lang="en-US" dirty="0"/>
          </a:p>
        </p:txBody>
      </p:sp>
      <p:pic>
        <p:nvPicPr>
          <p:cNvPr id="5" name="Content Placeholder 8"/>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5654674" y="1514475"/>
            <a:ext cx="5836605" cy="4237208"/>
          </a:xfrm>
        </p:spPr>
      </p:pic>
    </p:spTree>
    <p:extLst>
      <p:ext uri="{BB962C8B-B14F-4D97-AF65-F5344CB8AC3E}">
        <p14:creationId xmlns:p14="http://schemas.microsoft.com/office/powerpoint/2010/main" val="968869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STEP 5</a:t>
            </a:r>
            <a:endParaRPr lang="en-US" dirty="0"/>
          </a:p>
        </p:txBody>
      </p:sp>
      <p:sp>
        <p:nvSpPr>
          <p:cNvPr id="3" name="Content Placeholder 2"/>
          <p:cNvSpPr>
            <a:spLocks noGrp="1"/>
          </p:cNvSpPr>
          <p:nvPr>
            <p:ph sz="half" idx="1"/>
          </p:nvPr>
        </p:nvSpPr>
        <p:spPr/>
        <p:txBody>
          <a:bodyPr/>
          <a:lstStyle/>
          <a:p>
            <a:pPr>
              <a:spcBef>
                <a:spcPct val="50000"/>
              </a:spcBef>
            </a:pPr>
            <a:r>
              <a:rPr lang="en-US" altLang="en-US" dirty="0"/>
              <a:t>Assess mental status</a:t>
            </a:r>
          </a:p>
          <a:p>
            <a:pPr>
              <a:spcBef>
                <a:spcPct val="50000"/>
              </a:spcBef>
            </a:pPr>
            <a:r>
              <a:rPr lang="en-US" altLang="en-US" dirty="0"/>
              <a:t>If able to obey commands, tag as </a:t>
            </a:r>
            <a:r>
              <a:rPr lang="en-US" altLang="en-US" sz="3600" b="1" dirty="0">
                <a:solidFill>
                  <a:srgbClr val="FFFF00"/>
                </a:solidFill>
              </a:rPr>
              <a:t>Yellow</a:t>
            </a:r>
          </a:p>
          <a:p>
            <a:pPr>
              <a:spcBef>
                <a:spcPct val="50000"/>
              </a:spcBef>
            </a:pPr>
            <a:r>
              <a:rPr lang="en-US" altLang="en-US" dirty="0"/>
              <a:t>If unable to obey commands, tag as </a:t>
            </a:r>
            <a:r>
              <a:rPr lang="en-US" altLang="en-US" sz="3600" b="1" dirty="0">
                <a:solidFill>
                  <a:srgbClr val="FF0066"/>
                </a:solidFill>
              </a:rPr>
              <a:t>Red</a:t>
            </a:r>
          </a:p>
          <a:p>
            <a:endParaRPr lang="en-US" dirty="0"/>
          </a:p>
        </p:txBody>
      </p:sp>
      <p:pic>
        <p:nvPicPr>
          <p:cNvPr id="5" name="Content Placeholder 8"/>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5654675" y="1485900"/>
            <a:ext cx="5875966" cy="4265783"/>
          </a:xfrm>
        </p:spPr>
      </p:pic>
    </p:spTree>
    <p:extLst>
      <p:ext uri="{BB962C8B-B14F-4D97-AF65-F5344CB8AC3E}">
        <p14:creationId xmlns:p14="http://schemas.microsoft.com/office/powerpoint/2010/main" val="17941595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START SHORTCUT</a:t>
            </a:r>
            <a:endParaRPr lang="en-US" dirty="0"/>
          </a:p>
        </p:txBody>
      </p:sp>
      <p:sp>
        <p:nvSpPr>
          <p:cNvPr id="8" name="Rectangle 3"/>
          <p:cNvSpPr txBox="1">
            <a:spLocks noChangeArrowheads="1"/>
          </p:cNvSpPr>
          <p:nvPr/>
        </p:nvSpPr>
        <p:spPr>
          <a:xfrm>
            <a:off x="2514600" y="1981200"/>
            <a:ext cx="1425178" cy="3505200"/>
          </a:xfrm>
          <a:prstGeom prst="rect">
            <a:avLst/>
          </a:prstGeom>
          <a:ln w="57150">
            <a:solidFill>
              <a:schemeClr val="tx2"/>
            </a:solidFill>
            <a:miter lim="800000"/>
            <a:headEnd/>
            <a:tailEnd/>
          </a:ln>
        </p:spPr>
        <p:txBody>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FontTx/>
              <a:buNone/>
            </a:pPr>
            <a:r>
              <a:rPr lang="en-US" altLang="en-US" sz="6000" smtClean="0"/>
              <a:t>R</a:t>
            </a:r>
          </a:p>
          <a:p>
            <a:pPr>
              <a:buFontTx/>
              <a:buNone/>
            </a:pPr>
            <a:r>
              <a:rPr lang="en-US" altLang="en-US" sz="6000" smtClean="0"/>
              <a:t>P</a:t>
            </a:r>
          </a:p>
          <a:p>
            <a:pPr>
              <a:buFontTx/>
              <a:buNone/>
            </a:pPr>
            <a:r>
              <a:rPr lang="en-US" altLang="en-US" sz="6000" smtClean="0"/>
              <a:t>M</a:t>
            </a:r>
            <a:endParaRPr lang="en-US" altLang="en-US" sz="6000" dirty="0"/>
          </a:p>
        </p:txBody>
      </p:sp>
      <p:sp>
        <p:nvSpPr>
          <p:cNvPr id="9" name="Rectangle 4"/>
          <p:cNvSpPr txBox="1">
            <a:spLocks noChangeArrowheads="1"/>
          </p:cNvSpPr>
          <p:nvPr/>
        </p:nvSpPr>
        <p:spPr>
          <a:xfrm>
            <a:off x="4343400" y="1981200"/>
            <a:ext cx="4071938" cy="3505200"/>
          </a:xfrm>
          <a:prstGeom prst="rect">
            <a:avLst/>
          </a:prstGeom>
          <a:ln w="57150">
            <a:solidFill>
              <a:schemeClr val="tx2"/>
            </a:solidFill>
            <a:miter lim="800000"/>
            <a:headEnd/>
            <a:tailEnd/>
          </a:ln>
        </p:spPr>
        <p:txBody>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571500" indent="-571500">
              <a:lnSpc>
                <a:spcPct val="90000"/>
              </a:lnSpc>
              <a:buFontTx/>
              <a:buNone/>
            </a:pPr>
            <a:r>
              <a:rPr lang="en-US" altLang="en-US" sz="6600" smtClean="0"/>
              <a:t>30</a:t>
            </a:r>
          </a:p>
          <a:p>
            <a:pPr marL="571500" indent="-571500">
              <a:lnSpc>
                <a:spcPct val="90000"/>
              </a:lnSpc>
              <a:buFontTx/>
              <a:buNone/>
            </a:pPr>
            <a:r>
              <a:rPr lang="en-US" altLang="en-US" sz="6600" smtClean="0"/>
              <a:t>2</a:t>
            </a:r>
          </a:p>
          <a:p>
            <a:pPr marL="571500" indent="-571500">
              <a:lnSpc>
                <a:spcPct val="90000"/>
              </a:lnSpc>
              <a:buFontTx/>
              <a:buNone/>
            </a:pPr>
            <a:r>
              <a:rPr lang="en-US" altLang="en-US" sz="6600" smtClean="0"/>
              <a:t>Can do</a:t>
            </a:r>
            <a:endParaRPr lang="en-US" altLang="en-US" sz="6600" dirty="0"/>
          </a:p>
        </p:txBody>
      </p:sp>
      <p:sp>
        <p:nvSpPr>
          <p:cNvPr id="10" name="TextBox 9"/>
          <p:cNvSpPr txBox="1"/>
          <p:nvPr/>
        </p:nvSpPr>
        <p:spPr>
          <a:xfrm>
            <a:off x="457200" y="245745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658563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Ultrasound Triage in Civilian MCI</a:t>
            </a:r>
            <a:endParaRPr lang="en-US" dirty="0"/>
          </a:p>
        </p:txBody>
      </p:sp>
      <p:sp>
        <p:nvSpPr>
          <p:cNvPr id="3" name="Content Placeholder 2"/>
          <p:cNvSpPr>
            <a:spLocks noGrp="1"/>
          </p:cNvSpPr>
          <p:nvPr>
            <p:ph idx="1"/>
          </p:nvPr>
        </p:nvSpPr>
        <p:spPr/>
        <p:txBody>
          <a:bodyPr/>
          <a:lstStyle/>
          <a:p>
            <a:r>
              <a:rPr lang="en-US" smtClean="0"/>
              <a:t>Mazur SM, Rippey J. Transport and use of point-of-care ultrasound by a disaster medical assistance team. Prehosp Disaster </a:t>
            </a:r>
            <a:r>
              <a:rPr lang="is-IS" smtClean="0"/>
              <a:t>Med. 2009;24(2):140–4.</a:t>
            </a:r>
          </a:p>
          <a:p>
            <a:r>
              <a:rPr lang="en-US" smtClean="0"/>
              <a:t>Shorter M, Macias DJ. Portable handheld ultrasound in austere environments: use in the Haiti disaster. Prehosp Disaster Med. </a:t>
            </a:r>
            <a:r>
              <a:rPr lang="is-IS" smtClean="0"/>
              <a:t>2012;27(2):172–7.</a:t>
            </a:r>
          </a:p>
          <a:p>
            <a:r>
              <a:rPr lang="en-US" smtClean="0"/>
              <a:t>Ma OJ, Norvell JG, Subramanian S. Ultrasound applications in mass casualties and extreme environments. Crit Care Med. </a:t>
            </a:r>
            <a:r>
              <a:rPr lang="is-IS" smtClean="0"/>
              <a:t>2007;35(5 Suppl):S275–9.</a:t>
            </a:r>
          </a:p>
          <a:p>
            <a:r>
              <a:rPr lang="en-US" smtClean="0"/>
              <a:t>Zhang S, et al. Utility of point-of-care ultrasound in acute management triage of earthquake injury. Am J Emerg Med. </a:t>
            </a:r>
            <a:r>
              <a:rPr lang="is-IS" smtClean="0"/>
              <a:t>2014;32(1):92–5.</a:t>
            </a:r>
            <a:endParaRPr lang="en-US" dirty="0"/>
          </a:p>
        </p:txBody>
      </p:sp>
    </p:spTree>
    <p:extLst>
      <p:ext uri="{BB962C8B-B14F-4D97-AF65-F5344CB8AC3E}">
        <p14:creationId xmlns:p14="http://schemas.microsoft.com/office/powerpoint/2010/main" val="1490729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Thirty Years Ago</a:t>
            </a:r>
            <a:endParaRPr lang="en-US" dirty="0"/>
          </a:p>
        </p:txBody>
      </p:sp>
      <p:sp>
        <p:nvSpPr>
          <p:cNvPr id="3" name="Content Placeholder 2"/>
          <p:cNvSpPr>
            <a:spLocks noGrp="1"/>
          </p:cNvSpPr>
          <p:nvPr>
            <p:ph idx="1"/>
          </p:nvPr>
        </p:nvSpPr>
        <p:spPr/>
        <p:txBody>
          <a:bodyPr/>
          <a:lstStyle/>
          <a:p>
            <a:r>
              <a:rPr lang="en-US" dirty="0" err="1" smtClean="0"/>
              <a:t>Sarkisian</a:t>
            </a:r>
            <a:r>
              <a:rPr lang="en-US" dirty="0" smtClean="0"/>
              <a:t> AE, et al. </a:t>
            </a:r>
            <a:r>
              <a:rPr lang="en-US" dirty="0" err="1" smtClean="0"/>
              <a:t>Sonographic</a:t>
            </a:r>
            <a:r>
              <a:rPr lang="en-US" dirty="0" smtClean="0"/>
              <a:t> screening of mass casualties for abdominal and renal injuries following the 1988 Armenian </a:t>
            </a:r>
            <a:r>
              <a:rPr lang="de-DE" dirty="0" err="1" smtClean="0"/>
              <a:t>earthquake</a:t>
            </a:r>
            <a:r>
              <a:rPr lang="de-DE" dirty="0" smtClean="0"/>
              <a:t>. J Trauma. 1991;31(2):247–50.</a:t>
            </a:r>
            <a:endParaRPr lang="en-US" dirty="0" smtClean="0"/>
          </a:p>
          <a:p>
            <a:pPr lvl="1"/>
            <a:endParaRPr lang="en-US" dirty="0" smtClean="0"/>
          </a:p>
          <a:p>
            <a:pPr lvl="1"/>
            <a:r>
              <a:rPr lang="en-US" dirty="0" err="1" smtClean="0"/>
              <a:t>Demonstratated</a:t>
            </a:r>
            <a:r>
              <a:rPr lang="en-US" dirty="0" smtClean="0"/>
              <a:t> during the 1998 Armenian earthquake that the average time spent on a single patient with ultrasound was 4 min; there were no false-positive examinations with few (1 %) false negatives</a:t>
            </a:r>
            <a:endParaRPr lang="en-US" dirty="0"/>
          </a:p>
        </p:txBody>
      </p:sp>
    </p:spTree>
    <p:extLst>
      <p:ext uri="{BB962C8B-B14F-4D97-AF65-F5344CB8AC3E}">
        <p14:creationId xmlns:p14="http://schemas.microsoft.com/office/powerpoint/2010/main" val="897923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Ultrasound technology</a:t>
            </a:r>
            <a:endParaRPr lang="en-US" dirty="0"/>
          </a:p>
        </p:txBody>
      </p:sp>
      <p:sp>
        <p:nvSpPr>
          <p:cNvPr id="3" name="Content Placeholder 2"/>
          <p:cNvSpPr>
            <a:spLocks noGrp="1"/>
          </p:cNvSpPr>
          <p:nvPr>
            <p:ph sz="half" idx="1"/>
          </p:nvPr>
        </p:nvSpPr>
        <p:spPr/>
        <p:txBody>
          <a:bodyPr/>
          <a:lstStyle/>
          <a:p>
            <a:r>
              <a:rPr lang="en-US" dirty="0" smtClean="0"/>
              <a:t>Smaller</a:t>
            </a:r>
          </a:p>
          <a:p>
            <a:r>
              <a:rPr lang="en-US" dirty="0" smtClean="0"/>
              <a:t>Cheaper</a:t>
            </a:r>
          </a:p>
          <a:p>
            <a:r>
              <a:rPr lang="en-US" dirty="0" smtClean="0"/>
              <a:t>Easier </a:t>
            </a:r>
          </a:p>
          <a:p>
            <a:r>
              <a:rPr lang="en-US" dirty="0" smtClean="0"/>
              <a:t>More reliable</a:t>
            </a:r>
            <a:endParaRPr lang="en-US" dirty="0"/>
          </a:p>
        </p:txBody>
      </p:sp>
      <p:pic>
        <p:nvPicPr>
          <p:cNvPr id="5" name="Content Placeholder 6"/>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4560980" y="1853248"/>
            <a:ext cx="6293303" cy="3538692"/>
          </a:xfrm>
        </p:spPr>
      </p:pic>
    </p:spTree>
    <p:extLst>
      <p:ext uri="{BB962C8B-B14F-4D97-AF65-F5344CB8AC3E}">
        <p14:creationId xmlns:p14="http://schemas.microsoft.com/office/powerpoint/2010/main" val="17429501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Zhang S, et al. Utility of point-of-care ultrasound in acute management triage of earthquake injury. Am J </a:t>
            </a:r>
            <a:r>
              <a:rPr lang="en-US" dirty="0" err="1" smtClean="0"/>
              <a:t>Emerg</a:t>
            </a:r>
            <a:r>
              <a:rPr lang="en-US" dirty="0" smtClean="0"/>
              <a:t> Med. </a:t>
            </a:r>
            <a:r>
              <a:rPr lang="is-IS" dirty="0" smtClean="0"/>
              <a:t>2014;32(1):92–5.</a:t>
            </a:r>
          </a:p>
          <a:p>
            <a:pPr lvl="1"/>
            <a:endParaRPr lang="en-US" dirty="0" smtClean="0"/>
          </a:p>
          <a:p>
            <a:pPr lvl="1"/>
            <a:r>
              <a:rPr lang="en-US" dirty="0" smtClean="0"/>
              <a:t>Ultrasound use following the </a:t>
            </a:r>
            <a:r>
              <a:rPr lang="en-US" dirty="0" err="1" smtClean="0"/>
              <a:t>Wenchuan</a:t>
            </a:r>
            <a:r>
              <a:rPr lang="en-US" dirty="0" smtClean="0"/>
              <a:t> earthquake disaster in 2008 reported sensitivity of 91.9 % and specificity of 96.6 % for the diagnosis of abdominal injuries</a:t>
            </a:r>
          </a:p>
          <a:p>
            <a:pPr lvl="1"/>
            <a:endParaRPr lang="en-US" dirty="0"/>
          </a:p>
        </p:txBody>
      </p:sp>
    </p:spTree>
    <p:extLst>
      <p:ext uri="{BB962C8B-B14F-4D97-AF65-F5344CB8AC3E}">
        <p14:creationId xmlns:p14="http://schemas.microsoft.com/office/powerpoint/2010/main" val="14672313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Ultrasound Triage in Military MCI</a:t>
            </a:r>
            <a:endParaRPr lang="en-US" dirty="0"/>
          </a:p>
        </p:txBody>
      </p:sp>
      <p:sp>
        <p:nvSpPr>
          <p:cNvPr id="5" name="Content Placeholder 4"/>
          <p:cNvSpPr>
            <a:spLocks noGrp="1"/>
          </p:cNvSpPr>
          <p:nvPr>
            <p:ph idx="1"/>
          </p:nvPr>
        </p:nvSpPr>
        <p:spPr/>
        <p:txBody>
          <a:bodyPr/>
          <a:lstStyle/>
          <a:p>
            <a:r>
              <a:rPr lang="en-US" dirty="0" err="1"/>
              <a:t>Kolkebeck</a:t>
            </a:r>
            <a:r>
              <a:rPr lang="en-US" dirty="0"/>
              <a:t> T, Mehta S. The focused assessment of </a:t>
            </a:r>
            <a:r>
              <a:rPr lang="en-US" dirty="0" smtClean="0"/>
              <a:t>sonography for </a:t>
            </a:r>
            <a:r>
              <a:rPr lang="en-US" dirty="0"/>
              <a:t>trauma (FAST) exam in a forward-deployed </a:t>
            </a:r>
            <a:r>
              <a:rPr lang="en-US" dirty="0" smtClean="0"/>
              <a:t>combat emergency </a:t>
            </a:r>
            <a:r>
              <a:rPr lang="en-US" dirty="0"/>
              <a:t>department: a prospective observational study. </a:t>
            </a:r>
            <a:r>
              <a:rPr lang="en-US" dirty="0" smtClean="0"/>
              <a:t>Ann </a:t>
            </a:r>
            <a:r>
              <a:rPr lang="is-IS" dirty="0" smtClean="0"/>
              <a:t>Emerg </a:t>
            </a:r>
            <a:r>
              <a:rPr lang="is-IS" dirty="0"/>
              <a:t>Med. 2006;48(4):S87</a:t>
            </a:r>
            <a:r>
              <a:rPr lang="is-IS" dirty="0" smtClean="0"/>
              <a:t>.</a:t>
            </a:r>
          </a:p>
          <a:p>
            <a:endParaRPr lang="is-IS" dirty="0"/>
          </a:p>
          <a:p>
            <a:pPr lvl="1"/>
            <a:r>
              <a:rPr lang="en-US" dirty="0" smtClean="0"/>
              <a:t>Data </a:t>
            </a:r>
            <a:r>
              <a:rPr lang="en-US" dirty="0"/>
              <a:t>from ultrasound use during </a:t>
            </a:r>
            <a:r>
              <a:rPr lang="en-US" dirty="0" smtClean="0"/>
              <a:t>the Iraq </a:t>
            </a:r>
            <a:r>
              <a:rPr lang="en-US" dirty="0"/>
              <a:t>conflict demonstrate </a:t>
            </a:r>
            <a:r>
              <a:rPr lang="en-US" dirty="0" smtClean="0"/>
              <a:t>a high </a:t>
            </a:r>
            <a:r>
              <a:rPr lang="en-US" dirty="0"/>
              <a:t>sensitivity and specificity </a:t>
            </a:r>
            <a:r>
              <a:rPr lang="en-US" dirty="0" smtClean="0"/>
              <a:t>in identifying </a:t>
            </a:r>
            <a:r>
              <a:rPr lang="en-US" dirty="0"/>
              <a:t>injuries sustained </a:t>
            </a:r>
            <a:r>
              <a:rPr lang="en-US" dirty="0" smtClean="0"/>
              <a:t>from both </a:t>
            </a:r>
            <a:r>
              <a:rPr lang="en-US" dirty="0"/>
              <a:t>blunt and </a:t>
            </a:r>
            <a:r>
              <a:rPr lang="en-US" dirty="0" smtClean="0"/>
              <a:t>penetrating trauma</a:t>
            </a:r>
            <a:r>
              <a:rPr lang="en-US" dirty="0"/>
              <a:t>, as confirmed by later computed tomography (</a:t>
            </a:r>
            <a:r>
              <a:rPr lang="en-US" dirty="0" smtClean="0"/>
              <a:t>CT) scans</a:t>
            </a:r>
            <a:endParaRPr lang="en-US" dirty="0"/>
          </a:p>
        </p:txBody>
      </p:sp>
    </p:spTree>
    <p:extLst>
      <p:ext uri="{BB962C8B-B14F-4D97-AF65-F5344CB8AC3E}">
        <p14:creationId xmlns:p14="http://schemas.microsoft.com/office/powerpoint/2010/main" val="639928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Fracture Detection</a:t>
            </a:r>
            <a:endParaRPr lang="en-US" dirty="0"/>
          </a:p>
        </p:txBody>
      </p:sp>
      <p:sp>
        <p:nvSpPr>
          <p:cNvPr id="3" name="Content Placeholder 2"/>
          <p:cNvSpPr>
            <a:spLocks noGrp="1"/>
          </p:cNvSpPr>
          <p:nvPr>
            <p:ph idx="1"/>
          </p:nvPr>
        </p:nvSpPr>
        <p:spPr/>
        <p:txBody>
          <a:bodyPr/>
          <a:lstStyle/>
          <a:p>
            <a:r>
              <a:rPr lang="en-US" dirty="0" err="1" smtClean="0"/>
              <a:t>Vasios</a:t>
            </a:r>
            <a:r>
              <a:rPr lang="en-US" dirty="0" smtClean="0"/>
              <a:t> WN, et al. Fracture detection in a combat theater: four cases comparing ultrasound to conventional radiography. J Spec </a:t>
            </a:r>
            <a:r>
              <a:rPr lang="is-IS" dirty="0" smtClean="0"/>
              <a:t>Oper Med. 2010;10(2):11–5.</a:t>
            </a:r>
          </a:p>
          <a:p>
            <a:endParaRPr lang="is-IS" dirty="0" smtClean="0"/>
          </a:p>
          <a:p>
            <a:r>
              <a:rPr lang="en-US" dirty="0" err="1" smtClean="0"/>
              <a:t>Vasios</a:t>
            </a:r>
            <a:r>
              <a:rPr lang="en-US" dirty="0" smtClean="0"/>
              <a:t> WN, et al. Fracture detection in a combat theater: four cases comparing ultrasound to conventional radiography. J Spec </a:t>
            </a:r>
            <a:r>
              <a:rPr lang="is-IS" dirty="0" smtClean="0"/>
              <a:t>Oper Med. 2010;10(2):11–5.</a:t>
            </a:r>
            <a:endParaRPr lang="en-US" dirty="0" smtClean="0"/>
          </a:p>
          <a:p>
            <a:endParaRPr lang="en-US" dirty="0"/>
          </a:p>
        </p:txBody>
      </p:sp>
    </p:spTree>
    <p:extLst>
      <p:ext uri="{BB962C8B-B14F-4D97-AF65-F5344CB8AC3E}">
        <p14:creationId xmlns:p14="http://schemas.microsoft.com/office/powerpoint/2010/main" val="13692837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 Protocol</a:t>
            </a:r>
            <a:endParaRPr lang="en-US" dirty="0"/>
          </a:p>
        </p:txBody>
      </p:sp>
      <p:sp>
        <p:nvSpPr>
          <p:cNvPr id="3" name="Content Placeholder 2"/>
          <p:cNvSpPr>
            <a:spLocks noGrp="1"/>
          </p:cNvSpPr>
          <p:nvPr>
            <p:ph idx="1"/>
          </p:nvPr>
        </p:nvSpPr>
        <p:spPr/>
        <p:txBody>
          <a:bodyPr>
            <a:normAutofit/>
          </a:bodyPr>
          <a:lstStyle/>
          <a:p>
            <a:r>
              <a:rPr lang="en-US" dirty="0" smtClean="0"/>
              <a:t>The CAVEAT Protocol is </a:t>
            </a:r>
            <a:r>
              <a:rPr lang="en-US" dirty="0"/>
              <a:t>a suggested complement</a:t>
            </a:r>
          </a:p>
          <a:p>
            <a:r>
              <a:rPr lang="en-US" dirty="0"/>
              <a:t>to existing triage schemes. </a:t>
            </a:r>
            <a:endParaRPr lang="en-US" dirty="0" smtClean="0"/>
          </a:p>
          <a:p>
            <a:r>
              <a:rPr lang="en-US" dirty="0" smtClean="0"/>
              <a:t>Perform the </a:t>
            </a:r>
            <a:r>
              <a:rPr lang="en-US" dirty="0"/>
              <a:t>CAVEAT in the </a:t>
            </a:r>
            <a:r>
              <a:rPr lang="en-US" dirty="0" smtClean="0"/>
              <a:t>following order to </a:t>
            </a:r>
            <a:r>
              <a:rPr lang="en-US" dirty="0"/>
              <a:t>identify most immediately life-threatening </a:t>
            </a:r>
            <a:r>
              <a:rPr lang="en-US" dirty="0" smtClean="0"/>
              <a:t>pathology first.</a:t>
            </a:r>
            <a:endParaRPr lang="en-US" dirty="0"/>
          </a:p>
          <a:p>
            <a:pPr lvl="1"/>
            <a:r>
              <a:rPr lang="en-US" dirty="0" smtClean="0"/>
              <a:t>Chest</a:t>
            </a:r>
          </a:p>
          <a:p>
            <a:pPr lvl="1"/>
            <a:r>
              <a:rPr lang="en-US" dirty="0" smtClean="0"/>
              <a:t>Abdomen</a:t>
            </a:r>
          </a:p>
          <a:p>
            <a:pPr lvl="1"/>
            <a:r>
              <a:rPr lang="en-US" dirty="0"/>
              <a:t>C</a:t>
            </a:r>
            <a:r>
              <a:rPr lang="en-US" dirty="0" smtClean="0"/>
              <a:t>entral </a:t>
            </a:r>
            <a:r>
              <a:rPr lang="en-US" dirty="0"/>
              <a:t>venous </a:t>
            </a:r>
            <a:r>
              <a:rPr lang="en-US" dirty="0" smtClean="0"/>
              <a:t>assessment</a:t>
            </a:r>
          </a:p>
          <a:p>
            <a:pPr lvl="1"/>
            <a:r>
              <a:rPr lang="en-US" dirty="0"/>
              <a:t>E</a:t>
            </a:r>
            <a:r>
              <a:rPr lang="en-US" dirty="0" smtClean="0"/>
              <a:t>xtremities</a:t>
            </a:r>
            <a:endParaRPr lang="en-US" dirty="0"/>
          </a:p>
        </p:txBody>
      </p:sp>
    </p:spTree>
    <p:extLst>
      <p:ext uri="{BB962C8B-B14F-4D97-AF65-F5344CB8AC3E}">
        <p14:creationId xmlns:p14="http://schemas.microsoft.com/office/powerpoint/2010/main" val="18222239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CHEST</a:t>
            </a:r>
            <a:endParaRPr lang="en-US" dirty="0"/>
          </a:p>
        </p:txBody>
      </p:sp>
      <p:sp>
        <p:nvSpPr>
          <p:cNvPr id="3" name="Content Placeholder 2"/>
          <p:cNvSpPr>
            <a:spLocks noGrp="1"/>
          </p:cNvSpPr>
          <p:nvPr>
            <p:ph idx="1"/>
          </p:nvPr>
        </p:nvSpPr>
        <p:spPr/>
        <p:txBody>
          <a:bodyPr/>
          <a:lstStyle/>
          <a:p>
            <a:r>
              <a:rPr lang="en-US" dirty="0" smtClean="0"/>
              <a:t>Evaluate pleura </a:t>
            </a:r>
            <a:r>
              <a:rPr lang="en-US" dirty="0"/>
              <a:t>to identify pneumothorax.</a:t>
            </a:r>
          </a:p>
          <a:p>
            <a:r>
              <a:rPr lang="en-US" dirty="0"/>
              <a:t>A</a:t>
            </a:r>
            <a:r>
              <a:rPr lang="en-US" dirty="0" smtClean="0"/>
              <a:t>ddition </a:t>
            </a:r>
            <a:r>
              <a:rPr lang="en-US" dirty="0"/>
              <a:t>of views of the bilateral </a:t>
            </a:r>
            <a:r>
              <a:rPr lang="en-US" dirty="0" err="1" smtClean="0"/>
              <a:t>costophrenic</a:t>
            </a:r>
            <a:r>
              <a:rPr lang="en-US" dirty="0"/>
              <a:t> </a:t>
            </a:r>
            <a:r>
              <a:rPr lang="en-US" dirty="0" smtClean="0"/>
              <a:t>angles </a:t>
            </a:r>
            <a:r>
              <a:rPr lang="en-US" dirty="0"/>
              <a:t>to identify </a:t>
            </a:r>
            <a:r>
              <a:rPr lang="en-US" dirty="0" err="1" smtClean="0"/>
              <a:t>hemothorax</a:t>
            </a:r>
            <a:r>
              <a:rPr lang="en-US" dirty="0" smtClean="0"/>
              <a:t> added to FAST exam</a:t>
            </a:r>
            <a:endParaRPr lang="en-US" dirty="0"/>
          </a:p>
        </p:txBody>
      </p:sp>
    </p:spTree>
    <p:extLst>
      <p:ext uri="{BB962C8B-B14F-4D97-AF65-F5344CB8AC3E}">
        <p14:creationId xmlns:p14="http://schemas.microsoft.com/office/powerpoint/2010/main" val="6520017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ABDOMEN</a:t>
            </a:r>
            <a:endParaRPr lang="en-US" dirty="0"/>
          </a:p>
        </p:txBody>
      </p:sp>
      <p:sp>
        <p:nvSpPr>
          <p:cNvPr id="3" name="Content Placeholder 2"/>
          <p:cNvSpPr>
            <a:spLocks noGrp="1"/>
          </p:cNvSpPr>
          <p:nvPr>
            <p:ph idx="1"/>
          </p:nvPr>
        </p:nvSpPr>
        <p:spPr/>
        <p:txBody>
          <a:bodyPr/>
          <a:lstStyle/>
          <a:p>
            <a:r>
              <a:rPr lang="en-US" dirty="0" smtClean="0"/>
              <a:t>FAST exam including bilateral </a:t>
            </a:r>
            <a:r>
              <a:rPr lang="en-US" dirty="0" err="1" smtClean="0"/>
              <a:t>costophrenic</a:t>
            </a:r>
            <a:r>
              <a:rPr lang="en-US" dirty="0" smtClean="0"/>
              <a:t> angles</a:t>
            </a:r>
            <a:endParaRPr lang="en-US" dirty="0"/>
          </a:p>
        </p:txBody>
      </p:sp>
    </p:spTree>
    <p:extLst>
      <p:ext uri="{BB962C8B-B14F-4D97-AF65-F5344CB8AC3E}">
        <p14:creationId xmlns:p14="http://schemas.microsoft.com/office/powerpoint/2010/main" val="17954654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CENTRAL Venous</a:t>
            </a:r>
            <a:endParaRPr lang="en-US" dirty="0"/>
          </a:p>
        </p:txBody>
      </p:sp>
      <p:sp>
        <p:nvSpPr>
          <p:cNvPr id="3" name="Content Placeholder 2"/>
          <p:cNvSpPr>
            <a:spLocks noGrp="1"/>
          </p:cNvSpPr>
          <p:nvPr>
            <p:ph idx="1"/>
          </p:nvPr>
        </p:nvSpPr>
        <p:spPr>
          <a:xfrm>
            <a:off x="1103312" y="2454442"/>
            <a:ext cx="8946541" cy="3793957"/>
          </a:xfrm>
        </p:spPr>
        <p:txBody>
          <a:bodyPr/>
          <a:lstStyle/>
          <a:p>
            <a:r>
              <a:rPr lang="en-US" smtClean="0"/>
              <a:t>The central venous status is assessed, looking mainly for the degree of observable collapsibility. </a:t>
            </a:r>
          </a:p>
          <a:p>
            <a:r>
              <a:rPr lang="en-US" dirty="0" smtClean="0"/>
              <a:t>Research shows that visual estimation of venous collapsibility provides results comparable to those of caliper-based calculations </a:t>
            </a:r>
            <a:endParaRPr lang="en-US" dirty="0"/>
          </a:p>
        </p:txBody>
      </p:sp>
    </p:spTree>
    <p:extLst>
      <p:ext uri="{BB962C8B-B14F-4D97-AF65-F5344CB8AC3E}">
        <p14:creationId xmlns:p14="http://schemas.microsoft.com/office/powerpoint/2010/main" val="7460552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EXTREMITIES</a:t>
            </a:r>
            <a:endParaRPr lang="en-US" dirty="0"/>
          </a:p>
        </p:txBody>
      </p:sp>
      <p:sp>
        <p:nvSpPr>
          <p:cNvPr id="3" name="Content Placeholder 2"/>
          <p:cNvSpPr>
            <a:spLocks noGrp="1"/>
          </p:cNvSpPr>
          <p:nvPr>
            <p:ph idx="1"/>
          </p:nvPr>
        </p:nvSpPr>
        <p:spPr>
          <a:xfrm>
            <a:off x="1103312" y="2695074"/>
            <a:ext cx="8946541" cy="3553325"/>
          </a:xfrm>
        </p:spPr>
        <p:txBody>
          <a:bodyPr/>
          <a:lstStyle/>
          <a:p>
            <a:r>
              <a:rPr lang="en-US" smtClean="0"/>
              <a:t>The extremities are imaged, with attention paid to the areas of tenderness, deformity or abnormality on physical examination.</a:t>
            </a:r>
          </a:p>
          <a:p>
            <a:r>
              <a:rPr lang="en-US" dirty="0" smtClean="0"/>
              <a:t>The extremity exam need not be performed at the same time as the chest and abdominal images, and can be deferred based on the sonographer’s skill, urgency of the situation, and resources available at the time of evaluation</a:t>
            </a:r>
            <a:endParaRPr lang="en-US" dirty="0"/>
          </a:p>
        </p:txBody>
      </p:sp>
    </p:spTree>
    <p:extLst>
      <p:ext uri="{BB962C8B-B14F-4D97-AF65-F5344CB8AC3E}">
        <p14:creationId xmlns:p14="http://schemas.microsoft.com/office/powerpoint/2010/main" val="4269687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a:t>
            </a:r>
            <a:endParaRPr lang="en-US" dirty="0"/>
          </a:p>
        </p:txBody>
      </p:sp>
      <p:pic>
        <p:nvPicPr>
          <p:cNvPr id="4" name="Content Placeholder 3"/>
          <p:cNvPicPr>
            <a:picLocks noGrp="1" noChangeAspect="1"/>
          </p:cNvPicPr>
          <p:nvPr>
            <p:ph idx="1"/>
          </p:nvPr>
        </p:nvPicPr>
        <p:blipFill>
          <a:blip r:embed="rId2"/>
          <a:stretch>
            <a:fillRect/>
          </a:stretch>
        </p:blipFill>
        <p:spPr>
          <a:xfrm>
            <a:off x="1465764" y="1636295"/>
            <a:ext cx="8240747" cy="4962412"/>
          </a:xfrm>
          <a:prstGeom prst="rect">
            <a:avLst/>
          </a:prstGeom>
        </p:spPr>
      </p:pic>
    </p:spTree>
    <p:extLst>
      <p:ext uri="{BB962C8B-B14F-4D97-AF65-F5344CB8AC3E}">
        <p14:creationId xmlns:p14="http://schemas.microsoft.com/office/powerpoint/2010/main" val="6679932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Limitations</a:t>
            </a:r>
            <a:endParaRPr lang="en-US" dirty="0"/>
          </a:p>
        </p:txBody>
      </p:sp>
      <p:sp>
        <p:nvSpPr>
          <p:cNvPr id="3" name="Content Placeholder 2"/>
          <p:cNvSpPr>
            <a:spLocks noGrp="1"/>
          </p:cNvSpPr>
          <p:nvPr>
            <p:ph idx="1"/>
          </p:nvPr>
        </p:nvSpPr>
        <p:spPr/>
        <p:txBody>
          <a:bodyPr/>
          <a:lstStyle/>
          <a:p>
            <a:r>
              <a:rPr lang="en-US" dirty="0" smtClean="0"/>
              <a:t> The CAVEAT examination is not designed to identify injuries of the </a:t>
            </a:r>
            <a:r>
              <a:rPr lang="en-US" dirty="0" err="1" smtClean="0"/>
              <a:t>retroperitoneum</a:t>
            </a:r>
            <a:r>
              <a:rPr lang="en-US" dirty="0" smtClean="0"/>
              <a:t>, intracranial, or pelvic areas. </a:t>
            </a:r>
          </a:p>
          <a:p>
            <a:r>
              <a:rPr lang="en-US" dirty="0" smtClean="0"/>
              <a:t>It is not intended to provide specific anatomic detail. </a:t>
            </a:r>
          </a:p>
          <a:p>
            <a:r>
              <a:rPr lang="en-US" dirty="0" smtClean="0"/>
              <a:t>Other injuries that may be missed include those of the great vessels or hollow </a:t>
            </a:r>
            <a:r>
              <a:rPr lang="en-US" dirty="0" err="1" smtClean="0"/>
              <a:t>viscus</a:t>
            </a:r>
            <a:r>
              <a:rPr lang="en-US" dirty="0" smtClean="0"/>
              <a:t>, if the injury does not result in </a:t>
            </a:r>
            <a:r>
              <a:rPr lang="en-US" dirty="0" err="1" smtClean="0"/>
              <a:t>hemoperitoneum</a:t>
            </a:r>
            <a:r>
              <a:rPr lang="en-US" dirty="0" smtClean="0"/>
              <a:t>.</a:t>
            </a:r>
          </a:p>
          <a:p>
            <a:r>
              <a:rPr lang="en-US" dirty="0" smtClean="0"/>
              <a:t>Other limitations of the CAVEAT examination include the training of the sonographer and interpreter of the images</a:t>
            </a:r>
            <a:endParaRPr lang="en-US" dirty="0"/>
          </a:p>
        </p:txBody>
      </p:sp>
    </p:spTree>
    <p:extLst>
      <p:ext uri="{BB962C8B-B14F-4D97-AF65-F5344CB8AC3E}">
        <p14:creationId xmlns:p14="http://schemas.microsoft.com/office/powerpoint/2010/main" val="1304123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Small Accurate Easy</a:t>
            </a:r>
            <a:endParaRPr lang="en-US" dirty="0"/>
          </a:p>
        </p:txBody>
      </p:sp>
      <p:pic>
        <p:nvPicPr>
          <p:cNvPr id="7"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182950" y="1290918"/>
            <a:ext cx="7276634" cy="4849906"/>
          </a:xfrm>
        </p:spPr>
      </p:pic>
    </p:spTree>
    <p:extLst>
      <p:ext uri="{BB962C8B-B14F-4D97-AF65-F5344CB8AC3E}">
        <p14:creationId xmlns:p14="http://schemas.microsoft.com/office/powerpoint/2010/main" val="20500826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a:t>
            </a:r>
            <a:endParaRPr lang="en-US" dirty="0"/>
          </a:p>
        </p:txBody>
      </p:sp>
      <p:sp>
        <p:nvSpPr>
          <p:cNvPr id="3" name="Content Placeholder 2"/>
          <p:cNvSpPr>
            <a:spLocks noGrp="1"/>
          </p:cNvSpPr>
          <p:nvPr>
            <p:ph idx="1"/>
          </p:nvPr>
        </p:nvSpPr>
        <p:spPr/>
        <p:txBody>
          <a:bodyPr/>
          <a:lstStyle/>
          <a:p>
            <a:r>
              <a:rPr lang="en-US" dirty="0" smtClean="0"/>
              <a:t>Primary Triage</a:t>
            </a:r>
          </a:p>
          <a:p>
            <a:pPr lvl="1"/>
            <a:r>
              <a:rPr lang="en-US" dirty="0" smtClean="0"/>
              <a:t>Physiologic-based instruments</a:t>
            </a:r>
          </a:p>
          <a:p>
            <a:r>
              <a:rPr lang="en-US" dirty="0" smtClean="0"/>
              <a:t>Secondary Triage</a:t>
            </a:r>
          </a:p>
          <a:p>
            <a:pPr lvl="1"/>
            <a:r>
              <a:rPr lang="en-US" dirty="0" smtClean="0"/>
              <a:t>Ultrasound will change everything</a:t>
            </a:r>
          </a:p>
          <a:p>
            <a:pPr lvl="1"/>
            <a:r>
              <a:rPr lang="en-US" dirty="0" smtClean="0"/>
              <a:t>Identify injuries and compensation</a:t>
            </a:r>
            <a:endParaRPr lang="en-US" dirty="0"/>
          </a:p>
        </p:txBody>
      </p:sp>
    </p:spTree>
    <p:extLst>
      <p:ext uri="{BB962C8B-B14F-4D97-AF65-F5344CB8AC3E}">
        <p14:creationId xmlns:p14="http://schemas.microsoft.com/office/powerpoint/2010/main" val="1267677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19257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Future</a:t>
            </a:r>
            <a:r>
              <a:rPr lang="is-IS" dirty="0" smtClean="0"/>
              <a:t>…...</a:t>
            </a:r>
            <a:endParaRPr lang="en-US" dirty="0"/>
          </a:p>
        </p:txBody>
      </p:sp>
    </p:spTree>
    <p:extLst>
      <p:ext uri="{BB962C8B-B14F-4D97-AF65-F5344CB8AC3E}">
        <p14:creationId xmlns:p14="http://schemas.microsoft.com/office/powerpoint/2010/main" val="136658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Primary Disaster Triage</a:t>
            </a:r>
            <a:endParaRPr lang="en-US" dirty="0"/>
          </a:p>
        </p:txBody>
      </p:sp>
      <p:sp>
        <p:nvSpPr>
          <p:cNvPr id="5" name="Content Placeholder 4"/>
          <p:cNvSpPr>
            <a:spLocks noGrp="1"/>
          </p:cNvSpPr>
          <p:nvPr>
            <p:ph sz="half" idx="1"/>
          </p:nvPr>
        </p:nvSpPr>
        <p:spPr/>
        <p:txBody>
          <a:bodyPr/>
          <a:lstStyle/>
          <a:p>
            <a:r>
              <a:rPr lang="en-US" dirty="0" smtClean="0"/>
              <a:t>START and other tools limited but can be widely applied by multiple providers in an MCI</a:t>
            </a:r>
          </a:p>
          <a:p>
            <a:r>
              <a:rPr lang="en-US" dirty="0" smtClean="0"/>
              <a:t>START and other </a:t>
            </a:r>
            <a:r>
              <a:rPr lang="en-US" b="1" dirty="0" smtClean="0">
                <a:solidFill>
                  <a:srgbClr val="FFFF00"/>
                </a:solidFill>
              </a:rPr>
              <a:t>PHYSIOLOGY </a:t>
            </a:r>
            <a:r>
              <a:rPr lang="en-US" dirty="0"/>
              <a:t> </a:t>
            </a:r>
            <a:r>
              <a:rPr lang="en-US" dirty="0" smtClean="0"/>
              <a:t>based tools likely to remain essential Primary Triage</a:t>
            </a:r>
            <a:endParaRPr lang="en-US" b="1" dirty="0">
              <a:solidFill>
                <a:schemeClr val="bg1"/>
              </a:solidFill>
            </a:endParaRPr>
          </a:p>
        </p:txBody>
      </p:sp>
      <p:pic>
        <p:nvPicPr>
          <p:cNvPr id="7" name="Content Placeholder 5"/>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6628607" y="1853248"/>
            <a:ext cx="4114582" cy="3883025"/>
          </a:xfrm>
        </p:spPr>
      </p:pic>
    </p:spTree>
    <p:extLst>
      <p:ext uri="{BB962C8B-B14F-4D97-AF65-F5344CB8AC3E}">
        <p14:creationId xmlns:p14="http://schemas.microsoft.com/office/powerpoint/2010/main" val="4987329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Secondary Disaster Triage</a:t>
            </a:r>
            <a:endParaRPr lang="en-US" dirty="0"/>
          </a:p>
        </p:txBody>
      </p:sp>
      <p:sp>
        <p:nvSpPr>
          <p:cNvPr id="3" name="Content Placeholder 2"/>
          <p:cNvSpPr>
            <a:spLocks noGrp="1"/>
          </p:cNvSpPr>
          <p:nvPr>
            <p:ph sz="half" idx="1"/>
          </p:nvPr>
        </p:nvSpPr>
        <p:spPr>
          <a:xfrm>
            <a:off x="1103312" y="2343150"/>
            <a:ext cx="4396339" cy="1014413"/>
          </a:xfrm>
        </p:spPr>
        <p:txBody>
          <a:bodyPr/>
          <a:lstStyle/>
          <a:p>
            <a:r>
              <a:rPr lang="en-US" smtClean="0"/>
              <a:t>Ultrasound will likely become a valuable part of secondary triage</a:t>
            </a:r>
            <a:endParaRPr lang="en-US" dirty="0"/>
          </a:p>
        </p:txBody>
      </p:sp>
      <p:sp>
        <p:nvSpPr>
          <p:cNvPr id="4" name="Content Placeholder 3"/>
          <p:cNvSpPr>
            <a:spLocks noGrp="1"/>
          </p:cNvSpPr>
          <p:nvPr>
            <p:ph sz="half" idx="2"/>
          </p:nvPr>
        </p:nvSpPr>
        <p:spPr/>
        <p:txBody>
          <a:bodyPr/>
          <a:lstStyle/>
          <a:p>
            <a:r>
              <a:rPr lang="en-US" altLang="en-US" dirty="0" smtClean="0"/>
              <a:t>Goal is to distinguish between:</a:t>
            </a:r>
          </a:p>
          <a:p>
            <a:pPr lvl="1"/>
            <a:r>
              <a:rPr lang="en-US" altLang="en-US" dirty="0" smtClean="0"/>
              <a:t>Victims needing life-saving treatment that can only be provided in a hospital setting.</a:t>
            </a:r>
          </a:p>
          <a:p>
            <a:pPr lvl="1"/>
            <a:r>
              <a:rPr lang="en-US" altLang="en-US" dirty="0" smtClean="0"/>
              <a:t>Victims needing life-saving treatment initially available on scene.</a:t>
            </a:r>
          </a:p>
          <a:p>
            <a:pPr lvl="1"/>
            <a:r>
              <a:rPr lang="en-US" altLang="en-US" dirty="0" smtClean="0"/>
              <a:t>Victims with moderate non-life-threatening injuries, at risk for delayed complications.</a:t>
            </a:r>
          </a:p>
          <a:p>
            <a:pPr lvl="1"/>
            <a:r>
              <a:rPr lang="en-US" altLang="en-US" dirty="0" smtClean="0"/>
              <a:t>Victims with minor injuries.</a:t>
            </a:r>
          </a:p>
          <a:p>
            <a:endParaRPr lang="en-US" dirty="0"/>
          </a:p>
        </p:txBody>
      </p:sp>
      <p:pic>
        <p:nvPicPr>
          <p:cNvPr id="8" name="Content Placeholder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4283" y="3570294"/>
            <a:ext cx="4154395" cy="2335995"/>
          </a:xfrm>
          <a:prstGeom prst="rect">
            <a:avLst/>
          </a:prstGeom>
        </p:spPr>
      </p:pic>
    </p:spTree>
    <p:extLst>
      <p:ext uri="{BB962C8B-B14F-4D97-AF65-F5344CB8AC3E}">
        <p14:creationId xmlns:p14="http://schemas.microsoft.com/office/powerpoint/2010/main" val="2411907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1103312" y="1853248"/>
            <a:ext cx="8946541" cy="4395151"/>
          </a:xfrm>
        </p:spPr>
        <p:txBody>
          <a:bodyPr>
            <a:normAutofit/>
          </a:bodyPr>
          <a:lstStyle/>
          <a:p>
            <a:r>
              <a:rPr lang="en-US" dirty="0"/>
              <a:t> In </a:t>
            </a:r>
            <a:r>
              <a:rPr lang="en-US" dirty="0" smtClean="0"/>
              <a:t>particular, sonography </a:t>
            </a:r>
            <a:r>
              <a:rPr lang="en-US" dirty="0"/>
              <a:t>has been found capable of rapidly and </a:t>
            </a:r>
            <a:r>
              <a:rPr lang="en-US" dirty="0" smtClean="0"/>
              <a:t>accurately diagnosing </a:t>
            </a:r>
            <a:r>
              <a:rPr lang="en-US" dirty="0"/>
              <a:t>life-threatening injuries including </a:t>
            </a:r>
            <a:r>
              <a:rPr lang="en-US" dirty="0" smtClean="0"/>
              <a:t>intraperitoneal hemorrhage</a:t>
            </a:r>
            <a:r>
              <a:rPr lang="en-US" dirty="0"/>
              <a:t>, </a:t>
            </a:r>
            <a:r>
              <a:rPr lang="en-US" dirty="0" err="1"/>
              <a:t>hemopericardium</a:t>
            </a:r>
            <a:r>
              <a:rPr lang="en-US" dirty="0"/>
              <a:t>, </a:t>
            </a:r>
            <a:r>
              <a:rPr lang="en-US" dirty="0" err="1" smtClean="0"/>
              <a:t>hemothorax</a:t>
            </a:r>
            <a:r>
              <a:rPr lang="en-US" dirty="0" smtClean="0"/>
              <a:t>, pneumothorax</a:t>
            </a:r>
            <a:r>
              <a:rPr lang="en-US" dirty="0"/>
              <a:t>, and states of hypovolemia due to </a:t>
            </a:r>
            <a:r>
              <a:rPr lang="en-US" dirty="0" smtClean="0"/>
              <a:t>significant blood </a:t>
            </a:r>
            <a:r>
              <a:rPr lang="en-US" dirty="0"/>
              <a:t>loss</a:t>
            </a:r>
            <a:r>
              <a:rPr lang="en-US" dirty="0" smtClean="0"/>
              <a:t>.</a:t>
            </a:r>
          </a:p>
          <a:p>
            <a:endParaRPr lang="en-US" dirty="0"/>
          </a:p>
          <a:p>
            <a:r>
              <a:rPr lang="en-US" dirty="0"/>
              <a:t> Practitioners skilled in the </a:t>
            </a:r>
            <a:r>
              <a:rPr lang="en-US" dirty="0" smtClean="0"/>
              <a:t>use of </a:t>
            </a:r>
            <a:r>
              <a:rPr lang="en-US" dirty="0"/>
              <a:t>ultrasound can use the CAVEAT exam to rapidly </a:t>
            </a:r>
            <a:r>
              <a:rPr lang="en-US" dirty="0" smtClean="0"/>
              <a:t>assess injured </a:t>
            </a:r>
            <a:r>
              <a:rPr lang="en-US" dirty="0"/>
              <a:t>patients. Each of the components of the </a:t>
            </a:r>
            <a:r>
              <a:rPr lang="en-US" dirty="0" smtClean="0"/>
              <a:t>CAVEAT exam </a:t>
            </a:r>
            <a:r>
              <a:rPr lang="en-US" dirty="0"/>
              <a:t>has been independently validated and, when </a:t>
            </a:r>
            <a:r>
              <a:rPr lang="en-US" dirty="0" smtClean="0"/>
              <a:t>combined, can </a:t>
            </a:r>
            <a:r>
              <a:rPr lang="en-US" dirty="0"/>
              <a:t>serve as a useful tool in the rapid assessment </a:t>
            </a:r>
            <a:r>
              <a:rPr lang="en-US" dirty="0" smtClean="0"/>
              <a:t>of injured </a:t>
            </a:r>
            <a:r>
              <a:rPr lang="en-US" dirty="0"/>
              <a:t>patients.</a:t>
            </a:r>
          </a:p>
        </p:txBody>
      </p:sp>
    </p:spTree>
    <p:extLst>
      <p:ext uri="{BB962C8B-B14F-4D97-AF65-F5344CB8AC3E}">
        <p14:creationId xmlns:p14="http://schemas.microsoft.com/office/powerpoint/2010/main" val="19809431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 is</a:t>
            </a:r>
            <a:r>
              <a:rPr lang="is-IS" dirty="0" smtClean="0"/>
              <a:t>….NOW!</a:t>
            </a:r>
            <a:endParaRPr lang="en-US" dirty="0"/>
          </a:p>
        </p:txBody>
      </p:sp>
      <p:sp>
        <p:nvSpPr>
          <p:cNvPr id="4" name="TextBox 3"/>
          <p:cNvSpPr txBox="1"/>
          <p:nvPr/>
        </p:nvSpPr>
        <p:spPr>
          <a:xfrm>
            <a:off x="3726611" y="2691443"/>
            <a:ext cx="4364965" cy="923330"/>
          </a:xfrm>
          <a:prstGeom prst="rect">
            <a:avLst/>
          </a:prstGeom>
          <a:noFill/>
        </p:spPr>
        <p:txBody>
          <a:bodyPr wrap="square" rtlCol="0">
            <a:spAutoFit/>
          </a:bodyPr>
          <a:lstStyle/>
          <a:p>
            <a:r>
              <a:rPr lang="en-US" sz="5400" dirty="0" smtClean="0"/>
              <a:t>Thank you!</a:t>
            </a:r>
            <a:endParaRPr lang="en-US" sz="5400" dirty="0"/>
          </a:p>
        </p:txBody>
      </p:sp>
    </p:spTree>
    <p:extLst>
      <p:ext uri="{BB962C8B-B14F-4D97-AF65-F5344CB8AC3E}">
        <p14:creationId xmlns:p14="http://schemas.microsoft.com/office/powerpoint/2010/main" val="1297056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Chiapas Mexico</a:t>
            </a:r>
            <a:endParaRPr lang="en-US" dirty="0"/>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371725" y="1415326"/>
            <a:ext cx="7158038" cy="4842599"/>
          </a:xfrm>
        </p:spPr>
      </p:pic>
    </p:spTree>
    <p:extLst>
      <p:ext uri="{BB962C8B-B14F-4D97-AF65-F5344CB8AC3E}">
        <p14:creationId xmlns:p14="http://schemas.microsoft.com/office/powerpoint/2010/main" val="1798575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Ultrasound</a:t>
            </a:r>
            <a:endParaRPr lang="en-US" dirty="0"/>
          </a:p>
        </p:txBody>
      </p:sp>
      <p:sp>
        <p:nvSpPr>
          <p:cNvPr id="3" name="Content Placeholder 2"/>
          <p:cNvSpPr>
            <a:spLocks noGrp="1"/>
          </p:cNvSpPr>
          <p:nvPr>
            <p:ph idx="1"/>
          </p:nvPr>
        </p:nvSpPr>
        <p:spPr/>
        <p:txBody>
          <a:bodyPr/>
          <a:lstStyle/>
          <a:p>
            <a:r>
              <a:rPr lang="en-US" dirty="0" smtClean="0"/>
              <a:t>FAST is now a key component for the evaluation of trauma</a:t>
            </a:r>
          </a:p>
          <a:p>
            <a:pPr lvl="1"/>
            <a:r>
              <a:rPr lang="en-US" dirty="0" smtClean="0"/>
              <a:t>Quickly identify intraperitoneal blood</a:t>
            </a:r>
          </a:p>
          <a:p>
            <a:r>
              <a:rPr lang="en-US" dirty="0" smtClean="0"/>
              <a:t>Pneumothorax/</a:t>
            </a:r>
            <a:r>
              <a:rPr lang="en-US" dirty="0" err="1" smtClean="0"/>
              <a:t>hemothorax</a:t>
            </a:r>
            <a:endParaRPr lang="en-US" dirty="0" smtClean="0"/>
          </a:p>
          <a:p>
            <a:pPr lvl="2"/>
            <a:r>
              <a:rPr lang="en-US" dirty="0" smtClean="0"/>
              <a:t>Sensitivity &gt; 90%</a:t>
            </a:r>
          </a:p>
          <a:p>
            <a:pPr lvl="2"/>
            <a:r>
              <a:rPr lang="en-US" dirty="0" smtClean="0"/>
              <a:t>Specificity 100%</a:t>
            </a:r>
          </a:p>
          <a:p>
            <a:r>
              <a:rPr lang="en-US" dirty="0" smtClean="0"/>
              <a:t>Can detect long bone fractures</a:t>
            </a:r>
          </a:p>
          <a:p>
            <a:r>
              <a:rPr lang="en-US" dirty="0" smtClean="0"/>
              <a:t>Can assess etiology of hemodynamic instability</a:t>
            </a:r>
            <a:endParaRPr lang="en-US" dirty="0"/>
          </a:p>
        </p:txBody>
      </p:sp>
    </p:spTree>
    <p:extLst>
      <p:ext uri="{BB962C8B-B14F-4D97-AF65-F5344CB8AC3E}">
        <p14:creationId xmlns:p14="http://schemas.microsoft.com/office/powerpoint/2010/main" val="1600198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Locations</a:t>
            </a:r>
            <a:endParaRPr lang="en-US" dirty="0"/>
          </a:p>
        </p:txBody>
      </p:sp>
      <p:sp>
        <p:nvSpPr>
          <p:cNvPr id="5" name="Content Placeholder 4"/>
          <p:cNvSpPr>
            <a:spLocks noGrp="1"/>
          </p:cNvSpPr>
          <p:nvPr>
            <p:ph idx="1"/>
          </p:nvPr>
        </p:nvSpPr>
        <p:spPr>
          <a:xfrm>
            <a:off x="1103312" y="2052919"/>
            <a:ext cx="8946541" cy="2360056"/>
          </a:xfrm>
        </p:spPr>
        <p:txBody>
          <a:bodyPr/>
          <a:lstStyle/>
          <a:p>
            <a:r>
              <a:rPr lang="en-US" dirty="0" smtClean="0"/>
              <a:t>International Space Station</a:t>
            </a:r>
          </a:p>
          <a:p>
            <a:r>
              <a:rPr lang="en-US" dirty="0" smtClean="0"/>
              <a:t>Air medical transport</a:t>
            </a:r>
          </a:p>
          <a:p>
            <a:r>
              <a:rPr lang="en-US" dirty="0" smtClean="0"/>
              <a:t>Front-line combat teams</a:t>
            </a:r>
          </a:p>
          <a:p>
            <a:r>
              <a:rPr lang="en-US" dirty="0" smtClean="0"/>
              <a:t>Mass casualty incidents</a:t>
            </a:r>
            <a:endParaRPr lang="en-US" dirty="0"/>
          </a:p>
        </p:txBody>
      </p:sp>
      <p:sp>
        <p:nvSpPr>
          <p:cNvPr id="6" name="TextBox 5"/>
          <p:cNvSpPr txBox="1"/>
          <p:nvPr/>
        </p:nvSpPr>
        <p:spPr>
          <a:xfrm>
            <a:off x="2107095" y="5108713"/>
            <a:ext cx="8607287" cy="923330"/>
          </a:xfrm>
          <a:prstGeom prst="rect">
            <a:avLst/>
          </a:prstGeom>
          <a:noFill/>
        </p:spPr>
        <p:txBody>
          <a:bodyPr wrap="square" rtlCol="0">
            <a:spAutoFit/>
          </a:bodyPr>
          <a:lstStyle/>
          <a:p>
            <a:r>
              <a:rPr lang="en-US" dirty="0" err="1"/>
              <a:t>Sarkisian</a:t>
            </a:r>
            <a:r>
              <a:rPr lang="en-US" dirty="0"/>
              <a:t> AE, et al. </a:t>
            </a:r>
            <a:r>
              <a:rPr lang="en-US" dirty="0" err="1"/>
              <a:t>Sonographic</a:t>
            </a:r>
            <a:r>
              <a:rPr lang="en-US" dirty="0"/>
              <a:t> screening of mass casualties</a:t>
            </a:r>
          </a:p>
          <a:p>
            <a:r>
              <a:rPr lang="en-US" dirty="0"/>
              <a:t>for abdominal and renal injuries following the 1988 Armenian</a:t>
            </a:r>
          </a:p>
          <a:p>
            <a:r>
              <a:rPr lang="de-DE" dirty="0" err="1"/>
              <a:t>earthquake</a:t>
            </a:r>
            <a:r>
              <a:rPr lang="de-DE" dirty="0"/>
              <a:t>. J Trauma. 1991;31(2):247–50.</a:t>
            </a:r>
            <a:endParaRPr lang="en-US" dirty="0"/>
          </a:p>
        </p:txBody>
      </p:sp>
    </p:spTree>
    <p:extLst>
      <p:ext uri="{BB962C8B-B14F-4D97-AF65-F5344CB8AC3E}">
        <p14:creationId xmlns:p14="http://schemas.microsoft.com/office/powerpoint/2010/main" val="27649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Triage</a:t>
            </a:r>
            <a:endParaRPr lang="en-US" dirty="0"/>
          </a:p>
        </p:txBody>
      </p:sp>
      <p:sp>
        <p:nvSpPr>
          <p:cNvPr id="3" name="Content Placeholder 2"/>
          <p:cNvSpPr>
            <a:spLocks noGrp="1"/>
          </p:cNvSpPr>
          <p:nvPr>
            <p:ph idx="1"/>
          </p:nvPr>
        </p:nvSpPr>
        <p:spPr>
          <a:xfrm>
            <a:off x="1103312" y="2052919"/>
            <a:ext cx="8946541" cy="2823882"/>
          </a:xfrm>
        </p:spPr>
        <p:txBody>
          <a:bodyPr/>
          <a:lstStyle/>
          <a:p>
            <a:endParaRPr lang="en-US" altLang="en-US" dirty="0" smtClean="0"/>
          </a:p>
          <a:p>
            <a:r>
              <a:rPr lang="en-US" altLang="en-US" dirty="0" smtClean="0"/>
              <a:t>Ethical Justification</a:t>
            </a:r>
            <a:endParaRPr lang="en-US" altLang="en-US" dirty="0"/>
          </a:p>
          <a:p>
            <a:pPr lvl="1"/>
            <a:r>
              <a:rPr lang="en-US" altLang="en-US" dirty="0" smtClean="0"/>
              <a:t>This </a:t>
            </a:r>
            <a:r>
              <a:rPr lang="en-US" altLang="en-US" dirty="0"/>
              <a:t>is one of the few places where a "utilitarian rule" governs medicine: the greater good of the greater number rather than the particular good of the patient at hand. </a:t>
            </a:r>
            <a:endParaRPr lang="en-US" altLang="en-US" dirty="0" smtClean="0"/>
          </a:p>
          <a:p>
            <a:pPr lvl="1"/>
            <a:r>
              <a:rPr lang="en-US" altLang="en-US" dirty="0" smtClean="0"/>
              <a:t>This </a:t>
            </a:r>
            <a:r>
              <a:rPr lang="en-US" altLang="en-US" dirty="0"/>
              <a:t>rule is justified only because of the clear necessity of general public welfare in a crisis. </a:t>
            </a:r>
          </a:p>
          <a:p>
            <a:endParaRPr lang="en-US" dirty="0"/>
          </a:p>
        </p:txBody>
      </p:sp>
      <p:sp>
        <p:nvSpPr>
          <p:cNvPr id="4" name="TextBox 3"/>
          <p:cNvSpPr txBox="1"/>
          <p:nvPr/>
        </p:nvSpPr>
        <p:spPr>
          <a:xfrm>
            <a:off x="814388" y="5683625"/>
            <a:ext cx="10387011" cy="923330"/>
          </a:xfrm>
          <a:prstGeom prst="rect">
            <a:avLst/>
          </a:prstGeom>
          <a:noFill/>
        </p:spPr>
        <p:txBody>
          <a:bodyPr wrap="square" rtlCol="0">
            <a:spAutoFit/>
          </a:bodyPr>
          <a:lstStyle/>
          <a:p>
            <a:r>
              <a:rPr lang="en-US" altLang="en-US" b="0" dirty="0" smtClean="0">
                <a:solidFill>
                  <a:srgbClr val="FFCC99"/>
                </a:solidFill>
              </a:rPr>
              <a:t>A. </a:t>
            </a:r>
            <a:r>
              <a:rPr lang="en-US" altLang="en-US" b="0" dirty="0" err="1" smtClean="0">
                <a:solidFill>
                  <a:srgbClr val="FFCC99"/>
                </a:solidFill>
              </a:rPr>
              <a:t>Jonsen</a:t>
            </a:r>
            <a:r>
              <a:rPr lang="en-US" altLang="en-US" b="0" dirty="0" smtClean="0">
                <a:solidFill>
                  <a:srgbClr val="FFCC99"/>
                </a:solidFill>
              </a:rPr>
              <a:t> and K. Edwards, “</a:t>
            </a:r>
            <a:r>
              <a:rPr lang="en-US" altLang="en-US" b="0" i="1" dirty="0" smtClean="0">
                <a:solidFill>
                  <a:srgbClr val="FFCC99"/>
                </a:solidFill>
              </a:rPr>
              <a:t>Resource Allocation” </a:t>
            </a:r>
            <a:r>
              <a:rPr lang="en-US" altLang="en-US" b="0" dirty="0" smtClean="0">
                <a:solidFill>
                  <a:srgbClr val="FFCC99"/>
                </a:solidFill>
              </a:rPr>
              <a:t>in </a:t>
            </a:r>
            <a:r>
              <a:rPr lang="en-US" altLang="en-US" b="0" u="sng" dirty="0" smtClean="0">
                <a:solidFill>
                  <a:srgbClr val="FFCC99"/>
                </a:solidFill>
              </a:rPr>
              <a:t>Ethics in Medicine</a:t>
            </a:r>
            <a:r>
              <a:rPr lang="en-US" altLang="en-US" b="0" dirty="0" smtClean="0">
                <a:solidFill>
                  <a:srgbClr val="FFCC99"/>
                </a:solidFill>
              </a:rPr>
              <a:t>, Univ. of Washington School of Medicine, http://</a:t>
            </a:r>
            <a:r>
              <a:rPr lang="en-US" altLang="en-US" b="0" dirty="0" err="1" smtClean="0">
                <a:solidFill>
                  <a:srgbClr val="FFCC99"/>
                </a:solidFill>
              </a:rPr>
              <a:t>eduserv.hscer.washington.edu</a:t>
            </a:r>
            <a:r>
              <a:rPr lang="en-US" altLang="en-US" b="0" dirty="0" smtClean="0">
                <a:solidFill>
                  <a:srgbClr val="FFCC99"/>
                </a:solidFill>
              </a:rPr>
              <a:t>/bioethics/topics/</a:t>
            </a:r>
            <a:r>
              <a:rPr lang="en-US" altLang="en-US" b="0" dirty="0" err="1" smtClean="0">
                <a:solidFill>
                  <a:srgbClr val="FFCC99"/>
                </a:solidFill>
              </a:rPr>
              <a:t>resall.html</a:t>
            </a:r>
            <a:endParaRPr lang="en-US" altLang="en-US" b="0" dirty="0" smtClean="0">
              <a:solidFill>
                <a:srgbClr val="FFCC99"/>
              </a:solidFill>
            </a:endParaRPr>
          </a:p>
          <a:p>
            <a:endParaRPr lang="en-US" dirty="0"/>
          </a:p>
        </p:txBody>
      </p:sp>
    </p:spTree>
    <p:extLst>
      <p:ext uri="{BB962C8B-B14F-4D97-AF65-F5344CB8AC3E}">
        <p14:creationId xmlns:p14="http://schemas.microsoft.com/office/powerpoint/2010/main" val="11088673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583</TotalTime>
  <Words>3020</Words>
  <Application>Microsoft Office PowerPoint</Application>
  <PresentationFormat>Geniş ekran</PresentationFormat>
  <Paragraphs>352</Paragraphs>
  <Slides>56</Slides>
  <Notes>11</Notes>
  <HiddenSlides>5</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56</vt:i4>
      </vt:variant>
    </vt:vector>
  </HeadingPairs>
  <TitlesOfParts>
    <vt:vector size="63" baseType="lpstr">
      <vt:lpstr>Batang</vt:lpstr>
      <vt:lpstr>Arial</vt:lpstr>
      <vt:lpstr>Calibri</vt:lpstr>
      <vt:lpstr>Century Gothic</vt:lpstr>
      <vt:lpstr>Symbol</vt:lpstr>
      <vt:lpstr>Wingdings 3</vt:lpstr>
      <vt:lpstr>Ion</vt:lpstr>
      <vt:lpstr>Ultrasound and Disaster Triage</vt:lpstr>
      <vt:lpstr>DIsclosure</vt:lpstr>
      <vt:lpstr>The Future</vt:lpstr>
      <vt:lpstr>Ultrasound technology</vt:lpstr>
      <vt:lpstr>Small Accurate Easy</vt:lpstr>
      <vt:lpstr>Chiapas Mexico</vt:lpstr>
      <vt:lpstr>Ultrasound</vt:lpstr>
      <vt:lpstr>Locations</vt:lpstr>
      <vt:lpstr>Triage</vt:lpstr>
      <vt:lpstr>Primary Disaster Triage</vt:lpstr>
      <vt:lpstr>Primary Triage</vt:lpstr>
      <vt:lpstr>Secondary Disaster Triage</vt:lpstr>
      <vt:lpstr>Secondary Disaster Triage</vt:lpstr>
      <vt:lpstr>Tertiary Triage</vt:lpstr>
      <vt:lpstr>Scoring Systems</vt:lpstr>
      <vt:lpstr>SMART vs SALT</vt:lpstr>
      <vt:lpstr>Limitations of Scoring Systems</vt:lpstr>
      <vt:lpstr>Disaster Triage</vt:lpstr>
      <vt:lpstr>Current State</vt:lpstr>
      <vt:lpstr>Simple Triage and Active Treatment</vt:lpstr>
      <vt:lpstr>JumpSTART Pediatric MCI Triage</vt:lpstr>
      <vt:lpstr>Categories</vt:lpstr>
      <vt:lpstr>Red</vt:lpstr>
      <vt:lpstr>Yellow</vt:lpstr>
      <vt:lpstr>Green</vt:lpstr>
      <vt:lpstr>Black</vt:lpstr>
      <vt:lpstr>Limitations</vt:lpstr>
      <vt:lpstr>Assessment of Triage Instruments</vt:lpstr>
      <vt:lpstr>The Best Tools</vt:lpstr>
      <vt:lpstr>Israeli Model</vt:lpstr>
      <vt:lpstr>START Triage</vt:lpstr>
      <vt:lpstr>START STEP 1</vt:lpstr>
      <vt:lpstr>START STEP 2</vt:lpstr>
      <vt:lpstr>START STEP 3</vt:lpstr>
      <vt:lpstr>START STEP 4</vt:lpstr>
      <vt:lpstr>START STEP 5</vt:lpstr>
      <vt:lpstr>START SHORTCUT</vt:lpstr>
      <vt:lpstr>Ultrasound Triage in Civilian MCI</vt:lpstr>
      <vt:lpstr>Thirty Years Ago</vt:lpstr>
      <vt:lpstr>PowerPoint Sunusu</vt:lpstr>
      <vt:lpstr>Ultrasound Triage in Military MCI</vt:lpstr>
      <vt:lpstr>Fracture Detection</vt:lpstr>
      <vt:lpstr>CAVEAT Protocol</vt:lpstr>
      <vt:lpstr>CHEST</vt:lpstr>
      <vt:lpstr>ABDOMEN</vt:lpstr>
      <vt:lpstr>CENTRAL Venous</vt:lpstr>
      <vt:lpstr>EXTREMITIES</vt:lpstr>
      <vt:lpstr>CAVEAT</vt:lpstr>
      <vt:lpstr>Limitations</vt:lpstr>
      <vt:lpstr>Conclusion</vt:lpstr>
      <vt:lpstr>PowerPoint Sunusu</vt:lpstr>
      <vt:lpstr>The Future…...</vt:lpstr>
      <vt:lpstr>Primary Disaster Triage</vt:lpstr>
      <vt:lpstr>Secondary Disaster Triage</vt:lpstr>
      <vt:lpstr>Conclusion</vt:lpstr>
      <vt:lpstr>The Future is….NOW!</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Portable Ultrasound in Disaster Triage</dc:title>
  <dc:creator>Dan O'Brien</dc:creator>
  <cp:lastModifiedBy>gizem</cp:lastModifiedBy>
  <cp:revision>48</cp:revision>
  <dcterms:created xsi:type="dcterms:W3CDTF">2016-05-14T06:12:54Z</dcterms:created>
  <dcterms:modified xsi:type="dcterms:W3CDTF">2017-03-24T21:58:37Z</dcterms:modified>
</cp:coreProperties>
</file>