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464" y="-84"/>
      </p:cViewPr>
      <p:guideLst>
        <p:guide orient="horz" pos="2160"/>
        <p:guide pos="2880"/>
      </p:guideLst>
    </p:cSldViewPr>
  </p:slideViewPr>
  <p:outlineViewPr>
    <p:cViewPr>
      <p:scale>
        <a:sx n="33" d="100"/>
        <a:sy n="33" d="100"/>
      </p:scale>
      <p:origin x="0" y="146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Başlık 28"/>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Alt Başlık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Veri Yer Tutucusu 15"/>
          <p:cNvSpPr>
            <a:spLocks noGrp="1"/>
          </p:cNvSpPr>
          <p:nvPr>
            <p:ph type="dt" sz="half" idx="10"/>
          </p:nvPr>
        </p:nvSpPr>
        <p:spPr/>
        <p:txBody>
          <a:bodyPr/>
          <a:lstStyle/>
          <a:p>
            <a:fld id="{07A6CE2C-E21E-41E3-8E1D-96C45F689F76}" type="datetimeFigureOut">
              <a:rPr lang="tr-TR" smtClean="0"/>
              <a:t>04.05.2016</a:t>
            </a:fld>
            <a:endParaRPr lang="tr-TR"/>
          </a:p>
        </p:txBody>
      </p:sp>
      <p:sp>
        <p:nvSpPr>
          <p:cNvPr id="2" name="Altbilgi Yer Tutucusu 1"/>
          <p:cNvSpPr>
            <a:spLocks noGrp="1"/>
          </p:cNvSpPr>
          <p:nvPr>
            <p:ph type="ftr" sz="quarter" idx="11"/>
          </p:nvPr>
        </p:nvSpPr>
        <p:spPr/>
        <p:txBody>
          <a:bodyPr/>
          <a:lstStyle/>
          <a:p>
            <a:endParaRPr lang="tr-TR"/>
          </a:p>
        </p:txBody>
      </p:sp>
      <p:sp>
        <p:nvSpPr>
          <p:cNvPr id="15" name="Slayt Numarası Yer Tutucusu 14"/>
          <p:cNvSpPr>
            <a:spLocks noGrp="1"/>
          </p:cNvSpPr>
          <p:nvPr>
            <p:ph type="sldNum" sz="quarter" idx="12"/>
          </p:nvPr>
        </p:nvSpPr>
        <p:spPr>
          <a:xfrm>
            <a:off x="8229600" y="6473952"/>
            <a:ext cx="758952" cy="246888"/>
          </a:xfrm>
        </p:spPr>
        <p:txBody>
          <a:bodyPr/>
          <a:lstStyle/>
          <a:p>
            <a:fld id="{B5E98650-65B1-4757-A383-BA9CE3B13975}"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07A6CE2C-E21E-41E3-8E1D-96C45F689F76}" type="datetimeFigureOut">
              <a:rPr lang="tr-TR" smtClean="0"/>
              <a:t>04.05.2016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8650-65B1-4757-A383-BA9CE3B1397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07A6CE2C-E21E-41E3-8E1D-96C45F689F76}" type="datetimeFigureOut">
              <a:rPr lang="tr-TR" smtClean="0"/>
              <a:t>04.05.2016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8650-65B1-4757-A383-BA9CE3B13975}"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Başlık 21"/>
          <p:cNvSpPr>
            <a:spLocks noGrp="1"/>
          </p:cNvSpPr>
          <p:nvPr>
            <p:ph type="title"/>
          </p:nvPr>
        </p:nvSpPr>
        <p:spPr/>
        <p:txBody>
          <a:bodyPr/>
          <a:lstStyle/>
          <a:p>
            <a:r>
              <a:rPr kumimoji="0" lang="tr-TR" smtClean="0"/>
              <a:t>Asıl başlık stili için tıklatın</a:t>
            </a:r>
            <a:endParaRPr kumimoji="0" lang="en-US"/>
          </a:p>
        </p:txBody>
      </p:sp>
      <p:sp>
        <p:nvSpPr>
          <p:cNvPr id="27" name="İçerik Yer Tutucusu 2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07A6CE2C-E21E-41E3-8E1D-96C45F689F76}" type="datetimeFigureOut">
              <a:rPr lang="tr-TR" smtClean="0"/>
              <a:t>04.05.2016</a:t>
            </a:fld>
            <a:endParaRPr lang="tr-TR"/>
          </a:p>
        </p:txBody>
      </p:sp>
      <p:sp>
        <p:nvSpPr>
          <p:cNvPr id="19" name="Altbilgi Yer Tutucusu 18"/>
          <p:cNvSpPr>
            <a:spLocks noGrp="1"/>
          </p:cNvSpPr>
          <p:nvPr>
            <p:ph type="ftr" sz="quarter" idx="11"/>
          </p:nvPr>
        </p:nvSpPr>
        <p:spPr>
          <a:xfrm>
            <a:off x="3581400" y="76200"/>
            <a:ext cx="2895600" cy="288925"/>
          </a:xfrm>
        </p:spPr>
        <p:txBody>
          <a:bodyPr/>
          <a:lstStyle/>
          <a:p>
            <a:endParaRPr lang="tr-TR"/>
          </a:p>
        </p:txBody>
      </p:sp>
      <p:sp>
        <p:nvSpPr>
          <p:cNvPr id="16" name="Slayt Numarası Yer Tutucusu 15"/>
          <p:cNvSpPr>
            <a:spLocks noGrp="1"/>
          </p:cNvSpPr>
          <p:nvPr>
            <p:ph type="sldNum" sz="quarter" idx="12"/>
          </p:nvPr>
        </p:nvSpPr>
        <p:spPr>
          <a:xfrm>
            <a:off x="8229600" y="6473952"/>
            <a:ext cx="758952" cy="246888"/>
          </a:xfrm>
        </p:spPr>
        <p:txBody>
          <a:bodyPr/>
          <a:lstStyle/>
          <a:p>
            <a:fld id="{B5E98650-65B1-4757-A383-BA9CE3B13975}"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Metin Yer Tutucus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Veri Yer Tutucusu 18"/>
          <p:cNvSpPr>
            <a:spLocks noGrp="1"/>
          </p:cNvSpPr>
          <p:nvPr>
            <p:ph type="dt" sz="half" idx="10"/>
          </p:nvPr>
        </p:nvSpPr>
        <p:spPr/>
        <p:txBody>
          <a:bodyPr/>
          <a:lstStyle/>
          <a:p>
            <a:fld id="{07A6CE2C-E21E-41E3-8E1D-96C45F689F76}" type="datetimeFigureOut">
              <a:rPr lang="tr-TR" smtClean="0"/>
              <a:t>04.05.2016</a:t>
            </a:fld>
            <a:endParaRPr lang="tr-TR"/>
          </a:p>
        </p:txBody>
      </p:sp>
      <p:sp>
        <p:nvSpPr>
          <p:cNvPr id="11" name="Altbilgi Yer Tutucusu 10"/>
          <p:cNvSpPr>
            <a:spLocks noGrp="1"/>
          </p:cNvSpPr>
          <p:nvPr>
            <p:ph type="ftr" sz="quarter" idx="11"/>
          </p:nvPr>
        </p:nvSpPr>
        <p:spPr/>
        <p:txBody>
          <a:bodyPr/>
          <a:lstStyle/>
          <a:p>
            <a:endParaRPr lang="tr-TR"/>
          </a:p>
        </p:txBody>
      </p:sp>
      <p:sp>
        <p:nvSpPr>
          <p:cNvPr id="16" name="Slayt Numarası Yer Tutucusu 15"/>
          <p:cNvSpPr>
            <a:spLocks noGrp="1"/>
          </p:cNvSpPr>
          <p:nvPr>
            <p:ph type="sldNum" sz="quarter" idx="12"/>
          </p:nvPr>
        </p:nvSpPr>
        <p:spPr/>
        <p:txBody>
          <a:bodyPr/>
          <a:lstStyle/>
          <a:p>
            <a:fld id="{B5E98650-65B1-4757-A383-BA9CE3B13975}" type="slidenum">
              <a:rPr lang="tr-TR" smtClean="0"/>
              <a:t>‹#›</a:t>
            </a:fld>
            <a:endParaRPr lang="tr-TR"/>
          </a:p>
        </p:txBody>
      </p:sp>
      <p:sp>
        <p:nvSpPr>
          <p:cNvPr id="8" name="Başlık 7"/>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Başlık 1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İçerik Yer Tutucus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0"/>
          </p:nvPr>
        </p:nvSpPr>
        <p:spPr/>
        <p:txBody>
          <a:bodyPr/>
          <a:lstStyle/>
          <a:p>
            <a:fld id="{07A6CE2C-E21E-41E3-8E1D-96C45F689F76}" type="datetimeFigureOut">
              <a:rPr lang="tr-TR" smtClean="0"/>
              <a:t>04.05.2016</a:t>
            </a:fld>
            <a:endParaRPr lang="tr-TR"/>
          </a:p>
        </p:txBody>
      </p:sp>
      <p:sp>
        <p:nvSpPr>
          <p:cNvPr id="10" name="Altbilgi Yer Tutucusu 9"/>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B5E98650-65B1-4757-A383-BA9CE3B13975}"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Başlık 28"/>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Metin Yer Tutucus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İçerik Yer Tutucus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İçerik Yer Tutucus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0"/>
          </p:nvPr>
        </p:nvSpPr>
        <p:spPr/>
        <p:txBody>
          <a:bodyPr/>
          <a:lstStyle/>
          <a:p>
            <a:fld id="{07A6CE2C-E21E-41E3-8E1D-96C45F689F76}" type="datetimeFigureOut">
              <a:rPr lang="tr-TR" smtClean="0"/>
              <a:t>04.05.2016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a:xfrm>
            <a:off x="8229600" y="6477000"/>
            <a:ext cx="762000" cy="246888"/>
          </a:xfrm>
        </p:spPr>
        <p:txBody>
          <a:bodyPr/>
          <a:lstStyle/>
          <a:p>
            <a:fld id="{B5E98650-65B1-4757-A383-BA9CE3B13975}" type="slidenum">
              <a:rPr lang="tr-TR" smtClean="0"/>
              <a:t>‹#›</a:t>
            </a:fld>
            <a:endParaRPr lang="tr-TR"/>
          </a:p>
        </p:txBody>
      </p:sp>
      <p:sp>
        <p:nvSpPr>
          <p:cNvPr id="11" name="Düz Bağlayıcı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Başlık 29"/>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07A6CE2C-E21E-41E3-8E1D-96C45F689F76}" type="datetimeFigureOut">
              <a:rPr lang="tr-TR" smtClean="0"/>
              <a:t>04.05.2016</a:t>
            </a:fld>
            <a:endParaRPr lang="tr-TR"/>
          </a:p>
        </p:txBody>
      </p:sp>
      <p:sp>
        <p:nvSpPr>
          <p:cNvPr id="21" name="Altbilgi Yer Tutucusu 20"/>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8650-65B1-4757-A383-BA9CE3B13975}"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07A6CE2C-E21E-41E3-8E1D-96C45F689F76}" type="datetimeFigureOut">
              <a:rPr lang="tr-TR" smtClean="0"/>
              <a:t>04.05.2016</a:t>
            </a:fld>
            <a:endParaRPr lang="tr-TR"/>
          </a:p>
        </p:txBody>
      </p:sp>
      <p:sp>
        <p:nvSpPr>
          <p:cNvPr id="24" name="Altbilgi Yer Tutucusu 23"/>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E98650-65B1-4757-A383-BA9CE3B1397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Düz Bağlayıcı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İçerik Yer Tutucus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Veri Yer Tutucusu 24"/>
          <p:cNvSpPr>
            <a:spLocks noGrp="1"/>
          </p:cNvSpPr>
          <p:nvPr>
            <p:ph type="dt" sz="half" idx="10"/>
          </p:nvPr>
        </p:nvSpPr>
        <p:spPr/>
        <p:txBody>
          <a:bodyPr/>
          <a:lstStyle/>
          <a:p>
            <a:fld id="{07A6CE2C-E21E-41E3-8E1D-96C45F689F76}" type="datetimeFigureOut">
              <a:rPr lang="tr-TR" smtClean="0"/>
              <a:t>04.05.2016</a:t>
            </a:fld>
            <a:endParaRPr lang="tr-TR"/>
          </a:p>
        </p:txBody>
      </p:sp>
      <p:sp>
        <p:nvSpPr>
          <p:cNvPr id="29" name="Altbilgi Yer Tutucusu 28"/>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E98650-65B1-4757-A383-BA9CE3B13975}"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Resim Yer Tutucus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Veri Yer Tutucusu 6"/>
          <p:cNvSpPr>
            <a:spLocks noGrp="1"/>
          </p:cNvSpPr>
          <p:nvPr>
            <p:ph type="dt" sz="half" idx="10"/>
          </p:nvPr>
        </p:nvSpPr>
        <p:spPr/>
        <p:txBody>
          <a:bodyPr/>
          <a:lstStyle/>
          <a:p>
            <a:fld id="{07A6CE2C-E21E-41E3-8E1D-96C45F689F76}" type="datetimeFigureOut">
              <a:rPr lang="tr-TR" smtClean="0"/>
              <a:t>04.05.2016</a:t>
            </a:fld>
            <a:endParaRPr lang="tr-TR"/>
          </a:p>
        </p:txBody>
      </p:sp>
      <p:sp>
        <p:nvSpPr>
          <p:cNvPr id="5" name="Altbilgi Yer Tutucusu 4"/>
          <p:cNvSpPr>
            <a:spLocks noGrp="1"/>
          </p:cNvSpPr>
          <p:nvPr>
            <p:ph type="ftr" sz="quarter" idx="11"/>
          </p:nvPr>
        </p:nvSpPr>
        <p:spPr/>
        <p:txBody>
          <a:bodyPr/>
          <a:lstStyle/>
          <a:p>
            <a:endParaRPr lang="tr-TR"/>
          </a:p>
        </p:txBody>
      </p:sp>
      <p:sp>
        <p:nvSpPr>
          <p:cNvPr id="31" name="Slayt Numarası Yer Tutucusu 30"/>
          <p:cNvSpPr>
            <a:spLocks noGrp="1"/>
          </p:cNvSpPr>
          <p:nvPr>
            <p:ph type="sldNum" sz="quarter" idx="12"/>
          </p:nvPr>
        </p:nvSpPr>
        <p:spPr/>
        <p:txBody>
          <a:bodyPr/>
          <a:lstStyle/>
          <a:p>
            <a:fld id="{B5E98650-65B1-4757-A383-BA9CE3B13975}" type="slidenum">
              <a:rPr lang="tr-TR" smtClean="0"/>
              <a:t>‹#›</a:t>
            </a:fld>
            <a:endParaRPr lang="tr-TR"/>
          </a:p>
        </p:txBody>
      </p:sp>
      <p:sp>
        <p:nvSpPr>
          <p:cNvPr id="17" name="Başlık 16"/>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Metin Yer Tutucus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üz Bağlayıcı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Metin Yer Tutucus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Veri Yer Tutucusu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7A6CE2C-E21E-41E3-8E1D-96C45F689F76}" type="datetimeFigureOut">
              <a:rPr lang="tr-TR" smtClean="0"/>
              <a:t>04.05.2016</a:t>
            </a:fld>
            <a:endParaRPr lang="tr-TR"/>
          </a:p>
        </p:txBody>
      </p:sp>
      <p:sp>
        <p:nvSpPr>
          <p:cNvPr id="28" name="Altbilgi Yer Tutucusu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Slayt Numarası Yer Tutucus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5E98650-65B1-4757-A383-BA9CE3B13975}" type="slidenum">
              <a:rPr lang="tr-TR" smtClean="0"/>
              <a:t>‹#›</a:t>
            </a:fld>
            <a:endParaRPr lang="tr-TR"/>
          </a:p>
        </p:txBody>
      </p:sp>
      <p:sp>
        <p:nvSpPr>
          <p:cNvPr id="10" name="Başlık Yer Tutucusu 9"/>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Düz Bağlayıcı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üz Bağlayıcı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21804" y="2276872"/>
            <a:ext cx="7772400" cy="1470025"/>
          </a:xfrm>
        </p:spPr>
        <p:txBody>
          <a:bodyPr>
            <a:noAutofit/>
          </a:bodyPr>
          <a:lstStyle/>
          <a:p>
            <a:pPr algn="ctr">
              <a:lnSpc>
                <a:spcPct val="115000"/>
              </a:lnSpc>
              <a:spcAft>
                <a:spcPts val="1000"/>
              </a:spcAft>
            </a:pPr>
            <a:r>
              <a:rPr lang="tr-TR" sz="3600" b="1" dirty="0" smtClean="0">
                <a:effectLst/>
                <a:latin typeface="Calibri" panose="020F0502020204030204" pitchFamily="34" charset="0"/>
                <a:ea typeface="Calibri"/>
                <a:cs typeface="Times New Roman"/>
              </a:rPr>
              <a:t>112 Acil Çağrı Hizmetlerinde Suiistimalin Acil Tıp Sistemine Etkilerinin Değerlendirilmesi</a:t>
            </a:r>
            <a:endParaRPr lang="tr-TR" sz="3600" dirty="0">
              <a:latin typeface="Calibri" panose="020F0502020204030204" pitchFamily="34" charset="0"/>
            </a:endParaRPr>
          </a:p>
        </p:txBody>
      </p:sp>
      <p:sp>
        <p:nvSpPr>
          <p:cNvPr id="3" name="Alt Başlık 2"/>
          <p:cNvSpPr>
            <a:spLocks noGrp="1"/>
          </p:cNvSpPr>
          <p:nvPr>
            <p:ph type="subTitle" idx="1"/>
          </p:nvPr>
        </p:nvSpPr>
        <p:spPr>
          <a:xfrm>
            <a:off x="1187624" y="4509120"/>
            <a:ext cx="7117180" cy="861420"/>
          </a:xfrm>
        </p:spPr>
        <p:txBody>
          <a:bodyPr>
            <a:normAutofit lnSpcReduction="10000"/>
          </a:bodyPr>
          <a:lstStyle/>
          <a:p>
            <a:pPr algn="r"/>
            <a:r>
              <a:rPr lang="tr-TR" dirty="0" smtClean="0">
                <a:latin typeface="Calibri" panose="020F0502020204030204" pitchFamily="34" charset="0"/>
              </a:rPr>
              <a:t>Ali EKŞİ</a:t>
            </a:r>
          </a:p>
          <a:p>
            <a:pPr algn="r"/>
            <a:r>
              <a:rPr lang="tr-TR" dirty="0" smtClean="0">
                <a:latin typeface="Calibri" panose="020F0502020204030204" pitchFamily="34" charset="0"/>
              </a:rPr>
              <a:t>a_eksi@yahoo.com</a:t>
            </a:r>
            <a:endParaRPr lang="tr-TR" dirty="0">
              <a:latin typeface="Calibri" panose="020F0502020204030204" pitchFamily="34" charset="0"/>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5875"/>
            <a:ext cx="7099127" cy="183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345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785242"/>
          </a:xfrm>
        </p:spPr>
        <p:txBody>
          <a:bodyPr/>
          <a:lstStyle/>
          <a:p>
            <a:r>
              <a:rPr lang="tr-TR" dirty="0" smtClean="0">
                <a:latin typeface="Calibri" panose="020F0502020204030204" pitchFamily="34" charset="0"/>
              </a:rPr>
              <a:t>Bulgular (1)</a:t>
            </a:r>
            <a:endParaRPr lang="tr-TR" dirty="0">
              <a:latin typeface="Calibri" panose="020F0502020204030204" pitchFamily="34" charset="0"/>
            </a:endParaRPr>
          </a:p>
        </p:txBody>
      </p:sp>
      <p:sp>
        <p:nvSpPr>
          <p:cNvPr id="3" name="İçerik Yer Tutucusu 2"/>
          <p:cNvSpPr>
            <a:spLocks noGrp="1"/>
          </p:cNvSpPr>
          <p:nvPr>
            <p:ph idx="1"/>
          </p:nvPr>
        </p:nvSpPr>
        <p:spPr>
          <a:xfrm>
            <a:off x="251520" y="1340768"/>
            <a:ext cx="8229600" cy="4572000"/>
          </a:xfrm>
        </p:spPr>
        <p:txBody>
          <a:bodyPr>
            <a:noAutofit/>
          </a:bodyPr>
          <a:lstStyle/>
          <a:p>
            <a:pPr marL="800100" indent="-457200" algn="just">
              <a:spcAft>
                <a:spcPts val="1000"/>
              </a:spcAft>
            </a:pPr>
            <a:r>
              <a:rPr lang="tr-TR" sz="2000" dirty="0" smtClean="0">
                <a:effectLst/>
                <a:latin typeface="Calibri" panose="020F0502020204030204" pitchFamily="34" charset="0"/>
                <a:ea typeface="Times New Roman"/>
                <a:cs typeface="Times New Roman"/>
              </a:rPr>
              <a:t>Çalışmaya toplam 208 kişi katılmıştır. </a:t>
            </a:r>
          </a:p>
          <a:p>
            <a:pPr marL="800100" indent="-457200" algn="just">
              <a:spcAft>
                <a:spcPts val="1000"/>
              </a:spcAft>
            </a:pPr>
            <a:r>
              <a:rPr lang="tr-TR" sz="2000" dirty="0" smtClean="0">
                <a:effectLst/>
                <a:latin typeface="Calibri" panose="020F0502020204030204" pitchFamily="34" charset="0"/>
                <a:ea typeface="Times New Roman"/>
                <a:cs typeface="Times New Roman"/>
              </a:rPr>
              <a:t>Katılımcıların %55,3’ü (n=115) kadın ve %44,7’si (n=93) erkektir. </a:t>
            </a:r>
          </a:p>
          <a:p>
            <a:pPr marL="800100" indent="-457200" algn="just">
              <a:spcAft>
                <a:spcPts val="1000"/>
              </a:spcAft>
            </a:pPr>
            <a:r>
              <a:rPr lang="tr-TR" sz="2000" dirty="0" smtClean="0">
                <a:effectLst/>
                <a:latin typeface="Calibri" panose="020F0502020204030204" pitchFamily="34" charset="0"/>
                <a:ea typeface="Times New Roman"/>
                <a:cs typeface="Times New Roman"/>
              </a:rPr>
              <a:t>Katılımcıların yaş ortalaması 35,3 (Standart Sapma:1,36959) olup, en küçüğü 15, en büyüğü 81 yaşındadır. </a:t>
            </a:r>
          </a:p>
          <a:p>
            <a:pPr marL="800100" indent="-457200" algn="just">
              <a:spcAft>
                <a:spcPts val="1000"/>
              </a:spcAft>
            </a:pPr>
            <a:r>
              <a:rPr lang="tr-TR" sz="2000" dirty="0" smtClean="0">
                <a:effectLst/>
                <a:latin typeface="Calibri" panose="020F0502020204030204" pitchFamily="34" charset="0"/>
                <a:ea typeface="Times New Roman"/>
                <a:cs typeface="Times New Roman"/>
              </a:rPr>
              <a:t>Katılımcıların eğitim durumlarına göre dağılımı; </a:t>
            </a:r>
          </a:p>
          <a:p>
            <a:pPr marL="1200150" lvl="1" indent="-457200" algn="just">
              <a:spcAft>
                <a:spcPts val="1000"/>
              </a:spcAft>
            </a:pPr>
            <a:r>
              <a:rPr lang="tr-TR" sz="1800" dirty="0" smtClean="0">
                <a:effectLst/>
                <a:latin typeface="Calibri" panose="020F0502020204030204" pitchFamily="34" charset="0"/>
                <a:ea typeface="Times New Roman"/>
                <a:cs typeface="Times New Roman"/>
              </a:rPr>
              <a:t>%0,5 (n=1) “okur-yazar değil”, </a:t>
            </a:r>
          </a:p>
          <a:p>
            <a:pPr marL="1200150" lvl="1" indent="-457200" algn="just">
              <a:spcAft>
                <a:spcPts val="1000"/>
              </a:spcAft>
            </a:pPr>
            <a:r>
              <a:rPr lang="tr-TR" sz="1800" dirty="0" smtClean="0">
                <a:effectLst/>
                <a:latin typeface="Calibri" panose="020F0502020204030204" pitchFamily="34" charset="0"/>
                <a:ea typeface="Times New Roman"/>
                <a:cs typeface="Times New Roman"/>
              </a:rPr>
              <a:t>%2,4 (n=5) “okuryazar”, </a:t>
            </a:r>
          </a:p>
          <a:p>
            <a:pPr marL="1200150" lvl="1" indent="-457200" algn="just">
              <a:spcAft>
                <a:spcPts val="1000"/>
              </a:spcAft>
            </a:pPr>
            <a:r>
              <a:rPr lang="tr-TR" sz="1800" dirty="0" smtClean="0">
                <a:effectLst/>
                <a:latin typeface="Calibri" panose="020F0502020204030204" pitchFamily="34" charset="0"/>
                <a:ea typeface="Times New Roman"/>
                <a:cs typeface="Times New Roman"/>
              </a:rPr>
              <a:t>%21,6 (n=45) “ilköğretim”, </a:t>
            </a:r>
          </a:p>
          <a:p>
            <a:pPr marL="1200150" lvl="1" indent="-457200" algn="just">
              <a:spcAft>
                <a:spcPts val="1000"/>
              </a:spcAft>
            </a:pPr>
            <a:r>
              <a:rPr lang="tr-TR" sz="1800" dirty="0" smtClean="0">
                <a:effectLst/>
                <a:latin typeface="Calibri" panose="020F0502020204030204" pitchFamily="34" charset="0"/>
                <a:ea typeface="Times New Roman"/>
                <a:cs typeface="Times New Roman"/>
              </a:rPr>
              <a:t>%34,1 (n=71) “lise”, </a:t>
            </a:r>
          </a:p>
          <a:p>
            <a:pPr marL="1200150" lvl="1" indent="-457200" algn="just">
              <a:spcAft>
                <a:spcPts val="1000"/>
              </a:spcAft>
            </a:pPr>
            <a:r>
              <a:rPr lang="tr-TR" sz="1800" dirty="0" smtClean="0">
                <a:effectLst/>
                <a:latin typeface="Calibri" panose="020F0502020204030204" pitchFamily="34" charset="0"/>
                <a:ea typeface="Times New Roman"/>
                <a:cs typeface="Times New Roman"/>
              </a:rPr>
              <a:t>%35,1 (n=73) “üniversite” ve %6,2 (n=13) “yüksek lisans ve üzeri” olarak bulunmuştur. </a:t>
            </a:r>
          </a:p>
          <a:p>
            <a:endParaRPr lang="tr-TR" sz="2000" dirty="0">
              <a:latin typeface="Calibri" panose="020F0502020204030204" pitchFamily="34" charset="0"/>
            </a:endParaRPr>
          </a:p>
        </p:txBody>
      </p:sp>
    </p:spTree>
    <p:extLst>
      <p:ext uri="{BB962C8B-B14F-4D97-AF65-F5344CB8AC3E}">
        <p14:creationId xmlns:p14="http://schemas.microsoft.com/office/powerpoint/2010/main" val="404650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9978"/>
          </a:xfrm>
        </p:spPr>
        <p:txBody>
          <a:bodyPr>
            <a:normAutofit/>
          </a:bodyPr>
          <a:lstStyle/>
          <a:p>
            <a:r>
              <a:rPr lang="tr-TR" dirty="0" smtClean="0">
                <a:latin typeface="Calibri" panose="020F0502020204030204" pitchFamily="34" charset="0"/>
              </a:rPr>
              <a:t>Bulgular (2)</a:t>
            </a:r>
            <a:endParaRPr lang="tr-TR" dirty="0">
              <a:latin typeface="Calibri" panose="020F0502020204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703929863"/>
              </p:ext>
            </p:extLst>
          </p:nvPr>
        </p:nvGraphicFramePr>
        <p:xfrm>
          <a:off x="611560" y="2060849"/>
          <a:ext cx="8136903" cy="4032447"/>
        </p:xfrm>
        <a:graphic>
          <a:graphicData uri="http://schemas.openxmlformats.org/drawingml/2006/table">
            <a:tbl>
              <a:tblPr firstRow="1" firstCol="1" bandRow="1">
                <a:tableStyleId>{5C22544A-7EE6-4342-B048-85BDC9FD1C3A}</a:tableStyleId>
              </a:tblPr>
              <a:tblGrid>
                <a:gridCol w="5777593"/>
                <a:gridCol w="588714"/>
                <a:gridCol w="631465"/>
                <a:gridCol w="631465"/>
                <a:gridCol w="507666"/>
              </a:tblGrid>
              <a:tr h="442385">
                <a:tc rowSpan="2">
                  <a:txBody>
                    <a:bodyPr/>
                    <a:lstStyle/>
                    <a:p>
                      <a:pPr algn="just">
                        <a:lnSpc>
                          <a:spcPct val="150000"/>
                        </a:lnSpc>
                        <a:spcAft>
                          <a:spcPts val="0"/>
                        </a:spcAft>
                      </a:pPr>
                      <a:r>
                        <a:rPr lang="tr-TR" sz="1200" dirty="0">
                          <a:effectLst/>
                        </a:rPr>
                        <a:t> </a:t>
                      </a:r>
                      <a:endParaRPr lang="tr-TR" sz="1600" dirty="0">
                        <a:effectLst/>
                        <a:latin typeface="Calibri"/>
                        <a:ea typeface="Calibri"/>
                        <a:cs typeface="Times New Roman"/>
                      </a:endParaRPr>
                    </a:p>
                  </a:txBody>
                  <a:tcPr marL="68580" marR="68580" marT="0" marB="0"/>
                </a:tc>
                <a:tc gridSpan="2">
                  <a:txBody>
                    <a:bodyPr/>
                    <a:lstStyle/>
                    <a:p>
                      <a:pPr algn="just">
                        <a:lnSpc>
                          <a:spcPct val="150000"/>
                        </a:lnSpc>
                        <a:spcAft>
                          <a:spcPts val="0"/>
                        </a:spcAft>
                      </a:pPr>
                      <a:r>
                        <a:rPr lang="tr-TR" sz="1200">
                          <a:effectLst/>
                        </a:rPr>
                        <a:t>Evet</a:t>
                      </a:r>
                      <a:endParaRPr lang="tr-TR" sz="1600">
                        <a:effectLst/>
                        <a:latin typeface="Calibri"/>
                        <a:ea typeface="Calibri"/>
                        <a:cs typeface="Times New Roman"/>
                      </a:endParaRPr>
                    </a:p>
                  </a:txBody>
                  <a:tcPr marL="68580" marR="68580" marT="0" marB="0"/>
                </a:tc>
                <a:tc hMerge="1">
                  <a:txBody>
                    <a:bodyPr/>
                    <a:lstStyle/>
                    <a:p>
                      <a:endParaRPr lang="tr-TR"/>
                    </a:p>
                  </a:txBody>
                  <a:tcPr/>
                </a:tc>
                <a:tc gridSpan="2">
                  <a:txBody>
                    <a:bodyPr/>
                    <a:lstStyle/>
                    <a:p>
                      <a:pPr algn="just">
                        <a:lnSpc>
                          <a:spcPct val="150000"/>
                        </a:lnSpc>
                        <a:spcAft>
                          <a:spcPts val="0"/>
                        </a:spcAft>
                      </a:pPr>
                      <a:r>
                        <a:rPr lang="tr-TR" sz="1200">
                          <a:effectLst/>
                        </a:rPr>
                        <a:t>Hayır</a:t>
                      </a:r>
                      <a:endParaRPr lang="tr-TR" sz="1600">
                        <a:effectLst/>
                        <a:latin typeface="Calibri"/>
                        <a:ea typeface="Calibri"/>
                        <a:cs typeface="Times New Roman"/>
                      </a:endParaRPr>
                    </a:p>
                  </a:txBody>
                  <a:tcPr marL="68580" marR="68580" marT="0" marB="0"/>
                </a:tc>
                <a:tc hMerge="1">
                  <a:txBody>
                    <a:bodyPr/>
                    <a:lstStyle/>
                    <a:p>
                      <a:endParaRPr lang="tr-TR"/>
                    </a:p>
                  </a:txBody>
                  <a:tcPr/>
                </a:tc>
              </a:tr>
              <a:tr h="442385">
                <a:tc vMerge="1">
                  <a:txBody>
                    <a:bodyPr/>
                    <a:lstStyle/>
                    <a:p>
                      <a:endParaRPr lang="tr-TR"/>
                    </a:p>
                  </a:txBody>
                  <a:tcPr/>
                </a:tc>
                <a:tc>
                  <a:txBody>
                    <a:bodyPr/>
                    <a:lstStyle/>
                    <a:p>
                      <a:pPr algn="just">
                        <a:lnSpc>
                          <a:spcPct val="150000"/>
                        </a:lnSpc>
                        <a:spcAft>
                          <a:spcPts val="0"/>
                        </a:spcAft>
                      </a:pPr>
                      <a:r>
                        <a:rPr lang="tr-TR" sz="1200">
                          <a:effectLst/>
                        </a:rPr>
                        <a:t>%</a:t>
                      </a:r>
                      <a:endParaRPr lang="tr-TR" sz="16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a:effectLst/>
                        </a:rPr>
                        <a:t>n</a:t>
                      </a:r>
                      <a:endParaRPr lang="tr-TR" sz="16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a:effectLst/>
                        </a:rPr>
                        <a:t>%</a:t>
                      </a:r>
                      <a:endParaRPr lang="tr-TR" sz="16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200">
                          <a:effectLst/>
                        </a:rPr>
                        <a:t>n</a:t>
                      </a:r>
                      <a:endParaRPr lang="tr-TR" sz="1600">
                        <a:effectLst/>
                        <a:latin typeface="Calibri"/>
                        <a:ea typeface="Calibri"/>
                        <a:cs typeface="Times New Roman"/>
                      </a:endParaRPr>
                    </a:p>
                  </a:txBody>
                  <a:tcPr marL="68580" marR="68580" marT="0" marB="0"/>
                </a:tc>
              </a:tr>
              <a:tr h="442385">
                <a:tc>
                  <a:txBody>
                    <a:bodyPr/>
                    <a:lstStyle/>
                    <a:p>
                      <a:pPr algn="just">
                        <a:lnSpc>
                          <a:spcPct val="150000"/>
                        </a:lnSpc>
                        <a:spcAft>
                          <a:spcPts val="0"/>
                        </a:spcAft>
                      </a:pPr>
                      <a:r>
                        <a:rPr lang="tr-TR" sz="1400" dirty="0">
                          <a:solidFill>
                            <a:schemeClr val="tx1"/>
                          </a:solidFill>
                          <a:effectLst/>
                        </a:rPr>
                        <a:t>Yararlanıcı 112 acil çağrı hizmetleri ile ilgili yeterli bilgiye sahip değil</a:t>
                      </a:r>
                      <a:endParaRPr lang="tr-TR" sz="180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75,5</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157</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24,5</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dirty="0">
                          <a:solidFill>
                            <a:schemeClr val="tx1"/>
                          </a:solidFill>
                          <a:effectLst/>
                        </a:rPr>
                        <a:t>51</a:t>
                      </a:r>
                      <a:endParaRPr lang="tr-TR" sz="1800" dirty="0">
                        <a:solidFill>
                          <a:schemeClr val="tx1"/>
                        </a:solidFill>
                        <a:effectLst/>
                        <a:latin typeface="Calibri"/>
                        <a:ea typeface="Calibri"/>
                        <a:cs typeface="Times New Roman"/>
                      </a:endParaRPr>
                    </a:p>
                  </a:txBody>
                  <a:tcPr marL="68580" marR="68580" marT="0" marB="0"/>
                </a:tc>
              </a:tr>
              <a:tr h="442385">
                <a:tc>
                  <a:txBody>
                    <a:bodyPr/>
                    <a:lstStyle/>
                    <a:p>
                      <a:pPr algn="just">
                        <a:lnSpc>
                          <a:spcPct val="150000"/>
                        </a:lnSpc>
                        <a:spcAft>
                          <a:spcPts val="0"/>
                        </a:spcAft>
                      </a:pPr>
                      <a:r>
                        <a:rPr lang="tr-TR" sz="1400" dirty="0">
                          <a:solidFill>
                            <a:schemeClr val="tx1"/>
                          </a:solidFill>
                          <a:effectLst/>
                        </a:rPr>
                        <a:t>112 Ambulans Hizmetlerinin ücretsiz olması</a:t>
                      </a:r>
                      <a:endParaRPr lang="tr-TR" sz="180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60,6</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126</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39,4</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dirty="0">
                          <a:solidFill>
                            <a:schemeClr val="tx1"/>
                          </a:solidFill>
                          <a:effectLst/>
                        </a:rPr>
                        <a:t>82</a:t>
                      </a:r>
                      <a:endParaRPr lang="tr-TR" sz="1800" dirty="0">
                        <a:solidFill>
                          <a:schemeClr val="tx1"/>
                        </a:solidFill>
                        <a:effectLst/>
                        <a:latin typeface="Calibri"/>
                        <a:ea typeface="Calibri"/>
                        <a:cs typeface="Times New Roman"/>
                      </a:endParaRPr>
                    </a:p>
                  </a:txBody>
                  <a:tcPr marL="68580" marR="68580" marT="0" marB="0"/>
                </a:tc>
              </a:tr>
              <a:tr h="442385">
                <a:tc>
                  <a:txBody>
                    <a:bodyPr/>
                    <a:lstStyle/>
                    <a:p>
                      <a:pPr algn="just">
                        <a:lnSpc>
                          <a:spcPct val="150000"/>
                        </a:lnSpc>
                        <a:spcAft>
                          <a:spcPts val="0"/>
                        </a:spcAft>
                      </a:pPr>
                      <a:r>
                        <a:rPr lang="tr-TR" sz="1400">
                          <a:solidFill>
                            <a:schemeClr val="tx1"/>
                          </a:solidFill>
                          <a:effectLst/>
                        </a:rPr>
                        <a:t>yararlanıcınının 112 acil çağrı hizmetlerine yeterli saygı duymaması</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53,8</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112</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46,2</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dirty="0">
                          <a:solidFill>
                            <a:schemeClr val="tx1"/>
                          </a:solidFill>
                          <a:effectLst/>
                        </a:rPr>
                        <a:t>96</a:t>
                      </a:r>
                      <a:endParaRPr lang="tr-TR" sz="1800" dirty="0">
                        <a:solidFill>
                          <a:schemeClr val="tx1"/>
                        </a:solidFill>
                        <a:effectLst/>
                        <a:latin typeface="Calibri"/>
                        <a:ea typeface="Calibri"/>
                        <a:cs typeface="Times New Roman"/>
                      </a:endParaRPr>
                    </a:p>
                  </a:txBody>
                  <a:tcPr marL="68580" marR="68580" marT="0" marB="0"/>
                </a:tc>
              </a:tr>
              <a:tr h="442385">
                <a:tc>
                  <a:txBody>
                    <a:bodyPr/>
                    <a:lstStyle/>
                    <a:p>
                      <a:pPr algn="just">
                        <a:lnSpc>
                          <a:spcPct val="150000"/>
                        </a:lnSpc>
                        <a:spcAft>
                          <a:spcPts val="0"/>
                        </a:spcAft>
                      </a:pPr>
                      <a:r>
                        <a:rPr lang="tr-TR" sz="1400">
                          <a:solidFill>
                            <a:schemeClr val="tx1"/>
                          </a:solidFill>
                          <a:effectLst/>
                        </a:rPr>
                        <a:t>Acil yardım hizmetlerinin 24 saat sunulması</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42,3</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88</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57,7</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dirty="0">
                          <a:solidFill>
                            <a:schemeClr val="tx1"/>
                          </a:solidFill>
                          <a:effectLst/>
                        </a:rPr>
                        <a:t>120</a:t>
                      </a:r>
                      <a:endParaRPr lang="tr-TR" sz="1800" dirty="0">
                        <a:solidFill>
                          <a:schemeClr val="tx1"/>
                        </a:solidFill>
                        <a:effectLst/>
                        <a:latin typeface="Calibri"/>
                        <a:ea typeface="Calibri"/>
                        <a:cs typeface="Times New Roman"/>
                      </a:endParaRPr>
                    </a:p>
                  </a:txBody>
                  <a:tcPr marL="68580" marR="68580" marT="0" marB="0"/>
                </a:tc>
              </a:tr>
              <a:tr h="442385">
                <a:tc>
                  <a:txBody>
                    <a:bodyPr/>
                    <a:lstStyle/>
                    <a:p>
                      <a:pPr algn="just">
                        <a:lnSpc>
                          <a:spcPct val="150000"/>
                        </a:lnSpc>
                        <a:spcAft>
                          <a:spcPts val="0"/>
                        </a:spcAft>
                      </a:pPr>
                      <a:r>
                        <a:rPr lang="tr-TR" sz="1400">
                          <a:solidFill>
                            <a:schemeClr val="tx1"/>
                          </a:solidFill>
                          <a:effectLst/>
                        </a:rPr>
                        <a:t>112 acil çağrı numarasının ücretsiz aranabilmesi</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40,9</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85</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dirty="0">
                          <a:solidFill>
                            <a:schemeClr val="tx1"/>
                          </a:solidFill>
                          <a:effectLst/>
                        </a:rPr>
                        <a:t>59,1</a:t>
                      </a:r>
                      <a:endParaRPr lang="tr-TR" sz="180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dirty="0">
                          <a:solidFill>
                            <a:schemeClr val="tx1"/>
                          </a:solidFill>
                          <a:effectLst/>
                        </a:rPr>
                        <a:t>123</a:t>
                      </a:r>
                      <a:endParaRPr lang="tr-TR" sz="1800" dirty="0">
                        <a:solidFill>
                          <a:schemeClr val="tx1"/>
                        </a:solidFill>
                        <a:effectLst/>
                        <a:latin typeface="Calibri"/>
                        <a:ea typeface="Calibri"/>
                        <a:cs typeface="Times New Roman"/>
                      </a:endParaRPr>
                    </a:p>
                  </a:txBody>
                  <a:tcPr marL="68580" marR="68580" marT="0" marB="0"/>
                </a:tc>
              </a:tr>
              <a:tr h="935752">
                <a:tc>
                  <a:txBody>
                    <a:bodyPr/>
                    <a:lstStyle/>
                    <a:p>
                      <a:pPr algn="just">
                        <a:lnSpc>
                          <a:spcPct val="150000"/>
                        </a:lnSpc>
                        <a:spcAft>
                          <a:spcPts val="0"/>
                        </a:spcAft>
                      </a:pPr>
                      <a:r>
                        <a:rPr lang="tr-TR" sz="1400">
                          <a:solidFill>
                            <a:schemeClr val="tx1"/>
                          </a:solidFill>
                          <a:effectLst/>
                        </a:rPr>
                        <a:t>112 acil çağrı numarasının SIM kartı takılı olmayan ve GSM operatörlerinin kapsama alanı dışındaki yerlerden mobil telefonlar ile aranabilmesi</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13,9</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29</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solidFill>
                            <a:schemeClr val="tx1"/>
                          </a:solidFill>
                          <a:effectLst/>
                        </a:rPr>
                        <a:t>86,1</a:t>
                      </a:r>
                      <a:endParaRPr lang="tr-TR" sz="18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dirty="0">
                          <a:solidFill>
                            <a:schemeClr val="tx1"/>
                          </a:solidFill>
                          <a:effectLst/>
                        </a:rPr>
                        <a:t>179</a:t>
                      </a:r>
                      <a:endParaRPr lang="tr-TR" sz="1800" dirty="0">
                        <a:solidFill>
                          <a:schemeClr val="tx1"/>
                        </a:solidFill>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611560" y="1273115"/>
            <a:ext cx="80648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Tablo 1: 112 Acil Çağrı Hizmetlerinin Kötüye Kullanımının Nedenleri</a:t>
            </a: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3577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prstClr val="black"/>
                </a:solidFill>
                <a:latin typeface="Calibri" panose="020F0502020204030204" pitchFamily="34" charset="0"/>
              </a:rPr>
              <a:t>Bulgular </a:t>
            </a:r>
            <a:r>
              <a:rPr lang="tr-TR" dirty="0" smtClean="0">
                <a:solidFill>
                  <a:prstClr val="black"/>
                </a:solidFill>
                <a:latin typeface="Calibri" panose="020F0502020204030204" pitchFamily="34" charset="0"/>
              </a:rPr>
              <a:t>(3)</a:t>
            </a:r>
            <a:endParaRPr lang="tr-TR" dirty="0">
              <a:latin typeface="Calibri" panose="020F0502020204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78008441"/>
              </p:ext>
            </p:extLst>
          </p:nvPr>
        </p:nvGraphicFramePr>
        <p:xfrm>
          <a:off x="539551" y="2212414"/>
          <a:ext cx="8208913" cy="3238116"/>
        </p:xfrm>
        <a:graphic>
          <a:graphicData uri="http://schemas.openxmlformats.org/drawingml/2006/table">
            <a:tbl>
              <a:tblPr firstRow="1" firstCol="1" bandRow="1">
                <a:tableStyleId>{5C22544A-7EE6-4342-B048-85BDC9FD1C3A}</a:tableStyleId>
              </a:tblPr>
              <a:tblGrid>
                <a:gridCol w="5828723"/>
                <a:gridCol w="593924"/>
                <a:gridCol w="637054"/>
                <a:gridCol w="637054"/>
                <a:gridCol w="512158"/>
              </a:tblGrid>
              <a:tr h="469772">
                <a:tc rowSpan="2">
                  <a:txBody>
                    <a:bodyPr/>
                    <a:lstStyle/>
                    <a:p>
                      <a:pPr algn="just">
                        <a:lnSpc>
                          <a:spcPct val="150000"/>
                        </a:lnSpc>
                        <a:spcAft>
                          <a:spcPts val="0"/>
                        </a:spcAft>
                      </a:pPr>
                      <a:r>
                        <a:rPr lang="tr-TR" sz="1400" dirty="0">
                          <a:effectLst/>
                        </a:rPr>
                        <a:t> </a:t>
                      </a:r>
                      <a:endParaRPr lang="tr-TR" sz="1800" dirty="0">
                        <a:effectLst/>
                        <a:latin typeface="Calibri"/>
                        <a:ea typeface="Calibri"/>
                        <a:cs typeface="Times New Roman"/>
                      </a:endParaRPr>
                    </a:p>
                  </a:txBody>
                  <a:tcPr marL="68580" marR="68580" marT="0" marB="0"/>
                </a:tc>
                <a:tc gridSpan="2">
                  <a:txBody>
                    <a:bodyPr/>
                    <a:lstStyle/>
                    <a:p>
                      <a:pPr algn="just">
                        <a:lnSpc>
                          <a:spcPct val="150000"/>
                        </a:lnSpc>
                        <a:spcAft>
                          <a:spcPts val="0"/>
                        </a:spcAft>
                      </a:pPr>
                      <a:r>
                        <a:rPr lang="tr-TR" sz="1400">
                          <a:effectLst/>
                        </a:rPr>
                        <a:t>Evet</a:t>
                      </a:r>
                      <a:endParaRPr lang="tr-TR" sz="1800">
                        <a:effectLst/>
                        <a:latin typeface="Calibri"/>
                        <a:ea typeface="Calibri"/>
                        <a:cs typeface="Times New Roman"/>
                      </a:endParaRPr>
                    </a:p>
                  </a:txBody>
                  <a:tcPr marL="68580" marR="68580" marT="0" marB="0"/>
                </a:tc>
                <a:tc hMerge="1">
                  <a:txBody>
                    <a:bodyPr/>
                    <a:lstStyle/>
                    <a:p>
                      <a:endParaRPr lang="tr-TR"/>
                    </a:p>
                  </a:txBody>
                  <a:tcPr/>
                </a:tc>
                <a:tc gridSpan="2">
                  <a:txBody>
                    <a:bodyPr/>
                    <a:lstStyle/>
                    <a:p>
                      <a:pPr algn="just">
                        <a:lnSpc>
                          <a:spcPct val="150000"/>
                        </a:lnSpc>
                        <a:spcAft>
                          <a:spcPts val="0"/>
                        </a:spcAft>
                      </a:pPr>
                      <a:r>
                        <a:rPr lang="tr-TR" sz="1400">
                          <a:effectLst/>
                        </a:rPr>
                        <a:t>Hayır</a:t>
                      </a:r>
                      <a:endParaRPr lang="tr-TR" sz="1800">
                        <a:effectLst/>
                        <a:latin typeface="Calibri"/>
                        <a:ea typeface="Calibri"/>
                        <a:cs typeface="Times New Roman"/>
                      </a:endParaRPr>
                    </a:p>
                  </a:txBody>
                  <a:tcPr marL="68580" marR="68580" marT="0" marB="0"/>
                </a:tc>
                <a:tc hMerge="1">
                  <a:txBody>
                    <a:bodyPr/>
                    <a:lstStyle/>
                    <a:p>
                      <a:endParaRPr lang="tr-TR"/>
                    </a:p>
                  </a:txBody>
                  <a:tcPr/>
                </a:tc>
              </a:tr>
              <a:tr h="469772">
                <a:tc vMerge="1">
                  <a:txBody>
                    <a:bodyPr/>
                    <a:lstStyle/>
                    <a:p>
                      <a:endParaRPr lang="tr-TR"/>
                    </a:p>
                  </a:txBody>
                  <a:tcPr/>
                </a:tc>
                <a:tc>
                  <a:txBody>
                    <a:bodyPr/>
                    <a:lstStyle/>
                    <a:p>
                      <a:pPr algn="just">
                        <a:lnSpc>
                          <a:spcPct val="150000"/>
                        </a:lnSpc>
                        <a:spcAft>
                          <a:spcPts val="0"/>
                        </a:spcAft>
                      </a:pPr>
                      <a:r>
                        <a:rPr lang="tr-TR" sz="1400">
                          <a:effectLst/>
                        </a:rPr>
                        <a:t>%</a:t>
                      </a:r>
                      <a:endParaRPr lang="tr-TR" sz="18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effectLst/>
                        </a:rPr>
                        <a:t>n</a:t>
                      </a:r>
                      <a:endParaRPr lang="tr-TR" sz="18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effectLst/>
                        </a:rPr>
                        <a:t>%</a:t>
                      </a:r>
                      <a:endParaRPr lang="tr-TR" sz="1800">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400">
                          <a:effectLst/>
                        </a:rPr>
                        <a:t>n</a:t>
                      </a:r>
                      <a:endParaRPr lang="tr-TR" sz="1800">
                        <a:effectLst/>
                        <a:latin typeface="Calibri"/>
                        <a:ea typeface="Calibri"/>
                        <a:cs typeface="Times New Roman"/>
                      </a:endParaRPr>
                    </a:p>
                  </a:txBody>
                  <a:tcPr marL="68580" marR="68580" marT="0" marB="0"/>
                </a:tc>
              </a:tr>
              <a:tr h="469772">
                <a:tc>
                  <a:txBody>
                    <a:bodyPr/>
                    <a:lstStyle/>
                    <a:p>
                      <a:pPr algn="just">
                        <a:lnSpc>
                          <a:spcPct val="150000"/>
                        </a:lnSpc>
                        <a:spcAft>
                          <a:spcPts val="0"/>
                        </a:spcAft>
                      </a:pPr>
                      <a:r>
                        <a:rPr lang="tr-TR" sz="1600" dirty="0">
                          <a:solidFill>
                            <a:schemeClr val="tx1"/>
                          </a:solidFill>
                          <a:effectLst/>
                        </a:rPr>
                        <a:t>Yararlanıcı hizmet hakkında daha fazla bilgilendirilmeli ve eğitilmelidir.</a:t>
                      </a:r>
                      <a:endParaRPr lang="tr-TR" sz="200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600">
                          <a:solidFill>
                            <a:schemeClr val="tx1"/>
                          </a:solidFill>
                          <a:effectLst/>
                        </a:rPr>
                        <a:t>75,0</a:t>
                      </a:r>
                      <a:endParaRPr lang="tr-TR" sz="20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600">
                          <a:solidFill>
                            <a:schemeClr val="tx1"/>
                          </a:solidFill>
                          <a:effectLst/>
                        </a:rPr>
                        <a:t>156</a:t>
                      </a:r>
                      <a:endParaRPr lang="tr-TR" sz="20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600">
                          <a:solidFill>
                            <a:schemeClr val="tx1"/>
                          </a:solidFill>
                          <a:effectLst/>
                        </a:rPr>
                        <a:t>25,0</a:t>
                      </a:r>
                      <a:endParaRPr lang="tr-TR" sz="20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600" dirty="0">
                          <a:solidFill>
                            <a:schemeClr val="tx1"/>
                          </a:solidFill>
                          <a:effectLst/>
                        </a:rPr>
                        <a:t>52</a:t>
                      </a:r>
                      <a:endParaRPr lang="tr-TR" sz="2000" dirty="0">
                        <a:solidFill>
                          <a:schemeClr val="tx1"/>
                        </a:solidFill>
                        <a:effectLst/>
                        <a:latin typeface="Calibri"/>
                        <a:ea typeface="Calibri"/>
                        <a:cs typeface="Times New Roman"/>
                      </a:endParaRPr>
                    </a:p>
                  </a:txBody>
                  <a:tcPr marL="68580" marR="68580" marT="0" marB="0"/>
                </a:tc>
              </a:tr>
              <a:tr h="469772">
                <a:tc>
                  <a:txBody>
                    <a:bodyPr/>
                    <a:lstStyle/>
                    <a:p>
                      <a:pPr algn="just">
                        <a:lnSpc>
                          <a:spcPct val="150000"/>
                        </a:lnSpc>
                        <a:spcAft>
                          <a:spcPts val="0"/>
                        </a:spcAft>
                      </a:pPr>
                      <a:r>
                        <a:rPr lang="tr-TR" sz="1600" dirty="0">
                          <a:solidFill>
                            <a:schemeClr val="tx1"/>
                          </a:solidFill>
                          <a:effectLst/>
                        </a:rPr>
                        <a:t>Hizmeti suiistimal edenler cezalandırılmalıdır.</a:t>
                      </a:r>
                      <a:endParaRPr lang="tr-TR" sz="200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600">
                          <a:solidFill>
                            <a:schemeClr val="tx1"/>
                          </a:solidFill>
                          <a:effectLst/>
                        </a:rPr>
                        <a:t>67,3</a:t>
                      </a:r>
                      <a:endParaRPr lang="tr-TR" sz="20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600">
                          <a:solidFill>
                            <a:schemeClr val="tx1"/>
                          </a:solidFill>
                          <a:effectLst/>
                        </a:rPr>
                        <a:t>140</a:t>
                      </a:r>
                      <a:endParaRPr lang="tr-TR" sz="20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600">
                          <a:solidFill>
                            <a:schemeClr val="tx1"/>
                          </a:solidFill>
                          <a:effectLst/>
                        </a:rPr>
                        <a:t>32,7</a:t>
                      </a:r>
                      <a:endParaRPr lang="tr-TR" sz="20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600" dirty="0">
                          <a:solidFill>
                            <a:schemeClr val="tx1"/>
                          </a:solidFill>
                          <a:effectLst/>
                        </a:rPr>
                        <a:t>68</a:t>
                      </a:r>
                      <a:endParaRPr lang="tr-TR" sz="2000" dirty="0">
                        <a:solidFill>
                          <a:schemeClr val="tx1"/>
                        </a:solidFill>
                        <a:effectLst/>
                        <a:latin typeface="Calibri"/>
                        <a:ea typeface="Calibri"/>
                        <a:cs typeface="Times New Roman"/>
                      </a:endParaRPr>
                    </a:p>
                  </a:txBody>
                  <a:tcPr marL="68580" marR="68580" marT="0" marB="0"/>
                </a:tc>
              </a:tr>
              <a:tr h="993682">
                <a:tc>
                  <a:txBody>
                    <a:bodyPr/>
                    <a:lstStyle/>
                    <a:p>
                      <a:pPr algn="just">
                        <a:lnSpc>
                          <a:spcPct val="150000"/>
                        </a:lnSpc>
                        <a:spcAft>
                          <a:spcPts val="0"/>
                        </a:spcAft>
                      </a:pPr>
                      <a:r>
                        <a:rPr lang="tr-TR" sz="1600">
                          <a:solidFill>
                            <a:schemeClr val="tx1"/>
                          </a:solidFill>
                          <a:effectLst/>
                        </a:rPr>
                        <a:t>SIM kartı takılı olmayan ve GSM operatörlerinin kapsama alanı dışındaki yerlerden mobil telefonlar ile 112 acil çağrı numarası aranamamalıdır.</a:t>
                      </a:r>
                      <a:endParaRPr lang="tr-TR" sz="20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600">
                          <a:solidFill>
                            <a:schemeClr val="tx1"/>
                          </a:solidFill>
                          <a:effectLst/>
                        </a:rPr>
                        <a:t>12,0</a:t>
                      </a:r>
                      <a:endParaRPr lang="tr-TR" sz="20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600">
                          <a:solidFill>
                            <a:schemeClr val="tx1"/>
                          </a:solidFill>
                          <a:effectLst/>
                        </a:rPr>
                        <a:t>25</a:t>
                      </a:r>
                      <a:endParaRPr lang="tr-TR" sz="20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600">
                          <a:solidFill>
                            <a:schemeClr val="tx1"/>
                          </a:solidFill>
                          <a:effectLst/>
                        </a:rPr>
                        <a:t>88,0</a:t>
                      </a:r>
                      <a:endParaRPr lang="tr-TR" sz="200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tr-TR" sz="1600" dirty="0">
                          <a:solidFill>
                            <a:schemeClr val="tx1"/>
                          </a:solidFill>
                          <a:effectLst/>
                        </a:rPr>
                        <a:t>183</a:t>
                      </a:r>
                      <a:endParaRPr lang="tr-TR" sz="2000" dirty="0">
                        <a:solidFill>
                          <a:schemeClr val="tx1"/>
                        </a:solidFill>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403176" y="1381418"/>
            <a:ext cx="80572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Tablo 2: 112 Acil Çağrı Hizmetlerinde Kötüye Kullanımın Azaltılması ve Etkin Kullanımın Sağlanması için Yapılması Gerekenler</a:t>
            </a:r>
            <a:endParaRPr kumimoji="0" lang="tr-TR" altLang="tr-TR"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6476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latin typeface="Calibri" panose="020F0502020204030204" pitchFamily="34" charset="0"/>
              </a:rPr>
              <a:t>TartIşma</a:t>
            </a:r>
            <a:r>
              <a:rPr lang="tr-TR" dirty="0" smtClean="0">
                <a:latin typeface="Calibri" panose="020F0502020204030204" pitchFamily="34" charset="0"/>
              </a:rPr>
              <a:t> </a:t>
            </a:r>
            <a:r>
              <a:rPr lang="tr-TR" dirty="0" smtClean="0">
                <a:latin typeface="Calibri" panose="020F0502020204030204" pitchFamily="34" charset="0"/>
              </a:rPr>
              <a:t>(1)</a:t>
            </a:r>
            <a:endParaRPr lang="tr-TR" dirty="0">
              <a:latin typeface="Calibri" panose="020F0502020204030204" pitchFamily="34" charset="0"/>
            </a:endParaRPr>
          </a:p>
        </p:txBody>
      </p:sp>
      <p:sp>
        <p:nvSpPr>
          <p:cNvPr id="3" name="İçerik Yer Tutucusu 2"/>
          <p:cNvSpPr>
            <a:spLocks noGrp="1"/>
          </p:cNvSpPr>
          <p:nvPr>
            <p:ph idx="1"/>
          </p:nvPr>
        </p:nvSpPr>
        <p:spPr>
          <a:xfrm>
            <a:off x="179512" y="1340768"/>
            <a:ext cx="8136904" cy="4970024"/>
          </a:xfrm>
        </p:spPr>
        <p:txBody>
          <a:bodyPr>
            <a:normAutofit fontScale="55000" lnSpcReduction="20000"/>
          </a:bodyPr>
          <a:lstStyle/>
          <a:p>
            <a:pPr marL="905256" indent="-457200" algn="just">
              <a:lnSpc>
                <a:spcPct val="150000"/>
              </a:lnSpc>
              <a:spcAft>
                <a:spcPts val="600"/>
              </a:spcAft>
            </a:pPr>
            <a:r>
              <a:rPr lang="tr-TR" sz="3300" dirty="0" smtClean="0">
                <a:effectLst/>
                <a:latin typeface="Calibri" panose="020F0502020204030204" pitchFamily="34" charset="0"/>
                <a:ea typeface="Times New Roman"/>
                <a:cs typeface="Times New Roman"/>
              </a:rPr>
              <a:t>Kötüye kullanım oranı Portekiz’de yaklaşık %80 iken, Yunanistan’da %99’dur. </a:t>
            </a:r>
          </a:p>
          <a:p>
            <a:pPr marL="905256" indent="-457200" algn="just">
              <a:lnSpc>
                <a:spcPct val="150000"/>
              </a:lnSpc>
              <a:spcAft>
                <a:spcPts val="600"/>
              </a:spcAft>
            </a:pPr>
            <a:r>
              <a:rPr lang="tr-TR" sz="3300" dirty="0" smtClean="0">
                <a:effectLst/>
                <a:latin typeface="Calibri" panose="020F0502020204030204" pitchFamily="34" charset="0"/>
                <a:ea typeface="Times New Roman"/>
                <a:cs typeface="Times New Roman"/>
              </a:rPr>
              <a:t>Bununla birlikte, oranların kabul edilebilir seviyelerde olduğu; Almanya (%30), Avusturya (%30), Finlandiya (%16) gibi ülkeler ve bu konuda son derece başarılı olan Hırvatistan (%3) ve Estonya (%1) gibi ülkelerde bulunmaktadır.</a:t>
            </a:r>
          </a:p>
          <a:p>
            <a:pPr marL="905256" indent="-457200" algn="just">
              <a:lnSpc>
                <a:spcPct val="150000"/>
              </a:lnSpc>
              <a:spcAft>
                <a:spcPts val="600"/>
              </a:spcAft>
            </a:pPr>
            <a:r>
              <a:rPr lang="tr-TR" sz="3300" dirty="0" smtClean="0">
                <a:effectLst/>
                <a:latin typeface="Calibri" panose="020F0502020204030204" pitchFamily="34" charset="0"/>
                <a:ea typeface="Times New Roman"/>
                <a:cs typeface="Times New Roman"/>
              </a:rPr>
              <a:t>Türkiye’de ise acil çağrı sisteminde kötüye kullanım oranı % 95 ile acil yardım hizmetlerinin etkililiğini olumsuz etkileyecek seviyededir. </a:t>
            </a:r>
          </a:p>
          <a:p>
            <a:pPr marL="905256" indent="-457200" algn="just">
              <a:lnSpc>
                <a:spcPct val="150000"/>
              </a:lnSpc>
              <a:spcAft>
                <a:spcPts val="600"/>
              </a:spcAft>
            </a:pPr>
            <a:r>
              <a:rPr lang="tr-TR" sz="3300" dirty="0" smtClean="0">
                <a:effectLst/>
                <a:latin typeface="Calibri" panose="020F0502020204030204" pitchFamily="34" charset="0"/>
                <a:ea typeface="Times New Roman"/>
                <a:cs typeface="Times New Roman"/>
              </a:rPr>
              <a:t>Hizmetin hızlı ve etkili kullanımı için oluşturulmuş olan 112 acil çağrı hizmetlerinin suiistimalinin, ülkelere göre farklılık göstermesi, bu konuda ülkelerin siyasi ve idari yapısı ile </a:t>
            </a:r>
            <a:r>
              <a:rPr lang="tr-TR" sz="3300" dirty="0" err="1" smtClean="0">
                <a:effectLst/>
                <a:latin typeface="Calibri" panose="020F0502020204030204" pitchFamily="34" charset="0"/>
                <a:ea typeface="Times New Roman"/>
                <a:cs typeface="Times New Roman"/>
              </a:rPr>
              <a:t>sosyo</a:t>
            </a:r>
            <a:r>
              <a:rPr lang="tr-TR" sz="3300" dirty="0" smtClean="0">
                <a:effectLst/>
                <a:latin typeface="Calibri" panose="020F0502020204030204" pitchFamily="34" charset="0"/>
                <a:ea typeface="Times New Roman"/>
                <a:cs typeface="Times New Roman"/>
              </a:rPr>
              <a:t>-kültürel etkenlerin belirleyici olduğunu düşündürmektedir.     </a:t>
            </a:r>
            <a:endParaRPr lang="tr-TR" sz="2900" dirty="0">
              <a:latin typeface="Calibri" panose="020F0502020204030204" pitchFamily="34" charset="0"/>
              <a:ea typeface="Calibri"/>
              <a:cs typeface="Times New Roman"/>
            </a:endParaRPr>
          </a:p>
          <a:p>
            <a:endParaRPr lang="tr-TR" dirty="0">
              <a:latin typeface="Calibri" panose="020F0502020204030204" pitchFamily="34" charset="0"/>
            </a:endParaRPr>
          </a:p>
        </p:txBody>
      </p:sp>
    </p:spTree>
    <p:extLst>
      <p:ext uri="{BB962C8B-B14F-4D97-AF65-F5344CB8AC3E}">
        <p14:creationId xmlns:p14="http://schemas.microsoft.com/office/powerpoint/2010/main" val="4565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latin typeface="Calibri" panose="020F0502020204030204" pitchFamily="34" charset="0"/>
              </a:rPr>
              <a:t>TartIşma</a:t>
            </a:r>
            <a:r>
              <a:rPr lang="tr-TR" dirty="0" smtClean="0">
                <a:latin typeface="Calibri" panose="020F0502020204030204" pitchFamily="34" charset="0"/>
              </a:rPr>
              <a:t> </a:t>
            </a:r>
            <a:r>
              <a:rPr lang="tr-TR" dirty="0">
                <a:latin typeface="Calibri" panose="020F0502020204030204" pitchFamily="34" charset="0"/>
              </a:rPr>
              <a:t>(2)</a:t>
            </a:r>
          </a:p>
        </p:txBody>
      </p:sp>
      <p:sp>
        <p:nvSpPr>
          <p:cNvPr id="3" name="İçerik Yer Tutucusu 2"/>
          <p:cNvSpPr>
            <a:spLocks noGrp="1"/>
          </p:cNvSpPr>
          <p:nvPr>
            <p:ph idx="1"/>
          </p:nvPr>
        </p:nvSpPr>
        <p:spPr>
          <a:xfrm>
            <a:off x="457200" y="1556792"/>
            <a:ext cx="8229600" cy="5112568"/>
          </a:xfrm>
        </p:spPr>
        <p:txBody>
          <a:bodyPr>
            <a:normAutofit fontScale="77500" lnSpcReduction="20000"/>
          </a:bodyPr>
          <a:lstStyle/>
          <a:p>
            <a:r>
              <a:rPr lang="tr-TR" dirty="0" smtClean="0">
                <a:effectLst/>
                <a:latin typeface="Calibri" panose="020F0502020204030204" pitchFamily="34" charset="0"/>
                <a:ea typeface="Calibri"/>
              </a:rPr>
              <a:t>Türkiye’de özellikle ambulans hizmetleri, siyasiler tarafından vatandaşlara, özellikle secim dönemlerinde her talebe acil yardım ambulansı gönderilecek şeklinde anlatılmakta, bu dönemlerde ambulans hizmetleri ile ilgili acil olsun ya da olmasın her çağrıya olumlu yanıt verilmesi konusunda kurumlar uyarılmaktadır. </a:t>
            </a:r>
          </a:p>
          <a:p>
            <a:r>
              <a:rPr lang="tr-TR" dirty="0" smtClean="0">
                <a:effectLst/>
                <a:latin typeface="Calibri" panose="020F0502020204030204" pitchFamily="34" charset="0"/>
                <a:ea typeface="Calibri"/>
              </a:rPr>
              <a:t>Bir zamanların gece-kondu politikasını andıran bu uygulama, olağan durumlarda hizmetin etkililiğini ve etkinliğini olumsuz etkilemekte, vatandaşta her durumda ambulans hizmetlerinden yararlanabileceği konusunda bir algı oluşmaktadır. </a:t>
            </a:r>
          </a:p>
          <a:p>
            <a:r>
              <a:rPr lang="tr-TR" dirty="0" smtClean="0">
                <a:effectLst/>
                <a:latin typeface="Calibri" panose="020F0502020204030204" pitchFamily="34" charset="0"/>
                <a:ea typeface="Calibri"/>
              </a:rPr>
              <a:t>Nitekim suiistimalin bu kadar yüksek olduğu bir hizmet alanı için bu çalışmada katılımcıların algısı, yaklaşık %70 seviyesinde hizmetin amacına uygun kullanıldığı şeklinde çıkmaktadır. </a:t>
            </a:r>
          </a:p>
        </p:txBody>
      </p:sp>
    </p:spTree>
    <p:extLst>
      <p:ext uri="{BB962C8B-B14F-4D97-AF65-F5344CB8AC3E}">
        <p14:creationId xmlns:p14="http://schemas.microsoft.com/office/powerpoint/2010/main" val="364441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7494"/>
            <a:ext cx="8229600" cy="929258"/>
          </a:xfrm>
        </p:spPr>
        <p:txBody>
          <a:bodyPr/>
          <a:lstStyle/>
          <a:p>
            <a:r>
              <a:rPr lang="tr-TR" dirty="0">
                <a:ln w="6350">
                  <a:solidFill>
                    <a:srgbClr val="FF388C">
                      <a:shade val="43000"/>
                    </a:srgbClr>
                  </a:solidFill>
                </a:ln>
                <a:solidFill>
                  <a:srgbClr val="FF388C">
                    <a:tint val="83000"/>
                    <a:satMod val="150000"/>
                  </a:srgbClr>
                </a:solidFill>
                <a:latin typeface="Calibri" panose="020F0502020204030204" pitchFamily="34" charset="0"/>
              </a:rPr>
              <a:t>Tartışma </a:t>
            </a:r>
            <a:r>
              <a:rPr lang="tr-TR" dirty="0" smtClean="0">
                <a:ln w="6350">
                  <a:solidFill>
                    <a:srgbClr val="FF388C">
                      <a:shade val="43000"/>
                    </a:srgbClr>
                  </a:solidFill>
                </a:ln>
                <a:solidFill>
                  <a:srgbClr val="FF388C">
                    <a:tint val="83000"/>
                    <a:satMod val="150000"/>
                  </a:srgbClr>
                </a:solidFill>
                <a:latin typeface="Calibri" panose="020F0502020204030204" pitchFamily="34" charset="0"/>
              </a:rPr>
              <a:t>(3)</a:t>
            </a:r>
            <a:endParaRPr lang="tr-TR" dirty="0">
              <a:latin typeface="Calibri" panose="020F0502020204030204" pitchFamily="34" charset="0"/>
            </a:endParaRPr>
          </a:p>
        </p:txBody>
      </p:sp>
      <p:sp>
        <p:nvSpPr>
          <p:cNvPr id="3" name="İçerik Yer Tutucusu 2"/>
          <p:cNvSpPr>
            <a:spLocks noGrp="1"/>
          </p:cNvSpPr>
          <p:nvPr>
            <p:ph idx="1"/>
          </p:nvPr>
        </p:nvSpPr>
        <p:spPr>
          <a:xfrm>
            <a:off x="251520" y="1124744"/>
            <a:ext cx="8435280" cy="5544616"/>
          </a:xfrm>
        </p:spPr>
        <p:txBody>
          <a:bodyPr>
            <a:normAutofit/>
          </a:bodyPr>
          <a:lstStyle/>
          <a:p>
            <a:pPr lvl="0">
              <a:lnSpc>
                <a:spcPct val="80000"/>
              </a:lnSpc>
            </a:pPr>
            <a:r>
              <a:rPr lang="tr-TR" sz="2300" dirty="0">
                <a:latin typeface="Calibri" panose="020F0502020204030204" pitchFamily="34" charset="0"/>
                <a:ea typeface="Calibri"/>
              </a:rPr>
              <a:t>Bu çalışmaya katılanların dörtte üçü acil çağrı hizmetlerinin kötüye kullanım nedenini, vatandaşın acil çağrı hizmetleri ile ilgili yeterli bilgiye sahip olmaması olarak görmekte ve buna bağlı olarak da, ambulans hizmetlerinin ücretsiz olması, acil servislerde ambulanslara tanınan öncelikler ve 24 saat hizmet sunulması gibi durumların, hizmetin suiistimalinde etkili olduğunu belirtmektedirler. </a:t>
            </a:r>
          </a:p>
          <a:p>
            <a:pPr lvl="0">
              <a:lnSpc>
                <a:spcPct val="80000"/>
              </a:lnSpc>
            </a:pPr>
            <a:r>
              <a:rPr lang="tr-TR" sz="2300" dirty="0">
                <a:latin typeface="Calibri" panose="020F0502020204030204" pitchFamily="34" charset="0"/>
                <a:ea typeface="Calibri"/>
              </a:rPr>
              <a:t>Ayrıca çalışmada katılımcıların yarıdan fazlası, bireylerin acil çağrı hizmetlerine yeterli saygı duymamasının kötüye kullanımı arttırdığını düşünmektedir. </a:t>
            </a:r>
          </a:p>
          <a:p>
            <a:pPr lvl="0">
              <a:lnSpc>
                <a:spcPct val="80000"/>
              </a:lnSpc>
            </a:pPr>
            <a:r>
              <a:rPr lang="tr-TR" sz="2300" dirty="0">
                <a:latin typeface="Calibri" panose="020F0502020204030204" pitchFamily="34" charset="0"/>
                <a:ea typeface="Calibri"/>
              </a:rPr>
              <a:t>Acil çağrı hizmetlerinin bilinçli kötüye kullanımında, 112 acil yardım hizmetinin önemini anlamayan ve insanların acil yardım hakkına yeterli saygıyı göstermeyen bireylerin etkisi olduğu düşünülmektedir. </a:t>
            </a:r>
          </a:p>
          <a:p>
            <a:pPr lvl="0">
              <a:lnSpc>
                <a:spcPct val="80000"/>
              </a:lnSpc>
            </a:pPr>
            <a:r>
              <a:rPr lang="tr-TR" sz="2300" dirty="0">
                <a:latin typeface="Calibri" panose="020F0502020204030204" pitchFamily="34" charset="0"/>
                <a:ea typeface="Calibri"/>
              </a:rPr>
              <a:t>Acil çağrı hizmetlerinin kötüye kullanım nedenleri konusunda katılımcıların değerlendirmeleri, literatür ile </a:t>
            </a:r>
            <a:r>
              <a:rPr lang="tr-TR" sz="2300" dirty="0" smtClean="0">
                <a:latin typeface="Calibri" panose="020F0502020204030204" pitchFamily="34" charset="0"/>
                <a:ea typeface="Calibri"/>
              </a:rPr>
              <a:t>örtüşmektedir.</a:t>
            </a:r>
            <a:endParaRPr lang="tr-TR" sz="2300" dirty="0">
              <a:latin typeface="Calibri" panose="020F0502020204030204" pitchFamily="34" charset="0"/>
              <a:ea typeface="Calibri"/>
            </a:endParaRPr>
          </a:p>
        </p:txBody>
      </p:sp>
    </p:spTree>
    <p:extLst>
      <p:ext uri="{BB962C8B-B14F-4D97-AF65-F5344CB8AC3E}">
        <p14:creationId xmlns:p14="http://schemas.microsoft.com/office/powerpoint/2010/main" val="233585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ln w="6350">
                  <a:solidFill>
                    <a:srgbClr val="FF388C">
                      <a:shade val="43000"/>
                    </a:srgbClr>
                  </a:solidFill>
                </a:ln>
                <a:solidFill>
                  <a:srgbClr val="FF388C">
                    <a:tint val="83000"/>
                    <a:satMod val="150000"/>
                  </a:srgbClr>
                </a:solidFill>
                <a:latin typeface="Calibri" panose="020F0502020204030204" pitchFamily="34" charset="0"/>
              </a:rPr>
              <a:t>TartIşma</a:t>
            </a:r>
            <a:r>
              <a:rPr lang="tr-TR" dirty="0" smtClean="0">
                <a:ln w="6350">
                  <a:solidFill>
                    <a:srgbClr val="FF388C">
                      <a:shade val="43000"/>
                    </a:srgbClr>
                  </a:solidFill>
                </a:ln>
                <a:solidFill>
                  <a:srgbClr val="FF388C">
                    <a:tint val="83000"/>
                    <a:satMod val="150000"/>
                  </a:srgbClr>
                </a:solidFill>
                <a:latin typeface="Calibri" panose="020F0502020204030204" pitchFamily="34" charset="0"/>
              </a:rPr>
              <a:t> </a:t>
            </a:r>
            <a:r>
              <a:rPr lang="tr-TR" dirty="0" smtClean="0">
                <a:ln w="6350">
                  <a:solidFill>
                    <a:srgbClr val="FF388C">
                      <a:shade val="43000"/>
                    </a:srgbClr>
                  </a:solidFill>
                </a:ln>
                <a:solidFill>
                  <a:srgbClr val="FF388C">
                    <a:tint val="83000"/>
                    <a:satMod val="150000"/>
                  </a:srgbClr>
                </a:solidFill>
                <a:latin typeface="Calibri" panose="020F0502020204030204" pitchFamily="34" charset="0"/>
              </a:rPr>
              <a:t>(4)</a:t>
            </a:r>
            <a:endParaRPr lang="tr-TR" dirty="0">
              <a:latin typeface="Calibri" panose="020F0502020204030204" pitchFamily="34" charset="0"/>
            </a:endParaRPr>
          </a:p>
        </p:txBody>
      </p:sp>
      <p:sp>
        <p:nvSpPr>
          <p:cNvPr id="3" name="İçerik Yer Tutucusu 2"/>
          <p:cNvSpPr>
            <a:spLocks noGrp="1"/>
          </p:cNvSpPr>
          <p:nvPr>
            <p:ph idx="1"/>
          </p:nvPr>
        </p:nvSpPr>
        <p:spPr>
          <a:xfrm>
            <a:off x="251520" y="1268760"/>
            <a:ext cx="6480720" cy="5256584"/>
          </a:xfrm>
        </p:spPr>
        <p:txBody>
          <a:bodyPr>
            <a:normAutofit fontScale="92500"/>
          </a:bodyPr>
          <a:lstStyle/>
          <a:p>
            <a:r>
              <a:rPr lang="tr-TR" sz="2400" dirty="0" smtClean="0">
                <a:effectLst/>
                <a:latin typeface="Calibri" panose="020F0502020204030204" pitchFamily="34" charset="0"/>
                <a:ea typeface="Times New Roman"/>
              </a:rPr>
              <a:t>Bu çalışmada katılımcıların %70’den fazlasının SIM kartı takılı olmayan ve GSM operatörlerinin kapsama alanı dışındaki yerlerden mobil telefonlar ile acil çağrı numarasının aranabilmesinin farkında olduğunu göstermektedir. </a:t>
            </a:r>
          </a:p>
          <a:p>
            <a:r>
              <a:rPr lang="tr-TR" sz="2400" dirty="0" smtClean="0">
                <a:effectLst/>
                <a:latin typeface="Calibri" panose="020F0502020204030204" pitchFamily="34" charset="0"/>
                <a:ea typeface="Times New Roman"/>
              </a:rPr>
              <a:t>Ancak hizmetin etkililiğini arttırmayı amaçlayan bu uygulamanın kötüye kullanımı ile acil yardıma ihtiyacı olanların mağdur olmasına neden olması, bazı ülkelerde bu kolaylaştırıcı uygulamadan vazgeçilmesine neden olmuştur. </a:t>
            </a:r>
          </a:p>
          <a:p>
            <a:r>
              <a:rPr lang="tr-TR" sz="2400" dirty="0" smtClean="0">
                <a:effectLst/>
                <a:latin typeface="Calibri" panose="020F0502020204030204" pitchFamily="34" charset="0"/>
                <a:ea typeface="Times New Roman"/>
              </a:rPr>
              <a:t>Almanya’da uzun yıllardır SIM kartsız, dolayısıyla kapsama alanı dışındaki yerlerden mobil telefonlar ile acil numaralar aranamamaktadır, Kasım 2010’da yayınlanan bir yasa ile İspanya’da da benzer bir uygulama hayata geçirilmiştir. </a:t>
            </a:r>
            <a:endParaRPr lang="tr-TR" sz="2400" dirty="0">
              <a:latin typeface="Calibri" panose="020F050202020403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750" y="2060848"/>
            <a:ext cx="264925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1007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latin typeface="Calibri" panose="020F0502020204030204" pitchFamily="34" charset="0"/>
              </a:rPr>
              <a:t>TartIşma</a:t>
            </a:r>
            <a:r>
              <a:rPr lang="tr-TR" dirty="0" smtClean="0">
                <a:latin typeface="Calibri" panose="020F0502020204030204" pitchFamily="34" charset="0"/>
              </a:rPr>
              <a:t> </a:t>
            </a:r>
            <a:r>
              <a:rPr lang="tr-TR" dirty="0" smtClean="0">
                <a:latin typeface="Calibri" panose="020F0502020204030204" pitchFamily="34" charset="0"/>
              </a:rPr>
              <a:t>(5)</a:t>
            </a:r>
            <a:endParaRPr lang="tr-TR" dirty="0">
              <a:latin typeface="Calibri" panose="020F0502020204030204" pitchFamily="34" charset="0"/>
            </a:endParaRPr>
          </a:p>
        </p:txBody>
      </p:sp>
      <p:sp>
        <p:nvSpPr>
          <p:cNvPr id="3" name="İçerik Yer Tutucusu 2"/>
          <p:cNvSpPr>
            <a:spLocks noGrp="1"/>
          </p:cNvSpPr>
          <p:nvPr>
            <p:ph idx="1"/>
          </p:nvPr>
        </p:nvSpPr>
        <p:spPr/>
        <p:txBody>
          <a:bodyPr>
            <a:normAutofit lnSpcReduction="10000"/>
          </a:bodyPr>
          <a:lstStyle/>
          <a:p>
            <a:r>
              <a:rPr lang="tr-TR" dirty="0" smtClean="0">
                <a:effectLst/>
                <a:latin typeface="Calibri" panose="020F0502020204030204" pitchFamily="34" charset="0"/>
                <a:ea typeface="Times New Roman"/>
              </a:rPr>
              <a:t>Yaşam hakkının korunması adına hizmetin kötüye kullanımının engellenmesi için bazı ülkelerde, daha agresif önleyici yöntemler kullanılmaktadır. </a:t>
            </a:r>
          </a:p>
          <a:p>
            <a:r>
              <a:rPr lang="tr-TR" dirty="0" smtClean="0">
                <a:effectLst/>
                <a:latin typeface="Calibri" panose="020F0502020204030204" pitchFamily="34" charset="0"/>
                <a:ea typeface="Times New Roman"/>
              </a:rPr>
              <a:t>Bu önlemler, suiistimali tekrarlayanlar için telefon numaralarının kara listeye alınması ya da bloke edilmesi, asılsız ihbarlarda yapılan kamu harcamalarının maliyetinin ödettirilmesi, suiistimali yapan kişilerin kamuoyuna deşifre edilmesi olarak sıralanabilir. </a:t>
            </a:r>
            <a:endParaRPr lang="tr-TR" dirty="0">
              <a:latin typeface="Calibri" panose="020F0502020204030204" pitchFamily="34" charset="0"/>
            </a:endParaRPr>
          </a:p>
        </p:txBody>
      </p:sp>
    </p:spTree>
    <p:extLst>
      <p:ext uri="{BB962C8B-B14F-4D97-AF65-F5344CB8AC3E}">
        <p14:creationId xmlns:p14="http://schemas.microsoft.com/office/powerpoint/2010/main" val="426639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latin typeface="Calibri" panose="020F0502020204030204" pitchFamily="34" charset="0"/>
              </a:rPr>
              <a:t>TartIşma</a:t>
            </a:r>
            <a:r>
              <a:rPr lang="tr-TR" dirty="0" smtClean="0">
                <a:latin typeface="Calibri" panose="020F0502020204030204" pitchFamily="34" charset="0"/>
              </a:rPr>
              <a:t> </a:t>
            </a:r>
            <a:r>
              <a:rPr lang="tr-TR" dirty="0" smtClean="0">
                <a:latin typeface="Calibri" panose="020F0502020204030204" pitchFamily="34" charset="0"/>
              </a:rPr>
              <a:t>(6)</a:t>
            </a:r>
            <a:endParaRPr lang="tr-TR" dirty="0">
              <a:latin typeface="Calibri" panose="020F0502020204030204" pitchFamily="34" charset="0"/>
            </a:endParaRPr>
          </a:p>
        </p:txBody>
      </p:sp>
      <p:sp>
        <p:nvSpPr>
          <p:cNvPr id="3" name="İçerik Yer Tutucusu 2"/>
          <p:cNvSpPr>
            <a:spLocks noGrp="1"/>
          </p:cNvSpPr>
          <p:nvPr>
            <p:ph idx="1"/>
          </p:nvPr>
        </p:nvSpPr>
        <p:spPr/>
        <p:txBody>
          <a:bodyPr>
            <a:normAutofit fontScale="70000" lnSpcReduction="20000"/>
          </a:bodyPr>
          <a:lstStyle/>
          <a:p>
            <a:r>
              <a:rPr lang="tr-TR" dirty="0" smtClean="0">
                <a:effectLst/>
                <a:latin typeface="Calibri" panose="020F0502020204030204" pitchFamily="34" charset="0"/>
                <a:ea typeface="Times New Roman"/>
              </a:rPr>
              <a:t>Türkiye’de sadece asılsız ihbarlara para cezası uygulanmakta, özellikle bilinçsiz kötüye kullanım ile ilgili sistematik uygulanan herhangi bir idari ya da teknik önlem bulunmamaktadır. </a:t>
            </a:r>
          </a:p>
          <a:p>
            <a:r>
              <a:rPr lang="tr-TR" dirty="0" smtClean="0">
                <a:effectLst/>
                <a:latin typeface="Calibri" panose="020F0502020204030204" pitchFamily="34" charset="0"/>
                <a:ea typeface="Times New Roman"/>
              </a:rPr>
              <a:t>Bu çalışmada, ambulans hizmetlerinin etkililiğinin arttırılması için katılımcıların yaklaşık %70’i, hizmetin kötüye kullanılması durumunda idari ve cezai yaptırımların uygulanmasını doğru bulmaktadır. </a:t>
            </a:r>
          </a:p>
          <a:p>
            <a:r>
              <a:rPr lang="tr-TR" dirty="0" smtClean="0">
                <a:effectLst/>
                <a:latin typeface="Calibri" panose="020F0502020204030204" pitchFamily="34" charset="0"/>
                <a:ea typeface="Times New Roman"/>
              </a:rPr>
              <a:t>Bu durum, yaşam hakkı ile doğrudan ilişkili bu hizmet alanında, yaptırımlar konusunda yararlanıcının desteğini göstermektedir. </a:t>
            </a:r>
          </a:p>
          <a:p>
            <a:r>
              <a:rPr lang="tr-TR" dirty="0" smtClean="0">
                <a:effectLst/>
                <a:latin typeface="Calibri" panose="020F0502020204030204" pitchFamily="34" charset="0"/>
                <a:ea typeface="Times New Roman"/>
              </a:rPr>
              <a:t>Bu çalışmada, katılımcıların sadece %40’ı asılsız ihbar durumunda para cezası uygulandığını bildiğini belirtmiştir. </a:t>
            </a:r>
          </a:p>
          <a:p>
            <a:r>
              <a:rPr lang="tr-TR" dirty="0" smtClean="0">
                <a:effectLst/>
                <a:latin typeface="Calibri" panose="020F0502020204030204" pitchFamily="34" charset="0"/>
                <a:ea typeface="Times New Roman"/>
              </a:rPr>
              <a:t>Acil çağrı numaralarının suiistimalinin önlenmesi adına geliştirilen tedbirlerin etkin olabilmesi için özellikle bilinçsiz kötüye kullanımla ilgili tedbirlerinde uygulanması ve hizmetin yararlanıcısı tarafından da özellikle yaptırımların biliniyor olması gerekir.</a:t>
            </a:r>
            <a:endParaRPr lang="tr-TR" dirty="0">
              <a:latin typeface="Calibri" panose="020F0502020204030204" pitchFamily="34" charset="0"/>
            </a:endParaRPr>
          </a:p>
        </p:txBody>
      </p:sp>
    </p:spTree>
    <p:extLst>
      <p:ext uri="{BB962C8B-B14F-4D97-AF65-F5344CB8AC3E}">
        <p14:creationId xmlns:p14="http://schemas.microsoft.com/office/powerpoint/2010/main" val="4193320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alibri" panose="020F0502020204030204" pitchFamily="34" charset="0"/>
              </a:rPr>
              <a:t>Tartışma </a:t>
            </a:r>
            <a:r>
              <a:rPr lang="tr-TR" dirty="0" smtClean="0">
                <a:latin typeface="Calibri" panose="020F0502020204030204" pitchFamily="34" charset="0"/>
              </a:rPr>
              <a:t>(7)</a:t>
            </a:r>
            <a:endParaRPr lang="tr-TR" dirty="0">
              <a:latin typeface="Calibri" panose="020F0502020204030204" pitchFamily="34" charset="0"/>
            </a:endParaRPr>
          </a:p>
        </p:txBody>
      </p:sp>
      <p:sp>
        <p:nvSpPr>
          <p:cNvPr id="3" name="İçerik Yer Tutucusu 2"/>
          <p:cNvSpPr>
            <a:spLocks noGrp="1"/>
          </p:cNvSpPr>
          <p:nvPr>
            <p:ph idx="1"/>
          </p:nvPr>
        </p:nvSpPr>
        <p:spPr>
          <a:xfrm>
            <a:off x="251520" y="1412776"/>
            <a:ext cx="6264696" cy="5328592"/>
          </a:xfrm>
        </p:spPr>
        <p:txBody>
          <a:bodyPr>
            <a:normAutofit fontScale="77500" lnSpcReduction="20000"/>
          </a:bodyPr>
          <a:lstStyle/>
          <a:p>
            <a:r>
              <a:rPr lang="tr-TR" dirty="0" smtClean="0">
                <a:effectLst/>
                <a:latin typeface="Calibri" panose="020F0502020204030204" pitchFamily="34" charset="0"/>
                <a:ea typeface="Times New Roman"/>
              </a:rPr>
              <a:t>Özellikle acil olmayan durumlar için acil numaraların aranmasının azaltılması için kullanılan bir başka yöntem de, nakil ambulanslarının talep edilebileceği alternatif bir telefon hattının oluşturulmasıdır. </a:t>
            </a:r>
          </a:p>
          <a:p>
            <a:r>
              <a:rPr lang="tr-TR" dirty="0" smtClean="0">
                <a:effectLst/>
                <a:latin typeface="Calibri" panose="020F0502020204030204" pitchFamily="34" charset="0"/>
                <a:ea typeface="Times New Roman"/>
              </a:rPr>
              <a:t>ABD’de bazı eyaletlerde, acil durum içermeyen sağlık sorunlarında danışma amaçlı “311” numarası aranabilmektedir. </a:t>
            </a:r>
          </a:p>
          <a:p>
            <a:r>
              <a:rPr lang="tr-TR" dirty="0" smtClean="0">
                <a:effectLst/>
                <a:latin typeface="Calibri" panose="020F0502020204030204" pitchFamily="34" charset="0"/>
                <a:ea typeface="Times New Roman"/>
              </a:rPr>
              <a:t>Bu eyaletlerde, acil sağlık hizmetleri gerekmeyen durumlar için “911” acil çağrı numarasının aranmasının azaldığı gözlenmiştir. </a:t>
            </a:r>
          </a:p>
          <a:p>
            <a:r>
              <a:rPr lang="tr-TR" dirty="0" smtClean="0">
                <a:effectLst/>
                <a:latin typeface="Calibri" panose="020F0502020204030204" pitchFamily="34" charset="0"/>
                <a:ea typeface="Times New Roman"/>
              </a:rPr>
              <a:t>Türkiye’de acil olmayan durumlar için danışma amaçlı vatandaşın kullanabileceği ücretsiz bir çağrı hizmeti bulunmamaktadır. </a:t>
            </a:r>
            <a:endParaRPr lang="tr-TR" dirty="0">
              <a:latin typeface="Calibri" panose="020F050202020403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204864"/>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8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b="1" dirty="0" err="1" smtClean="0">
                <a:effectLst/>
                <a:latin typeface="Calibri" panose="020F0502020204030204" pitchFamily="34" charset="0"/>
                <a:ea typeface="Times New Roman"/>
                <a:cs typeface="Times New Roman"/>
              </a:rPr>
              <a:t>Amaç</a:t>
            </a:r>
            <a:r>
              <a:rPr lang="tr-TR" dirty="0" smtClean="0">
                <a:latin typeface="Calibri" panose="020F0502020204030204" pitchFamily="34" charset="0"/>
                <a:ea typeface="Calibri"/>
                <a:cs typeface="Times New Roman"/>
              </a:rPr>
              <a:t/>
            </a:r>
            <a:br>
              <a:rPr lang="tr-TR" dirty="0" smtClean="0">
                <a:latin typeface="Calibri" panose="020F0502020204030204" pitchFamily="34" charset="0"/>
                <a:ea typeface="Calibri"/>
                <a:cs typeface="Times New Roman"/>
              </a:rPr>
            </a:br>
            <a:endParaRPr lang="tr-TR" dirty="0">
              <a:latin typeface="Calibri" panose="020F0502020204030204" pitchFamily="34" charset="0"/>
            </a:endParaRPr>
          </a:p>
        </p:txBody>
      </p:sp>
      <p:sp>
        <p:nvSpPr>
          <p:cNvPr id="3" name="İçerik Yer Tutucusu 2"/>
          <p:cNvSpPr>
            <a:spLocks noGrp="1"/>
          </p:cNvSpPr>
          <p:nvPr>
            <p:ph idx="1"/>
          </p:nvPr>
        </p:nvSpPr>
        <p:spPr>
          <a:xfrm>
            <a:off x="304800" y="1554162"/>
            <a:ext cx="5347320" cy="4525963"/>
          </a:xfrm>
        </p:spPr>
        <p:txBody>
          <a:bodyPr>
            <a:normAutofit fontScale="92500"/>
          </a:bodyPr>
          <a:lstStyle/>
          <a:p>
            <a:pPr marL="0" indent="0">
              <a:lnSpc>
                <a:spcPct val="115000"/>
              </a:lnSpc>
              <a:spcAft>
                <a:spcPts val="1000"/>
              </a:spcAft>
              <a:buNone/>
            </a:pPr>
            <a:r>
              <a:rPr lang="tr-TR" sz="3600" dirty="0" smtClean="0">
                <a:latin typeface="Calibri" panose="020F0502020204030204" pitchFamily="34" charset="0"/>
                <a:ea typeface="Calibri"/>
                <a:cs typeface="Times New Roman"/>
              </a:rPr>
              <a:t>        Çalışmada</a:t>
            </a:r>
            <a:r>
              <a:rPr lang="tr-TR" sz="3600" dirty="0">
                <a:latin typeface="Calibri" panose="020F0502020204030204" pitchFamily="34" charset="0"/>
                <a:ea typeface="Calibri"/>
                <a:cs typeface="Times New Roman"/>
              </a:rPr>
              <a:t>, Türkiye’de 112 acil çağrı hizmetlerinin (AÇH) en önemli sorun alanlarından olan, hizmetin suiistimalinin, acil tıp sistemi üzerine etkilerinin değerlendirilmesi amaçlanmaktadır. </a:t>
            </a:r>
          </a:p>
          <a:p>
            <a:pPr marL="0" indent="0" algn="just">
              <a:lnSpc>
                <a:spcPct val="150000"/>
              </a:lnSpc>
              <a:buNone/>
              <a:tabLst>
                <a:tab pos="180340" algn="l"/>
              </a:tabLst>
            </a:pPr>
            <a:endParaRPr lang="tr-TR" dirty="0">
              <a:latin typeface="Calibri" panose="020F0502020204030204" pitchFamily="34" charset="0"/>
              <a:ea typeface="Calibri"/>
              <a:cs typeface="Times New Roman"/>
            </a:endParaRPr>
          </a:p>
          <a:p>
            <a:endParaRPr lang="tr-TR" dirty="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822" y="1772816"/>
            <a:ext cx="324036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541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latin typeface="Calibri" panose="020F0502020204030204" pitchFamily="34" charset="0"/>
                <a:ea typeface="Calibri"/>
                <a:cs typeface="Times New Roman"/>
              </a:rPr>
              <a:t>Sonuç</a:t>
            </a:r>
            <a:endParaRPr lang="tr-TR" dirty="0">
              <a:latin typeface="Calibri" panose="020F0502020204030204" pitchFamily="34" charset="0"/>
            </a:endParaRPr>
          </a:p>
        </p:txBody>
      </p:sp>
      <p:sp>
        <p:nvSpPr>
          <p:cNvPr id="3" name="İçerik Yer Tutucusu 2"/>
          <p:cNvSpPr>
            <a:spLocks noGrp="1"/>
          </p:cNvSpPr>
          <p:nvPr>
            <p:ph idx="1"/>
          </p:nvPr>
        </p:nvSpPr>
        <p:spPr/>
        <p:txBody>
          <a:bodyPr>
            <a:normAutofit fontScale="85000" lnSpcReduction="10000"/>
          </a:bodyPr>
          <a:lstStyle/>
          <a:p>
            <a:pPr>
              <a:lnSpc>
                <a:spcPct val="115000"/>
              </a:lnSpc>
              <a:spcAft>
                <a:spcPts val="1000"/>
              </a:spcAft>
            </a:pPr>
            <a:r>
              <a:rPr lang="tr-TR" dirty="0" smtClean="0">
                <a:latin typeface="Calibri" panose="020F0502020204030204" pitchFamily="34" charset="0"/>
                <a:ea typeface="Calibri"/>
                <a:cs typeface="Times New Roman"/>
              </a:rPr>
              <a:t>112 </a:t>
            </a:r>
            <a:r>
              <a:rPr lang="tr-TR" dirty="0">
                <a:latin typeface="Calibri" panose="020F0502020204030204" pitchFamily="34" charset="0"/>
                <a:ea typeface="Calibri"/>
                <a:cs typeface="Times New Roman"/>
              </a:rPr>
              <a:t>acil çağrı hizmetleri, acil sağlık hizmetlerinin hızlı ve etkin sağlanması için oluşturulmuştur. </a:t>
            </a:r>
            <a:endParaRPr lang="tr-TR" dirty="0" smtClean="0">
              <a:latin typeface="Calibri" panose="020F0502020204030204" pitchFamily="34" charset="0"/>
              <a:ea typeface="Calibri"/>
              <a:cs typeface="Times New Roman"/>
            </a:endParaRPr>
          </a:p>
          <a:p>
            <a:pPr>
              <a:lnSpc>
                <a:spcPct val="115000"/>
              </a:lnSpc>
              <a:spcAft>
                <a:spcPts val="1000"/>
              </a:spcAft>
            </a:pPr>
            <a:r>
              <a:rPr lang="tr-TR" dirty="0" smtClean="0">
                <a:latin typeface="Calibri" panose="020F0502020204030204" pitchFamily="34" charset="0"/>
                <a:ea typeface="Calibri"/>
                <a:cs typeface="Times New Roman"/>
              </a:rPr>
              <a:t>Ancak </a:t>
            </a:r>
            <a:r>
              <a:rPr lang="tr-TR" dirty="0">
                <a:latin typeface="Calibri" panose="020F0502020204030204" pitchFamily="34" charset="0"/>
                <a:ea typeface="Calibri"/>
                <a:cs typeface="Times New Roman"/>
              </a:rPr>
              <a:t>Türkiye gibi hizmet alanının suiistimalinin yüksek olduğu ülkelerde, hizmetin etkinliğini kaybetmesi, tüm acil tıp sistemini olumsuz etkilemektedir. </a:t>
            </a:r>
            <a:endParaRPr lang="tr-TR" dirty="0" smtClean="0">
              <a:latin typeface="Calibri" panose="020F0502020204030204" pitchFamily="34" charset="0"/>
              <a:ea typeface="Calibri"/>
              <a:cs typeface="Times New Roman"/>
            </a:endParaRPr>
          </a:p>
          <a:p>
            <a:pPr>
              <a:lnSpc>
                <a:spcPct val="115000"/>
              </a:lnSpc>
              <a:spcAft>
                <a:spcPts val="1000"/>
              </a:spcAft>
            </a:pPr>
            <a:r>
              <a:rPr lang="tr-TR" dirty="0" smtClean="0">
                <a:latin typeface="Calibri" panose="020F0502020204030204" pitchFamily="34" charset="0"/>
                <a:ea typeface="Calibri"/>
                <a:cs typeface="Times New Roman"/>
              </a:rPr>
              <a:t>Türkiye’de </a:t>
            </a:r>
            <a:r>
              <a:rPr lang="tr-TR" dirty="0">
                <a:latin typeface="Calibri" panose="020F0502020204030204" pitchFamily="34" charset="0"/>
                <a:ea typeface="Calibri"/>
                <a:cs typeface="Times New Roman"/>
              </a:rPr>
              <a:t>bilinçsiz suiistimal olgularının önlenmesi içinde idari ve teknik önlemler geliştirilmeli, vatandaşın hizmetten etkin yararlanabilmesi için eğitim ve tanıtım çalışmaları yaygınlaştırılmalıdır.</a:t>
            </a:r>
          </a:p>
          <a:p>
            <a:endParaRPr lang="tr-TR" dirty="0">
              <a:latin typeface="Calibri" panose="020F0502020204030204" pitchFamily="34" charset="0"/>
            </a:endParaRPr>
          </a:p>
        </p:txBody>
      </p:sp>
    </p:spTree>
    <p:extLst>
      <p:ext uri="{BB962C8B-B14F-4D97-AF65-F5344CB8AC3E}">
        <p14:creationId xmlns:p14="http://schemas.microsoft.com/office/powerpoint/2010/main" val="3593727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TEŞEKKÜR EDERİM</a:t>
            </a:r>
            <a:endParaRPr lang="tr-TR" dirty="0"/>
          </a:p>
        </p:txBody>
      </p:sp>
      <p:sp>
        <p:nvSpPr>
          <p:cNvPr id="3" name="İçerik Yer Tutucusu 2"/>
          <p:cNvSpPr>
            <a:spLocks noGrp="1"/>
          </p:cNvSpPr>
          <p:nvPr>
            <p:ph idx="1"/>
          </p:nvPr>
        </p:nvSpPr>
        <p:spPr>
          <a:xfrm>
            <a:off x="457200" y="1556792"/>
            <a:ext cx="8229600" cy="4898016"/>
          </a:xfrm>
        </p:spPr>
        <p:txBody>
          <a:bodyPr>
            <a:noAutofit/>
          </a:bodyPr>
          <a:lstStyle/>
          <a:p>
            <a:pPr marL="64008" indent="0">
              <a:lnSpc>
                <a:spcPct val="115000"/>
              </a:lnSpc>
              <a:spcAft>
                <a:spcPts val="1000"/>
              </a:spcAft>
              <a:buNone/>
            </a:pPr>
            <a:r>
              <a:rPr lang="tr-TR" sz="1000" b="1" dirty="0" smtClean="0">
                <a:latin typeface="Times New Roman"/>
                <a:ea typeface="Calibri"/>
                <a:cs typeface="Times New Roman"/>
              </a:rPr>
              <a:t>Kaynakça </a:t>
            </a:r>
          </a:p>
          <a:p>
            <a:pPr>
              <a:lnSpc>
                <a:spcPct val="115000"/>
              </a:lnSpc>
              <a:spcAft>
                <a:spcPts val="1000"/>
              </a:spcAft>
            </a:pPr>
            <a:r>
              <a:rPr lang="tr-TR" sz="900" dirty="0" smtClean="0">
                <a:latin typeface="Times New Roman"/>
                <a:ea typeface="Calibri"/>
                <a:cs typeface="Times New Roman"/>
              </a:rPr>
              <a:t>COCOM </a:t>
            </a:r>
            <a:r>
              <a:rPr lang="tr-TR" sz="900" dirty="0">
                <a:latin typeface="Times New Roman"/>
                <a:ea typeface="Calibri"/>
                <a:cs typeface="Times New Roman"/>
              </a:rPr>
              <a:t>(2012). ANNEX </a:t>
            </a:r>
            <a:r>
              <a:rPr lang="tr-TR" sz="900" dirty="0" err="1">
                <a:latin typeface="Times New Roman"/>
                <a:ea typeface="Calibri"/>
                <a:cs typeface="Times New Roman"/>
              </a:rPr>
              <a:t>to</a:t>
            </a:r>
            <a:r>
              <a:rPr lang="tr-TR" sz="900" dirty="0">
                <a:latin typeface="Times New Roman"/>
                <a:ea typeface="Calibri"/>
                <a:cs typeface="Times New Roman"/>
              </a:rPr>
              <a:t> </a:t>
            </a:r>
            <a:r>
              <a:rPr lang="tr-TR" sz="900" dirty="0" err="1">
                <a:latin typeface="Times New Roman"/>
                <a:ea typeface="Calibri"/>
                <a:cs typeface="Times New Roman"/>
              </a:rPr>
              <a:t>document</a:t>
            </a:r>
            <a:r>
              <a:rPr lang="tr-TR" sz="900" dirty="0">
                <a:latin typeface="Times New Roman"/>
                <a:ea typeface="Calibri"/>
                <a:cs typeface="Times New Roman"/>
              </a:rPr>
              <a:t> COCOM 13-04 ‘Report on </a:t>
            </a:r>
            <a:r>
              <a:rPr lang="tr-TR" sz="900" dirty="0" err="1">
                <a:latin typeface="Times New Roman"/>
                <a:ea typeface="Calibri"/>
                <a:cs typeface="Times New Roman"/>
              </a:rPr>
              <a:t>the</a:t>
            </a:r>
            <a:r>
              <a:rPr lang="tr-TR" sz="900" dirty="0">
                <a:latin typeface="Times New Roman"/>
                <a:ea typeface="Calibri"/>
                <a:cs typeface="Times New Roman"/>
              </a:rPr>
              <a:t> </a:t>
            </a:r>
            <a:r>
              <a:rPr lang="tr-TR" sz="900" dirty="0" err="1">
                <a:latin typeface="Times New Roman"/>
                <a:ea typeface="Calibri"/>
                <a:cs typeface="Times New Roman"/>
              </a:rPr>
              <a:t>Implementation</a:t>
            </a:r>
            <a:r>
              <a:rPr lang="tr-TR" sz="900" dirty="0">
                <a:latin typeface="Times New Roman"/>
                <a:ea typeface="Calibri"/>
                <a:cs typeface="Times New Roman"/>
              </a:rPr>
              <a:t> of 112’. http://ec.europa.eu/</a:t>
            </a:r>
            <a:r>
              <a:rPr lang="tr-TR" sz="900" dirty="0" err="1">
                <a:latin typeface="Times New Roman"/>
                <a:ea typeface="Calibri"/>
                <a:cs typeface="Times New Roman"/>
              </a:rPr>
              <a:t>information_society</a:t>
            </a:r>
            <a:r>
              <a:rPr lang="tr-TR" sz="900" dirty="0">
                <a:latin typeface="Times New Roman"/>
                <a:ea typeface="Calibri"/>
                <a:cs typeface="Times New Roman"/>
              </a:rPr>
              <a:t>/</a:t>
            </a:r>
            <a:r>
              <a:rPr lang="tr-TR" sz="900" dirty="0" err="1">
                <a:latin typeface="Times New Roman"/>
                <a:ea typeface="Calibri"/>
                <a:cs typeface="Times New Roman"/>
              </a:rPr>
              <a:t>newsroom</a:t>
            </a:r>
            <a:r>
              <a:rPr lang="tr-TR" sz="900" dirty="0">
                <a:latin typeface="Times New Roman"/>
                <a:ea typeface="Calibri"/>
                <a:cs typeface="Times New Roman"/>
              </a:rPr>
              <a:t>/</a:t>
            </a:r>
            <a:r>
              <a:rPr lang="tr-TR" sz="900" dirty="0" err="1">
                <a:latin typeface="Times New Roman"/>
                <a:ea typeface="Calibri"/>
                <a:cs typeface="Times New Roman"/>
              </a:rPr>
              <a:t>cf</a:t>
            </a:r>
            <a:r>
              <a:rPr lang="tr-TR" sz="900" dirty="0">
                <a:latin typeface="Times New Roman"/>
                <a:ea typeface="Calibri"/>
                <a:cs typeface="Times New Roman"/>
              </a:rPr>
              <a:t>/</a:t>
            </a:r>
            <a:r>
              <a:rPr lang="tr-TR" sz="900" dirty="0" err="1">
                <a:latin typeface="Times New Roman"/>
                <a:ea typeface="Calibri"/>
                <a:cs typeface="Times New Roman"/>
              </a:rPr>
              <a:t>document.cfm?doc_id</a:t>
            </a:r>
            <a:r>
              <a:rPr lang="tr-TR" sz="900" dirty="0">
                <a:latin typeface="Times New Roman"/>
                <a:ea typeface="Calibri"/>
                <a:cs typeface="Times New Roman"/>
              </a:rPr>
              <a:t>=1673, (24.02.2016). </a:t>
            </a:r>
            <a:endParaRPr lang="tr-TR" sz="1100" dirty="0">
              <a:latin typeface="Calibri"/>
              <a:ea typeface="Calibri"/>
              <a:cs typeface="Times New Roman"/>
            </a:endParaRPr>
          </a:p>
          <a:p>
            <a:pPr>
              <a:lnSpc>
                <a:spcPct val="115000"/>
              </a:lnSpc>
              <a:spcAft>
                <a:spcPts val="1000"/>
              </a:spcAft>
            </a:pPr>
            <a:r>
              <a:rPr lang="tr-TR" sz="900" dirty="0" err="1">
                <a:latin typeface="Times New Roman"/>
                <a:ea typeface="Calibri"/>
                <a:cs typeface="Times New Roman"/>
              </a:rPr>
              <a:t>Chin</a:t>
            </a:r>
            <a:r>
              <a:rPr lang="tr-TR" sz="900" dirty="0">
                <a:latin typeface="Times New Roman"/>
                <a:ea typeface="Calibri"/>
                <a:cs typeface="Times New Roman"/>
              </a:rPr>
              <a:t>, Christina (2015). </a:t>
            </a:r>
            <a:r>
              <a:rPr lang="tr-TR" sz="900" dirty="0" err="1">
                <a:latin typeface="Times New Roman"/>
                <a:ea typeface="Calibri"/>
                <a:cs typeface="Times New Roman"/>
              </a:rPr>
              <a:t>Public</a:t>
            </a:r>
            <a:r>
              <a:rPr lang="tr-TR" sz="900" dirty="0">
                <a:latin typeface="Times New Roman"/>
                <a:ea typeface="Calibri"/>
                <a:cs typeface="Times New Roman"/>
              </a:rPr>
              <a:t> has </a:t>
            </a:r>
            <a:r>
              <a:rPr lang="tr-TR" sz="900" dirty="0" err="1">
                <a:latin typeface="Times New Roman"/>
                <a:ea typeface="Calibri"/>
                <a:cs typeface="Times New Roman"/>
              </a:rPr>
              <a:t>wrong</a:t>
            </a:r>
            <a:r>
              <a:rPr lang="tr-TR" sz="900" dirty="0">
                <a:latin typeface="Times New Roman"/>
                <a:ea typeface="Calibri"/>
                <a:cs typeface="Times New Roman"/>
              </a:rPr>
              <a:t> </a:t>
            </a:r>
            <a:r>
              <a:rPr lang="tr-TR" sz="900" dirty="0" err="1">
                <a:latin typeface="Times New Roman"/>
                <a:ea typeface="Calibri"/>
                <a:cs typeface="Times New Roman"/>
              </a:rPr>
              <a:t>perception</a:t>
            </a:r>
            <a:r>
              <a:rPr lang="tr-TR" sz="900" dirty="0">
                <a:latin typeface="Times New Roman"/>
                <a:ea typeface="Calibri"/>
                <a:cs typeface="Times New Roman"/>
              </a:rPr>
              <a:t> of </a:t>
            </a:r>
            <a:r>
              <a:rPr lang="tr-TR" sz="900" dirty="0" err="1">
                <a:latin typeface="Times New Roman"/>
                <a:ea typeface="Calibri"/>
                <a:cs typeface="Times New Roman"/>
              </a:rPr>
              <a:t>emergency</a:t>
            </a:r>
            <a:r>
              <a:rPr lang="tr-TR" sz="900" dirty="0">
                <a:latin typeface="Times New Roman"/>
                <a:ea typeface="Calibri"/>
                <a:cs typeface="Times New Roman"/>
              </a:rPr>
              <a:t> </a:t>
            </a:r>
            <a:r>
              <a:rPr lang="tr-TR" sz="900" dirty="0" err="1">
                <a:latin typeface="Times New Roman"/>
                <a:ea typeface="Calibri"/>
                <a:cs typeface="Times New Roman"/>
              </a:rPr>
              <a:t>number</a:t>
            </a:r>
            <a:r>
              <a:rPr lang="tr-TR" sz="900" dirty="0">
                <a:latin typeface="Times New Roman"/>
                <a:ea typeface="Calibri"/>
                <a:cs typeface="Times New Roman"/>
              </a:rPr>
              <a:t>. http://www.thestar.com.my/news/nation/2015/03/15/myths-of-112-answered-public-has-wrong-perception-of-emergency-number/</a:t>
            </a:r>
            <a:endParaRPr lang="tr-TR" sz="1100" dirty="0">
              <a:latin typeface="Calibri"/>
              <a:ea typeface="Calibri"/>
              <a:cs typeface="Times New Roman"/>
            </a:endParaRPr>
          </a:p>
          <a:p>
            <a:pPr>
              <a:lnSpc>
                <a:spcPct val="115000"/>
              </a:lnSpc>
              <a:spcAft>
                <a:spcPts val="1000"/>
              </a:spcAft>
            </a:pPr>
            <a:r>
              <a:rPr lang="tr-TR" sz="900" dirty="0" err="1">
                <a:latin typeface="Times New Roman"/>
                <a:ea typeface="Calibri"/>
                <a:cs typeface="Times New Roman"/>
              </a:rPr>
              <a:t>Blackstone</a:t>
            </a:r>
            <a:r>
              <a:rPr lang="tr-TR" sz="900" dirty="0">
                <a:latin typeface="Times New Roman"/>
                <a:ea typeface="Calibri"/>
                <a:cs typeface="Times New Roman"/>
              </a:rPr>
              <a:t>, </a:t>
            </a:r>
            <a:r>
              <a:rPr lang="tr-TR" sz="900" dirty="0" err="1">
                <a:latin typeface="Times New Roman"/>
                <a:ea typeface="Calibri"/>
                <a:cs typeface="Times New Roman"/>
              </a:rPr>
              <a:t>Erwin</a:t>
            </a:r>
            <a:r>
              <a:rPr lang="tr-TR" sz="900" dirty="0">
                <a:latin typeface="Times New Roman"/>
                <a:ea typeface="Calibri"/>
                <a:cs typeface="Times New Roman"/>
              </a:rPr>
              <a:t> A.  </a:t>
            </a:r>
            <a:r>
              <a:rPr lang="tr-TR" sz="900" dirty="0" err="1">
                <a:latin typeface="Times New Roman"/>
                <a:ea typeface="Calibri"/>
                <a:cs typeface="Times New Roman"/>
              </a:rPr>
              <a:t>Buck</a:t>
            </a:r>
            <a:r>
              <a:rPr lang="tr-TR" sz="900" dirty="0">
                <a:latin typeface="Times New Roman"/>
                <a:ea typeface="Calibri"/>
                <a:cs typeface="Times New Roman"/>
              </a:rPr>
              <a:t>, Andrew J., Hakim </a:t>
            </a:r>
            <a:r>
              <a:rPr lang="tr-TR" sz="900" dirty="0" err="1">
                <a:latin typeface="Times New Roman"/>
                <a:ea typeface="Calibri"/>
                <a:cs typeface="Times New Roman"/>
              </a:rPr>
              <a:t>Simon</a:t>
            </a:r>
            <a:r>
              <a:rPr lang="tr-TR" sz="900" dirty="0">
                <a:latin typeface="Times New Roman"/>
                <a:ea typeface="Calibri"/>
                <a:cs typeface="Times New Roman"/>
              </a:rPr>
              <a:t> (2005). Evaluation of </a:t>
            </a:r>
            <a:r>
              <a:rPr lang="tr-TR" sz="900" dirty="0" err="1">
                <a:latin typeface="Times New Roman"/>
                <a:ea typeface="Calibri"/>
                <a:cs typeface="Times New Roman"/>
              </a:rPr>
              <a:t>alternative</a:t>
            </a:r>
            <a:r>
              <a:rPr lang="tr-TR" sz="900" dirty="0">
                <a:latin typeface="Times New Roman"/>
                <a:ea typeface="Calibri"/>
                <a:cs typeface="Times New Roman"/>
              </a:rPr>
              <a:t> </a:t>
            </a:r>
            <a:r>
              <a:rPr lang="tr-TR" sz="900" dirty="0" err="1">
                <a:latin typeface="Times New Roman"/>
                <a:ea typeface="Calibri"/>
                <a:cs typeface="Times New Roman"/>
              </a:rPr>
              <a:t>policies</a:t>
            </a:r>
            <a:r>
              <a:rPr lang="tr-TR" sz="900" dirty="0">
                <a:latin typeface="Times New Roman"/>
                <a:ea typeface="Calibri"/>
                <a:cs typeface="Times New Roman"/>
              </a:rPr>
              <a:t> </a:t>
            </a:r>
            <a:r>
              <a:rPr lang="tr-TR" sz="900" dirty="0" err="1">
                <a:latin typeface="Times New Roman"/>
                <a:ea typeface="Calibri"/>
                <a:cs typeface="Times New Roman"/>
              </a:rPr>
              <a:t>to</a:t>
            </a:r>
            <a:r>
              <a:rPr lang="tr-TR" sz="900" dirty="0">
                <a:latin typeface="Times New Roman"/>
                <a:ea typeface="Calibri"/>
                <a:cs typeface="Times New Roman"/>
              </a:rPr>
              <a:t> </a:t>
            </a:r>
            <a:r>
              <a:rPr lang="tr-TR" sz="900" dirty="0" err="1">
                <a:latin typeface="Times New Roman"/>
                <a:ea typeface="Calibri"/>
                <a:cs typeface="Times New Roman"/>
              </a:rPr>
              <a:t>combat</a:t>
            </a:r>
            <a:r>
              <a:rPr lang="tr-TR" sz="900" dirty="0">
                <a:latin typeface="Times New Roman"/>
                <a:ea typeface="Calibri"/>
                <a:cs typeface="Times New Roman"/>
              </a:rPr>
              <a:t> </a:t>
            </a:r>
            <a:r>
              <a:rPr lang="tr-TR" sz="900" dirty="0" err="1">
                <a:latin typeface="Times New Roman"/>
                <a:ea typeface="Calibri"/>
                <a:cs typeface="Times New Roman"/>
              </a:rPr>
              <a:t>false</a:t>
            </a:r>
            <a:r>
              <a:rPr lang="tr-TR" sz="900" dirty="0">
                <a:latin typeface="Times New Roman"/>
                <a:ea typeface="Calibri"/>
                <a:cs typeface="Times New Roman"/>
              </a:rPr>
              <a:t> </a:t>
            </a:r>
            <a:r>
              <a:rPr lang="tr-TR" sz="900" dirty="0" err="1">
                <a:latin typeface="Times New Roman"/>
                <a:ea typeface="Calibri"/>
                <a:cs typeface="Times New Roman"/>
              </a:rPr>
              <a:t>emergency</a:t>
            </a:r>
            <a:r>
              <a:rPr lang="tr-TR" sz="900" dirty="0">
                <a:latin typeface="Times New Roman"/>
                <a:ea typeface="Calibri"/>
                <a:cs typeface="Times New Roman"/>
              </a:rPr>
              <a:t> </a:t>
            </a:r>
            <a:r>
              <a:rPr lang="tr-TR" sz="900" dirty="0" err="1">
                <a:latin typeface="Times New Roman"/>
                <a:ea typeface="Calibri"/>
                <a:cs typeface="Times New Roman"/>
              </a:rPr>
              <a:t>calls</a:t>
            </a:r>
            <a:r>
              <a:rPr lang="tr-TR" sz="900" dirty="0">
                <a:latin typeface="Times New Roman"/>
                <a:ea typeface="Calibri"/>
                <a:cs typeface="Times New Roman"/>
              </a:rPr>
              <a:t>. Evaluation </a:t>
            </a:r>
            <a:r>
              <a:rPr lang="tr-TR" sz="900" dirty="0" err="1">
                <a:latin typeface="Times New Roman"/>
                <a:ea typeface="Calibri"/>
                <a:cs typeface="Times New Roman"/>
              </a:rPr>
              <a:t>and</a:t>
            </a:r>
            <a:r>
              <a:rPr lang="tr-TR" sz="900" dirty="0">
                <a:latin typeface="Times New Roman"/>
                <a:ea typeface="Calibri"/>
                <a:cs typeface="Times New Roman"/>
              </a:rPr>
              <a:t> Program Planning 28 (2005) 233–242</a:t>
            </a:r>
            <a:endParaRPr lang="tr-TR" sz="1100" dirty="0">
              <a:latin typeface="Calibri"/>
              <a:ea typeface="Calibri"/>
              <a:cs typeface="Times New Roman"/>
            </a:endParaRPr>
          </a:p>
          <a:p>
            <a:pPr>
              <a:lnSpc>
                <a:spcPct val="115000"/>
              </a:lnSpc>
              <a:spcAft>
                <a:spcPts val="1000"/>
              </a:spcAft>
            </a:pPr>
            <a:r>
              <a:rPr lang="tr-TR" sz="900" dirty="0">
                <a:latin typeface="Times New Roman"/>
                <a:ea typeface="Calibri"/>
                <a:cs typeface="Times New Roman"/>
              </a:rPr>
              <a:t>EENA (2011) </a:t>
            </a:r>
            <a:r>
              <a:rPr lang="tr-TR" sz="900" dirty="0" err="1">
                <a:latin typeface="Times New Roman"/>
                <a:ea typeface="Calibri"/>
                <a:cs typeface="Times New Roman"/>
              </a:rPr>
              <a:t>False</a:t>
            </a:r>
            <a:r>
              <a:rPr lang="tr-TR" sz="900" dirty="0">
                <a:latin typeface="Times New Roman"/>
                <a:ea typeface="Calibri"/>
                <a:cs typeface="Times New Roman"/>
              </a:rPr>
              <a:t> </a:t>
            </a:r>
            <a:r>
              <a:rPr lang="tr-TR" sz="900" dirty="0" err="1">
                <a:latin typeface="Times New Roman"/>
                <a:ea typeface="Calibri"/>
                <a:cs typeface="Times New Roman"/>
              </a:rPr>
              <a:t>Emergency</a:t>
            </a:r>
            <a:r>
              <a:rPr lang="tr-TR" sz="900" dirty="0">
                <a:latin typeface="Times New Roman"/>
                <a:ea typeface="Calibri"/>
                <a:cs typeface="Times New Roman"/>
              </a:rPr>
              <a:t> </a:t>
            </a:r>
            <a:r>
              <a:rPr lang="tr-TR" sz="900" dirty="0" err="1">
                <a:latin typeface="Times New Roman"/>
                <a:ea typeface="Calibri"/>
                <a:cs typeface="Times New Roman"/>
              </a:rPr>
              <a:t>Calls</a:t>
            </a:r>
            <a:r>
              <a:rPr lang="tr-TR" sz="900" dirty="0">
                <a:latin typeface="Times New Roman"/>
                <a:ea typeface="Calibri"/>
                <a:cs typeface="Times New Roman"/>
              </a:rPr>
              <a:t> http://www.eena.org/</a:t>
            </a:r>
            <a:r>
              <a:rPr lang="tr-TR" sz="900" dirty="0" err="1">
                <a:latin typeface="Times New Roman"/>
                <a:ea typeface="Calibri"/>
                <a:cs typeface="Times New Roman"/>
              </a:rPr>
              <a:t>ressource</a:t>
            </a:r>
            <a:r>
              <a:rPr lang="tr-TR" sz="900" dirty="0">
                <a:latin typeface="Times New Roman"/>
                <a:ea typeface="Calibri"/>
                <a:cs typeface="Times New Roman"/>
              </a:rPr>
              <a:t>/</a:t>
            </a:r>
            <a:r>
              <a:rPr lang="tr-TR" sz="900" dirty="0" err="1">
                <a:latin typeface="Times New Roman"/>
                <a:ea typeface="Calibri"/>
                <a:cs typeface="Times New Roman"/>
              </a:rPr>
              <a:t>static</a:t>
            </a:r>
            <a:r>
              <a:rPr lang="tr-TR" sz="900" dirty="0">
                <a:latin typeface="Times New Roman"/>
                <a:ea typeface="Calibri"/>
                <a:cs typeface="Times New Roman"/>
              </a:rPr>
              <a:t>/</a:t>
            </a:r>
            <a:r>
              <a:rPr lang="tr-TR" sz="900" dirty="0" err="1">
                <a:latin typeface="Times New Roman"/>
                <a:ea typeface="Calibri"/>
                <a:cs typeface="Times New Roman"/>
              </a:rPr>
              <a:t>files</a:t>
            </a:r>
            <a:r>
              <a:rPr lang="tr-TR" sz="900" dirty="0">
                <a:latin typeface="Times New Roman"/>
                <a:ea typeface="Calibri"/>
                <a:cs typeface="Times New Roman"/>
              </a:rPr>
              <a:t>/2011_03_15_3.1.2.fc_v1.0.pdf, (23.02.2016).</a:t>
            </a:r>
            <a:endParaRPr lang="tr-TR" sz="1100" dirty="0">
              <a:latin typeface="Calibri"/>
              <a:ea typeface="Calibri"/>
              <a:cs typeface="Times New Roman"/>
            </a:endParaRPr>
          </a:p>
          <a:p>
            <a:pPr>
              <a:lnSpc>
                <a:spcPct val="115000"/>
              </a:lnSpc>
              <a:spcAft>
                <a:spcPts val="1000"/>
              </a:spcAft>
            </a:pPr>
            <a:r>
              <a:rPr lang="tr-TR" sz="900" dirty="0">
                <a:latin typeface="Times New Roman"/>
                <a:ea typeface="Calibri"/>
                <a:cs typeface="Times New Roman"/>
              </a:rPr>
              <a:t>Ekşi Ali (2014) Acil Yardım Hizmetinden Yararlanma Hakkı Van 112 Acil Çağrı Merkezi Örnek Olayı, Adli Bilimler Dergisi, 13(2):50-57.</a:t>
            </a:r>
            <a:endParaRPr lang="tr-TR" sz="1100" dirty="0">
              <a:latin typeface="Calibri"/>
              <a:ea typeface="Calibri"/>
              <a:cs typeface="Times New Roman"/>
            </a:endParaRPr>
          </a:p>
          <a:p>
            <a:pPr>
              <a:lnSpc>
                <a:spcPct val="115000"/>
              </a:lnSpc>
              <a:spcAft>
                <a:spcPts val="1000"/>
              </a:spcAft>
            </a:pPr>
            <a:r>
              <a:rPr lang="tr-TR" sz="900" dirty="0" err="1">
                <a:latin typeface="Times New Roman"/>
                <a:ea typeface="Calibri"/>
                <a:cs typeface="Times New Roman"/>
              </a:rPr>
              <a:t>Güzelgöz</a:t>
            </a:r>
            <a:r>
              <a:rPr lang="tr-TR" sz="900" dirty="0">
                <a:latin typeface="Times New Roman"/>
                <a:ea typeface="Calibri"/>
                <a:cs typeface="Times New Roman"/>
              </a:rPr>
              <a:t>, Osman (2011). Sağlık reformu ve seçimler. Sağlık Düşüncesi ve Tıp Kültürü Platformu. http://www.sdplatform.com/Dergi/472/Saglik-reformu-ve-secimler.aspx</a:t>
            </a:r>
            <a:endParaRPr lang="tr-TR" sz="1100" dirty="0">
              <a:latin typeface="Calibri"/>
              <a:ea typeface="Calibri"/>
              <a:cs typeface="Times New Roman"/>
            </a:endParaRPr>
          </a:p>
          <a:p>
            <a:pPr>
              <a:lnSpc>
                <a:spcPct val="115000"/>
              </a:lnSpc>
              <a:spcAft>
                <a:spcPts val="1000"/>
              </a:spcAft>
            </a:pPr>
            <a:r>
              <a:rPr lang="tr-TR" sz="900" dirty="0" err="1">
                <a:latin typeface="Times New Roman"/>
                <a:ea typeface="Calibri"/>
                <a:cs typeface="Times New Roman"/>
              </a:rPr>
              <a:t>Moynihan</a:t>
            </a:r>
            <a:r>
              <a:rPr lang="tr-TR" sz="900" dirty="0">
                <a:latin typeface="Times New Roman"/>
                <a:ea typeface="Calibri"/>
                <a:cs typeface="Times New Roman"/>
              </a:rPr>
              <a:t>, </a:t>
            </a:r>
            <a:r>
              <a:rPr lang="tr-TR" sz="900" dirty="0" err="1">
                <a:latin typeface="Times New Roman"/>
                <a:ea typeface="Calibri"/>
                <a:cs typeface="Times New Roman"/>
              </a:rPr>
              <a:t>Colin</a:t>
            </a:r>
            <a:r>
              <a:rPr lang="tr-TR" sz="900" dirty="0">
                <a:latin typeface="Times New Roman"/>
                <a:ea typeface="Calibri"/>
                <a:cs typeface="Times New Roman"/>
              </a:rPr>
              <a:t> (2014). </a:t>
            </a:r>
            <a:r>
              <a:rPr lang="tr-TR" sz="900" dirty="0" err="1">
                <a:latin typeface="Times New Roman"/>
                <a:ea typeface="Calibri"/>
                <a:cs typeface="Times New Roman"/>
              </a:rPr>
              <a:t>Brooklyn</a:t>
            </a:r>
            <a:r>
              <a:rPr lang="tr-TR" sz="900" dirty="0">
                <a:latin typeface="Times New Roman"/>
                <a:ea typeface="Calibri"/>
                <a:cs typeface="Times New Roman"/>
              </a:rPr>
              <a:t> Man Is </a:t>
            </a:r>
            <a:r>
              <a:rPr lang="tr-TR" sz="900" dirty="0" err="1">
                <a:latin typeface="Times New Roman"/>
                <a:ea typeface="Calibri"/>
                <a:cs typeface="Times New Roman"/>
              </a:rPr>
              <a:t>Convicted</a:t>
            </a:r>
            <a:r>
              <a:rPr lang="tr-TR" sz="900" dirty="0">
                <a:latin typeface="Times New Roman"/>
                <a:ea typeface="Calibri"/>
                <a:cs typeface="Times New Roman"/>
              </a:rPr>
              <a:t> of </a:t>
            </a:r>
            <a:r>
              <a:rPr lang="tr-TR" sz="900" dirty="0" err="1">
                <a:latin typeface="Times New Roman"/>
                <a:ea typeface="Calibri"/>
                <a:cs typeface="Times New Roman"/>
              </a:rPr>
              <a:t>Making</a:t>
            </a:r>
            <a:r>
              <a:rPr lang="tr-TR" sz="900" dirty="0">
                <a:latin typeface="Times New Roman"/>
                <a:ea typeface="Calibri"/>
                <a:cs typeface="Times New Roman"/>
              </a:rPr>
              <a:t> </a:t>
            </a:r>
            <a:r>
              <a:rPr lang="tr-TR" sz="900" dirty="0" err="1">
                <a:latin typeface="Times New Roman"/>
                <a:ea typeface="Calibri"/>
                <a:cs typeface="Times New Roman"/>
              </a:rPr>
              <a:t>False</a:t>
            </a:r>
            <a:r>
              <a:rPr lang="tr-TR" sz="900" dirty="0">
                <a:latin typeface="Times New Roman"/>
                <a:ea typeface="Calibri"/>
                <a:cs typeface="Times New Roman"/>
              </a:rPr>
              <a:t> 911 </a:t>
            </a:r>
            <a:r>
              <a:rPr lang="tr-TR" sz="900" dirty="0" err="1">
                <a:latin typeface="Times New Roman"/>
                <a:ea typeface="Calibri"/>
                <a:cs typeface="Times New Roman"/>
              </a:rPr>
              <a:t>Calls</a:t>
            </a:r>
            <a:r>
              <a:rPr lang="tr-TR" sz="900" dirty="0">
                <a:latin typeface="Times New Roman"/>
                <a:ea typeface="Calibri"/>
                <a:cs typeface="Times New Roman"/>
              </a:rPr>
              <a:t>. http://www.nytimes.com/2014/08/21/</a:t>
            </a:r>
            <a:r>
              <a:rPr lang="tr-TR" sz="900" dirty="0" err="1">
                <a:latin typeface="Times New Roman"/>
                <a:ea typeface="Calibri"/>
                <a:cs typeface="Times New Roman"/>
              </a:rPr>
              <a:t>nyregion</a:t>
            </a:r>
            <a:r>
              <a:rPr lang="tr-TR" sz="900" dirty="0">
                <a:latin typeface="Times New Roman"/>
                <a:ea typeface="Calibri"/>
                <a:cs typeface="Times New Roman"/>
              </a:rPr>
              <a:t>/brooklyn-man-is-convicted-of-making-false-911-calls.html, (25.02.2016).</a:t>
            </a:r>
            <a:endParaRPr lang="tr-TR" sz="1100" dirty="0">
              <a:latin typeface="Calibri"/>
              <a:ea typeface="Calibri"/>
              <a:cs typeface="Times New Roman"/>
            </a:endParaRPr>
          </a:p>
          <a:p>
            <a:pPr>
              <a:lnSpc>
                <a:spcPct val="115000"/>
              </a:lnSpc>
              <a:spcAft>
                <a:spcPts val="1000"/>
              </a:spcAft>
            </a:pPr>
            <a:r>
              <a:rPr lang="tr-TR" sz="900" dirty="0" err="1">
                <a:latin typeface="Times New Roman"/>
                <a:ea typeface="Calibri"/>
                <a:cs typeface="Times New Roman"/>
              </a:rPr>
              <a:t>Sampson</a:t>
            </a:r>
            <a:r>
              <a:rPr lang="tr-TR" sz="900" dirty="0">
                <a:latin typeface="Times New Roman"/>
                <a:ea typeface="Calibri"/>
                <a:cs typeface="Times New Roman"/>
              </a:rPr>
              <a:t>, Rana (2004). </a:t>
            </a:r>
            <a:r>
              <a:rPr lang="tr-TR" sz="900" dirty="0" err="1">
                <a:latin typeface="Times New Roman"/>
                <a:ea typeface="Calibri"/>
                <a:cs typeface="Times New Roman"/>
              </a:rPr>
              <a:t>Misuse</a:t>
            </a:r>
            <a:r>
              <a:rPr lang="tr-TR" sz="900" dirty="0">
                <a:latin typeface="Times New Roman"/>
                <a:ea typeface="Calibri"/>
                <a:cs typeface="Times New Roman"/>
              </a:rPr>
              <a:t> </a:t>
            </a:r>
            <a:r>
              <a:rPr lang="tr-TR" sz="900" dirty="0" err="1">
                <a:latin typeface="Times New Roman"/>
                <a:ea typeface="Calibri"/>
                <a:cs typeface="Times New Roman"/>
              </a:rPr>
              <a:t>and</a:t>
            </a:r>
            <a:r>
              <a:rPr lang="tr-TR" sz="900" dirty="0">
                <a:latin typeface="Times New Roman"/>
                <a:ea typeface="Calibri"/>
                <a:cs typeface="Times New Roman"/>
              </a:rPr>
              <a:t> </a:t>
            </a:r>
            <a:r>
              <a:rPr lang="tr-TR" sz="900" dirty="0" err="1">
                <a:latin typeface="Times New Roman"/>
                <a:ea typeface="Calibri"/>
                <a:cs typeface="Times New Roman"/>
              </a:rPr>
              <a:t>Abuse</a:t>
            </a:r>
            <a:r>
              <a:rPr lang="tr-TR" sz="900" dirty="0">
                <a:latin typeface="Times New Roman"/>
                <a:ea typeface="Calibri"/>
                <a:cs typeface="Times New Roman"/>
              </a:rPr>
              <a:t> of 911.  </a:t>
            </a:r>
            <a:r>
              <a:rPr lang="tr-TR" sz="900" dirty="0" err="1">
                <a:latin typeface="Times New Roman"/>
                <a:ea typeface="Calibri"/>
                <a:cs typeface="Times New Roman"/>
              </a:rPr>
              <a:t>Policing</a:t>
            </a:r>
            <a:r>
              <a:rPr lang="tr-TR" sz="900" dirty="0">
                <a:latin typeface="Times New Roman"/>
                <a:ea typeface="Calibri"/>
                <a:cs typeface="Times New Roman"/>
              </a:rPr>
              <a:t> Services, U.S. </a:t>
            </a:r>
            <a:r>
              <a:rPr lang="tr-TR" sz="900" dirty="0" err="1">
                <a:latin typeface="Times New Roman"/>
                <a:ea typeface="Calibri"/>
                <a:cs typeface="Times New Roman"/>
              </a:rPr>
              <a:t>Department</a:t>
            </a:r>
            <a:r>
              <a:rPr lang="tr-TR" sz="900" dirty="0">
                <a:latin typeface="Times New Roman"/>
                <a:ea typeface="Calibri"/>
                <a:cs typeface="Times New Roman"/>
              </a:rPr>
              <a:t> of </a:t>
            </a:r>
            <a:r>
              <a:rPr lang="tr-TR" sz="900" dirty="0" err="1">
                <a:latin typeface="Times New Roman"/>
                <a:ea typeface="Calibri"/>
                <a:cs typeface="Times New Roman"/>
              </a:rPr>
              <a:t>Justice</a:t>
            </a:r>
            <a:r>
              <a:rPr lang="tr-TR" sz="900" dirty="0">
                <a:latin typeface="Times New Roman"/>
                <a:ea typeface="Calibri"/>
                <a:cs typeface="Times New Roman"/>
              </a:rPr>
              <a:t>. www.cops.usdoj.gov, (26.02.2016).</a:t>
            </a:r>
            <a:endParaRPr lang="tr-TR" sz="1100" dirty="0">
              <a:latin typeface="Calibri"/>
              <a:ea typeface="Calibri"/>
              <a:cs typeface="Times New Roman"/>
            </a:endParaRPr>
          </a:p>
          <a:p>
            <a:pPr>
              <a:lnSpc>
                <a:spcPct val="115000"/>
              </a:lnSpc>
              <a:spcAft>
                <a:spcPts val="1000"/>
              </a:spcAft>
            </a:pPr>
            <a:r>
              <a:rPr lang="tr-TR" sz="900" dirty="0" err="1">
                <a:latin typeface="Times New Roman"/>
                <a:ea typeface="Calibri"/>
                <a:cs typeface="Times New Roman"/>
              </a:rPr>
              <a:t>Sampson</a:t>
            </a:r>
            <a:r>
              <a:rPr lang="tr-TR" sz="900" dirty="0">
                <a:latin typeface="Times New Roman"/>
                <a:ea typeface="Calibri"/>
                <a:cs typeface="Times New Roman"/>
              </a:rPr>
              <a:t>, Rana (2002). </a:t>
            </a:r>
            <a:r>
              <a:rPr lang="tr-TR" sz="900" dirty="0" err="1">
                <a:latin typeface="Times New Roman"/>
                <a:ea typeface="Calibri"/>
                <a:cs typeface="Times New Roman"/>
              </a:rPr>
              <a:t>Misuse</a:t>
            </a:r>
            <a:r>
              <a:rPr lang="tr-TR" sz="900" dirty="0">
                <a:latin typeface="Times New Roman"/>
                <a:ea typeface="Calibri"/>
                <a:cs typeface="Times New Roman"/>
              </a:rPr>
              <a:t> </a:t>
            </a:r>
            <a:r>
              <a:rPr lang="tr-TR" sz="900" dirty="0" err="1">
                <a:latin typeface="Times New Roman"/>
                <a:ea typeface="Calibri"/>
                <a:cs typeface="Times New Roman"/>
              </a:rPr>
              <a:t>and</a:t>
            </a:r>
            <a:r>
              <a:rPr lang="tr-TR" sz="900" dirty="0">
                <a:latin typeface="Times New Roman"/>
                <a:ea typeface="Calibri"/>
                <a:cs typeface="Times New Roman"/>
              </a:rPr>
              <a:t> </a:t>
            </a:r>
            <a:r>
              <a:rPr lang="tr-TR" sz="900" dirty="0" err="1">
                <a:latin typeface="Times New Roman"/>
                <a:ea typeface="Calibri"/>
                <a:cs typeface="Times New Roman"/>
              </a:rPr>
              <a:t>Abuse</a:t>
            </a:r>
            <a:r>
              <a:rPr lang="tr-TR" sz="900" dirty="0">
                <a:latin typeface="Times New Roman"/>
                <a:ea typeface="Calibri"/>
                <a:cs typeface="Times New Roman"/>
              </a:rPr>
              <a:t> of 911. http://www.popcenter.org/</a:t>
            </a:r>
            <a:r>
              <a:rPr lang="tr-TR" sz="900" dirty="0" err="1">
                <a:latin typeface="Times New Roman"/>
                <a:ea typeface="Calibri"/>
                <a:cs typeface="Times New Roman"/>
              </a:rPr>
              <a:t>problems</a:t>
            </a:r>
            <a:r>
              <a:rPr lang="tr-TR" sz="900" dirty="0">
                <a:latin typeface="Times New Roman"/>
                <a:ea typeface="Calibri"/>
                <a:cs typeface="Times New Roman"/>
              </a:rPr>
              <a:t>/911_abuse/</a:t>
            </a:r>
            <a:r>
              <a:rPr lang="tr-TR" sz="900" dirty="0" err="1">
                <a:latin typeface="Times New Roman"/>
                <a:ea typeface="Calibri"/>
                <a:cs typeface="Times New Roman"/>
              </a:rPr>
              <a:t>print</a:t>
            </a:r>
            <a:r>
              <a:rPr lang="tr-TR" sz="900" dirty="0">
                <a:latin typeface="Times New Roman"/>
                <a:ea typeface="Calibri"/>
                <a:cs typeface="Times New Roman"/>
              </a:rPr>
              <a:t>/, (27.02.2016).</a:t>
            </a:r>
            <a:endParaRPr lang="tr-TR" sz="1100" dirty="0">
              <a:latin typeface="Calibri"/>
              <a:ea typeface="Calibri"/>
              <a:cs typeface="Times New Roman"/>
            </a:endParaRPr>
          </a:p>
          <a:p>
            <a:pPr algn="just">
              <a:lnSpc>
                <a:spcPct val="115000"/>
              </a:lnSpc>
              <a:spcAft>
                <a:spcPts val="1000"/>
              </a:spcAft>
            </a:pPr>
            <a:r>
              <a:rPr lang="tr-TR" sz="900" dirty="0" err="1">
                <a:latin typeface="Times New Roman"/>
                <a:ea typeface="Calibri"/>
                <a:cs typeface="Times New Roman"/>
              </a:rPr>
              <a:t>Kawakami</a:t>
            </a:r>
            <a:r>
              <a:rPr lang="tr-TR" sz="900" dirty="0">
                <a:latin typeface="Times New Roman"/>
                <a:ea typeface="Calibri"/>
                <a:cs typeface="Times New Roman"/>
              </a:rPr>
              <a:t>, </a:t>
            </a:r>
            <a:r>
              <a:rPr lang="tr-TR" sz="900" dirty="0" err="1">
                <a:latin typeface="Times New Roman"/>
                <a:ea typeface="Calibri"/>
                <a:cs typeface="Times New Roman"/>
              </a:rPr>
              <a:t>Chihiro</a:t>
            </a:r>
            <a:r>
              <a:rPr lang="tr-TR" sz="900" dirty="0">
                <a:latin typeface="Times New Roman"/>
                <a:ea typeface="Calibri"/>
                <a:cs typeface="Times New Roman"/>
              </a:rPr>
              <a:t>; </a:t>
            </a:r>
            <a:r>
              <a:rPr lang="tr-TR" sz="900" dirty="0" err="1">
                <a:latin typeface="Times New Roman"/>
                <a:ea typeface="Calibri"/>
                <a:cs typeface="Times New Roman"/>
              </a:rPr>
              <a:t>Ohshige</a:t>
            </a:r>
            <a:r>
              <a:rPr lang="tr-TR" sz="900" dirty="0">
                <a:latin typeface="Times New Roman"/>
                <a:ea typeface="Calibri"/>
                <a:cs typeface="Times New Roman"/>
              </a:rPr>
              <a:t>, </a:t>
            </a:r>
            <a:r>
              <a:rPr lang="tr-TR" sz="900" dirty="0" err="1">
                <a:latin typeface="Times New Roman"/>
                <a:ea typeface="Calibri"/>
                <a:cs typeface="Times New Roman"/>
              </a:rPr>
              <a:t>Kenji</a:t>
            </a:r>
            <a:r>
              <a:rPr lang="tr-TR" sz="900" dirty="0">
                <a:latin typeface="Times New Roman"/>
                <a:ea typeface="Calibri"/>
                <a:cs typeface="Times New Roman"/>
              </a:rPr>
              <a:t>; </a:t>
            </a:r>
            <a:r>
              <a:rPr lang="tr-TR" sz="900" dirty="0" err="1">
                <a:latin typeface="Times New Roman"/>
                <a:ea typeface="Calibri"/>
                <a:cs typeface="Times New Roman"/>
              </a:rPr>
              <a:t>Kubota</a:t>
            </a:r>
            <a:r>
              <a:rPr lang="tr-TR" sz="900" dirty="0">
                <a:latin typeface="Times New Roman"/>
                <a:ea typeface="Calibri"/>
                <a:cs typeface="Times New Roman"/>
              </a:rPr>
              <a:t>, </a:t>
            </a:r>
            <a:r>
              <a:rPr lang="tr-TR" sz="900" dirty="0" err="1">
                <a:latin typeface="Times New Roman"/>
                <a:ea typeface="Calibri"/>
                <a:cs typeface="Times New Roman"/>
              </a:rPr>
              <a:t>Katsuaki</a:t>
            </a:r>
            <a:r>
              <a:rPr lang="tr-TR" sz="900" dirty="0">
                <a:latin typeface="Times New Roman"/>
                <a:ea typeface="Calibri"/>
                <a:cs typeface="Times New Roman"/>
              </a:rPr>
              <a:t>; </a:t>
            </a:r>
            <a:r>
              <a:rPr lang="tr-TR" sz="900" dirty="0" err="1">
                <a:latin typeface="Times New Roman"/>
                <a:ea typeface="Calibri"/>
                <a:cs typeface="Times New Roman"/>
              </a:rPr>
              <a:t>Tochukibo</a:t>
            </a:r>
            <a:r>
              <a:rPr lang="tr-TR" sz="900" dirty="0">
                <a:latin typeface="Times New Roman"/>
                <a:ea typeface="Calibri"/>
                <a:cs typeface="Times New Roman"/>
              </a:rPr>
              <a:t>, </a:t>
            </a:r>
            <a:r>
              <a:rPr lang="tr-TR" sz="900" dirty="0" err="1">
                <a:latin typeface="Times New Roman"/>
                <a:ea typeface="Calibri"/>
                <a:cs typeface="Times New Roman"/>
              </a:rPr>
              <a:t>Osamu</a:t>
            </a:r>
            <a:r>
              <a:rPr lang="tr-TR" sz="900" dirty="0">
                <a:latin typeface="Times New Roman"/>
                <a:ea typeface="Calibri"/>
                <a:cs typeface="Times New Roman"/>
              </a:rPr>
              <a:t> (2007). </a:t>
            </a:r>
            <a:r>
              <a:rPr lang="tr-TR" sz="900" dirty="0" err="1">
                <a:latin typeface="Times New Roman"/>
                <a:ea typeface="Calibri"/>
                <a:cs typeface="Times New Roman"/>
              </a:rPr>
              <a:t>Influence</a:t>
            </a:r>
            <a:r>
              <a:rPr lang="tr-TR" sz="900" dirty="0">
                <a:latin typeface="Times New Roman"/>
                <a:ea typeface="Calibri"/>
                <a:cs typeface="Times New Roman"/>
              </a:rPr>
              <a:t> of </a:t>
            </a:r>
            <a:r>
              <a:rPr lang="tr-TR" sz="900" dirty="0" err="1">
                <a:latin typeface="Times New Roman"/>
                <a:ea typeface="Calibri"/>
                <a:cs typeface="Times New Roman"/>
              </a:rPr>
              <a:t>socioeconomic</a:t>
            </a:r>
            <a:r>
              <a:rPr lang="tr-TR" sz="900" dirty="0">
                <a:latin typeface="Times New Roman"/>
                <a:ea typeface="Calibri"/>
                <a:cs typeface="Times New Roman"/>
              </a:rPr>
              <a:t> </a:t>
            </a:r>
            <a:r>
              <a:rPr lang="tr-TR" sz="900" dirty="0" err="1">
                <a:latin typeface="Times New Roman"/>
                <a:ea typeface="Calibri"/>
                <a:cs typeface="Times New Roman"/>
              </a:rPr>
              <a:t>factors</a:t>
            </a:r>
            <a:r>
              <a:rPr lang="tr-TR" sz="900" dirty="0">
                <a:latin typeface="Times New Roman"/>
                <a:ea typeface="Calibri"/>
                <a:cs typeface="Times New Roman"/>
              </a:rPr>
              <a:t> on </a:t>
            </a:r>
            <a:r>
              <a:rPr lang="tr-TR" sz="900" dirty="0" err="1">
                <a:latin typeface="Times New Roman"/>
                <a:ea typeface="Calibri"/>
                <a:cs typeface="Times New Roman"/>
              </a:rPr>
              <a:t>medically</a:t>
            </a:r>
            <a:r>
              <a:rPr lang="tr-TR" sz="900" dirty="0">
                <a:latin typeface="Times New Roman"/>
                <a:ea typeface="Calibri"/>
                <a:cs typeface="Times New Roman"/>
              </a:rPr>
              <a:t> </a:t>
            </a:r>
            <a:r>
              <a:rPr lang="tr-TR" sz="900" dirty="0" err="1">
                <a:latin typeface="Times New Roman"/>
                <a:ea typeface="Calibri"/>
                <a:cs typeface="Times New Roman"/>
              </a:rPr>
              <a:t>unnecessary</a:t>
            </a:r>
            <a:r>
              <a:rPr lang="tr-TR" sz="900" dirty="0">
                <a:latin typeface="Times New Roman"/>
                <a:ea typeface="Calibri"/>
                <a:cs typeface="Times New Roman"/>
              </a:rPr>
              <a:t> </a:t>
            </a:r>
            <a:r>
              <a:rPr lang="tr-TR" sz="900" dirty="0" err="1">
                <a:latin typeface="Times New Roman"/>
                <a:ea typeface="Calibri"/>
                <a:cs typeface="Times New Roman"/>
              </a:rPr>
              <a:t>ambulance</a:t>
            </a:r>
            <a:r>
              <a:rPr lang="tr-TR" sz="900" dirty="0">
                <a:latin typeface="Times New Roman"/>
                <a:ea typeface="Calibri"/>
                <a:cs typeface="Times New Roman"/>
              </a:rPr>
              <a:t> </a:t>
            </a:r>
            <a:r>
              <a:rPr lang="tr-TR" sz="900" dirty="0" err="1">
                <a:latin typeface="Times New Roman"/>
                <a:ea typeface="Calibri"/>
                <a:cs typeface="Times New Roman"/>
              </a:rPr>
              <a:t>calls</a:t>
            </a:r>
            <a:r>
              <a:rPr lang="tr-TR" sz="900" dirty="0">
                <a:latin typeface="Times New Roman"/>
                <a:ea typeface="Calibri"/>
                <a:cs typeface="Times New Roman"/>
              </a:rPr>
              <a:t>, BMC </a:t>
            </a:r>
            <a:r>
              <a:rPr lang="tr-TR" sz="900" dirty="0" err="1">
                <a:latin typeface="Times New Roman"/>
                <a:ea typeface="Calibri"/>
                <a:cs typeface="Times New Roman"/>
              </a:rPr>
              <a:t>Health</a:t>
            </a:r>
            <a:r>
              <a:rPr lang="tr-TR" sz="900" dirty="0">
                <a:latin typeface="Times New Roman"/>
                <a:ea typeface="Calibri"/>
                <a:cs typeface="Times New Roman"/>
              </a:rPr>
              <a:t> Services </a:t>
            </a:r>
            <a:r>
              <a:rPr lang="tr-TR" sz="900" dirty="0" err="1">
                <a:latin typeface="Times New Roman"/>
                <a:ea typeface="Calibri"/>
                <a:cs typeface="Times New Roman"/>
              </a:rPr>
              <a:t>Research</a:t>
            </a:r>
            <a:r>
              <a:rPr lang="tr-TR" sz="900" dirty="0">
                <a:latin typeface="Times New Roman"/>
                <a:ea typeface="Calibri"/>
                <a:cs typeface="Times New Roman"/>
              </a:rPr>
              <a:t> 2007, 7:120 doi:10.1186/1472-6963-7-120. </a:t>
            </a:r>
            <a:endParaRPr lang="tr-TR" sz="1100" dirty="0">
              <a:latin typeface="Calibri"/>
              <a:ea typeface="Calibri"/>
              <a:cs typeface="Times New Roman"/>
            </a:endParaRPr>
          </a:p>
          <a:p>
            <a:pPr>
              <a:lnSpc>
                <a:spcPct val="115000"/>
              </a:lnSpc>
              <a:spcAft>
                <a:spcPts val="1000"/>
              </a:spcAft>
            </a:pPr>
            <a:r>
              <a:rPr lang="tr-TR" sz="900" dirty="0" err="1">
                <a:latin typeface="Times New Roman"/>
                <a:ea typeface="Calibri"/>
                <a:cs typeface="Times New Roman"/>
              </a:rPr>
              <a:t>Waugh</a:t>
            </a:r>
            <a:r>
              <a:rPr lang="tr-TR" sz="900" dirty="0">
                <a:latin typeface="Times New Roman"/>
                <a:ea typeface="Calibri"/>
                <a:cs typeface="Times New Roman"/>
              </a:rPr>
              <a:t>  William L. </a:t>
            </a:r>
            <a:r>
              <a:rPr lang="tr-TR" sz="900" dirty="0" err="1">
                <a:latin typeface="Times New Roman"/>
                <a:ea typeface="Calibri"/>
                <a:cs typeface="Times New Roman"/>
              </a:rPr>
              <a:t>and</a:t>
            </a:r>
            <a:r>
              <a:rPr lang="tr-TR" sz="900" dirty="0">
                <a:latin typeface="Times New Roman"/>
                <a:ea typeface="Calibri"/>
                <a:cs typeface="Times New Roman"/>
              </a:rPr>
              <a:t>   </a:t>
            </a:r>
            <a:r>
              <a:rPr lang="tr-TR" sz="900" dirty="0" err="1">
                <a:latin typeface="Times New Roman"/>
                <a:ea typeface="Calibri"/>
                <a:cs typeface="Times New Roman"/>
              </a:rPr>
              <a:t>Streib</a:t>
            </a:r>
            <a:r>
              <a:rPr lang="tr-TR" sz="900" dirty="0">
                <a:latin typeface="Times New Roman"/>
                <a:ea typeface="Calibri"/>
                <a:cs typeface="Times New Roman"/>
              </a:rPr>
              <a:t>,   </a:t>
            </a:r>
            <a:r>
              <a:rPr lang="tr-TR" sz="900" dirty="0" err="1">
                <a:latin typeface="Times New Roman"/>
                <a:ea typeface="Calibri"/>
                <a:cs typeface="Times New Roman"/>
              </a:rPr>
              <a:t>Gregory</a:t>
            </a:r>
            <a:r>
              <a:rPr lang="tr-TR" sz="900" dirty="0">
                <a:latin typeface="Times New Roman"/>
                <a:ea typeface="Calibri"/>
                <a:cs typeface="Times New Roman"/>
              </a:rPr>
              <a:t>. (2006). Collaboration </a:t>
            </a:r>
            <a:r>
              <a:rPr lang="tr-TR" sz="900" dirty="0" err="1">
                <a:latin typeface="Times New Roman"/>
                <a:ea typeface="Calibri"/>
                <a:cs typeface="Times New Roman"/>
              </a:rPr>
              <a:t>and</a:t>
            </a:r>
            <a:r>
              <a:rPr lang="tr-TR" sz="900" dirty="0">
                <a:latin typeface="Times New Roman"/>
                <a:ea typeface="Calibri"/>
                <a:cs typeface="Times New Roman"/>
              </a:rPr>
              <a:t> </a:t>
            </a:r>
            <a:r>
              <a:rPr lang="tr-TR" sz="900" dirty="0" err="1">
                <a:latin typeface="Times New Roman"/>
                <a:ea typeface="Calibri"/>
                <a:cs typeface="Times New Roman"/>
              </a:rPr>
              <a:t>Leadership</a:t>
            </a:r>
            <a:r>
              <a:rPr lang="tr-TR" sz="900" dirty="0">
                <a:latin typeface="Times New Roman"/>
                <a:ea typeface="Calibri"/>
                <a:cs typeface="Times New Roman"/>
              </a:rPr>
              <a:t> </a:t>
            </a:r>
            <a:r>
              <a:rPr lang="tr-TR" sz="900" dirty="0" err="1">
                <a:latin typeface="Times New Roman"/>
                <a:ea typeface="Calibri"/>
                <a:cs typeface="Times New Roman"/>
              </a:rPr>
              <a:t>for</a:t>
            </a:r>
            <a:r>
              <a:rPr lang="tr-TR" sz="900" dirty="0">
                <a:latin typeface="Times New Roman"/>
                <a:ea typeface="Calibri"/>
                <a:cs typeface="Times New Roman"/>
              </a:rPr>
              <a:t> </a:t>
            </a:r>
            <a:r>
              <a:rPr lang="tr-TR" sz="900" dirty="0" err="1">
                <a:latin typeface="Times New Roman"/>
                <a:ea typeface="Calibri"/>
                <a:cs typeface="Times New Roman"/>
              </a:rPr>
              <a:t>E</a:t>
            </a:r>
            <a:r>
              <a:rPr lang="tr-TR" sz="900" dirty="0" err="1">
                <a:latin typeface="Cambria Math"/>
                <a:ea typeface="Calibri"/>
                <a:cs typeface="Cambria Math"/>
              </a:rPr>
              <a:t>ﬀ</a:t>
            </a:r>
            <a:r>
              <a:rPr lang="tr-TR" sz="900" dirty="0" err="1">
                <a:latin typeface="Times New Roman"/>
                <a:ea typeface="Calibri"/>
                <a:cs typeface="Times New Roman"/>
              </a:rPr>
              <a:t>ective</a:t>
            </a:r>
            <a:r>
              <a:rPr lang="tr-TR" sz="900" dirty="0">
                <a:latin typeface="Times New Roman"/>
                <a:ea typeface="Calibri"/>
                <a:cs typeface="Times New Roman"/>
              </a:rPr>
              <a:t> </a:t>
            </a:r>
            <a:r>
              <a:rPr lang="tr-TR" sz="900" dirty="0" err="1">
                <a:latin typeface="Times New Roman"/>
                <a:ea typeface="Calibri"/>
                <a:cs typeface="Times New Roman"/>
              </a:rPr>
              <a:t>Emergency</a:t>
            </a:r>
            <a:r>
              <a:rPr lang="tr-TR" sz="900" dirty="0">
                <a:latin typeface="Times New Roman"/>
                <a:ea typeface="Calibri"/>
                <a:cs typeface="Times New Roman"/>
              </a:rPr>
              <a:t> Management. </a:t>
            </a:r>
            <a:r>
              <a:rPr lang="tr-TR" sz="900" dirty="0" err="1">
                <a:latin typeface="Times New Roman"/>
                <a:ea typeface="Calibri"/>
                <a:cs typeface="Times New Roman"/>
              </a:rPr>
              <a:t>Public</a:t>
            </a:r>
            <a:r>
              <a:rPr lang="tr-TR" sz="900" dirty="0">
                <a:latin typeface="Times New Roman"/>
                <a:ea typeface="Calibri"/>
                <a:cs typeface="Times New Roman"/>
              </a:rPr>
              <a:t> Administration </a:t>
            </a:r>
            <a:r>
              <a:rPr lang="tr-TR" sz="900" dirty="0" err="1">
                <a:latin typeface="Times New Roman"/>
                <a:ea typeface="Calibri"/>
                <a:cs typeface="Times New Roman"/>
              </a:rPr>
              <a:t>Review</a:t>
            </a:r>
            <a:r>
              <a:rPr lang="tr-TR" sz="900" dirty="0">
                <a:latin typeface="Times New Roman"/>
                <a:ea typeface="Calibri"/>
                <a:cs typeface="Times New Roman"/>
              </a:rPr>
              <a:t>. </a:t>
            </a:r>
            <a:r>
              <a:rPr lang="tr-TR" sz="900" dirty="0" err="1">
                <a:latin typeface="Times New Roman"/>
                <a:ea typeface="Calibri"/>
                <a:cs typeface="Times New Roman"/>
              </a:rPr>
              <a:t>December</a:t>
            </a:r>
            <a:r>
              <a:rPr lang="tr-TR" sz="900" dirty="0">
                <a:latin typeface="Times New Roman"/>
                <a:ea typeface="Calibri"/>
                <a:cs typeface="Times New Roman"/>
              </a:rPr>
              <a:t> 2006(Special </a:t>
            </a:r>
            <a:r>
              <a:rPr lang="tr-TR" sz="900" dirty="0" err="1">
                <a:latin typeface="Times New Roman"/>
                <a:ea typeface="Calibri"/>
                <a:cs typeface="Times New Roman"/>
              </a:rPr>
              <a:t>Issue</a:t>
            </a:r>
            <a:r>
              <a:rPr lang="tr-TR" sz="900" dirty="0">
                <a:latin typeface="Times New Roman"/>
                <a:ea typeface="Calibri"/>
                <a:cs typeface="Times New Roman"/>
              </a:rPr>
              <a:t>):131-140.</a:t>
            </a:r>
            <a:endParaRPr lang="tr-TR" sz="1100" dirty="0">
              <a:latin typeface="Calibri"/>
              <a:ea typeface="Calibri"/>
              <a:cs typeface="Times New Roman"/>
            </a:endParaRPr>
          </a:p>
          <a:p>
            <a:endParaRPr lang="tr-TR" sz="900" dirty="0"/>
          </a:p>
        </p:txBody>
      </p:sp>
    </p:spTree>
    <p:extLst>
      <p:ext uri="{BB962C8B-B14F-4D97-AF65-F5344CB8AC3E}">
        <p14:creationId xmlns:p14="http://schemas.microsoft.com/office/powerpoint/2010/main" val="43121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b="1" dirty="0" err="1" smtClean="0">
                <a:effectLst/>
                <a:latin typeface="Calibri" panose="020F0502020204030204" pitchFamily="34" charset="0"/>
                <a:ea typeface="Times New Roman"/>
                <a:cs typeface="Times New Roman"/>
              </a:rPr>
              <a:t>Materyal</a:t>
            </a:r>
            <a:r>
              <a:rPr lang="en-US" b="1" dirty="0" smtClean="0">
                <a:effectLst/>
                <a:latin typeface="Calibri" panose="020F0502020204030204" pitchFamily="34" charset="0"/>
                <a:ea typeface="Times New Roman"/>
                <a:cs typeface="Times New Roman"/>
              </a:rPr>
              <a:t> </a:t>
            </a:r>
            <a:r>
              <a:rPr lang="en-US" b="1" dirty="0" err="1" smtClean="0">
                <a:effectLst/>
                <a:latin typeface="Calibri" panose="020F0502020204030204" pitchFamily="34" charset="0"/>
                <a:ea typeface="Times New Roman"/>
                <a:cs typeface="Times New Roman"/>
              </a:rPr>
              <a:t>ve</a:t>
            </a:r>
            <a:r>
              <a:rPr lang="en-US" b="1" dirty="0" smtClean="0">
                <a:effectLst/>
                <a:latin typeface="Calibri" panose="020F0502020204030204" pitchFamily="34" charset="0"/>
                <a:ea typeface="Times New Roman"/>
                <a:cs typeface="Times New Roman"/>
              </a:rPr>
              <a:t> </a:t>
            </a:r>
            <a:r>
              <a:rPr lang="en-US" b="1" dirty="0" err="1" smtClean="0">
                <a:effectLst/>
                <a:latin typeface="Calibri" panose="020F0502020204030204" pitchFamily="34" charset="0"/>
                <a:ea typeface="Times New Roman"/>
                <a:cs typeface="Times New Roman"/>
              </a:rPr>
              <a:t>Yöntem</a:t>
            </a:r>
            <a:endParaRPr lang="tr-TR" dirty="0">
              <a:latin typeface="Calibri" panose="020F0502020204030204" pitchFamily="34" charset="0"/>
            </a:endParaRPr>
          </a:p>
        </p:txBody>
      </p:sp>
      <p:sp>
        <p:nvSpPr>
          <p:cNvPr id="3" name="İçerik Yer Tutucusu 2"/>
          <p:cNvSpPr>
            <a:spLocks noGrp="1"/>
          </p:cNvSpPr>
          <p:nvPr>
            <p:ph idx="1"/>
          </p:nvPr>
        </p:nvSpPr>
        <p:spPr>
          <a:xfrm>
            <a:off x="179512" y="1772816"/>
            <a:ext cx="8712968" cy="4051437"/>
          </a:xfrm>
        </p:spPr>
        <p:txBody>
          <a:bodyPr>
            <a:noAutofit/>
          </a:bodyPr>
          <a:lstStyle/>
          <a:p>
            <a:pPr>
              <a:lnSpc>
                <a:spcPct val="115000"/>
              </a:lnSpc>
              <a:spcAft>
                <a:spcPts val="1000"/>
              </a:spcAft>
            </a:pPr>
            <a:r>
              <a:rPr lang="tr-TR" sz="2000" dirty="0">
                <a:latin typeface="Calibri" panose="020F0502020204030204" pitchFamily="34" charset="0"/>
                <a:ea typeface="Calibri"/>
                <a:cs typeface="Times New Roman"/>
              </a:rPr>
              <a:t>Türkiye’de </a:t>
            </a:r>
            <a:r>
              <a:rPr lang="tr-TR" sz="2000" dirty="0" err="1">
                <a:latin typeface="Calibri" panose="020F0502020204030204" pitchFamily="34" charset="0"/>
                <a:ea typeface="Calibri"/>
                <a:cs typeface="Times New Roman"/>
              </a:rPr>
              <a:t>AÇH’nin</a:t>
            </a:r>
            <a:r>
              <a:rPr lang="tr-TR" sz="2000" dirty="0">
                <a:latin typeface="Calibri" panose="020F0502020204030204" pitchFamily="34" charset="0"/>
                <a:ea typeface="Calibri"/>
                <a:cs typeface="Times New Roman"/>
              </a:rPr>
              <a:t> suiistimalinin değerlendirilmesi ve çözüm önerilerinin geliştirilmesi için bir anket çalışması yapılmıştır. </a:t>
            </a:r>
            <a:endParaRPr lang="tr-TR" sz="2000" dirty="0" smtClean="0">
              <a:latin typeface="Calibri" panose="020F0502020204030204" pitchFamily="34" charset="0"/>
              <a:ea typeface="Calibri"/>
              <a:cs typeface="Times New Roman"/>
            </a:endParaRPr>
          </a:p>
          <a:p>
            <a:pPr>
              <a:lnSpc>
                <a:spcPct val="115000"/>
              </a:lnSpc>
              <a:spcAft>
                <a:spcPts val="1000"/>
              </a:spcAft>
            </a:pPr>
            <a:r>
              <a:rPr lang="tr-TR" sz="2000" dirty="0" smtClean="0">
                <a:latin typeface="Calibri" panose="020F0502020204030204" pitchFamily="34" charset="0"/>
                <a:ea typeface="Calibri"/>
                <a:cs typeface="Times New Roman"/>
              </a:rPr>
              <a:t>Çalışmada </a:t>
            </a:r>
            <a:r>
              <a:rPr lang="tr-TR" sz="2000" dirty="0">
                <a:latin typeface="Calibri" panose="020F0502020204030204" pitchFamily="34" charset="0"/>
                <a:ea typeface="Calibri"/>
                <a:cs typeface="Times New Roman"/>
              </a:rPr>
              <a:t>İzmir ili kapsama alınmış, çalışma evreni; il merkezinde ikamet eden 15 yaş ve üzerindeki kişiler oluşturmuştur. </a:t>
            </a:r>
            <a:endParaRPr lang="tr-TR" sz="2000" dirty="0" smtClean="0">
              <a:latin typeface="Calibri" panose="020F0502020204030204" pitchFamily="34" charset="0"/>
              <a:ea typeface="Calibri"/>
              <a:cs typeface="Times New Roman"/>
            </a:endParaRPr>
          </a:p>
          <a:p>
            <a:pPr>
              <a:lnSpc>
                <a:spcPct val="115000"/>
              </a:lnSpc>
              <a:spcAft>
                <a:spcPts val="1000"/>
              </a:spcAft>
            </a:pPr>
            <a:r>
              <a:rPr lang="tr-TR" sz="2000" dirty="0" smtClean="0">
                <a:latin typeface="Calibri" panose="020F0502020204030204" pitchFamily="34" charset="0"/>
                <a:ea typeface="Calibri"/>
                <a:cs typeface="Times New Roman"/>
              </a:rPr>
              <a:t>Anket </a:t>
            </a:r>
            <a:r>
              <a:rPr lang="tr-TR" sz="2000" dirty="0">
                <a:latin typeface="Calibri" panose="020F0502020204030204" pitchFamily="34" charset="0"/>
                <a:ea typeface="Calibri"/>
                <a:cs typeface="Times New Roman"/>
              </a:rPr>
              <a:t>çalışmasına 208 kişi katılmıştır. </a:t>
            </a:r>
            <a:endParaRPr lang="tr-TR" sz="2000" dirty="0" smtClean="0">
              <a:latin typeface="Calibri" panose="020F0502020204030204" pitchFamily="34" charset="0"/>
              <a:ea typeface="Calibri"/>
              <a:cs typeface="Times New Roman"/>
            </a:endParaRPr>
          </a:p>
          <a:p>
            <a:pPr>
              <a:lnSpc>
                <a:spcPct val="115000"/>
              </a:lnSpc>
              <a:spcAft>
                <a:spcPts val="1000"/>
              </a:spcAft>
            </a:pPr>
            <a:r>
              <a:rPr lang="tr-TR" sz="2000" dirty="0" smtClean="0">
                <a:latin typeface="Calibri" panose="020F0502020204030204" pitchFamily="34" charset="0"/>
                <a:ea typeface="Calibri"/>
                <a:cs typeface="Times New Roman"/>
              </a:rPr>
              <a:t>Uygulanan </a:t>
            </a:r>
            <a:r>
              <a:rPr lang="tr-TR" sz="2000" dirty="0">
                <a:latin typeface="Calibri" panose="020F0502020204030204" pitchFamily="34" charset="0"/>
                <a:ea typeface="Calibri"/>
                <a:cs typeface="Times New Roman"/>
              </a:rPr>
              <a:t>anket formunda, katılımcıların </a:t>
            </a:r>
            <a:r>
              <a:rPr lang="tr-TR" sz="2000" dirty="0" err="1">
                <a:latin typeface="Calibri" panose="020F0502020204030204" pitchFamily="34" charset="0"/>
                <a:ea typeface="Calibri"/>
                <a:cs typeface="Times New Roman"/>
              </a:rPr>
              <a:t>AÇH’den</a:t>
            </a:r>
            <a:r>
              <a:rPr lang="tr-TR" sz="2000" dirty="0">
                <a:latin typeface="Calibri" panose="020F0502020204030204" pitchFamily="34" charset="0"/>
                <a:ea typeface="Calibri"/>
                <a:cs typeface="Times New Roman"/>
              </a:rPr>
              <a:t> yararlanma durumları, hizmetin işleyişi ve hizmetten doğru yararlanma konularındaki bilgi durumu ve 112 </a:t>
            </a:r>
            <a:r>
              <a:rPr lang="tr-TR" sz="2000" dirty="0" err="1">
                <a:latin typeface="Calibri" panose="020F0502020204030204" pitchFamily="34" charset="0"/>
                <a:ea typeface="Calibri"/>
                <a:cs typeface="Times New Roman"/>
              </a:rPr>
              <a:t>AÇH’nin</a:t>
            </a:r>
            <a:r>
              <a:rPr lang="tr-TR" sz="2000" dirty="0">
                <a:latin typeface="Calibri" panose="020F0502020204030204" pitchFamily="34" charset="0"/>
                <a:ea typeface="Calibri"/>
                <a:cs typeface="Times New Roman"/>
              </a:rPr>
              <a:t> suiistimali durumunda uygulanan yaptırımlar hakkında bilgi durumunu öğrenmeyi hedefleyen sorulara yer verilmiştir. </a:t>
            </a:r>
            <a:endParaRPr lang="tr-TR" sz="2000" dirty="0" smtClean="0">
              <a:latin typeface="Calibri" panose="020F0502020204030204" pitchFamily="34" charset="0"/>
              <a:ea typeface="Calibri"/>
              <a:cs typeface="Times New Roman"/>
            </a:endParaRPr>
          </a:p>
          <a:p>
            <a:pPr>
              <a:lnSpc>
                <a:spcPct val="115000"/>
              </a:lnSpc>
              <a:spcAft>
                <a:spcPts val="1000"/>
              </a:spcAft>
            </a:pPr>
            <a:r>
              <a:rPr lang="tr-TR" sz="2000" dirty="0" smtClean="0">
                <a:latin typeface="Calibri" panose="020F0502020204030204" pitchFamily="34" charset="0"/>
                <a:ea typeface="Calibri"/>
                <a:cs typeface="Times New Roman"/>
              </a:rPr>
              <a:t>Toplanan </a:t>
            </a:r>
            <a:r>
              <a:rPr lang="tr-TR" sz="2000" dirty="0">
                <a:latin typeface="Calibri" panose="020F0502020204030204" pitchFamily="34" charset="0"/>
                <a:ea typeface="Calibri"/>
                <a:cs typeface="Times New Roman"/>
              </a:rPr>
              <a:t>veriler SPSS 16,0 istatistik programı kullanılarak analiz edilmiştir. </a:t>
            </a:r>
          </a:p>
          <a:p>
            <a:endParaRPr lang="tr-TR" sz="2000" dirty="0">
              <a:latin typeface="Calibri" panose="020F0502020204030204" pitchFamily="34" charset="0"/>
            </a:endParaRPr>
          </a:p>
        </p:txBody>
      </p:sp>
    </p:spTree>
    <p:extLst>
      <p:ext uri="{BB962C8B-B14F-4D97-AF65-F5344CB8AC3E}">
        <p14:creationId xmlns:p14="http://schemas.microsoft.com/office/powerpoint/2010/main" val="390693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alibri" panose="020F0502020204030204" pitchFamily="34" charset="0"/>
              </a:rPr>
              <a:t>Giriş (1)</a:t>
            </a:r>
            <a:endParaRPr lang="tr-TR" dirty="0">
              <a:latin typeface="Calibri" panose="020F0502020204030204" pitchFamily="34" charset="0"/>
            </a:endParaRPr>
          </a:p>
        </p:txBody>
      </p:sp>
      <p:sp>
        <p:nvSpPr>
          <p:cNvPr id="3" name="İçerik Yer Tutucusu 2"/>
          <p:cNvSpPr>
            <a:spLocks noGrp="1"/>
          </p:cNvSpPr>
          <p:nvPr>
            <p:ph idx="1"/>
          </p:nvPr>
        </p:nvSpPr>
        <p:spPr>
          <a:xfrm>
            <a:off x="179512" y="1196752"/>
            <a:ext cx="5976664" cy="4968551"/>
          </a:xfrm>
        </p:spPr>
        <p:txBody>
          <a:bodyPr>
            <a:noAutofit/>
          </a:bodyPr>
          <a:lstStyle/>
          <a:p>
            <a:r>
              <a:rPr lang="tr-TR" sz="2400" dirty="0" smtClean="0">
                <a:effectLst/>
                <a:latin typeface="Calibri" panose="020F0502020204030204" pitchFamily="34" charset="0"/>
                <a:ea typeface="Calibri"/>
              </a:rPr>
              <a:t>Doğrudan yaşam hakkı ile ilgili olan acil yardım hizmetlerinde, yararlanıcısına önemli ayrıcalıklar tanınmaktadır. </a:t>
            </a:r>
          </a:p>
          <a:p>
            <a:r>
              <a:rPr lang="tr-TR" sz="2400" dirty="0" smtClean="0">
                <a:effectLst/>
                <a:latin typeface="Calibri" panose="020F0502020204030204" pitchFamily="34" charset="0"/>
                <a:ea typeface="Calibri"/>
              </a:rPr>
              <a:t>Genel olarak kamu hizmeti talebi için doğrudan başvuru yapma, geçerli belge sunma, hatta kimlik belgesi beyan etme gibi durumlar; acil yardım hizmetlerinde zorunlu olmayabilmektedir. </a:t>
            </a:r>
          </a:p>
          <a:p>
            <a:r>
              <a:rPr lang="tr-TR" sz="2400" dirty="0" smtClean="0">
                <a:effectLst/>
                <a:latin typeface="Calibri" panose="020F0502020204030204" pitchFamily="34" charset="0"/>
                <a:ea typeface="Calibri"/>
              </a:rPr>
              <a:t>Acil çağrı hizmetleri, acil yardım hizmetlerinin etkililiğinin arttırılması için temel ilkeler olan, hizmete yararlanıcısının kolay ulaşabilmesi, hızlı ve zamanında hizmet sunumu gibi fonksiyonları yerine getirmektedir. </a:t>
            </a:r>
            <a:endParaRPr lang="tr-TR" sz="2400" dirty="0">
              <a:latin typeface="Calibri" panose="020F0502020204030204" pitchFamily="34" charset="0"/>
            </a:endParaRPr>
          </a:p>
        </p:txBody>
      </p:sp>
      <p:pic>
        <p:nvPicPr>
          <p:cNvPr id="2050" name="Picture 2" descr="http://www.112acilservis.net/images/haberler/ozel_haber_eskisehir_112_acil_servis_bayrama_hazir_h1156.jpg"/>
          <p:cNvPicPr>
            <a:picLocks noChangeAspect="1" noChangeArrowheads="1"/>
          </p:cNvPicPr>
          <p:nvPr/>
        </p:nvPicPr>
        <p:blipFill rotWithShape="1">
          <a:blip r:embed="rId2">
            <a:extLst>
              <a:ext uri="{28A0092B-C50C-407E-A947-70E740481C1C}">
                <a14:useLocalDpi xmlns:a14="http://schemas.microsoft.com/office/drawing/2010/main" val="0"/>
              </a:ext>
            </a:extLst>
          </a:blip>
          <a:srcRect l="29089" t="9123" r="19129" b="6354"/>
          <a:stretch/>
        </p:blipFill>
        <p:spPr bwMode="auto">
          <a:xfrm>
            <a:off x="6264306" y="1124744"/>
            <a:ext cx="2879694" cy="27020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vasrehberim.net/resimler/haber/112-acil-cag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434" y="4437112"/>
            <a:ext cx="2986566" cy="169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23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latin typeface="Calibri" panose="020F0502020204030204" pitchFamily="34" charset="0"/>
              </a:rPr>
              <a:t>Giriş (2)</a:t>
            </a:r>
          </a:p>
        </p:txBody>
      </p:sp>
      <p:sp>
        <p:nvSpPr>
          <p:cNvPr id="3" name="İçerik Yer Tutucusu 2"/>
          <p:cNvSpPr>
            <a:spLocks noGrp="1"/>
          </p:cNvSpPr>
          <p:nvPr>
            <p:ph idx="1"/>
          </p:nvPr>
        </p:nvSpPr>
        <p:spPr>
          <a:xfrm>
            <a:off x="251520" y="1268760"/>
            <a:ext cx="5328592" cy="5112568"/>
          </a:xfrm>
        </p:spPr>
        <p:txBody>
          <a:bodyPr>
            <a:noAutofit/>
          </a:bodyPr>
          <a:lstStyle/>
          <a:p>
            <a:r>
              <a:rPr lang="tr-TR" sz="2400" dirty="0" smtClean="0">
                <a:effectLst/>
                <a:latin typeface="Calibri" panose="020F0502020204030204" pitchFamily="34" charset="0"/>
                <a:ea typeface="Calibri"/>
              </a:rPr>
              <a:t>Acil yardıma ihtiyacı olan birey, akılda kalması ve hızlı çevrilebilme gibi özellikleri nedeniyle belirlenmiş olan kısa telefon numarasını arayarak, doğrudan hizmet talep edebilmektedir. </a:t>
            </a:r>
          </a:p>
          <a:p>
            <a:r>
              <a:rPr lang="tr-TR" sz="2400" dirty="0" smtClean="0">
                <a:effectLst/>
                <a:latin typeface="Calibri" panose="020F0502020204030204" pitchFamily="34" charset="0"/>
                <a:ea typeface="Calibri"/>
              </a:rPr>
              <a:t>Hatta öyle ki telefon ile iletişim ücretli olmasına rağmen, acil çağrı numaralarının aranması herhangi bir ücret olmaksızın, hatta mobil telefonun SIM kartı takılı olmadan ve GSM operatörlerinin kapsama alanı dışında bulunan yerlerden de yapılabilmektedir. </a:t>
            </a:r>
            <a:endParaRPr lang="tr-TR" sz="2400" dirty="0">
              <a:latin typeface="Calibri" panose="020F0502020204030204" pitchFamily="34" charset="0"/>
            </a:endParaRPr>
          </a:p>
        </p:txBody>
      </p:sp>
      <p:pic>
        <p:nvPicPr>
          <p:cNvPr id="3074" name="Picture 2" descr="http://www.countyofunion.org/home/180003405/180003667/911_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268" y="1700808"/>
            <a:ext cx="343737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70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332656"/>
            <a:ext cx="8712968" cy="1152128"/>
          </a:xfrm>
        </p:spPr>
        <p:txBody>
          <a:bodyPr>
            <a:normAutofit/>
          </a:bodyPr>
          <a:lstStyle/>
          <a:p>
            <a:r>
              <a:rPr lang="tr-TR" sz="2800" b="1" dirty="0" smtClean="0">
                <a:effectLst/>
                <a:latin typeface="Calibri" panose="020F0502020204030204" pitchFamily="34" charset="0"/>
                <a:ea typeface="Calibri"/>
                <a:cs typeface="Times New Roman"/>
              </a:rPr>
              <a:t>Acil </a:t>
            </a:r>
            <a:r>
              <a:rPr lang="tr-TR" sz="2800" b="1" dirty="0" err="1" smtClean="0">
                <a:effectLst/>
                <a:latin typeface="Calibri" panose="020F0502020204030204" pitchFamily="34" charset="0"/>
                <a:ea typeface="Calibri"/>
                <a:cs typeface="Times New Roman"/>
              </a:rPr>
              <a:t>ÇağrI</a:t>
            </a:r>
            <a:r>
              <a:rPr lang="tr-TR" sz="2800" b="1" dirty="0" smtClean="0">
                <a:effectLst/>
                <a:latin typeface="Calibri" panose="020F0502020204030204" pitchFamily="34" charset="0"/>
                <a:ea typeface="Calibri"/>
                <a:cs typeface="Times New Roman"/>
              </a:rPr>
              <a:t> </a:t>
            </a:r>
            <a:r>
              <a:rPr lang="tr-TR" sz="2800" b="1" dirty="0" smtClean="0">
                <a:effectLst/>
                <a:latin typeface="Calibri" panose="020F0502020204030204" pitchFamily="34" charset="0"/>
                <a:ea typeface="Calibri"/>
                <a:cs typeface="Times New Roman"/>
              </a:rPr>
              <a:t>Hizmetlerinin Kötüye </a:t>
            </a:r>
            <a:r>
              <a:rPr lang="tr-TR" sz="2800" b="1" dirty="0" err="1" smtClean="0">
                <a:effectLst/>
                <a:latin typeface="Calibri" panose="020F0502020204030204" pitchFamily="34" charset="0"/>
                <a:ea typeface="Calibri"/>
                <a:cs typeface="Times New Roman"/>
              </a:rPr>
              <a:t>KullanImI</a:t>
            </a:r>
            <a:r>
              <a:rPr lang="tr-TR" sz="2800" b="1" dirty="0" smtClean="0">
                <a:effectLst/>
                <a:latin typeface="Calibri" panose="020F0502020204030204" pitchFamily="34" charset="0"/>
                <a:ea typeface="Calibri"/>
                <a:cs typeface="Times New Roman"/>
              </a:rPr>
              <a:t> </a:t>
            </a:r>
            <a:r>
              <a:rPr lang="tr-TR" sz="2800" b="1" dirty="0" smtClean="0">
                <a:effectLst/>
                <a:latin typeface="Calibri" panose="020F0502020204030204" pitchFamily="34" charset="0"/>
                <a:ea typeface="Calibri"/>
                <a:cs typeface="Times New Roman"/>
              </a:rPr>
              <a:t>(1)</a:t>
            </a:r>
            <a:endParaRPr lang="tr-TR" sz="2800" dirty="0">
              <a:latin typeface="Calibri" panose="020F0502020204030204" pitchFamily="34" charset="0"/>
            </a:endParaRPr>
          </a:p>
        </p:txBody>
      </p:sp>
      <p:sp>
        <p:nvSpPr>
          <p:cNvPr id="3" name="İçerik Yer Tutucusu 2"/>
          <p:cNvSpPr>
            <a:spLocks noGrp="1"/>
          </p:cNvSpPr>
          <p:nvPr>
            <p:ph idx="1"/>
          </p:nvPr>
        </p:nvSpPr>
        <p:spPr>
          <a:xfrm>
            <a:off x="211535" y="1196752"/>
            <a:ext cx="5760640" cy="5400600"/>
          </a:xfrm>
        </p:spPr>
        <p:txBody>
          <a:bodyPr>
            <a:normAutofit fontScale="77500" lnSpcReduction="20000"/>
          </a:bodyPr>
          <a:lstStyle/>
          <a:p>
            <a:r>
              <a:rPr lang="tr-TR" dirty="0" smtClean="0">
                <a:effectLst/>
                <a:latin typeface="Calibri" panose="020F0502020204030204" pitchFamily="34" charset="0"/>
                <a:ea typeface="Calibri"/>
              </a:rPr>
              <a:t>Acil yardım </a:t>
            </a:r>
            <a:r>
              <a:rPr lang="tr-TR" dirty="0" smtClean="0">
                <a:effectLst/>
                <a:latin typeface="Calibri" panose="020F0502020204030204" pitchFamily="34" charset="0"/>
                <a:ea typeface="Calibri"/>
              </a:rPr>
              <a:t>hizmetlerinin ayrıcalıkları, </a:t>
            </a:r>
            <a:r>
              <a:rPr lang="tr-TR" dirty="0" smtClean="0">
                <a:effectLst/>
                <a:latin typeface="Calibri" panose="020F0502020204030204" pitchFamily="34" charset="0"/>
                <a:ea typeface="Calibri"/>
              </a:rPr>
              <a:t>acil durum içerisinde olan yararlanıcısının hizmete mümkün olduğunca hızlı ve etkili ulaşabilmesi ve hak mahrumiyetine </a:t>
            </a:r>
            <a:r>
              <a:rPr lang="tr-TR" dirty="0" smtClean="0">
                <a:effectLst/>
                <a:latin typeface="Calibri" panose="020F0502020204030204" pitchFamily="34" charset="0"/>
                <a:ea typeface="Calibri"/>
              </a:rPr>
              <a:t>uğramaması içindir. </a:t>
            </a:r>
            <a:endParaRPr lang="tr-TR" dirty="0" smtClean="0">
              <a:effectLst/>
              <a:latin typeface="Calibri" panose="020F0502020204030204" pitchFamily="34" charset="0"/>
              <a:ea typeface="Calibri"/>
            </a:endParaRPr>
          </a:p>
          <a:p>
            <a:r>
              <a:rPr lang="tr-TR" dirty="0">
                <a:latin typeface="Calibri" panose="020F0502020204030204" pitchFamily="34" charset="0"/>
                <a:ea typeface="Calibri"/>
              </a:rPr>
              <a:t>H</a:t>
            </a:r>
            <a:r>
              <a:rPr lang="tr-TR" dirty="0" smtClean="0">
                <a:effectLst/>
                <a:latin typeface="Calibri" panose="020F0502020204030204" pitchFamily="34" charset="0"/>
                <a:ea typeface="Calibri"/>
              </a:rPr>
              <a:t>izmetin </a:t>
            </a:r>
            <a:r>
              <a:rPr lang="tr-TR" dirty="0" smtClean="0">
                <a:effectLst/>
                <a:latin typeface="Calibri" panose="020F0502020204030204" pitchFamily="34" charset="0"/>
                <a:ea typeface="Calibri"/>
              </a:rPr>
              <a:t>gecikmesiyle oluşacak hak mahrumiyetleri çoğu zaman telafi edilebilir nitelikte değildir. </a:t>
            </a:r>
          </a:p>
          <a:p>
            <a:r>
              <a:rPr lang="tr-TR" dirty="0" smtClean="0">
                <a:effectLst/>
                <a:latin typeface="Calibri" panose="020F0502020204030204" pitchFamily="34" charset="0"/>
                <a:ea typeface="Calibri"/>
              </a:rPr>
              <a:t>Tamamen hizmete ulaşmayı kolaylaştırmak amacıyla oluşturulan bu durumlar, hizmetten yararlanma koşullarını sağlamayanlar tarafından suiistimale neden olabilmektedir. </a:t>
            </a:r>
          </a:p>
          <a:p>
            <a:r>
              <a:rPr lang="tr-TR" dirty="0" smtClean="0">
                <a:effectLst/>
                <a:latin typeface="Calibri" panose="020F0502020204030204" pitchFamily="34" charset="0"/>
                <a:ea typeface="Calibri"/>
              </a:rPr>
              <a:t>Bunda hizmet sunumunun ücretsiz olması ve 24 saat sunulması etkili olmaktadır. </a:t>
            </a:r>
            <a:endParaRPr lang="tr-TR" dirty="0">
              <a:latin typeface="Calibri" panose="020F0502020204030204" pitchFamily="34" charset="0"/>
            </a:endParaRPr>
          </a:p>
        </p:txBody>
      </p:sp>
      <p:pic>
        <p:nvPicPr>
          <p:cNvPr id="4098" name="Picture 2" descr="http://www.nelive.in/sites/default/files/articles/Helpline%20Pho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175" y="2420888"/>
            <a:ext cx="3171825"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55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88640"/>
            <a:ext cx="8830816" cy="838200"/>
          </a:xfrm>
        </p:spPr>
        <p:txBody>
          <a:bodyPr>
            <a:noAutofit/>
          </a:bodyPr>
          <a:lstStyle/>
          <a:p>
            <a:r>
              <a:rPr lang="tr-TR" sz="3200" b="1" dirty="0">
                <a:ln w="6350">
                  <a:solidFill>
                    <a:srgbClr val="FF388C">
                      <a:shade val="43000"/>
                    </a:srgbClr>
                  </a:solidFill>
                </a:ln>
                <a:solidFill>
                  <a:srgbClr val="FF388C">
                    <a:tint val="83000"/>
                    <a:satMod val="150000"/>
                  </a:srgbClr>
                </a:solidFill>
                <a:effectLst/>
                <a:latin typeface="Calibri" panose="020F0502020204030204" pitchFamily="34" charset="0"/>
                <a:ea typeface="Calibri"/>
                <a:cs typeface="Times New Roman"/>
              </a:rPr>
              <a:t>Acil </a:t>
            </a:r>
            <a:r>
              <a:rPr lang="tr-TR" sz="3200" b="1" dirty="0" err="1" smtClean="0">
                <a:ln w="6350">
                  <a:solidFill>
                    <a:srgbClr val="FF388C">
                      <a:shade val="43000"/>
                    </a:srgbClr>
                  </a:solidFill>
                </a:ln>
                <a:solidFill>
                  <a:srgbClr val="FF388C">
                    <a:tint val="83000"/>
                    <a:satMod val="150000"/>
                  </a:srgbClr>
                </a:solidFill>
                <a:effectLst/>
                <a:latin typeface="Calibri" panose="020F0502020204030204" pitchFamily="34" charset="0"/>
                <a:ea typeface="Calibri"/>
                <a:cs typeface="Times New Roman"/>
              </a:rPr>
              <a:t>ÇağrI</a:t>
            </a:r>
            <a:r>
              <a:rPr lang="tr-TR" sz="3200" b="1" dirty="0" smtClean="0">
                <a:ln w="6350">
                  <a:solidFill>
                    <a:srgbClr val="FF388C">
                      <a:shade val="43000"/>
                    </a:srgbClr>
                  </a:solidFill>
                </a:ln>
                <a:solidFill>
                  <a:srgbClr val="FF388C">
                    <a:tint val="83000"/>
                    <a:satMod val="150000"/>
                  </a:srgbClr>
                </a:solidFill>
                <a:effectLst/>
                <a:latin typeface="Calibri" panose="020F0502020204030204" pitchFamily="34" charset="0"/>
                <a:ea typeface="Calibri"/>
                <a:cs typeface="Times New Roman"/>
              </a:rPr>
              <a:t> </a:t>
            </a:r>
            <a:r>
              <a:rPr lang="tr-TR" sz="3200" b="1" dirty="0">
                <a:ln w="6350">
                  <a:solidFill>
                    <a:srgbClr val="FF388C">
                      <a:shade val="43000"/>
                    </a:srgbClr>
                  </a:solidFill>
                </a:ln>
                <a:solidFill>
                  <a:srgbClr val="FF388C">
                    <a:tint val="83000"/>
                    <a:satMod val="150000"/>
                  </a:srgbClr>
                </a:solidFill>
                <a:effectLst/>
                <a:latin typeface="Calibri" panose="020F0502020204030204" pitchFamily="34" charset="0"/>
                <a:ea typeface="Calibri"/>
                <a:cs typeface="Times New Roman"/>
              </a:rPr>
              <a:t>Hizmetlerinin Kötüye </a:t>
            </a:r>
            <a:r>
              <a:rPr lang="tr-TR" sz="3200" b="1" dirty="0" err="1" smtClean="0">
                <a:ln w="6350">
                  <a:solidFill>
                    <a:srgbClr val="FF388C">
                      <a:shade val="43000"/>
                    </a:srgbClr>
                  </a:solidFill>
                </a:ln>
                <a:solidFill>
                  <a:srgbClr val="FF388C">
                    <a:tint val="83000"/>
                    <a:satMod val="150000"/>
                  </a:srgbClr>
                </a:solidFill>
                <a:effectLst/>
                <a:latin typeface="Calibri" panose="020F0502020204030204" pitchFamily="34" charset="0"/>
                <a:ea typeface="Calibri"/>
                <a:cs typeface="Times New Roman"/>
              </a:rPr>
              <a:t>KullanImI</a:t>
            </a:r>
            <a:r>
              <a:rPr lang="tr-TR" sz="3200" b="1" dirty="0" smtClean="0">
                <a:ln w="6350">
                  <a:solidFill>
                    <a:srgbClr val="FF388C">
                      <a:shade val="43000"/>
                    </a:srgbClr>
                  </a:solidFill>
                </a:ln>
                <a:solidFill>
                  <a:srgbClr val="FF388C">
                    <a:tint val="83000"/>
                    <a:satMod val="150000"/>
                  </a:srgbClr>
                </a:solidFill>
                <a:effectLst/>
                <a:latin typeface="Calibri" panose="020F0502020204030204" pitchFamily="34" charset="0"/>
                <a:ea typeface="Calibri"/>
                <a:cs typeface="Times New Roman"/>
              </a:rPr>
              <a:t> </a:t>
            </a:r>
            <a:r>
              <a:rPr lang="tr-TR" sz="3200" b="1" dirty="0" smtClean="0">
                <a:ln w="6350">
                  <a:solidFill>
                    <a:srgbClr val="FF388C">
                      <a:shade val="43000"/>
                    </a:srgbClr>
                  </a:solidFill>
                </a:ln>
                <a:solidFill>
                  <a:srgbClr val="FF388C">
                    <a:tint val="83000"/>
                    <a:satMod val="150000"/>
                  </a:srgbClr>
                </a:solidFill>
                <a:effectLst/>
                <a:latin typeface="Calibri" panose="020F0502020204030204" pitchFamily="34" charset="0"/>
                <a:ea typeface="Calibri"/>
                <a:cs typeface="Times New Roman"/>
              </a:rPr>
              <a:t>(2)</a:t>
            </a:r>
            <a:endParaRPr lang="tr-TR" sz="2800" dirty="0">
              <a:latin typeface="Calibri" panose="020F0502020204030204" pitchFamily="34" charset="0"/>
            </a:endParaRPr>
          </a:p>
        </p:txBody>
      </p:sp>
      <p:sp>
        <p:nvSpPr>
          <p:cNvPr id="3" name="İçerik Yer Tutucusu 2"/>
          <p:cNvSpPr>
            <a:spLocks noGrp="1"/>
          </p:cNvSpPr>
          <p:nvPr>
            <p:ph idx="1"/>
          </p:nvPr>
        </p:nvSpPr>
        <p:spPr>
          <a:xfrm>
            <a:off x="179512" y="1268760"/>
            <a:ext cx="5616624" cy="4811365"/>
          </a:xfrm>
        </p:spPr>
        <p:txBody>
          <a:bodyPr>
            <a:normAutofit lnSpcReduction="10000"/>
          </a:bodyPr>
          <a:lstStyle/>
          <a:p>
            <a:r>
              <a:rPr lang="tr-TR" sz="4400" dirty="0" smtClean="0">
                <a:effectLst/>
                <a:latin typeface="Calibri" panose="020F0502020204030204" pitchFamily="34" charset="0"/>
                <a:ea typeface="Times New Roman"/>
              </a:rPr>
              <a:t>Acil çağrı hizmetlerinin kötüye kullanımı ikiye ayırmak mümkündür. </a:t>
            </a:r>
          </a:p>
          <a:p>
            <a:pPr lvl="1"/>
            <a:r>
              <a:rPr lang="tr-TR" sz="4000" dirty="0" smtClean="0">
                <a:effectLst/>
                <a:latin typeface="Calibri" panose="020F0502020204030204" pitchFamily="34" charset="0"/>
                <a:ea typeface="Times New Roman"/>
              </a:rPr>
              <a:t>Kasıtsız yani bilinçsiz ve </a:t>
            </a:r>
          </a:p>
          <a:p>
            <a:pPr lvl="1"/>
            <a:r>
              <a:rPr lang="tr-TR" sz="4000" dirty="0" smtClean="0">
                <a:effectLst/>
                <a:latin typeface="Calibri" panose="020F0502020204030204" pitchFamily="34" charset="0"/>
                <a:ea typeface="Times New Roman"/>
              </a:rPr>
              <a:t>kasıtlı yanlış aramalar. </a:t>
            </a:r>
            <a:endParaRPr lang="tr-TR" sz="4000" dirty="0">
              <a:latin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505" y="2492896"/>
            <a:ext cx="3210917" cy="180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7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399032"/>
          </a:xfrm>
        </p:spPr>
        <p:txBody>
          <a:bodyPr>
            <a:normAutofit/>
          </a:bodyPr>
          <a:lstStyle/>
          <a:p>
            <a:r>
              <a:rPr lang="tr-TR" dirty="0" err="1" smtClean="0">
                <a:latin typeface="Calibri" panose="020F0502020204030204" pitchFamily="34" charset="0"/>
              </a:rPr>
              <a:t>KasItsIz</a:t>
            </a:r>
            <a:r>
              <a:rPr lang="tr-TR" dirty="0" smtClean="0">
                <a:latin typeface="Calibri" panose="020F0502020204030204" pitchFamily="34" charset="0"/>
              </a:rPr>
              <a:t> </a:t>
            </a:r>
            <a:r>
              <a:rPr lang="tr-TR" dirty="0" smtClean="0">
                <a:latin typeface="Calibri" panose="020F0502020204030204" pitchFamily="34" charset="0"/>
              </a:rPr>
              <a:t>Kötüye </a:t>
            </a:r>
            <a:r>
              <a:rPr lang="tr-TR" dirty="0" err="1" smtClean="0">
                <a:latin typeface="Calibri" panose="020F0502020204030204" pitchFamily="34" charset="0"/>
              </a:rPr>
              <a:t>KullanIm</a:t>
            </a:r>
            <a:endParaRPr lang="tr-TR" dirty="0">
              <a:latin typeface="Calibri" panose="020F0502020204030204" pitchFamily="34" charset="0"/>
            </a:endParaRPr>
          </a:p>
        </p:txBody>
      </p:sp>
      <p:sp>
        <p:nvSpPr>
          <p:cNvPr id="3" name="İçerik Yer Tutucusu 2"/>
          <p:cNvSpPr>
            <a:spLocks noGrp="1"/>
          </p:cNvSpPr>
          <p:nvPr>
            <p:ph idx="1"/>
          </p:nvPr>
        </p:nvSpPr>
        <p:spPr>
          <a:xfrm>
            <a:off x="251520" y="1340768"/>
            <a:ext cx="5616624" cy="5256584"/>
          </a:xfrm>
        </p:spPr>
        <p:txBody>
          <a:bodyPr>
            <a:normAutofit fontScale="77500" lnSpcReduction="20000"/>
          </a:bodyPr>
          <a:lstStyle/>
          <a:p>
            <a:r>
              <a:rPr lang="tr-TR" dirty="0">
                <a:latin typeface="Calibri" panose="020F0502020204030204" pitchFamily="34" charset="0"/>
                <a:ea typeface="Times New Roman"/>
              </a:rPr>
              <a:t>A</a:t>
            </a:r>
            <a:r>
              <a:rPr lang="tr-TR" dirty="0" smtClean="0">
                <a:effectLst/>
                <a:latin typeface="Calibri" panose="020F0502020204030204" pitchFamily="34" charset="0"/>
                <a:ea typeface="Times New Roman"/>
              </a:rPr>
              <a:t>cil olmayan durumlar için yapılan aramalar, kötüye kullanımın çok önemli bir bölümünü oluşturur. </a:t>
            </a:r>
          </a:p>
          <a:p>
            <a:r>
              <a:rPr lang="tr-TR" dirty="0" smtClean="0">
                <a:effectLst/>
                <a:latin typeface="Calibri" panose="020F0502020204030204" pitchFamily="34" charset="0"/>
                <a:ea typeface="Times New Roman"/>
              </a:rPr>
              <a:t>Bu aramalar, günlerdir devam eden karın ağrısı şikayeti gibi gerçekte acil durum tanımına uymayan bir durum için acil yardım talebinin istenmesini kapsar. </a:t>
            </a:r>
          </a:p>
          <a:p>
            <a:r>
              <a:rPr lang="tr-TR" dirty="0" smtClean="0">
                <a:effectLst/>
                <a:latin typeface="Calibri" panose="020F0502020204030204" pitchFamily="34" charset="0"/>
                <a:ea typeface="Times New Roman"/>
              </a:rPr>
              <a:t>ABD’de bazı eyaletlerde acil olmayan durumlar için arama oranı % 40’lar seviyesindedir. </a:t>
            </a:r>
          </a:p>
          <a:p>
            <a:r>
              <a:rPr lang="tr-TR" dirty="0" smtClean="0">
                <a:effectLst/>
                <a:latin typeface="Calibri" panose="020F0502020204030204" pitchFamily="34" charset="0"/>
                <a:ea typeface="Times New Roman"/>
              </a:rPr>
              <a:t>Japonya’da ise ambulans ile hastaneye sevk edilen hastaların %60’ı herhangi bir özel tedavi uygulanmadan ya da hastaneye yatışı yapılmadan evine geri dönmektedir. </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58" r="10952"/>
          <a:stretch/>
        </p:blipFill>
        <p:spPr bwMode="auto">
          <a:xfrm>
            <a:off x="5912459" y="2276872"/>
            <a:ext cx="3231541" cy="262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779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latin typeface="Calibri" panose="020F0502020204030204" pitchFamily="34" charset="0"/>
              </a:rPr>
              <a:t>Bİlİnçlİ</a:t>
            </a:r>
            <a:r>
              <a:rPr lang="tr-TR" dirty="0" smtClean="0">
                <a:latin typeface="Calibri" panose="020F0502020204030204" pitchFamily="34" charset="0"/>
              </a:rPr>
              <a:t> </a:t>
            </a:r>
            <a:r>
              <a:rPr lang="tr-TR" dirty="0" smtClean="0">
                <a:latin typeface="Calibri" panose="020F0502020204030204" pitchFamily="34" charset="0"/>
              </a:rPr>
              <a:t>Kötüye </a:t>
            </a:r>
            <a:r>
              <a:rPr lang="tr-TR" dirty="0" err="1" smtClean="0">
                <a:latin typeface="Calibri" panose="020F0502020204030204" pitchFamily="34" charset="0"/>
              </a:rPr>
              <a:t>KullanIm</a:t>
            </a:r>
            <a:endParaRPr lang="tr-TR" dirty="0">
              <a:latin typeface="Calibri" panose="020F0502020204030204" pitchFamily="34" charset="0"/>
            </a:endParaRPr>
          </a:p>
        </p:txBody>
      </p:sp>
      <p:sp>
        <p:nvSpPr>
          <p:cNvPr id="3" name="İçerik Yer Tutucusu 2"/>
          <p:cNvSpPr>
            <a:spLocks noGrp="1"/>
          </p:cNvSpPr>
          <p:nvPr>
            <p:ph idx="1"/>
          </p:nvPr>
        </p:nvSpPr>
        <p:spPr>
          <a:xfrm>
            <a:off x="304800" y="1554162"/>
            <a:ext cx="5203304" cy="4525963"/>
          </a:xfrm>
        </p:spPr>
        <p:txBody>
          <a:bodyPr>
            <a:normAutofit fontScale="92500"/>
          </a:bodyPr>
          <a:lstStyle/>
          <a:p>
            <a:r>
              <a:rPr lang="tr-TR" sz="3200" dirty="0" smtClean="0">
                <a:effectLst/>
                <a:latin typeface="Calibri" panose="020F0502020204030204" pitchFamily="34" charset="0"/>
                <a:ea typeface="Calibri"/>
              </a:rPr>
              <a:t>Bilinçli kötüye kullanımı, asılsız ihbarlar ve şaka ya da işletme aramalar olarak sınıflandırmak mümkündür. </a:t>
            </a:r>
          </a:p>
          <a:p>
            <a:r>
              <a:rPr lang="tr-TR" sz="3200" dirty="0" smtClean="0">
                <a:effectLst/>
                <a:latin typeface="Calibri" panose="020F0502020204030204" pitchFamily="34" charset="0"/>
                <a:ea typeface="Calibri"/>
              </a:rPr>
              <a:t>Kasıtlı olarak yapılan suiistimalde en önemli oranı, acil çağrı numarasının şaka ya da işletme amaçlı (</a:t>
            </a:r>
            <a:r>
              <a:rPr lang="tr-TR" sz="3200" dirty="0" err="1" smtClean="0">
                <a:effectLst/>
                <a:latin typeface="Calibri" panose="020F0502020204030204" pitchFamily="34" charset="0"/>
                <a:ea typeface="Calibri"/>
              </a:rPr>
              <a:t>Prank</a:t>
            </a:r>
            <a:r>
              <a:rPr lang="tr-TR" sz="3200" dirty="0" smtClean="0">
                <a:effectLst/>
                <a:latin typeface="Calibri" panose="020F0502020204030204" pitchFamily="34" charset="0"/>
                <a:ea typeface="Calibri"/>
              </a:rPr>
              <a:t> Call) aranması oluşturur. </a:t>
            </a:r>
            <a:endParaRPr lang="tr-TR" sz="3200" dirty="0">
              <a:latin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225" y="1844824"/>
            <a:ext cx="353377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0244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99</TotalTime>
  <Words>1776</Words>
  <Application>Microsoft Office PowerPoint</Application>
  <PresentationFormat>Ekran Gösterisi (4:3)</PresentationFormat>
  <Paragraphs>157</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Gezinti</vt:lpstr>
      <vt:lpstr>112 Acil Çağrı Hizmetlerinde Suiistimalin Acil Tıp Sistemine Etkilerinin Değerlendirilmesi</vt:lpstr>
      <vt:lpstr>Amaç </vt:lpstr>
      <vt:lpstr>Materyal ve Yöntem</vt:lpstr>
      <vt:lpstr>Giriş (1)</vt:lpstr>
      <vt:lpstr>Giriş (2)</vt:lpstr>
      <vt:lpstr>Acil ÇağrI Hizmetlerinin Kötüye KullanImI (1)</vt:lpstr>
      <vt:lpstr>Acil ÇağrI Hizmetlerinin Kötüye KullanImI (2)</vt:lpstr>
      <vt:lpstr>KasItsIz Kötüye KullanIm</vt:lpstr>
      <vt:lpstr>Bİlİnçlİ Kötüye KullanIm</vt:lpstr>
      <vt:lpstr>Bulgular (1)</vt:lpstr>
      <vt:lpstr>Bulgular (2)</vt:lpstr>
      <vt:lpstr>Bulgular (3)</vt:lpstr>
      <vt:lpstr>TartIşma (1)</vt:lpstr>
      <vt:lpstr>TartIşma (2)</vt:lpstr>
      <vt:lpstr>Tartışma (3)</vt:lpstr>
      <vt:lpstr>TartIşma (4)</vt:lpstr>
      <vt:lpstr>TartIşma (5)</vt:lpstr>
      <vt:lpstr>TartIşma (6)</vt:lpstr>
      <vt:lpstr>Tartışma (7)</vt:lpstr>
      <vt:lpstr>Sonuç</vt:lpstr>
      <vt:lpstr>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HİZMETİNDE ETKİLİLİK VE ETKİNLİK TARTIŞMALARI BAĞLAMINDA 112 ACİL ÇAĞRI HİZMETLERİNİN KÖTÜYE KULLANIMI</dc:title>
  <dc:creator>EGE</dc:creator>
  <cp:lastModifiedBy>EGE</cp:lastModifiedBy>
  <cp:revision>13</cp:revision>
  <dcterms:created xsi:type="dcterms:W3CDTF">2016-04-29T10:27:21Z</dcterms:created>
  <dcterms:modified xsi:type="dcterms:W3CDTF">2016-05-04T06:53:30Z</dcterms:modified>
</cp:coreProperties>
</file>