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8158D-32C0-4A81-9751-0C4EFDF0247D}" type="datetimeFigureOut">
              <a:rPr lang="tr-TR" smtClean="0"/>
              <a:pPr/>
              <a:t>10.05.2016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B1CA-3740-4DC3-A72D-E4E2B5EE0F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8158D-32C0-4A81-9751-0C4EFDF0247D}" type="datetimeFigureOut">
              <a:rPr lang="tr-TR" smtClean="0"/>
              <a:pPr/>
              <a:t>10.05.2016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B1CA-3740-4DC3-A72D-E4E2B5EE0F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8158D-32C0-4A81-9751-0C4EFDF0247D}" type="datetimeFigureOut">
              <a:rPr lang="tr-TR" smtClean="0"/>
              <a:pPr/>
              <a:t>10.05.2016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B1CA-3740-4DC3-A72D-E4E2B5EE0F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8158D-32C0-4A81-9751-0C4EFDF0247D}" type="datetimeFigureOut">
              <a:rPr lang="tr-TR" smtClean="0"/>
              <a:pPr/>
              <a:t>10.05.2016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B1CA-3740-4DC3-A72D-E4E2B5EE0F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8158D-32C0-4A81-9751-0C4EFDF0247D}" type="datetimeFigureOut">
              <a:rPr lang="tr-TR" smtClean="0"/>
              <a:pPr/>
              <a:t>10.05.2016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B1CA-3740-4DC3-A72D-E4E2B5EE0F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8158D-32C0-4A81-9751-0C4EFDF0247D}" type="datetimeFigureOut">
              <a:rPr lang="tr-TR" smtClean="0"/>
              <a:pPr/>
              <a:t>10.05.2016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B1CA-3740-4DC3-A72D-E4E2B5EE0F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8158D-32C0-4A81-9751-0C4EFDF0247D}" type="datetimeFigureOut">
              <a:rPr lang="tr-TR" smtClean="0"/>
              <a:pPr/>
              <a:t>10.05.2016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B1CA-3740-4DC3-A72D-E4E2B5EE0F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8158D-32C0-4A81-9751-0C4EFDF0247D}" type="datetimeFigureOut">
              <a:rPr lang="tr-TR" smtClean="0"/>
              <a:pPr/>
              <a:t>10.05.2016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B1CA-3740-4DC3-A72D-E4E2B5EE0F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8158D-32C0-4A81-9751-0C4EFDF0247D}" type="datetimeFigureOut">
              <a:rPr lang="tr-TR" smtClean="0"/>
              <a:pPr/>
              <a:t>10.05.2016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B1CA-3740-4DC3-A72D-E4E2B5EE0F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8158D-32C0-4A81-9751-0C4EFDF0247D}" type="datetimeFigureOut">
              <a:rPr lang="tr-TR" smtClean="0"/>
              <a:pPr/>
              <a:t>10.05.2016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B1CA-3740-4DC3-A72D-E4E2B5EE0F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8158D-32C0-4A81-9751-0C4EFDF0247D}" type="datetimeFigureOut">
              <a:rPr lang="tr-TR" smtClean="0"/>
              <a:pPr/>
              <a:t>10.05.2016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B1CA-3740-4DC3-A72D-E4E2B5EE0F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8158D-32C0-4A81-9751-0C4EFDF0247D}" type="datetimeFigureOut">
              <a:rPr lang="tr-TR" smtClean="0"/>
              <a:pPr/>
              <a:t>10.05.2016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5B1CA-3740-4DC3-A72D-E4E2B5EE0F9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logovector.org/wp-content/uploads/logos/png/m/mehmet_akif_ersoy_universitesi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0"/>
            <a:ext cx="2160240" cy="2132856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470025"/>
          </a:xfrm>
        </p:spPr>
        <p:txBody>
          <a:bodyPr>
            <a:noAutofit/>
          </a:bodyPr>
          <a:lstStyle/>
          <a:p>
            <a:r>
              <a:rPr lang="tr-TR" sz="3200" b="1" dirty="0"/>
              <a:t>ACİL YARDIM VE AFET YÖNETİMİ BÖLÜMÜ ÖĞRENCİLERİNİN MESLEKİ BEKLENTİLERİNİN KARŞILANMA DÜZEYİ </a:t>
            </a:r>
            <a:r>
              <a:rPr lang="tr-TR" sz="3200" b="1" dirty="0" smtClean="0"/>
              <a:t>ve </a:t>
            </a:r>
            <a:r>
              <a:rPr lang="tr-TR" sz="3200" b="1" dirty="0"/>
              <a:t>İŞ TATMİNİ ARASINDAKİ İLİŞKİNİN İNCELENMESİ </a:t>
            </a:r>
            <a:endParaRPr lang="tr-TR" sz="32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31640" y="4941168"/>
            <a:ext cx="6400800" cy="1129680"/>
          </a:xfrm>
        </p:spPr>
        <p:txBody>
          <a:bodyPr>
            <a:normAutofit fontScale="92500" lnSpcReduction="10000"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Sibel KARABULUT</a:t>
            </a:r>
          </a:p>
          <a:p>
            <a:r>
              <a:rPr lang="tr-TR" sz="3600" b="1" dirty="0" smtClean="0">
                <a:solidFill>
                  <a:srgbClr val="FF0000"/>
                </a:solidFill>
              </a:rPr>
              <a:t>Acil Yardım ve Afet Yönetimi</a:t>
            </a:r>
            <a:endParaRPr lang="tr-T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/>
          <a:lstStyle/>
          <a:p>
            <a:r>
              <a:rPr lang="tr-TR" u="sng" dirty="0" smtClean="0">
                <a:solidFill>
                  <a:srgbClr val="FF0000"/>
                </a:solidFill>
              </a:rPr>
              <a:t>Sonuç olarak;</a:t>
            </a:r>
          </a:p>
          <a:p>
            <a:endParaRPr lang="tr-TR" dirty="0" smtClean="0"/>
          </a:p>
          <a:p>
            <a:r>
              <a:rPr lang="tr-TR" dirty="0" smtClean="0"/>
              <a:t>Öğrencilerimizin </a:t>
            </a:r>
            <a:r>
              <a:rPr lang="tr-TR" dirty="0"/>
              <a:t>mesleki beklentilerinin karşılanması ve iş hayatına gereği gibi hazırlanması açısından onların düşünceleri büyük önem arz etmektedir.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Öğrenci </a:t>
            </a:r>
            <a:r>
              <a:rPr lang="tr-TR" dirty="0"/>
              <a:t>ile sektörün bağları kuvvetlendirilmeli ve öğrencilerimize mesleki bilincin yerleştirilmesi gerektiği kanaatindeyiz.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lvl="8">
              <a:buNone/>
            </a:pPr>
            <a:endParaRPr lang="tr-TR" dirty="0"/>
          </a:p>
          <a:p>
            <a:pPr lvl="8">
              <a:buNone/>
            </a:pPr>
            <a:endParaRPr lang="tr-TR" dirty="0" smtClean="0"/>
          </a:p>
          <a:p>
            <a:pPr lvl="8">
              <a:buNone/>
            </a:pPr>
            <a:endParaRPr lang="tr-TR" dirty="0"/>
          </a:p>
          <a:p>
            <a:pPr lvl="8">
              <a:buNone/>
            </a:pPr>
            <a:endParaRPr lang="tr-TR" dirty="0" smtClean="0"/>
          </a:p>
          <a:p>
            <a:pPr lvl="8">
              <a:buNone/>
            </a:pPr>
            <a:endParaRPr lang="tr-TR" dirty="0"/>
          </a:p>
          <a:p>
            <a:pPr lvl="8">
              <a:buNone/>
            </a:pPr>
            <a:r>
              <a:rPr lang="tr-TR" dirty="0" smtClean="0"/>
              <a:t>			</a:t>
            </a:r>
            <a:r>
              <a:rPr lang="tr-TR" sz="3600" b="1" dirty="0" smtClean="0">
                <a:solidFill>
                  <a:srgbClr val="FF0000"/>
                </a:solidFill>
              </a:rPr>
              <a:t>Teşekkürler</a:t>
            </a:r>
            <a:endParaRPr lang="tr-T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GİRİŞ</a:t>
            </a:r>
          </a:p>
          <a:p>
            <a:r>
              <a:rPr lang="tr-TR" dirty="0" smtClean="0"/>
              <a:t>Acil </a:t>
            </a:r>
            <a:r>
              <a:rPr lang="tr-TR" dirty="0"/>
              <a:t>Yardım ve Afet Yönetimi </a:t>
            </a:r>
            <a:r>
              <a:rPr lang="tr-TR" dirty="0" smtClean="0"/>
              <a:t>bölümü verdiği eğitimle; </a:t>
            </a:r>
          </a:p>
          <a:p>
            <a:endParaRPr lang="tr-TR" dirty="0" smtClean="0"/>
          </a:p>
          <a:p>
            <a:pPr lvl="1"/>
            <a:r>
              <a:rPr lang="tr-TR" dirty="0" smtClean="0"/>
              <a:t>Bilimsel </a:t>
            </a:r>
            <a:r>
              <a:rPr lang="tr-TR" dirty="0"/>
              <a:t>ve sosyal faaliyetleri yürütebilen, </a:t>
            </a:r>
            <a:endParaRPr lang="tr-TR" dirty="0" smtClean="0"/>
          </a:p>
          <a:p>
            <a:pPr lvl="1"/>
            <a:r>
              <a:rPr lang="tr-TR" dirty="0" smtClean="0"/>
              <a:t>Acil </a:t>
            </a:r>
            <a:r>
              <a:rPr lang="tr-TR" dirty="0"/>
              <a:t>Yardım ve Afet Yönetimi alanında hizmet veren kamu kurum ve </a:t>
            </a:r>
            <a:r>
              <a:rPr lang="tr-TR" dirty="0" smtClean="0"/>
              <a:t>kuruluşlarında ve özel sektörde mesleğini başarı ile gerçekleştirebilen,</a:t>
            </a:r>
          </a:p>
          <a:p>
            <a:pPr lvl="1"/>
            <a:r>
              <a:rPr lang="tr-TR" dirty="0"/>
              <a:t>M</a:t>
            </a:r>
            <a:r>
              <a:rPr lang="tr-TR" dirty="0" smtClean="0"/>
              <a:t>eslekî </a:t>
            </a:r>
            <a:r>
              <a:rPr lang="tr-TR" dirty="0"/>
              <a:t>ve bilimsel açıdan ülkemizin ihtiyaç duyduğu nitelikli, bilgili ve donanımlı </a:t>
            </a:r>
            <a:r>
              <a:rPr lang="tr-TR" dirty="0" smtClean="0"/>
              <a:t>bireyler yetiştirmeyi</a:t>
            </a:r>
          </a:p>
          <a:p>
            <a:pPr lvl="1">
              <a:buNone/>
            </a:pPr>
            <a:endParaRPr lang="tr-TR" dirty="0"/>
          </a:p>
          <a:p>
            <a:pPr lvl="1">
              <a:buNone/>
            </a:pPr>
            <a:r>
              <a:rPr lang="tr-TR" u="sng" dirty="0" smtClean="0"/>
              <a:t>amaçlanmaktadır</a:t>
            </a:r>
            <a:r>
              <a:rPr lang="tr-TR" u="sng" dirty="0"/>
              <a:t>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301208"/>
            <a:ext cx="8229600" cy="824955"/>
          </a:xfrm>
        </p:spPr>
        <p:txBody>
          <a:bodyPr/>
          <a:lstStyle/>
          <a:p>
            <a:pPr algn="ctr">
              <a:buNone/>
            </a:pPr>
            <a:r>
              <a:rPr lang="tr-TR" dirty="0" smtClean="0"/>
              <a:t>Burdur ilinde fay aynası incelemesi, 2016</a:t>
            </a:r>
            <a:endParaRPr lang="tr-TR" dirty="0"/>
          </a:p>
        </p:txBody>
      </p:sp>
      <p:pic>
        <p:nvPicPr>
          <p:cNvPr id="4" name="Picture 10" descr="https://scontent-fra3-1.xx.fbcdn.net/v/t1.0-9/12112060_10153578842727696_7921332103151726108_n.jpg?oh=693cbce3bb6f4bca816db6ce4baece58&amp;oe=579D7E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640960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BULGULAR;</a:t>
            </a:r>
          </a:p>
          <a:p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b="1" dirty="0" smtClean="0">
                <a:solidFill>
                  <a:srgbClr val="FF0000"/>
                </a:solidFill>
              </a:rPr>
              <a:t>Soru 1:</a:t>
            </a:r>
            <a:r>
              <a:rPr lang="tr-TR" b="1" dirty="0" smtClean="0"/>
              <a:t>Bu </a:t>
            </a:r>
            <a:r>
              <a:rPr lang="tr-TR" b="1" dirty="0"/>
              <a:t>mesleği her bireyin (kadın-erkek) rahatlıkla yapabileceğine inanıyor musunuz? </a:t>
            </a:r>
            <a:r>
              <a:rPr lang="tr-TR" dirty="0" smtClean="0">
                <a:solidFill>
                  <a:srgbClr val="FF0000"/>
                </a:solidFill>
              </a:rPr>
              <a:t>p&gt;0,05</a:t>
            </a:r>
            <a:endParaRPr lang="tr-TR" b="1" dirty="0" smtClean="0"/>
          </a:p>
          <a:p>
            <a:r>
              <a:rPr lang="tr-TR" dirty="0" smtClean="0"/>
              <a:t>Evet:140 </a:t>
            </a:r>
            <a:r>
              <a:rPr lang="tr-TR" dirty="0"/>
              <a:t>(%53,43), </a:t>
            </a:r>
            <a:endParaRPr lang="tr-TR" dirty="0" smtClean="0"/>
          </a:p>
          <a:p>
            <a:r>
              <a:rPr lang="tr-TR" dirty="0" smtClean="0"/>
              <a:t>Hayır:122 </a:t>
            </a:r>
            <a:r>
              <a:rPr lang="tr-TR" dirty="0"/>
              <a:t>(%46,57</a:t>
            </a:r>
            <a:r>
              <a:rPr lang="tr-TR" dirty="0" smtClean="0"/>
              <a:t>)</a:t>
            </a:r>
          </a:p>
          <a:p>
            <a:endParaRPr lang="tr-TR" dirty="0"/>
          </a:p>
          <a:p>
            <a:r>
              <a:rPr lang="tr-TR" b="1" dirty="0" smtClean="0">
                <a:solidFill>
                  <a:srgbClr val="FF0000"/>
                </a:solidFill>
              </a:rPr>
              <a:t>Soru 2:</a:t>
            </a:r>
            <a:r>
              <a:rPr lang="tr-TR" b="1" dirty="0" smtClean="0"/>
              <a:t> Mesleki </a:t>
            </a:r>
            <a:r>
              <a:rPr lang="tr-TR" b="1" dirty="0"/>
              <a:t>açıdan yetişmeniz için okulda ve staj alanlarında gerekli imkanların (makine</a:t>
            </a:r>
            <a:r>
              <a:rPr lang="tr-TR" b="1"/>
              <a:t>, </a:t>
            </a:r>
            <a:r>
              <a:rPr lang="tr-TR" b="1" smtClean="0"/>
              <a:t>teçhizat </a:t>
            </a:r>
            <a:r>
              <a:rPr lang="tr-TR" b="1" dirty="0"/>
              <a:t>vb.) sağlandığını düşünüyor musunuz? </a:t>
            </a:r>
            <a:r>
              <a:rPr lang="tr-TR" dirty="0" smtClean="0"/>
              <a:t>(p&lt;0,05)</a:t>
            </a:r>
            <a:r>
              <a:rPr lang="tr-TR" b="1" dirty="0" smtClean="0"/>
              <a:t> </a:t>
            </a:r>
          </a:p>
          <a:p>
            <a:r>
              <a:rPr lang="tr-TR" b="1" dirty="0" smtClean="0"/>
              <a:t>Okul: </a:t>
            </a:r>
            <a:r>
              <a:rPr lang="tr-TR" dirty="0" smtClean="0"/>
              <a:t>Evet:56 </a:t>
            </a:r>
            <a:r>
              <a:rPr lang="tr-TR" dirty="0"/>
              <a:t>(%21,37)  Hayır:156 (%78,63). </a:t>
            </a:r>
            <a:endParaRPr lang="tr-TR" dirty="0" smtClean="0"/>
          </a:p>
          <a:p>
            <a:r>
              <a:rPr lang="tr-TR" b="1" dirty="0" smtClean="0"/>
              <a:t>Kurum: </a:t>
            </a:r>
            <a:r>
              <a:rPr lang="tr-TR" dirty="0" smtClean="0"/>
              <a:t>Evet</a:t>
            </a:r>
            <a:r>
              <a:rPr lang="tr-TR" dirty="0"/>
              <a:t>: 85 (%32,44) Hayır:177 (%67,56</a:t>
            </a:r>
            <a:r>
              <a:rPr lang="tr-TR" dirty="0" smtClean="0"/>
              <a:t>)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Soru 3:</a:t>
            </a:r>
            <a:r>
              <a:rPr lang="tr-TR" b="1" dirty="0" smtClean="0"/>
              <a:t> Mezun </a:t>
            </a:r>
            <a:r>
              <a:rPr lang="tr-TR" b="1" dirty="0"/>
              <a:t>olunca  kamu ve özel sektörde iş sahasının yeterli olacağını düşünüyor musunuz? </a:t>
            </a:r>
            <a:r>
              <a:rPr lang="tr-TR" dirty="0" smtClean="0"/>
              <a:t>(p&gt;0,05)</a:t>
            </a:r>
          </a:p>
          <a:p>
            <a:r>
              <a:rPr lang="tr-TR" dirty="0" smtClean="0"/>
              <a:t>Evet</a:t>
            </a:r>
            <a:r>
              <a:rPr lang="tr-TR" dirty="0"/>
              <a:t>: 113 (%43,12</a:t>
            </a:r>
            <a:r>
              <a:rPr lang="tr-TR" dirty="0" smtClean="0"/>
              <a:t>) </a:t>
            </a:r>
          </a:p>
          <a:p>
            <a:r>
              <a:rPr lang="tr-TR" dirty="0" smtClean="0"/>
              <a:t>Hayır </a:t>
            </a:r>
            <a:r>
              <a:rPr lang="tr-TR" dirty="0"/>
              <a:t>149 (%56,88</a:t>
            </a:r>
            <a:r>
              <a:rPr lang="tr-TR" dirty="0" smtClean="0"/>
              <a:t>)</a:t>
            </a:r>
          </a:p>
          <a:p>
            <a:endParaRPr lang="tr-TR" b="1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Soru 4:</a:t>
            </a:r>
            <a:r>
              <a:rPr lang="tr-TR" b="1" dirty="0" smtClean="0"/>
              <a:t> Mesleğinizi </a:t>
            </a:r>
            <a:r>
              <a:rPr lang="tr-TR" b="1" dirty="0"/>
              <a:t>severek/zevk alarak yapacağınıza inanıyor musunuz? </a:t>
            </a:r>
            <a:endParaRPr lang="tr-TR" b="1" dirty="0" smtClean="0"/>
          </a:p>
          <a:p>
            <a:r>
              <a:rPr lang="tr-TR" dirty="0" smtClean="0"/>
              <a:t>Evet:218 </a:t>
            </a:r>
            <a:r>
              <a:rPr lang="tr-TR" dirty="0"/>
              <a:t>(%83,85),  </a:t>
            </a:r>
            <a:endParaRPr lang="tr-TR" dirty="0" smtClean="0"/>
          </a:p>
          <a:p>
            <a:r>
              <a:rPr lang="tr-TR" dirty="0" smtClean="0"/>
              <a:t>Hayır:42 </a:t>
            </a:r>
            <a:r>
              <a:rPr lang="tr-TR" dirty="0"/>
              <a:t>(%16,15)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Soru 5: </a:t>
            </a:r>
            <a:r>
              <a:rPr lang="tr-TR" b="1" dirty="0" smtClean="0"/>
              <a:t>Uzaktan </a:t>
            </a:r>
            <a:r>
              <a:rPr lang="tr-TR" b="1" dirty="0"/>
              <a:t>eğitimle yetişen kişiye göre daha bilgili ve tecrübeli olacağınıza inanıyor musunuz? </a:t>
            </a:r>
            <a:r>
              <a:rPr lang="tr-TR" dirty="0" smtClean="0">
                <a:solidFill>
                  <a:srgbClr val="FF0000"/>
                </a:solidFill>
              </a:rPr>
              <a:t>p&lt;0,05</a:t>
            </a:r>
          </a:p>
          <a:p>
            <a:r>
              <a:rPr lang="tr-TR" dirty="0" smtClean="0"/>
              <a:t>Evet:213 </a:t>
            </a:r>
            <a:r>
              <a:rPr lang="tr-TR" dirty="0"/>
              <a:t>(%81,92), </a:t>
            </a:r>
            <a:endParaRPr lang="tr-TR" dirty="0" smtClean="0"/>
          </a:p>
          <a:p>
            <a:r>
              <a:rPr lang="tr-TR" dirty="0" smtClean="0"/>
              <a:t>Hayır:47 </a:t>
            </a:r>
            <a:r>
              <a:rPr lang="tr-TR" dirty="0"/>
              <a:t>(%18,08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tr-TR" b="1" dirty="0" smtClean="0">
                <a:solidFill>
                  <a:srgbClr val="FF0000"/>
                </a:solidFill>
              </a:rPr>
              <a:t>Soru 6:</a:t>
            </a:r>
            <a:r>
              <a:rPr lang="tr-TR" b="1" dirty="0" smtClean="0"/>
              <a:t> AYAY </a:t>
            </a:r>
            <a:r>
              <a:rPr lang="tr-TR" b="1" dirty="0"/>
              <a:t>yoğun ve pratik uygulamalı bir eğitimi  hedefler. Lisans tamamlama programıyla bu bölümü bitirenlerle iş sahasında avantajınızın olacağına inanıyor musunuz? </a:t>
            </a:r>
            <a:r>
              <a:rPr lang="tr-TR" dirty="0" smtClean="0">
                <a:solidFill>
                  <a:srgbClr val="FF0000"/>
                </a:solidFill>
              </a:rPr>
              <a:t>p&lt;0,05</a:t>
            </a:r>
          </a:p>
          <a:p>
            <a:r>
              <a:rPr lang="tr-TR" dirty="0" smtClean="0"/>
              <a:t>Evet:189 </a:t>
            </a:r>
            <a:r>
              <a:rPr lang="tr-TR" dirty="0"/>
              <a:t>(%72.69), </a:t>
            </a:r>
            <a:endParaRPr lang="tr-TR" dirty="0" smtClean="0"/>
          </a:p>
          <a:p>
            <a:r>
              <a:rPr lang="tr-TR" dirty="0" smtClean="0"/>
              <a:t>Hayır:71 </a:t>
            </a:r>
            <a:r>
              <a:rPr lang="tr-TR" dirty="0"/>
              <a:t>(%27,31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Soru 7: </a:t>
            </a:r>
            <a:r>
              <a:rPr lang="tr-TR" b="1" dirty="0" smtClean="0"/>
              <a:t>Sizden </a:t>
            </a:r>
            <a:r>
              <a:rPr lang="tr-TR" b="1" dirty="0"/>
              <a:t>sonraki mezunların, sizlere göre daha bilgili olacağını düşünüyor musunuz? </a:t>
            </a:r>
            <a:r>
              <a:rPr lang="tr-TR" dirty="0" smtClean="0">
                <a:solidFill>
                  <a:srgbClr val="FF0000"/>
                </a:solidFill>
              </a:rPr>
              <a:t>p&lt;0,05</a:t>
            </a:r>
            <a:r>
              <a:rPr lang="tr-TR" dirty="0" smtClean="0"/>
              <a:t> </a:t>
            </a:r>
          </a:p>
          <a:p>
            <a:r>
              <a:rPr lang="tr-TR" dirty="0" smtClean="0"/>
              <a:t>Evet:170 </a:t>
            </a:r>
            <a:r>
              <a:rPr lang="tr-TR" dirty="0"/>
              <a:t>(%65,32), </a:t>
            </a:r>
            <a:endParaRPr lang="tr-TR" dirty="0" smtClean="0"/>
          </a:p>
          <a:p>
            <a:r>
              <a:rPr lang="tr-TR" dirty="0" smtClean="0"/>
              <a:t>Hayır:90 </a:t>
            </a:r>
            <a:r>
              <a:rPr lang="tr-TR" dirty="0"/>
              <a:t>(%34,62</a:t>
            </a:r>
            <a:r>
              <a:rPr lang="tr-TR" dirty="0" smtClean="0"/>
              <a:t>) </a:t>
            </a:r>
          </a:p>
          <a:p>
            <a:endParaRPr lang="tr-TR" dirty="0"/>
          </a:p>
          <a:p>
            <a:r>
              <a:rPr lang="tr-TR" b="1" dirty="0" smtClean="0">
                <a:solidFill>
                  <a:srgbClr val="FF0000"/>
                </a:solidFill>
              </a:rPr>
              <a:t>Soru 8: </a:t>
            </a:r>
            <a:r>
              <a:rPr lang="tr-TR" b="1" dirty="0" smtClean="0"/>
              <a:t>AYAY </a:t>
            </a:r>
            <a:r>
              <a:rPr lang="tr-TR" b="1" dirty="0"/>
              <a:t>Bölümü mezunlarının gelecekte mesleklerinin daha iyi olur diyebilir misiniz? </a:t>
            </a:r>
            <a:endParaRPr lang="tr-TR" b="1" dirty="0" smtClean="0"/>
          </a:p>
          <a:p>
            <a:r>
              <a:rPr lang="tr-TR" dirty="0" smtClean="0"/>
              <a:t>Evet:211 </a:t>
            </a:r>
            <a:r>
              <a:rPr lang="tr-TR" dirty="0"/>
              <a:t>(%81,15), </a:t>
            </a:r>
            <a:endParaRPr lang="tr-TR" dirty="0" smtClean="0"/>
          </a:p>
          <a:p>
            <a:r>
              <a:rPr lang="tr-TR" dirty="0" smtClean="0"/>
              <a:t>Hayır:49 </a:t>
            </a:r>
            <a:r>
              <a:rPr lang="tr-TR" dirty="0"/>
              <a:t>(%18,85)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SONUÇ:</a:t>
            </a:r>
          </a:p>
          <a:p>
            <a:r>
              <a:rPr lang="tr-TR" dirty="0" smtClean="0"/>
              <a:t>Öğrencilerin aldıkları </a:t>
            </a:r>
            <a:r>
              <a:rPr lang="tr-TR" dirty="0"/>
              <a:t>eğitimle özel sektörde iş bulabileceklerini </a:t>
            </a:r>
            <a:r>
              <a:rPr lang="tr-TR" dirty="0" smtClean="0"/>
              <a:t>düşünmektedir.</a:t>
            </a:r>
          </a:p>
          <a:p>
            <a:endParaRPr lang="tr-TR" dirty="0" smtClean="0"/>
          </a:p>
          <a:p>
            <a:r>
              <a:rPr lang="tr-TR" dirty="0" smtClean="0"/>
              <a:t>Bununla </a:t>
            </a:r>
            <a:r>
              <a:rPr lang="tr-TR" dirty="0"/>
              <a:t>birlikte okuldaki aldıkları eğitimin ve </a:t>
            </a:r>
            <a:r>
              <a:rPr lang="tr-TR" dirty="0" smtClean="0"/>
              <a:t>staj/</a:t>
            </a:r>
            <a:r>
              <a:rPr lang="tr-TR" dirty="0" err="1" smtClean="0"/>
              <a:t>labaratuvar</a:t>
            </a:r>
            <a:r>
              <a:rPr lang="tr-TR" dirty="0" smtClean="0"/>
              <a:t> </a:t>
            </a:r>
            <a:r>
              <a:rPr lang="tr-TR" dirty="0"/>
              <a:t>olanaklarının oldukça yetersiz </a:t>
            </a:r>
            <a:r>
              <a:rPr lang="tr-TR" dirty="0" smtClean="0"/>
              <a:t>olduğunu, </a:t>
            </a:r>
            <a:r>
              <a:rPr lang="tr-TR" dirty="0"/>
              <a:t>kurumlardaki imkânların da yine yetersiz olduğunu ve eğitimlerine gerekli katkıyı yapamadığını </a:t>
            </a:r>
            <a:r>
              <a:rPr lang="tr-TR" dirty="0" smtClean="0"/>
              <a:t>düşünmektedirler</a:t>
            </a:r>
          </a:p>
          <a:p>
            <a:endParaRPr lang="tr-TR" dirty="0"/>
          </a:p>
          <a:p>
            <a:r>
              <a:rPr lang="tr-TR" dirty="0"/>
              <a:t>Mezuniyet sonrası mesleğini severek yapacağını belirten kişi sayısı oldukça fazla olduğu </a:t>
            </a:r>
            <a:r>
              <a:rPr lang="tr-TR" dirty="0" smtClean="0"/>
              <a:t>görülmektedir.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Öğrencilerin bu bölümü uzaktan eğitim sistemi ile tamamlayan öğrencilere göre daha bilgili ve tecrübeli olacağına inanıyor.</a:t>
            </a:r>
          </a:p>
          <a:p>
            <a:endParaRPr lang="tr-TR" dirty="0" smtClean="0"/>
          </a:p>
          <a:p>
            <a:r>
              <a:rPr lang="tr-TR" dirty="0" smtClean="0"/>
              <a:t>İlerleyen süreçte kendilerinden sonraki yıllarda mezun olacak bu bölüm öğrencilerinin daha bilgili olarak iş hayatına atılacağını düşünüyorlar.</a:t>
            </a:r>
          </a:p>
          <a:p>
            <a:endParaRPr lang="tr-TR" dirty="0" smtClean="0"/>
          </a:p>
          <a:p>
            <a:r>
              <a:rPr lang="tr-TR" dirty="0" smtClean="0"/>
              <a:t>Buna ilaveten Acil Yardım ve Afet Yönetimi Bölümü öğrencilerinin büyük çoğunluğu gelecekte bu mesleğin çok daha iyi konumda olacağına inanmaktadırlar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445</Words>
  <Application>Microsoft Office PowerPoint</Application>
  <PresentationFormat>Ekran Gösterisi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ACİL YARDIM VE AFET YÖNETİMİ BÖLÜMÜ ÖĞRENCİLERİNİN MESLEKİ BEKLENTİLERİNİN KARŞILANMA DÜZEYİ ve İŞ TATMİNİ ARASINDAKİ İLİŞKİNİN İNCELENMESİ 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ACİL YARDIM VE AFET YÖNETİMİ BÖLÜMÜ ÖĞRENCİLERİNİN MESLEKİ BEKLENTİLERİNİN KARŞILANMA DÜZEYİ ve İŞ TATMİNİ ARASINDAKİ İLİŞKİNİN İNCELENMESİ</dc:title>
  <dc:creator>serkan</dc:creator>
  <cp:lastModifiedBy>Toshiba</cp:lastModifiedBy>
  <cp:revision>7</cp:revision>
  <dcterms:created xsi:type="dcterms:W3CDTF">2016-05-09T11:37:06Z</dcterms:created>
  <dcterms:modified xsi:type="dcterms:W3CDTF">2016-05-10T04:54:59Z</dcterms:modified>
</cp:coreProperties>
</file>