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39" r:id="rId2"/>
    <p:sldId id="334" r:id="rId3"/>
    <p:sldId id="321" r:id="rId4"/>
    <p:sldId id="340" r:id="rId5"/>
    <p:sldId id="331" r:id="rId6"/>
    <p:sldId id="337" r:id="rId7"/>
    <p:sldId id="341" r:id="rId8"/>
    <p:sldId id="347" r:id="rId9"/>
    <p:sldId id="348" r:id="rId10"/>
    <p:sldId id="342" r:id="rId11"/>
    <p:sldId id="343" r:id="rId12"/>
    <p:sldId id="344" r:id="rId13"/>
    <p:sldId id="345" r:id="rId14"/>
    <p:sldId id="349" r:id="rId15"/>
    <p:sldId id="350" r:id="rId16"/>
    <p:sldId id="351" r:id="rId17"/>
    <p:sldId id="352" r:id="rId18"/>
    <p:sldId id="353" r:id="rId19"/>
    <p:sldId id="357" r:id="rId20"/>
    <p:sldId id="368" r:id="rId21"/>
    <p:sldId id="354" r:id="rId22"/>
    <p:sldId id="361" r:id="rId23"/>
    <p:sldId id="360" r:id="rId24"/>
    <p:sldId id="359" r:id="rId25"/>
    <p:sldId id="376" r:id="rId26"/>
    <p:sldId id="358" r:id="rId27"/>
    <p:sldId id="365" r:id="rId28"/>
    <p:sldId id="381" r:id="rId29"/>
    <p:sldId id="382" r:id="rId30"/>
    <p:sldId id="384" r:id="rId31"/>
    <p:sldId id="385" r:id="rId32"/>
    <p:sldId id="386" r:id="rId33"/>
    <p:sldId id="387" r:id="rId34"/>
    <p:sldId id="388" r:id="rId35"/>
    <p:sldId id="377" r:id="rId36"/>
    <p:sldId id="369" r:id="rId37"/>
    <p:sldId id="380" r:id="rId38"/>
    <p:sldId id="371" r:id="rId39"/>
    <p:sldId id="375" r:id="rId40"/>
    <p:sldId id="374" r:id="rId41"/>
    <p:sldId id="370"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1459" autoAdjust="0"/>
  </p:normalViewPr>
  <p:slideViewPr>
    <p:cSldViewPr>
      <p:cViewPr>
        <p:scale>
          <a:sx n="60" d="100"/>
          <a:sy n="60" d="100"/>
        </p:scale>
        <p:origin x="-1644"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16858-F2C5-491A-9859-8A78150F9FC6}"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tr-TR"/>
        </a:p>
      </dgm:t>
    </dgm:pt>
    <dgm:pt modelId="{84295344-23A0-4964-AB4C-47A3A320F173}">
      <dgm:prSet phldrT="[Metin]" custT="1"/>
      <dgm:spPr>
        <a:solidFill>
          <a:schemeClr val="tx2">
            <a:lumMod val="60000"/>
            <a:lumOff val="40000"/>
          </a:schemeClr>
        </a:solidFill>
      </dgm:spPr>
      <dgm:t>
        <a:bodyPr/>
        <a:lstStyle/>
        <a:p>
          <a:pPr algn="ctr"/>
          <a:r>
            <a:rPr lang="tr-TR" sz="2000" b="1" dirty="0" smtClean="0">
              <a:solidFill>
                <a:schemeClr val="tx1"/>
              </a:solidFill>
              <a:latin typeface="Arial Rounded MT Bold" pitchFamily="34" charset="0"/>
            </a:rPr>
            <a:t>Birincil Mağdurlar</a:t>
          </a:r>
          <a:endParaRPr lang="tr-TR" sz="2000" b="1" dirty="0" smtClean="0">
            <a:solidFill>
              <a:schemeClr val="tx1"/>
            </a:solidFill>
          </a:endParaRPr>
        </a:p>
        <a:p>
          <a:pPr algn="ctr"/>
          <a:r>
            <a:rPr lang="tr-TR" sz="2000" dirty="0" smtClean="0">
              <a:solidFill>
                <a:schemeClr val="tx1"/>
              </a:solidFill>
              <a:latin typeface="Arial Rounded MT Bold" pitchFamily="34" charset="0"/>
            </a:rPr>
            <a:t>Afeti doğrudan yaşayan kişilerdir</a:t>
          </a:r>
          <a:r>
            <a:rPr lang="tr-TR" sz="2000" dirty="0" smtClean="0">
              <a:solidFill>
                <a:schemeClr val="tx1"/>
              </a:solidFill>
            </a:rPr>
            <a:t>.</a:t>
          </a:r>
          <a:endParaRPr lang="tr-TR" sz="2000" dirty="0">
            <a:solidFill>
              <a:schemeClr val="tx1"/>
            </a:solidFill>
          </a:endParaRPr>
        </a:p>
      </dgm:t>
    </dgm:pt>
    <dgm:pt modelId="{17E851AB-4311-4446-8C72-B76073451685}" type="parTrans" cxnId="{91DC4E5C-74C3-4C49-876E-246C5C79BD6C}">
      <dgm:prSet/>
      <dgm:spPr/>
      <dgm:t>
        <a:bodyPr/>
        <a:lstStyle/>
        <a:p>
          <a:endParaRPr lang="tr-TR"/>
        </a:p>
      </dgm:t>
    </dgm:pt>
    <dgm:pt modelId="{FE3F4E2C-F2CF-453A-98AE-3086F3A4ED2A}" type="sibTrans" cxnId="{91DC4E5C-74C3-4C49-876E-246C5C79BD6C}">
      <dgm:prSet/>
      <dgm:spPr/>
      <dgm:t>
        <a:bodyPr/>
        <a:lstStyle/>
        <a:p>
          <a:endParaRPr lang="tr-TR"/>
        </a:p>
      </dgm:t>
    </dgm:pt>
    <dgm:pt modelId="{5BEEF714-38DB-4A44-8DAA-F27BC38F5EDD}">
      <dgm:prSet phldrT="[Metin]" custT="1"/>
      <dgm:spPr>
        <a:solidFill>
          <a:schemeClr val="accent2">
            <a:lumMod val="60000"/>
            <a:lumOff val="40000"/>
          </a:schemeClr>
        </a:solidFill>
      </dgm:spPr>
      <dgm:t>
        <a:bodyPr/>
        <a:lstStyle/>
        <a:p>
          <a:r>
            <a:rPr lang="tr-TR" sz="2000" b="1" dirty="0" smtClean="0">
              <a:solidFill>
                <a:schemeClr val="tx1"/>
              </a:solidFill>
              <a:latin typeface="Arial Rounded MT Bold" pitchFamily="34" charset="0"/>
            </a:rPr>
            <a:t>Üçüncül Mağdurlar </a:t>
          </a:r>
          <a:r>
            <a:rPr lang="tr-TR" sz="2000" b="0" dirty="0" smtClean="0">
              <a:solidFill>
                <a:schemeClr val="tx1"/>
              </a:solidFill>
              <a:latin typeface="Arial Rounded MT Bold" pitchFamily="34" charset="0"/>
            </a:rPr>
            <a:t>Afet  bölgesine  görevli giden kişilerdir.</a:t>
          </a:r>
          <a:endParaRPr lang="tr-TR" sz="2000" b="0" dirty="0">
            <a:solidFill>
              <a:schemeClr val="tx1"/>
            </a:solidFill>
            <a:latin typeface="Arial Rounded MT Bold" pitchFamily="34" charset="0"/>
          </a:endParaRPr>
        </a:p>
      </dgm:t>
    </dgm:pt>
    <dgm:pt modelId="{770D80CD-48E2-4AD7-9EC5-60DC2FC2774F}" type="parTrans" cxnId="{8568D9A5-3964-4197-BB53-2EA264263FA7}">
      <dgm:prSet/>
      <dgm:spPr/>
      <dgm:t>
        <a:bodyPr/>
        <a:lstStyle/>
        <a:p>
          <a:endParaRPr lang="tr-TR"/>
        </a:p>
      </dgm:t>
    </dgm:pt>
    <dgm:pt modelId="{26D9DBB9-ADA6-45B6-9BEE-7948D240A784}" type="sibTrans" cxnId="{8568D9A5-3964-4197-BB53-2EA264263FA7}">
      <dgm:prSet/>
      <dgm:spPr/>
      <dgm:t>
        <a:bodyPr/>
        <a:lstStyle/>
        <a:p>
          <a:endParaRPr lang="tr-TR"/>
        </a:p>
      </dgm:t>
    </dgm:pt>
    <dgm:pt modelId="{5E6541DB-F39F-42BC-BB91-58D1E9C68D78}">
      <dgm:prSet phldrT="[Metin]" custT="1"/>
      <dgm:spPr>
        <a:solidFill>
          <a:schemeClr val="accent6">
            <a:lumMod val="75000"/>
          </a:schemeClr>
        </a:solidFill>
      </dgm:spPr>
      <dgm:t>
        <a:bodyPr/>
        <a:lstStyle/>
        <a:p>
          <a:r>
            <a:rPr lang="tr-TR" sz="2000" b="1" dirty="0" err="1" smtClean="0">
              <a:solidFill>
                <a:schemeClr val="tx1"/>
              </a:solidFill>
              <a:latin typeface="Arial Rounded MT Bold" pitchFamily="34" charset="0"/>
            </a:rPr>
            <a:t>Dördüncül</a:t>
          </a:r>
          <a:r>
            <a:rPr lang="tr-TR" sz="2000" b="1" dirty="0" smtClean="0">
              <a:solidFill>
                <a:schemeClr val="tx1"/>
              </a:solidFill>
              <a:latin typeface="Arial Rounded MT Bold" pitchFamily="34" charset="0"/>
            </a:rPr>
            <a:t> Mağdurlar A</a:t>
          </a:r>
          <a:r>
            <a:rPr lang="tr-TR" sz="2000" dirty="0" smtClean="0">
              <a:solidFill>
                <a:schemeClr val="tx1"/>
              </a:solidFill>
              <a:latin typeface="Arial Rounded MT Bold" pitchFamily="34" charset="0"/>
            </a:rPr>
            <a:t>fetleri medyadan takip eden kişilerdir.</a:t>
          </a:r>
          <a:endParaRPr lang="tr-TR" sz="2000" dirty="0">
            <a:solidFill>
              <a:schemeClr val="tx1"/>
            </a:solidFill>
            <a:latin typeface="Arial Rounded MT Bold" pitchFamily="34" charset="0"/>
          </a:endParaRPr>
        </a:p>
      </dgm:t>
    </dgm:pt>
    <dgm:pt modelId="{67C5E990-1FDE-4FD7-B2F2-7E174D9AD83D}" type="parTrans" cxnId="{CE87FDB7-EA67-431E-B57E-20FB96D89B18}">
      <dgm:prSet/>
      <dgm:spPr/>
      <dgm:t>
        <a:bodyPr/>
        <a:lstStyle/>
        <a:p>
          <a:endParaRPr lang="tr-TR"/>
        </a:p>
      </dgm:t>
    </dgm:pt>
    <dgm:pt modelId="{43D14D3B-469A-424E-89C0-96FFC54BAA64}" type="sibTrans" cxnId="{CE87FDB7-EA67-431E-B57E-20FB96D89B18}">
      <dgm:prSet/>
      <dgm:spPr/>
      <dgm:t>
        <a:bodyPr/>
        <a:lstStyle/>
        <a:p>
          <a:endParaRPr lang="tr-TR"/>
        </a:p>
      </dgm:t>
    </dgm:pt>
    <dgm:pt modelId="{9543475B-CAC2-4813-BA2C-CB4ECCA89B9E}">
      <dgm:prSet custT="1"/>
      <dgm:spPr>
        <a:solidFill>
          <a:schemeClr val="accent6">
            <a:lumMod val="60000"/>
            <a:lumOff val="40000"/>
          </a:schemeClr>
        </a:solidFill>
      </dgm:spPr>
      <dgm:t>
        <a:bodyPr/>
        <a:lstStyle/>
        <a:p>
          <a:r>
            <a:rPr lang="tr-TR" sz="2000" b="1" dirty="0" smtClean="0">
              <a:solidFill>
                <a:schemeClr val="tx1"/>
              </a:solidFill>
              <a:latin typeface="Arial Rounded MT Bold" pitchFamily="34" charset="0"/>
            </a:rPr>
            <a:t>İkincil Mağdurlar </a:t>
          </a:r>
          <a:r>
            <a:rPr lang="tr-TR" sz="2000" dirty="0" smtClean="0">
              <a:solidFill>
                <a:schemeClr val="tx1"/>
              </a:solidFill>
              <a:latin typeface="Arial Rounded MT Bold" pitchFamily="34" charset="0"/>
            </a:rPr>
            <a:t>Birincil mağdurlarla ailevi ya da kişisel bağı olanlar.</a:t>
          </a:r>
        </a:p>
      </dgm:t>
    </dgm:pt>
    <dgm:pt modelId="{818DD40A-89C1-45A7-AD7D-3650C31F0C1D}" type="parTrans" cxnId="{FEEC7FC9-0F88-44CC-88DB-35CA1364996E}">
      <dgm:prSet/>
      <dgm:spPr/>
      <dgm:t>
        <a:bodyPr/>
        <a:lstStyle/>
        <a:p>
          <a:endParaRPr lang="tr-TR"/>
        </a:p>
      </dgm:t>
    </dgm:pt>
    <dgm:pt modelId="{17BBCF28-D993-412D-8F56-9EFA94A50CCB}" type="sibTrans" cxnId="{FEEC7FC9-0F88-44CC-88DB-35CA1364996E}">
      <dgm:prSet/>
      <dgm:spPr/>
      <dgm:t>
        <a:bodyPr/>
        <a:lstStyle/>
        <a:p>
          <a:endParaRPr lang="tr-TR"/>
        </a:p>
      </dgm:t>
    </dgm:pt>
    <dgm:pt modelId="{EE509876-9AE8-4B4F-B64D-FD98213D39EE}" type="pres">
      <dgm:prSet presAssocID="{8C616858-F2C5-491A-9859-8A78150F9FC6}" presName="Name0" presStyleCnt="0">
        <dgm:presLayoutVars>
          <dgm:dir/>
          <dgm:resizeHandles val="exact"/>
        </dgm:presLayoutVars>
      </dgm:prSet>
      <dgm:spPr/>
      <dgm:t>
        <a:bodyPr/>
        <a:lstStyle/>
        <a:p>
          <a:endParaRPr lang="tr-TR"/>
        </a:p>
      </dgm:t>
    </dgm:pt>
    <dgm:pt modelId="{DA4C4DBC-157F-4406-96D3-4F957A9F6670}" type="pres">
      <dgm:prSet presAssocID="{8C616858-F2C5-491A-9859-8A78150F9FC6}" presName="fgShape" presStyleLbl="fgShp" presStyleIdx="0" presStyleCnt="1" custFlipVert="1" custScaleX="108696" custScaleY="17901" custLinFactNeighborX="1095" custLinFactNeighborY="74072"/>
      <dgm:spPr>
        <a:prstGeom prst="rect">
          <a:avLst/>
        </a:prstGeom>
        <a:solidFill>
          <a:srgbClr val="A5F1F1"/>
        </a:solidFill>
      </dgm:spPr>
      <dgm:t>
        <a:bodyPr/>
        <a:lstStyle/>
        <a:p>
          <a:endParaRPr lang="tr-TR"/>
        </a:p>
      </dgm:t>
    </dgm:pt>
    <dgm:pt modelId="{4DAD5D49-F82E-4AF0-BFA2-AE5A39BB6A1A}" type="pres">
      <dgm:prSet presAssocID="{8C616858-F2C5-491A-9859-8A78150F9FC6}" presName="linComp" presStyleCnt="0"/>
      <dgm:spPr/>
    </dgm:pt>
    <dgm:pt modelId="{DB78C073-9657-4781-B016-E55FC9C42DA6}" type="pres">
      <dgm:prSet presAssocID="{84295344-23A0-4964-AB4C-47A3A320F173}" presName="compNode" presStyleCnt="0"/>
      <dgm:spPr/>
    </dgm:pt>
    <dgm:pt modelId="{8FC8835D-D4A6-4036-A74D-E14C94B97A97}" type="pres">
      <dgm:prSet presAssocID="{84295344-23A0-4964-AB4C-47A3A320F173}" presName="bkgdShape" presStyleLbl="node1" presStyleIdx="0" presStyleCnt="4" custLinFactNeighborX="-95" custLinFactNeighborY="0"/>
      <dgm:spPr/>
      <dgm:t>
        <a:bodyPr/>
        <a:lstStyle/>
        <a:p>
          <a:endParaRPr lang="tr-TR"/>
        </a:p>
      </dgm:t>
    </dgm:pt>
    <dgm:pt modelId="{9640A931-CF70-4876-832C-4858C75844A6}" type="pres">
      <dgm:prSet presAssocID="{84295344-23A0-4964-AB4C-47A3A320F173}" presName="nodeTx" presStyleLbl="node1" presStyleIdx="0" presStyleCnt="4">
        <dgm:presLayoutVars>
          <dgm:bulletEnabled val="1"/>
        </dgm:presLayoutVars>
      </dgm:prSet>
      <dgm:spPr/>
      <dgm:t>
        <a:bodyPr/>
        <a:lstStyle/>
        <a:p>
          <a:endParaRPr lang="tr-TR"/>
        </a:p>
      </dgm:t>
    </dgm:pt>
    <dgm:pt modelId="{4FBB8702-1969-4FDA-BECA-9AFB866FA3DF}" type="pres">
      <dgm:prSet presAssocID="{84295344-23A0-4964-AB4C-47A3A320F173}" presName="invisiNode" presStyleLbl="node1" presStyleIdx="0" presStyleCnt="4"/>
      <dgm:spPr/>
    </dgm:pt>
    <dgm:pt modelId="{BFDF8CC9-FAEF-4185-9FE9-42D1135E866A}" type="pres">
      <dgm:prSet presAssocID="{84295344-23A0-4964-AB4C-47A3A320F173}" presName="imagNode" presStyleLbl="fgImgPlace1" presStyleIdx="0" presStyleCnt="4" custLinFactNeighborX="1480" custLinFactNeighborY="-13240"/>
      <dgm:spPr>
        <a:blipFill rotWithShape="0">
          <a:blip xmlns:r="http://schemas.openxmlformats.org/officeDocument/2006/relationships" r:embed="rId1"/>
          <a:stretch>
            <a:fillRect/>
          </a:stretch>
        </a:blipFill>
      </dgm:spPr>
    </dgm:pt>
    <dgm:pt modelId="{1BE9B1C3-E9FE-4C1E-8429-846A056DC0AE}" type="pres">
      <dgm:prSet presAssocID="{FE3F4E2C-F2CF-453A-98AE-3086F3A4ED2A}" presName="sibTrans" presStyleLbl="sibTrans2D1" presStyleIdx="0" presStyleCnt="0"/>
      <dgm:spPr/>
      <dgm:t>
        <a:bodyPr/>
        <a:lstStyle/>
        <a:p>
          <a:endParaRPr lang="tr-TR"/>
        </a:p>
      </dgm:t>
    </dgm:pt>
    <dgm:pt modelId="{D9DA5BA2-6A26-4217-A288-0CC93D609EA4}" type="pres">
      <dgm:prSet presAssocID="{9543475B-CAC2-4813-BA2C-CB4ECCA89B9E}" presName="compNode" presStyleCnt="0"/>
      <dgm:spPr/>
    </dgm:pt>
    <dgm:pt modelId="{0AE6CC40-FB84-4B8D-8407-233D5DF822CC}" type="pres">
      <dgm:prSet presAssocID="{9543475B-CAC2-4813-BA2C-CB4ECCA89B9E}" presName="bkgdShape" presStyleLbl="node1" presStyleIdx="1" presStyleCnt="4"/>
      <dgm:spPr/>
      <dgm:t>
        <a:bodyPr/>
        <a:lstStyle/>
        <a:p>
          <a:endParaRPr lang="tr-TR"/>
        </a:p>
      </dgm:t>
    </dgm:pt>
    <dgm:pt modelId="{08370039-94D3-4C1A-85A6-90F4CC820081}" type="pres">
      <dgm:prSet presAssocID="{9543475B-CAC2-4813-BA2C-CB4ECCA89B9E}" presName="nodeTx" presStyleLbl="node1" presStyleIdx="1" presStyleCnt="4">
        <dgm:presLayoutVars>
          <dgm:bulletEnabled val="1"/>
        </dgm:presLayoutVars>
      </dgm:prSet>
      <dgm:spPr/>
      <dgm:t>
        <a:bodyPr/>
        <a:lstStyle/>
        <a:p>
          <a:endParaRPr lang="tr-TR"/>
        </a:p>
      </dgm:t>
    </dgm:pt>
    <dgm:pt modelId="{755B81D9-2C36-4080-A16F-E9DA3ABB3B25}" type="pres">
      <dgm:prSet presAssocID="{9543475B-CAC2-4813-BA2C-CB4ECCA89B9E}" presName="invisiNode" presStyleLbl="node1" presStyleIdx="1" presStyleCnt="4"/>
      <dgm:spPr/>
    </dgm:pt>
    <dgm:pt modelId="{9C2D606F-16DB-4873-A038-864DD1CB090D}" type="pres">
      <dgm:prSet presAssocID="{9543475B-CAC2-4813-BA2C-CB4ECCA89B9E}" presName="imagNode" presStyleLbl="fgImgPlace1" presStyleIdx="1" presStyleCnt="4" custLinFactNeighborX="-3260" custLinFactNeighborY="-13240"/>
      <dgm:spPr>
        <a:blipFill rotWithShape="0">
          <a:blip xmlns:r="http://schemas.openxmlformats.org/officeDocument/2006/relationships" r:embed="rId2"/>
          <a:stretch>
            <a:fillRect/>
          </a:stretch>
        </a:blipFill>
      </dgm:spPr>
    </dgm:pt>
    <dgm:pt modelId="{90142546-7E5B-4330-B75B-B3ED30DACDC6}" type="pres">
      <dgm:prSet presAssocID="{17BBCF28-D993-412D-8F56-9EFA94A50CCB}" presName="sibTrans" presStyleLbl="sibTrans2D1" presStyleIdx="0" presStyleCnt="0"/>
      <dgm:spPr/>
      <dgm:t>
        <a:bodyPr/>
        <a:lstStyle/>
        <a:p>
          <a:endParaRPr lang="tr-TR"/>
        </a:p>
      </dgm:t>
    </dgm:pt>
    <dgm:pt modelId="{8B25C760-2875-4FC8-A75C-ED0C7E51A164}" type="pres">
      <dgm:prSet presAssocID="{5BEEF714-38DB-4A44-8DAA-F27BC38F5EDD}" presName="compNode" presStyleCnt="0"/>
      <dgm:spPr/>
    </dgm:pt>
    <dgm:pt modelId="{ED596F8A-A2D2-4035-95FC-1EF689C0889D}" type="pres">
      <dgm:prSet presAssocID="{5BEEF714-38DB-4A44-8DAA-F27BC38F5EDD}" presName="bkgdShape" presStyleLbl="node1" presStyleIdx="2" presStyleCnt="4" custLinFactNeighborX="2080" custLinFactNeighborY="-959"/>
      <dgm:spPr/>
      <dgm:t>
        <a:bodyPr/>
        <a:lstStyle/>
        <a:p>
          <a:endParaRPr lang="tr-TR"/>
        </a:p>
      </dgm:t>
    </dgm:pt>
    <dgm:pt modelId="{ADFA63F0-2FF7-49C0-83DF-069399AF3E46}" type="pres">
      <dgm:prSet presAssocID="{5BEEF714-38DB-4A44-8DAA-F27BC38F5EDD}" presName="nodeTx" presStyleLbl="node1" presStyleIdx="2" presStyleCnt="4">
        <dgm:presLayoutVars>
          <dgm:bulletEnabled val="1"/>
        </dgm:presLayoutVars>
      </dgm:prSet>
      <dgm:spPr/>
      <dgm:t>
        <a:bodyPr/>
        <a:lstStyle/>
        <a:p>
          <a:endParaRPr lang="tr-TR"/>
        </a:p>
      </dgm:t>
    </dgm:pt>
    <dgm:pt modelId="{7E3230C7-A520-4309-B62A-498381227002}" type="pres">
      <dgm:prSet presAssocID="{5BEEF714-38DB-4A44-8DAA-F27BC38F5EDD}" presName="invisiNode" presStyleLbl="node1" presStyleIdx="2" presStyleCnt="4"/>
      <dgm:spPr/>
    </dgm:pt>
    <dgm:pt modelId="{42A0AB5D-A09C-4746-9A86-AFDF46B467E4}" type="pres">
      <dgm:prSet presAssocID="{5BEEF714-38DB-4A44-8DAA-F27BC38F5EDD}" presName="imagNode" presStyleLbl="fgImgPlace1" presStyleIdx="2" presStyleCnt="4" custLinFactNeighborX="1555" custLinFactNeighborY="-13240"/>
      <dgm:spPr>
        <a:blipFill rotWithShape="0">
          <a:blip xmlns:r="http://schemas.openxmlformats.org/officeDocument/2006/relationships" r:embed="rId3"/>
          <a:stretch>
            <a:fillRect/>
          </a:stretch>
        </a:blipFill>
      </dgm:spPr>
    </dgm:pt>
    <dgm:pt modelId="{725574D8-B3E6-4484-923C-CB217036E9DF}" type="pres">
      <dgm:prSet presAssocID="{26D9DBB9-ADA6-45B6-9BEE-7948D240A784}" presName="sibTrans" presStyleLbl="sibTrans2D1" presStyleIdx="0" presStyleCnt="0"/>
      <dgm:spPr/>
      <dgm:t>
        <a:bodyPr/>
        <a:lstStyle/>
        <a:p>
          <a:endParaRPr lang="tr-TR"/>
        </a:p>
      </dgm:t>
    </dgm:pt>
    <dgm:pt modelId="{28D5691F-2E51-41A6-BF4F-C40755E33D9C}" type="pres">
      <dgm:prSet presAssocID="{5E6541DB-F39F-42BC-BB91-58D1E9C68D78}" presName="compNode" presStyleCnt="0"/>
      <dgm:spPr/>
    </dgm:pt>
    <dgm:pt modelId="{62E4CE58-5E22-4803-9517-718FE7687C54}" type="pres">
      <dgm:prSet presAssocID="{5E6541DB-F39F-42BC-BB91-58D1E9C68D78}" presName="bkgdShape" presStyleLbl="node1" presStyleIdx="3" presStyleCnt="4"/>
      <dgm:spPr/>
      <dgm:t>
        <a:bodyPr/>
        <a:lstStyle/>
        <a:p>
          <a:endParaRPr lang="tr-TR"/>
        </a:p>
      </dgm:t>
    </dgm:pt>
    <dgm:pt modelId="{7AC1998E-D208-4095-9C77-1439F2FB5194}" type="pres">
      <dgm:prSet presAssocID="{5E6541DB-F39F-42BC-BB91-58D1E9C68D78}" presName="nodeTx" presStyleLbl="node1" presStyleIdx="3" presStyleCnt="4">
        <dgm:presLayoutVars>
          <dgm:bulletEnabled val="1"/>
        </dgm:presLayoutVars>
      </dgm:prSet>
      <dgm:spPr/>
      <dgm:t>
        <a:bodyPr/>
        <a:lstStyle/>
        <a:p>
          <a:endParaRPr lang="tr-TR"/>
        </a:p>
      </dgm:t>
    </dgm:pt>
    <dgm:pt modelId="{9397DFA6-474E-4AC8-A0A2-79B6D0F8D865}" type="pres">
      <dgm:prSet presAssocID="{5E6541DB-F39F-42BC-BB91-58D1E9C68D78}" presName="invisiNode" presStyleLbl="node1" presStyleIdx="3" presStyleCnt="4"/>
      <dgm:spPr/>
    </dgm:pt>
    <dgm:pt modelId="{5BDF3781-8474-4BFA-86A3-250A660B3EA2}" type="pres">
      <dgm:prSet presAssocID="{5E6541DB-F39F-42BC-BB91-58D1E9C68D78}" presName="imagNode" presStyleLbl="fgImgPlace1" presStyleIdx="3" presStyleCnt="4" custLinFactNeighborX="1592" custLinFactNeighborY="-13240"/>
      <dgm:spPr>
        <a:blipFill rotWithShape="0">
          <a:blip xmlns:r="http://schemas.openxmlformats.org/officeDocument/2006/relationships" r:embed="rId4"/>
          <a:stretch>
            <a:fillRect/>
          </a:stretch>
        </a:blipFill>
      </dgm:spPr>
    </dgm:pt>
  </dgm:ptLst>
  <dgm:cxnLst>
    <dgm:cxn modelId="{B31C45A6-D728-4372-8638-DD5B002B33AE}" type="presOf" srcId="{17BBCF28-D993-412D-8F56-9EFA94A50CCB}" destId="{90142546-7E5B-4330-B75B-B3ED30DACDC6}" srcOrd="0" destOrd="0" presId="urn:microsoft.com/office/officeart/2005/8/layout/hList7#1"/>
    <dgm:cxn modelId="{79FA0881-FE26-4135-82FB-86EEE11F5A2C}" type="presOf" srcId="{5E6541DB-F39F-42BC-BB91-58D1E9C68D78}" destId="{7AC1998E-D208-4095-9C77-1439F2FB5194}" srcOrd="1" destOrd="0" presId="urn:microsoft.com/office/officeart/2005/8/layout/hList7#1"/>
    <dgm:cxn modelId="{469236E5-6749-468F-8FA0-D0303373F5AE}" type="presOf" srcId="{9543475B-CAC2-4813-BA2C-CB4ECCA89B9E}" destId="{08370039-94D3-4C1A-85A6-90F4CC820081}" srcOrd="1" destOrd="0" presId="urn:microsoft.com/office/officeart/2005/8/layout/hList7#1"/>
    <dgm:cxn modelId="{91DC4E5C-74C3-4C49-876E-246C5C79BD6C}" srcId="{8C616858-F2C5-491A-9859-8A78150F9FC6}" destId="{84295344-23A0-4964-AB4C-47A3A320F173}" srcOrd="0" destOrd="0" parTransId="{17E851AB-4311-4446-8C72-B76073451685}" sibTransId="{FE3F4E2C-F2CF-453A-98AE-3086F3A4ED2A}"/>
    <dgm:cxn modelId="{29560F2A-0C6A-4E35-B734-1A3814B7E99D}" type="presOf" srcId="{FE3F4E2C-F2CF-453A-98AE-3086F3A4ED2A}" destId="{1BE9B1C3-E9FE-4C1E-8429-846A056DC0AE}" srcOrd="0" destOrd="0" presId="urn:microsoft.com/office/officeart/2005/8/layout/hList7#1"/>
    <dgm:cxn modelId="{BD9E9529-437A-4ECE-9C96-9CF713A260D8}" type="presOf" srcId="{5E6541DB-F39F-42BC-BB91-58D1E9C68D78}" destId="{62E4CE58-5E22-4803-9517-718FE7687C54}" srcOrd="0" destOrd="0" presId="urn:microsoft.com/office/officeart/2005/8/layout/hList7#1"/>
    <dgm:cxn modelId="{20AAD682-4455-456C-BE86-64B1742673BE}" type="presOf" srcId="{84295344-23A0-4964-AB4C-47A3A320F173}" destId="{9640A931-CF70-4876-832C-4858C75844A6}" srcOrd="1" destOrd="0" presId="urn:microsoft.com/office/officeart/2005/8/layout/hList7#1"/>
    <dgm:cxn modelId="{8568D9A5-3964-4197-BB53-2EA264263FA7}" srcId="{8C616858-F2C5-491A-9859-8A78150F9FC6}" destId="{5BEEF714-38DB-4A44-8DAA-F27BC38F5EDD}" srcOrd="2" destOrd="0" parTransId="{770D80CD-48E2-4AD7-9EC5-60DC2FC2774F}" sibTransId="{26D9DBB9-ADA6-45B6-9BEE-7948D240A784}"/>
    <dgm:cxn modelId="{EA713B08-37F1-49AA-8B4B-58E54067C5C6}" type="presOf" srcId="{8C616858-F2C5-491A-9859-8A78150F9FC6}" destId="{EE509876-9AE8-4B4F-B64D-FD98213D39EE}" srcOrd="0" destOrd="0" presId="urn:microsoft.com/office/officeart/2005/8/layout/hList7#1"/>
    <dgm:cxn modelId="{032AFE7C-DEC7-435E-B65C-8BC6C1CDEE96}" type="presOf" srcId="{9543475B-CAC2-4813-BA2C-CB4ECCA89B9E}" destId="{0AE6CC40-FB84-4B8D-8407-233D5DF822CC}" srcOrd="0" destOrd="0" presId="urn:microsoft.com/office/officeart/2005/8/layout/hList7#1"/>
    <dgm:cxn modelId="{FEEC7FC9-0F88-44CC-88DB-35CA1364996E}" srcId="{8C616858-F2C5-491A-9859-8A78150F9FC6}" destId="{9543475B-CAC2-4813-BA2C-CB4ECCA89B9E}" srcOrd="1" destOrd="0" parTransId="{818DD40A-89C1-45A7-AD7D-3650C31F0C1D}" sibTransId="{17BBCF28-D993-412D-8F56-9EFA94A50CCB}"/>
    <dgm:cxn modelId="{C90EB645-7F2A-45A7-8C6F-93211ECE01B6}" type="presOf" srcId="{84295344-23A0-4964-AB4C-47A3A320F173}" destId="{8FC8835D-D4A6-4036-A74D-E14C94B97A97}" srcOrd="0" destOrd="0" presId="urn:microsoft.com/office/officeart/2005/8/layout/hList7#1"/>
    <dgm:cxn modelId="{CE87FDB7-EA67-431E-B57E-20FB96D89B18}" srcId="{8C616858-F2C5-491A-9859-8A78150F9FC6}" destId="{5E6541DB-F39F-42BC-BB91-58D1E9C68D78}" srcOrd="3" destOrd="0" parTransId="{67C5E990-1FDE-4FD7-B2F2-7E174D9AD83D}" sibTransId="{43D14D3B-469A-424E-89C0-96FFC54BAA64}"/>
    <dgm:cxn modelId="{57C26F45-205F-409E-9265-88FA55538EED}" type="presOf" srcId="{5BEEF714-38DB-4A44-8DAA-F27BC38F5EDD}" destId="{ED596F8A-A2D2-4035-95FC-1EF689C0889D}" srcOrd="0" destOrd="0" presId="urn:microsoft.com/office/officeart/2005/8/layout/hList7#1"/>
    <dgm:cxn modelId="{B5B67292-01DF-4941-A354-308535ACE8BC}" type="presOf" srcId="{5BEEF714-38DB-4A44-8DAA-F27BC38F5EDD}" destId="{ADFA63F0-2FF7-49C0-83DF-069399AF3E46}" srcOrd="1" destOrd="0" presId="urn:microsoft.com/office/officeart/2005/8/layout/hList7#1"/>
    <dgm:cxn modelId="{BD6331C3-8DA9-4236-91C7-588A00887D48}" type="presOf" srcId="{26D9DBB9-ADA6-45B6-9BEE-7948D240A784}" destId="{725574D8-B3E6-4484-923C-CB217036E9DF}" srcOrd="0" destOrd="0" presId="urn:microsoft.com/office/officeart/2005/8/layout/hList7#1"/>
    <dgm:cxn modelId="{2C015ABF-0D32-4E8D-B637-C561D180A518}" type="presParOf" srcId="{EE509876-9AE8-4B4F-B64D-FD98213D39EE}" destId="{DA4C4DBC-157F-4406-96D3-4F957A9F6670}" srcOrd="0" destOrd="0" presId="urn:microsoft.com/office/officeart/2005/8/layout/hList7#1"/>
    <dgm:cxn modelId="{B7843709-DAA8-4EA3-BC98-9B00369AB210}" type="presParOf" srcId="{EE509876-9AE8-4B4F-B64D-FD98213D39EE}" destId="{4DAD5D49-F82E-4AF0-BFA2-AE5A39BB6A1A}" srcOrd="1" destOrd="0" presId="urn:microsoft.com/office/officeart/2005/8/layout/hList7#1"/>
    <dgm:cxn modelId="{EA762794-1932-479C-9643-B3F6D63688A6}" type="presParOf" srcId="{4DAD5D49-F82E-4AF0-BFA2-AE5A39BB6A1A}" destId="{DB78C073-9657-4781-B016-E55FC9C42DA6}" srcOrd="0" destOrd="0" presId="urn:microsoft.com/office/officeart/2005/8/layout/hList7#1"/>
    <dgm:cxn modelId="{FF7721C2-ADD0-48D7-8D74-7B7F9A18C082}" type="presParOf" srcId="{DB78C073-9657-4781-B016-E55FC9C42DA6}" destId="{8FC8835D-D4A6-4036-A74D-E14C94B97A97}" srcOrd="0" destOrd="0" presId="urn:microsoft.com/office/officeart/2005/8/layout/hList7#1"/>
    <dgm:cxn modelId="{89EB9B21-5E07-4A1A-818E-D2792D92856B}" type="presParOf" srcId="{DB78C073-9657-4781-B016-E55FC9C42DA6}" destId="{9640A931-CF70-4876-832C-4858C75844A6}" srcOrd="1" destOrd="0" presId="urn:microsoft.com/office/officeart/2005/8/layout/hList7#1"/>
    <dgm:cxn modelId="{A659BDED-18B2-415C-BE2A-799C28F3FA89}" type="presParOf" srcId="{DB78C073-9657-4781-B016-E55FC9C42DA6}" destId="{4FBB8702-1969-4FDA-BECA-9AFB866FA3DF}" srcOrd="2" destOrd="0" presId="urn:microsoft.com/office/officeart/2005/8/layout/hList7#1"/>
    <dgm:cxn modelId="{A78BAF58-EA6D-421F-A57E-9D998FA6972D}" type="presParOf" srcId="{DB78C073-9657-4781-B016-E55FC9C42DA6}" destId="{BFDF8CC9-FAEF-4185-9FE9-42D1135E866A}" srcOrd="3" destOrd="0" presId="urn:microsoft.com/office/officeart/2005/8/layout/hList7#1"/>
    <dgm:cxn modelId="{60FF0B5A-3B62-42BB-9A45-FDC460CE43E5}" type="presParOf" srcId="{4DAD5D49-F82E-4AF0-BFA2-AE5A39BB6A1A}" destId="{1BE9B1C3-E9FE-4C1E-8429-846A056DC0AE}" srcOrd="1" destOrd="0" presId="urn:microsoft.com/office/officeart/2005/8/layout/hList7#1"/>
    <dgm:cxn modelId="{689A1DD1-03F0-4482-860A-B8896F91C103}" type="presParOf" srcId="{4DAD5D49-F82E-4AF0-BFA2-AE5A39BB6A1A}" destId="{D9DA5BA2-6A26-4217-A288-0CC93D609EA4}" srcOrd="2" destOrd="0" presId="urn:microsoft.com/office/officeart/2005/8/layout/hList7#1"/>
    <dgm:cxn modelId="{EE3BA64B-585F-4EB5-B7C0-1D6EA9940DC7}" type="presParOf" srcId="{D9DA5BA2-6A26-4217-A288-0CC93D609EA4}" destId="{0AE6CC40-FB84-4B8D-8407-233D5DF822CC}" srcOrd="0" destOrd="0" presId="urn:microsoft.com/office/officeart/2005/8/layout/hList7#1"/>
    <dgm:cxn modelId="{B14B3AD1-B33A-4E9E-8E69-17036191B64F}" type="presParOf" srcId="{D9DA5BA2-6A26-4217-A288-0CC93D609EA4}" destId="{08370039-94D3-4C1A-85A6-90F4CC820081}" srcOrd="1" destOrd="0" presId="urn:microsoft.com/office/officeart/2005/8/layout/hList7#1"/>
    <dgm:cxn modelId="{F7A1AFF8-552D-442E-AF5A-C3DCADB99DAF}" type="presParOf" srcId="{D9DA5BA2-6A26-4217-A288-0CC93D609EA4}" destId="{755B81D9-2C36-4080-A16F-E9DA3ABB3B25}" srcOrd="2" destOrd="0" presId="urn:microsoft.com/office/officeart/2005/8/layout/hList7#1"/>
    <dgm:cxn modelId="{C96A076E-59E1-4916-9D10-F4BF64ABA648}" type="presParOf" srcId="{D9DA5BA2-6A26-4217-A288-0CC93D609EA4}" destId="{9C2D606F-16DB-4873-A038-864DD1CB090D}" srcOrd="3" destOrd="0" presId="urn:microsoft.com/office/officeart/2005/8/layout/hList7#1"/>
    <dgm:cxn modelId="{17156081-2ED3-4B4D-B404-A5B029B7F25E}" type="presParOf" srcId="{4DAD5D49-F82E-4AF0-BFA2-AE5A39BB6A1A}" destId="{90142546-7E5B-4330-B75B-B3ED30DACDC6}" srcOrd="3" destOrd="0" presId="urn:microsoft.com/office/officeart/2005/8/layout/hList7#1"/>
    <dgm:cxn modelId="{C7B9B5A1-80BE-4EDC-BFC1-5904FBBC1309}" type="presParOf" srcId="{4DAD5D49-F82E-4AF0-BFA2-AE5A39BB6A1A}" destId="{8B25C760-2875-4FC8-A75C-ED0C7E51A164}" srcOrd="4" destOrd="0" presId="urn:microsoft.com/office/officeart/2005/8/layout/hList7#1"/>
    <dgm:cxn modelId="{3186F6C1-9509-4CB1-89D1-4093026D3D2F}" type="presParOf" srcId="{8B25C760-2875-4FC8-A75C-ED0C7E51A164}" destId="{ED596F8A-A2D2-4035-95FC-1EF689C0889D}" srcOrd="0" destOrd="0" presId="urn:microsoft.com/office/officeart/2005/8/layout/hList7#1"/>
    <dgm:cxn modelId="{CECDAFA4-0664-4848-9EA3-906EE3A99D3F}" type="presParOf" srcId="{8B25C760-2875-4FC8-A75C-ED0C7E51A164}" destId="{ADFA63F0-2FF7-49C0-83DF-069399AF3E46}" srcOrd="1" destOrd="0" presId="urn:microsoft.com/office/officeart/2005/8/layout/hList7#1"/>
    <dgm:cxn modelId="{07C054D2-6D91-4F42-A802-9D6D546E6A5E}" type="presParOf" srcId="{8B25C760-2875-4FC8-A75C-ED0C7E51A164}" destId="{7E3230C7-A520-4309-B62A-498381227002}" srcOrd="2" destOrd="0" presId="urn:microsoft.com/office/officeart/2005/8/layout/hList7#1"/>
    <dgm:cxn modelId="{D8D4F89A-412F-4A43-B9D8-22F466D9DB07}" type="presParOf" srcId="{8B25C760-2875-4FC8-A75C-ED0C7E51A164}" destId="{42A0AB5D-A09C-4746-9A86-AFDF46B467E4}" srcOrd="3" destOrd="0" presId="urn:microsoft.com/office/officeart/2005/8/layout/hList7#1"/>
    <dgm:cxn modelId="{3F4BEC5B-B3C2-4E13-B83D-E41663922974}" type="presParOf" srcId="{4DAD5D49-F82E-4AF0-BFA2-AE5A39BB6A1A}" destId="{725574D8-B3E6-4484-923C-CB217036E9DF}" srcOrd="5" destOrd="0" presId="urn:microsoft.com/office/officeart/2005/8/layout/hList7#1"/>
    <dgm:cxn modelId="{83083948-00E9-4ABB-BD05-1F753677F6F1}" type="presParOf" srcId="{4DAD5D49-F82E-4AF0-BFA2-AE5A39BB6A1A}" destId="{28D5691F-2E51-41A6-BF4F-C40755E33D9C}" srcOrd="6" destOrd="0" presId="urn:microsoft.com/office/officeart/2005/8/layout/hList7#1"/>
    <dgm:cxn modelId="{FE198AFD-22C9-4F53-A21B-E4482AA4D255}" type="presParOf" srcId="{28D5691F-2E51-41A6-BF4F-C40755E33D9C}" destId="{62E4CE58-5E22-4803-9517-718FE7687C54}" srcOrd="0" destOrd="0" presId="urn:microsoft.com/office/officeart/2005/8/layout/hList7#1"/>
    <dgm:cxn modelId="{DB60CF1C-D3F1-4AAD-9FBE-FC8F406D9ADF}" type="presParOf" srcId="{28D5691F-2E51-41A6-BF4F-C40755E33D9C}" destId="{7AC1998E-D208-4095-9C77-1439F2FB5194}" srcOrd="1" destOrd="0" presId="urn:microsoft.com/office/officeart/2005/8/layout/hList7#1"/>
    <dgm:cxn modelId="{B02FDF7F-CA97-45E0-A235-BB62757500E3}" type="presParOf" srcId="{28D5691F-2E51-41A6-BF4F-C40755E33D9C}" destId="{9397DFA6-474E-4AC8-A0A2-79B6D0F8D865}" srcOrd="2" destOrd="0" presId="urn:microsoft.com/office/officeart/2005/8/layout/hList7#1"/>
    <dgm:cxn modelId="{1DF65043-D116-4EA6-BD32-985190A87321}" type="presParOf" srcId="{28D5691F-2E51-41A6-BF4F-C40755E33D9C}" destId="{5BDF3781-8474-4BFA-86A3-250A660B3EA2}" srcOrd="3" destOrd="0" presId="urn:microsoft.com/office/officeart/2005/8/layout/hList7#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41257-4DAD-4A9D-B135-89B35F41D1FC}" type="doc">
      <dgm:prSet loTypeId="urn:microsoft.com/office/officeart/2005/8/layout/hProcess6" loCatId="process" qsTypeId="urn:microsoft.com/office/officeart/2005/8/quickstyle/3d2" qsCatId="3D" csTypeId="urn:microsoft.com/office/officeart/2005/8/colors/accent1_2" csCatId="accent1" phldr="1"/>
      <dgm:spPr/>
      <dgm:t>
        <a:bodyPr/>
        <a:lstStyle/>
        <a:p>
          <a:endParaRPr lang="tr-TR"/>
        </a:p>
      </dgm:t>
    </dgm:pt>
    <dgm:pt modelId="{96BD5DBB-6B49-413B-B630-E72079962B9F}">
      <dgm:prSet phldrT="[Metin]" custT="1"/>
      <dgm:spPr>
        <a:gradFill rotWithShape="0">
          <a:gsLst>
            <a:gs pos="0">
              <a:schemeClr val="accent6">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tr-TR" sz="1800" dirty="0" smtClean="0">
              <a:solidFill>
                <a:schemeClr val="tx1"/>
              </a:solidFill>
              <a:latin typeface="Arial Rounded MT Bold" pitchFamily="34" charset="0"/>
            </a:rPr>
            <a:t>Önce</a:t>
          </a:r>
          <a:endParaRPr lang="tr-TR" sz="1800" dirty="0">
            <a:solidFill>
              <a:schemeClr val="tx1"/>
            </a:solidFill>
          </a:endParaRPr>
        </a:p>
      </dgm:t>
    </dgm:pt>
    <dgm:pt modelId="{CF51052F-F04E-4CB7-830F-B4E1CC9E6074}" type="parTrans" cxnId="{C9AE62C6-AB51-4979-A34B-41CEDA9C19C5}">
      <dgm:prSet/>
      <dgm:spPr/>
      <dgm:t>
        <a:bodyPr/>
        <a:lstStyle/>
        <a:p>
          <a:endParaRPr lang="tr-TR"/>
        </a:p>
      </dgm:t>
    </dgm:pt>
    <dgm:pt modelId="{3972834D-47A2-412F-BFB3-D72C1F82900D}" type="sibTrans" cxnId="{C9AE62C6-AB51-4979-A34B-41CEDA9C19C5}">
      <dgm:prSet/>
      <dgm:spPr/>
      <dgm:t>
        <a:bodyPr/>
        <a:lstStyle/>
        <a:p>
          <a:endParaRPr lang="tr-TR"/>
        </a:p>
      </dgm:t>
    </dgm:pt>
    <dgm:pt modelId="{5021CFA3-3C5A-485C-B9C0-B5785B904C84}">
      <dgm:prSet phldrT="[Metin]" custT="1"/>
      <dgm:spPr>
        <a:blipFill rotWithShape="0">
          <a:blip xmlns:r="http://schemas.openxmlformats.org/officeDocument/2006/relationships" r:embed="rId1"/>
          <a:stretch>
            <a:fillRect/>
          </a:stretch>
        </a:blipFill>
      </dgm:spPr>
      <dgm:t>
        <a:bodyPr/>
        <a:lstStyle/>
        <a:p>
          <a:r>
            <a:rPr lang="tr-TR" sz="1800" b="1" dirty="0" smtClean="0">
              <a:solidFill>
                <a:schemeClr val="bg1"/>
              </a:solidFill>
              <a:latin typeface="Arial Rounded MT Bold" pitchFamily="34" charset="0"/>
            </a:rPr>
            <a:t>Şok</a:t>
          </a:r>
          <a:endParaRPr lang="tr-TR" sz="1800" b="1" dirty="0">
            <a:solidFill>
              <a:schemeClr val="bg1"/>
            </a:solidFill>
          </a:endParaRPr>
        </a:p>
      </dgm:t>
    </dgm:pt>
    <dgm:pt modelId="{8C8B90CB-C773-4E83-A774-E51A05F88F34}" type="parTrans" cxnId="{9C6FA280-8086-4EB4-8174-769D134F74C7}">
      <dgm:prSet/>
      <dgm:spPr/>
      <dgm:t>
        <a:bodyPr/>
        <a:lstStyle/>
        <a:p>
          <a:endParaRPr lang="tr-TR"/>
        </a:p>
      </dgm:t>
    </dgm:pt>
    <dgm:pt modelId="{040BC341-FEF9-4EFF-B08F-C5C7BFD23EB4}" type="sibTrans" cxnId="{9C6FA280-8086-4EB4-8174-769D134F74C7}">
      <dgm:prSet/>
      <dgm:spPr/>
      <dgm:t>
        <a:bodyPr/>
        <a:lstStyle/>
        <a:p>
          <a:endParaRPr lang="tr-TR"/>
        </a:p>
      </dgm:t>
    </dgm:pt>
    <dgm:pt modelId="{B92FE7BE-7D49-407A-A800-24C24386C358}">
      <dgm:prSet phldrT="[Metin]" custT="1"/>
      <dgm:spPr/>
      <dgm:t>
        <a:bodyPr/>
        <a:lstStyle/>
        <a:p>
          <a:r>
            <a:rPr lang="tr-TR" sz="1800" b="1" dirty="0" smtClean="0">
              <a:solidFill>
                <a:schemeClr val="bg1"/>
              </a:solidFill>
              <a:latin typeface="Arial Rounded MT Bold" pitchFamily="34" charset="0"/>
            </a:rPr>
            <a:t>İnanmama</a:t>
          </a:r>
          <a:endParaRPr lang="tr-TR" sz="1800" b="1" dirty="0">
            <a:solidFill>
              <a:schemeClr val="bg1"/>
            </a:solidFill>
          </a:endParaRPr>
        </a:p>
      </dgm:t>
    </dgm:pt>
    <dgm:pt modelId="{46718286-95F1-40AD-B7EA-4D02E5EB101D}" type="parTrans" cxnId="{ABE84692-7E6A-42A6-BD52-9CF96BC9FCA3}">
      <dgm:prSet/>
      <dgm:spPr/>
      <dgm:t>
        <a:bodyPr/>
        <a:lstStyle/>
        <a:p>
          <a:endParaRPr lang="tr-TR"/>
        </a:p>
      </dgm:t>
    </dgm:pt>
    <dgm:pt modelId="{18E0CE54-4E4D-4B6B-BA51-D31B5E8302D6}" type="sibTrans" cxnId="{ABE84692-7E6A-42A6-BD52-9CF96BC9FCA3}">
      <dgm:prSet/>
      <dgm:spPr/>
      <dgm:t>
        <a:bodyPr/>
        <a:lstStyle/>
        <a:p>
          <a:endParaRPr lang="tr-TR"/>
        </a:p>
      </dgm:t>
    </dgm:pt>
    <dgm:pt modelId="{E4DD8134-5EF0-4D00-B691-8807ABD2C5AA}">
      <dgm:prSet phldrT="[Metin]" custT="1"/>
      <dgm:spPr>
        <a:blipFill rotWithShape="0">
          <a:blip xmlns:r="http://schemas.openxmlformats.org/officeDocument/2006/relationships" r:embed="rId2"/>
          <a:stretch>
            <a:fillRect/>
          </a:stretch>
        </a:blipFill>
      </dgm:spPr>
      <dgm:t>
        <a:bodyPr/>
        <a:lstStyle/>
        <a:p>
          <a:r>
            <a:rPr lang="tr-TR" sz="1400" b="1" dirty="0" smtClean="0">
              <a:solidFill>
                <a:schemeClr val="bg1"/>
              </a:solidFill>
              <a:latin typeface="Arial Rounded MT Bold" pitchFamily="34" charset="0"/>
            </a:rPr>
            <a:t>Şaşkınlık</a:t>
          </a:r>
          <a:endParaRPr lang="tr-TR" sz="1400" b="1" dirty="0">
            <a:solidFill>
              <a:schemeClr val="bg1"/>
            </a:solidFill>
            <a:latin typeface="Arial Rounded MT Bold" pitchFamily="34" charset="0"/>
          </a:endParaRPr>
        </a:p>
      </dgm:t>
    </dgm:pt>
    <dgm:pt modelId="{31E01F06-2B98-47C1-BC27-9FDE1A7D344C}" type="parTrans" cxnId="{2E0A4DB0-56E6-4372-96A3-7F429572FE9E}">
      <dgm:prSet/>
      <dgm:spPr/>
      <dgm:t>
        <a:bodyPr/>
        <a:lstStyle/>
        <a:p>
          <a:endParaRPr lang="tr-TR"/>
        </a:p>
      </dgm:t>
    </dgm:pt>
    <dgm:pt modelId="{1175FC4F-10D2-410F-B805-ADD7700EF46F}" type="sibTrans" cxnId="{2E0A4DB0-56E6-4372-96A3-7F429572FE9E}">
      <dgm:prSet/>
      <dgm:spPr/>
      <dgm:t>
        <a:bodyPr/>
        <a:lstStyle/>
        <a:p>
          <a:endParaRPr lang="tr-TR"/>
        </a:p>
      </dgm:t>
    </dgm:pt>
    <dgm:pt modelId="{093311E5-FE43-4D0D-85F2-1D1E31A625BE}">
      <dgm:prSet phldrT="[Metin]" custT="1"/>
      <dgm:spPr/>
      <dgm:t>
        <a:bodyPr/>
        <a:lstStyle/>
        <a:p>
          <a:r>
            <a:rPr lang="tr-TR" sz="1400" b="1" dirty="0" smtClean="0">
              <a:solidFill>
                <a:schemeClr val="bg1"/>
              </a:solidFill>
              <a:latin typeface="Arial Rounded MT Bold" pitchFamily="34" charset="0"/>
            </a:rPr>
            <a:t>İç ve dış hesaplaşma</a:t>
          </a:r>
          <a:endParaRPr lang="tr-TR" sz="1400" b="1" dirty="0">
            <a:solidFill>
              <a:schemeClr val="bg1"/>
            </a:solidFill>
            <a:latin typeface="Arial Rounded MT Bold" pitchFamily="34" charset="0"/>
          </a:endParaRPr>
        </a:p>
      </dgm:t>
    </dgm:pt>
    <dgm:pt modelId="{D0AF1B47-6920-4E97-9BD1-BCF5A23E3749}" type="parTrans" cxnId="{8EDF32F4-5E5F-4D28-BB16-B01D81BFFF05}">
      <dgm:prSet/>
      <dgm:spPr/>
      <dgm:t>
        <a:bodyPr/>
        <a:lstStyle/>
        <a:p>
          <a:endParaRPr lang="tr-TR"/>
        </a:p>
      </dgm:t>
    </dgm:pt>
    <dgm:pt modelId="{854FCCD2-5D54-4628-862C-EE3C0229CE57}" type="sibTrans" cxnId="{8EDF32F4-5E5F-4D28-BB16-B01D81BFFF05}">
      <dgm:prSet/>
      <dgm:spPr/>
      <dgm:t>
        <a:bodyPr/>
        <a:lstStyle/>
        <a:p>
          <a:endParaRPr lang="tr-TR"/>
        </a:p>
      </dgm:t>
    </dgm:pt>
    <dgm:pt modelId="{86FD1F96-9AA3-4117-BBB2-B59F72499F42}">
      <dgm:prSet phldrT="[Metin]" custT="1"/>
      <dgm:spPr>
        <a:gradFill rotWithShape="0">
          <a:gsLst>
            <a:gs pos="0">
              <a:schemeClr val="accent6">
                <a:lumMod val="9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tr-TR" sz="1800" dirty="0" smtClean="0">
              <a:solidFill>
                <a:schemeClr val="tx1"/>
              </a:solidFill>
              <a:latin typeface="Arial Rounded MT Bold" pitchFamily="34" charset="0"/>
            </a:rPr>
            <a:t>Daha</a:t>
          </a:r>
        </a:p>
        <a:p>
          <a:r>
            <a:rPr lang="tr-TR" sz="1800" dirty="0" smtClean="0">
              <a:solidFill>
                <a:schemeClr val="tx1"/>
              </a:solidFill>
              <a:latin typeface="Arial Rounded MT Bold" pitchFamily="34" charset="0"/>
            </a:rPr>
            <a:t>Sonra</a:t>
          </a:r>
          <a:endParaRPr lang="tr-TR" sz="1800" dirty="0">
            <a:solidFill>
              <a:schemeClr val="tx1"/>
            </a:solidFill>
          </a:endParaRPr>
        </a:p>
      </dgm:t>
    </dgm:pt>
    <dgm:pt modelId="{8D49A075-3FB8-449F-BA6F-55723A70B7D6}" type="parTrans" cxnId="{05D7CC72-8F85-4A15-A831-CAE4A9E1BFE8}">
      <dgm:prSet/>
      <dgm:spPr/>
      <dgm:t>
        <a:bodyPr/>
        <a:lstStyle/>
        <a:p>
          <a:endParaRPr lang="tr-TR"/>
        </a:p>
      </dgm:t>
    </dgm:pt>
    <dgm:pt modelId="{E8A984FA-C18F-432D-A51D-32179C4A35B8}" type="sibTrans" cxnId="{05D7CC72-8F85-4A15-A831-CAE4A9E1BFE8}">
      <dgm:prSet/>
      <dgm:spPr/>
      <dgm:t>
        <a:bodyPr/>
        <a:lstStyle/>
        <a:p>
          <a:endParaRPr lang="tr-TR"/>
        </a:p>
      </dgm:t>
    </dgm:pt>
    <dgm:pt modelId="{E5676CA3-70AB-4759-A267-1133091468F1}">
      <dgm:prSet phldrT="[Metin]" custT="1"/>
      <dgm:spPr>
        <a:blipFill rotWithShape="0">
          <a:blip xmlns:r="http://schemas.openxmlformats.org/officeDocument/2006/relationships" r:embed="rId3"/>
          <a:stretch>
            <a:fillRect/>
          </a:stretch>
        </a:blipFill>
      </dgm:spPr>
      <dgm:t>
        <a:bodyPr/>
        <a:lstStyle/>
        <a:p>
          <a:r>
            <a:rPr lang="tr-TR" sz="1800" b="1" dirty="0" smtClean="0">
              <a:solidFill>
                <a:schemeClr val="bg1"/>
              </a:solidFill>
              <a:latin typeface="Arial Rounded MT Bold" pitchFamily="34" charset="0"/>
            </a:rPr>
            <a:t>Üzüntü</a:t>
          </a:r>
          <a:endParaRPr lang="tr-TR" sz="1800" b="1" dirty="0">
            <a:solidFill>
              <a:schemeClr val="bg1"/>
            </a:solidFill>
          </a:endParaRPr>
        </a:p>
      </dgm:t>
    </dgm:pt>
    <dgm:pt modelId="{C6D51FC3-166B-4C0D-B6E6-BBA39157159B}" type="parTrans" cxnId="{C0BB6979-5576-488F-9FD3-A8C51CE8E0D7}">
      <dgm:prSet/>
      <dgm:spPr/>
      <dgm:t>
        <a:bodyPr/>
        <a:lstStyle/>
        <a:p>
          <a:endParaRPr lang="tr-TR"/>
        </a:p>
      </dgm:t>
    </dgm:pt>
    <dgm:pt modelId="{5871D5D3-AEF8-46B0-A6B7-DC79C728B1A7}" type="sibTrans" cxnId="{C0BB6979-5576-488F-9FD3-A8C51CE8E0D7}">
      <dgm:prSet/>
      <dgm:spPr/>
      <dgm:t>
        <a:bodyPr/>
        <a:lstStyle/>
        <a:p>
          <a:endParaRPr lang="tr-TR"/>
        </a:p>
      </dgm:t>
    </dgm:pt>
    <dgm:pt modelId="{20B65BB8-696A-4423-AA60-40D88C440646}">
      <dgm:prSet phldrT="[Metin]" custT="1"/>
      <dgm:spPr/>
      <dgm:t>
        <a:bodyPr/>
        <a:lstStyle/>
        <a:p>
          <a:r>
            <a:rPr lang="tr-TR" sz="1800" b="1" dirty="0" smtClean="0">
              <a:solidFill>
                <a:schemeClr val="bg1"/>
              </a:solidFill>
              <a:latin typeface="Arial Rounded MT Bold" pitchFamily="34" charset="0"/>
            </a:rPr>
            <a:t>Yas</a:t>
          </a:r>
          <a:endParaRPr lang="tr-TR" sz="1800" b="1" dirty="0">
            <a:solidFill>
              <a:schemeClr val="bg1"/>
            </a:solidFill>
          </a:endParaRPr>
        </a:p>
      </dgm:t>
    </dgm:pt>
    <dgm:pt modelId="{3AD561F5-B801-4F1A-81A8-362E1DB81C1F}" type="parTrans" cxnId="{775236F5-159C-402A-8970-02DA53DA0A37}">
      <dgm:prSet/>
      <dgm:spPr/>
      <dgm:t>
        <a:bodyPr/>
        <a:lstStyle/>
        <a:p>
          <a:endParaRPr lang="tr-TR"/>
        </a:p>
      </dgm:t>
    </dgm:pt>
    <dgm:pt modelId="{85B0688C-DCE1-46C2-894C-DC7F18B0E3DA}" type="sibTrans" cxnId="{775236F5-159C-402A-8970-02DA53DA0A37}">
      <dgm:prSet/>
      <dgm:spPr/>
      <dgm:t>
        <a:bodyPr/>
        <a:lstStyle/>
        <a:p>
          <a:endParaRPr lang="tr-TR"/>
        </a:p>
      </dgm:t>
    </dgm:pt>
    <dgm:pt modelId="{C15E24E0-1AF8-47E0-A565-ED1B6CB88584}">
      <dgm:prSet phldrT="[Metin]" custT="1"/>
      <dgm:spPr/>
      <dgm:t>
        <a:bodyPr/>
        <a:lstStyle/>
        <a:p>
          <a:r>
            <a:rPr lang="tr-TR" sz="1800" b="1" dirty="0" smtClean="0">
              <a:solidFill>
                <a:schemeClr val="bg1"/>
              </a:solidFill>
              <a:latin typeface="Arial Rounded MT Bold" pitchFamily="34" charset="0"/>
            </a:rPr>
            <a:t>İnkar</a:t>
          </a:r>
          <a:endParaRPr lang="tr-TR" sz="1800" b="1" dirty="0">
            <a:solidFill>
              <a:schemeClr val="bg1"/>
            </a:solidFill>
          </a:endParaRPr>
        </a:p>
      </dgm:t>
    </dgm:pt>
    <dgm:pt modelId="{82A17FFF-E04A-49E1-B6EE-3C6E3762C7B0}" type="parTrans" cxnId="{66A44576-816A-4BD8-8C37-0C5E9F61332B}">
      <dgm:prSet/>
      <dgm:spPr/>
      <dgm:t>
        <a:bodyPr/>
        <a:lstStyle/>
        <a:p>
          <a:endParaRPr lang="tr-TR"/>
        </a:p>
      </dgm:t>
    </dgm:pt>
    <dgm:pt modelId="{51FDCB83-D0AA-4E6B-B7FA-A570EA3559D1}" type="sibTrans" cxnId="{66A44576-816A-4BD8-8C37-0C5E9F61332B}">
      <dgm:prSet/>
      <dgm:spPr/>
      <dgm:t>
        <a:bodyPr/>
        <a:lstStyle/>
        <a:p>
          <a:endParaRPr lang="tr-TR"/>
        </a:p>
      </dgm:t>
    </dgm:pt>
    <dgm:pt modelId="{88691119-30FD-47EB-A5EF-72F127B6E3FD}">
      <dgm:prSet phldrT="[Metin]" custT="1"/>
      <dgm:spPr/>
      <dgm:t>
        <a:bodyPr/>
        <a:lstStyle/>
        <a:p>
          <a:endParaRPr lang="tr-TR" sz="1600" b="1" dirty="0">
            <a:solidFill>
              <a:schemeClr val="bg1"/>
            </a:solidFill>
            <a:latin typeface="Arial Rounded MT Bold" pitchFamily="34" charset="0"/>
          </a:endParaRPr>
        </a:p>
      </dgm:t>
    </dgm:pt>
    <dgm:pt modelId="{DDF95B3B-CFD9-4CD9-B5D3-89A2C1A750D0}" type="parTrans" cxnId="{F1C44E17-EF0B-4A04-B739-4F14B301AFEC}">
      <dgm:prSet/>
      <dgm:spPr/>
      <dgm:t>
        <a:bodyPr/>
        <a:lstStyle/>
        <a:p>
          <a:endParaRPr lang="tr-TR"/>
        </a:p>
      </dgm:t>
    </dgm:pt>
    <dgm:pt modelId="{217DDC1C-AACB-4851-9371-9F5A412A276C}" type="sibTrans" cxnId="{F1C44E17-EF0B-4A04-B739-4F14B301AFEC}">
      <dgm:prSet/>
      <dgm:spPr/>
      <dgm:t>
        <a:bodyPr/>
        <a:lstStyle/>
        <a:p>
          <a:endParaRPr lang="tr-TR"/>
        </a:p>
      </dgm:t>
    </dgm:pt>
    <dgm:pt modelId="{03B51DD9-FEF9-42D1-84E4-C7E179D1BAF2}">
      <dgm:prSet phldrT="[Metin]" custT="1"/>
      <dgm:spPr/>
      <dgm:t>
        <a:bodyPr/>
        <a:lstStyle/>
        <a:p>
          <a:r>
            <a:rPr lang="tr-TR" sz="1400" b="1" dirty="0" smtClean="0">
              <a:solidFill>
                <a:schemeClr val="bg1"/>
              </a:solidFill>
              <a:latin typeface="Arial Rounded MT Bold" pitchFamily="34" charset="0"/>
            </a:rPr>
            <a:t>Depresyon</a:t>
          </a:r>
          <a:endParaRPr lang="tr-TR" sz="1400" b="1" dirty="0">
            <a:solidFill>
              <a:schemeClr val="bg1"/>
            </a:solidFill>
            <a:latin typeface="Arial Rounded MT Bold" pitchFamily="34" charset="0"/>
          </a:endParaRPr>
        </a:p>
      </dgm:t>
    </dgm:pt>
    <dgm:pt modelId="{0A73201A-93FF-42B3-903A-1DC1D3295274}" type="parTrans" cxnId="{F5AC9001-2306-4BF5-8144-B00FDCE4BA41}">
      <dgm:prSet/>
      <dgm:spPr/>
      <dgm:t>
        <a:bodyPr/>
        <a:lstStyle/>
        <a:p>
          <a:endParaRPr lang="tr-TR"/>
        </a:p>
      </dgm:t>
    </dgm:pt>
    <dgm:pt modelId="{3B8DE838-2379-481A-B321-8BED63942AB4}" type="sibTrans" cxnId="{F5AC9001-2306-4BF5-8144-B00FDCE4BA41}">
      <dgm:prSet/>
      <dgm:spPr/>
      <dgm:t>
        <a:bodyPr/>
        <a:lstStyle/>
        <a:p>
          <a:endParaRPr lang="tr-TR"/>
        </a:p>
      </dgm:t>
    </dgm:pt>
    <dgm:pt modelId="{E26F377B-F40D-48BB-9CB2-F533D3CE7331}">
      <dgm:prSet phldrT="[Metin]" custT="1"/>
      <dgm:spPr/>
      <dgm:t>
        <a:bodyPr/>
        <a:lstStyle/>
        <a:p>
          <a:r>
            <a:rPr lang="tr-TR" sz="1800" b="1" dirty="0" smtClean="0">
              <a:solidFill>
                <a:schemeClr val="bg1"/>
              </a:solidFill>
              <a:latin typeface="Arial Rounded MT Bold" pitchFamily="34" charset="0"/>
            </a:rPr>
            <a:t>Kabul etme</a:t>
          </a:r>
          <a:endParaRPr lang="tr-TR" sz="1800" b="1" dirty="0">
            <a:solidFill>
              <a:schemeClr val="bg1"/>
            </a:solidFill>
          </a:endParaRPr>
        </a:p>
      </dgm:t>
    </dgm:pt>
    <dgm:pt modelId="{BFC4423D-145E-4974-B271-303EE4140DD5}" type="parTrans" cxnId="{99F3525E-2959-4C24-B734-591AA1FF0B34}">
      <dgm:prSet/>
      <dgm:spPr/>
      <dgm:t>
        <a:bodyPr/>
        <a:lstStyle/>
        <a:p>
          <a:endParaRPr lang="tr-TR"/>
        </a:p>
      </dgm:t>
    </dgm:pt>
    <dgm:pt modelId="{54D30A95-98F6-40B6-BC8F-0A8BAF824B6B}" type="sibTrans" cxnId="{99F3525E-2959-4C24-B734-591AA1FF0B34}">
      <dgm:prSet/>
      <dgm:spPr/>
      <dgm:t>
        <a:bodyPr/>
        <a:lstStyle/>
        <a:p>
          <a:endParaRPr lang="tr-TR"/>
        </a:p>
      </dgm:t>
    </dgm:pt>
    <dgm:pt modelId="{0B5FEA94-F9B1-479C-A039-52F59A84F967}">
      <dgm:prSet phldrT="[Metin]" custT="1"/>
      <dgm:spPr>
        <a:gradFill rotWithShape="0">
          <a:gsLst>
            <a:gs pos="0">
              <a:schemeClr val="accent6">
                <a:lumMod val="7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tr-TR" sz="1800" dirty="0" smtClean="0">
              <a:solidFill>
                <a:schemeClr val="tx1"/>
              </a:solidFill>
              <a:latin typeface="Arial Rounded MT Bold" pitchFamily="34" charset="0"/>
            </a:rPr>
            <a:t>Sonra</a:t>
          </a:r>
          <a:endParaRPr lang="tr-TR" sz="1800" dirty="0">
            <a:solidFill>
              <a:schemeClr val="tx1"/>
            </a:solidFill>
          </a:endParaRPr>
        </a:p>
      </dgm:t>
    </dgm:pt>
    <dgm:pt modelId="{B5FF8C71-F3AE-4C90-A132-E3C9BBC247CF}" type="sibTrans" cxnId="{9ED27380-1F9D-4F1C-8231-8C49A0864497}">
      <dgm:prSet/>
      <dgm:spPr/>
      <dgm:t>
        <a:bodyPr/>
        <a:lstStyle/>
        <a:p>
          <a:endParaRPr lang="tr-TR"/>
        </a:p>
      </dgm:t>
    </dgm:pt>
    <dgm:pt modelId="{124AA0B0-05EE-4FE6-86B8-21E611525F9A}" type="parTrans" cxnId="{9ED27380-1F9D-4F1C-8231-8C49A0864497}">
      <dgm:prSet/>
      <dgm:spPr/>
      <dgm:t>
        <a:bodyPr/>
        <a:lstStyle/>
        <a:p>
          <a:endParaRPr lang="tr-TR"/>
        </a:p>
      </dgm:t>
    </dgm:pt>
    <dgm:pt modelId="{508A9812-F53E-4399-813D-1303BABA6D36}" type="pres">
      <dgm:prSet presAssocID="{BBA41257-4DAD-4A9D-B135-89B35F41D1FC}" presName="theList" presStyleCnt="0">
        <dgm:presLayoutVars>
          <dgm:dir/>
          <dgm:animLvl val="lvl"/>
          <dgm:resizeHandles val="exact"/>
        </dgm:presLayoutVars>
      </dgm:prSet>
      <dgm:spPr/>
      <dgm:t>
        <a:bodyPr/>
        <a:lstStyle/>
        <a:p>
          <a:endParaRPr lang="tr-TR"/>
        </a:p>
      </dgm:t>
    </dgm:pt>
    <dgm:pt modelId="{199DB773-BAF9-4D7D-9684-056A2847B0CF}" type="pres">
      <dgm:prSet presAssocID="{96BD5DBB-6B49-413B-B630-E72079962B9F}" presName="compNode" presStyleCnt="0"/>
      <dgm:spPr/>
    </dgm:pt>
    <dgm:pt modelId="{64F840C9-5E7D-4296-AED7-2B30CD53C869}" type="pres">
      <dgm:prSet presAssocID="{96BD5DBB-6B49-413B-B630-E72079962B9F}" presName="noGeometry" presStyleCnt="0"/>
      <dgm:spPr/>
    </dgm:pt>
    <dgm:pt modelId="{ABAE26B0-C86E-4672-920F-B38CADA9F654}" type="pres">
      <dgm:prSet presAssocID="{96BD5DBB-6B49-413B-B630-E72079962B9F}" presName="childTextVisible" presStyleLbl="bgAccFollowNode1" presStyleIdx="0" presStyleCnt="3" custScaleX="174055" custScaleY="252711" custLinFactNeighborX="11160" custLinFactNeighborY="2329">
        <dgm:presLayoutVars>
          <dgm:bulletEnabled val="1"/>
        </dgm:presLayoutVars>
      </dgm:prSet>
      <dgm:spPr/>
      <dgm:t>
        <a:bodyPr/>
        <a:lstStyle/>
        <a:p>
          <a:endParaRPr lang="tr-TR"/>
        </a:p>
      </dgm:t>
    </dgm:pt>
    <dgm:pt modelId="{F5B00530-AC49-4651-BC04-AAB1B1A3CF60}" type="pres">
      <dgm:prSet presAssocID="{96BD5DBB-6B49-413B-B630-E72079962B9F}" presName="childTextHidden" presStyleLbl="bgAccFollowNode1" presStyleIdx="0" presStyleCnt="3"/>
      <dgm:spPr/>
      <dgm:t>
        <a:bodyPr/>
        <a:lstStyle/>
        <a:p>
          <a:endParaRPr lang="tr-TR"/>
        </a:p>
      </dgm:t>
    </dgm:pt>
    <dgm:pt modelId="{0903EB62-32B9-42EA-9CCC-1B6518FF9452}" type="pres">
      <dgm:prSet presAssocID="{96BD5DBB-6B49-413B-B630-E72079962B9F}" presName="parentText" presStyleLbl="node1" presStyleIdx="0" presStyleCnt="3" custScaleX="127396" custScaleY="178370" custLinFactNeighborX="-18524" custLinFactNeighborY="-3600">
        <dgm:presLayoutVars>
          <dgm:chMax val="1"/>
          <dgm:bulletEnabled val="1"/>
        </dgm:presLayoutVars>
      </dgm:prSet>
      <dgm:spPr/>
      <dgm:t>
        <a:bodyPr/>
        <a:lstStyle/>
        <a:p>
          <a:endParaRPr lang="tr-TR"/>
        </a:p>
      </dgm:t>
    </dgm:pt>
    <dgm:pt modelId="{4A2B7CF5-8BF2-4EF7-8F6E-BA12804407DB}" type="pres">
      <dgm:prSet presAssocID="{96BD5DBB-6B49-413B-B630-E72079962B9F}" presName="aSpace" presStyleCnt="0"/>
      <dgm:spPr/>
    </dgm:pt>
    <dgm:pt modelId="{3D3A9F40-B029-4775-8E64-F1A0214F212C}" type="pres">
      <dgm:prSet presAssocID="{0B5FEA94-F9B1-479C-A039-52F59A84F967}" presName="compNode" presStyleCnt="0"/>
      <dgm:spPr/>
    </dgm:pt>
    <dgm:pt modelId="{78808EF0-9A4A-466E-B937-0B7EE525C772}" type="pres">
      <dgm:prSet presAssocID="{0B5FEA94-F9B1-479C-A039-52F59A84F967}" presName="noGeometry" presStyleCnt="0"/>
      <dgm:spPr/>
    </dgm:pt>
    <dgm:pt modelId="{31BED327-95D9-4266-893B-A95470AA2416}" type="pres">
      <dgm:prSet presAssocID="{0B5FEA94-F9B1-479C-A039-52F59A84F967}" presName="childTextVisible" presStyleLbl="bgAccFollowNode1" presStyleIdx="1" presStyleCnt="3" custScaleX="145646" custScaleY="254161" custLinFactNeighborX="13290" custLinFactNeighborY="6271">
        <dgm:presLayoutVars>
          <dgm:bulletEnabled val="1"/>
        </dgm:presLayoutVars>
      </dgm:prSet>
      <dgm:spPr/>
      <dgm:t>
        <a:bodyPr/>
        <a:lstStyle/>
        <a:p>
          <a:endParaRPr lang="tr-TR"/>
        </a:p>
      </dgm:t>
    </dgm:pt>
    <dgm:pt modelId="{8F6EB55B-22F1-4BD1-83D4-9759DC412BA2}" type="pres">
      <dgm:prSet presAssocID="{0B5FEA94-F9B1-479C-A039-52F59A84F967}" presName="childTextHidden" presStyleLbl="bgAccFollowNode1" presStyleIdx="1" presStyleCnt="3"/>
      <dgm:spPr/>
      <dgm:t>
        <a:bodyPr/>
        <a:lstStyle/>
        <a:p>
          <a:endParaRPr lang="tr-TR"/>
        </a:p>
      </dgm:t>
    </dgm:pt>
    <dgm:pt modelId="{D86C0680-6571-461C-910A-4890A482DC62}" type="pres">
      <dgm:prSet presAssocID="{0B5FEA94-F9B1-479C-A039-52F59A84F967}" presName="parentText" presStyleLbl="node1" presStyleIdx="1" presStyleCnt="3" custScaleX="134341" custScaleY="178370" custLinFactNeighborX="-35860" custLinFactNeighborY="-3600">
        <dgm:presLayoutVars>
          <dgm:chMax val="1"/>
          <dgm:bulletEnabled val="1"/>
        </dgm:presLayoutVars>
      </dgm:prSet>
      <dgm:spPr/>
      <dgm:t>
        <a:bodyPr/>
        <a:lstStyle/>
        <a:p>
          <a:endParaRPr lang="tr-TR"/>
        </a:p>
      </dgm:t>
    </dgm:pt>
    <dgm:pt modelId="{E8FB0E76-10F4-48FE-83C3-26D756E04040}" type="pres">
      <dgm:prSet presAssocID="{0B5FEA94-F9B1-479C-A039-52F59A84F967}" presName="aSpace" presStyleCnt="0"/>
      <dgm:spPr/>
    </dgm:pt>
    <dgm:pt modelId="{E3C19630-D454-4171-8890-50F32AEFA344}" type="pres">
      <dgm:prSet presAssocID="{86FD1F96-9AA3-4117-BBB2-B59F72499F42}" presName="compNode" presStyleCnt="0"/>
      <dgm:spPr/>
    </dgm:pt>
    <dgm:pt modelId="{EFC2007A-3466-4CC3-9636-656E3366115E}" type="pres">
      <dgm:prSet presAssocID="{86FD1F96-9AA3-4117-BBB2-B59F72499F42}" presName="noGeometry" presStyleCnt="0"/>
      <dgm:spPr/>
    </dgm:pt>
    <dgm:pt modelId="{6B8D1AAA-E380-4515-B0EA-E256DE0C19AC}" type="pres">
      <dgm:prSet presAssocID="{86FD1F96-9AA3-4117-BBB2-B59F72499F42}" presName="childTextVisible" presStyleLbl="bgAccFollowNode1" presStyleIdx="2" presStyleCnt="3" custScaleX="138284" custScaleY="248035">
        <dgm:presLayoutVars>
          <dgm:bulletEnabled val="1"/>
        </dgm:presLayoutVars>
      </dgm:prSet>
      <dgm:spPr/>
      <dgm:t>
        <a:bodyPr/>
        <a:lstStyle/>
        <a:p>
          <a:endParaRPr lang="tr-TR"/>
        </a:p>
      </dgm:t>
    </dgm:pt>
    <dgm:pt modelId="{E7684A04-3364-43A9-928C-B78C31938E69}" type="pres">
      <dgm:prSet presAssocID="{86FD1F96-9AA3-4117-BBB2-B59F72499F42}" presName="childTextHidden" presStyleLbl="bgAccFollowNode1" presStyleIdx="2" presStyleCnt="3"/>
      <dgm:spPr/>
      <dgm:t>
        <a:bodyPr/>
        <a:lstStyle/>
        <a:p>
          <a:endParaRPr lang="tr-TR"/>
        </a:p>
      </dgm:t>
    </dgm:pt>
    <dgm:pt modelId="{82CA83CB-AA9C-436C-9A08-F92DB77CCC3A}" type="pres">
      <dgm:prSet presAssocID="{86FD1F96-9AA3-4117-BBB2-B59F72499F42}" presName="parentText" presStyleLbl="node1" presStyleIdx="2" presStyleCnt="3" custScaleX="124416" custScaleY="178370" custLinFactNeighborX="-15282" custLinFactNeighborY="2105">
        <dgm:presLayoutVars>
          <dgm:chMax val="1"/>
          <dgm:bulletEnabled val="1"/>
        </dgm:presLayoutVars>
      </dgm:prSet>
      <dgm:spPr/>
      <dgm:t>
        <a:bodyPr/>
        <a:lstStyle/>
        <a:p>
          <a:endParaRPr lang="tr-TR"/>
        </a:p>
      </dgm:t>
    </dgm:pt>
  </dgm:ptLst>
  <dgm:cxnLst>
    <dgm:cxn modelId="{E53B6025-D495-4C6A-8F82-C0C0A1E278A0}" type="presOf" srcId="{E4DD8134-5EF0-4D00-B691-8807ABD2C5AA}" destId="{31BED327-95D9-4266-893B-A95470AA2416}" srcOrd="0" destOrd="0" presId="urn:microsoft.com/office/officeart/2005/8/layout/hProcess6"/>
    <dgm:cxn modelId="{48BCC062-D4A5-44AC-9598-D965FA2E0D7E}" type="presOf" srcId="{96BD5DBB-6B49-413B-B630-E72079962B9F}" destId="{0903EB62-32B9-42EA-9CCC-1B6518FF9452}" srcOrd="0" destOrd="0" presId="urn:microsoft.com/office/officeart/2005/8/layout/hProcess6"/>
    <dgm:cxn modelId="{F80E895E-6F6C-465D-A636-9C47DE1D4FAC}" type="presOf" srcId="{BBA41257-4DAD-4A9D-B135-89B35F41D1FC}" destId="{508A9812-F53E-4399-813D-1303BABA6D36}" srcOrd="0" destOrd="0" presId="urn:microsoft.com/office/officeart/2005/8/layout/hProcess6"/>
    <dgm:cxn modelId="{80F2DEFA-C318-4DE8-9078-50FB578D16E6}" type="presOf" srcId="{88691119-30FD-47EB-A5EF-72F127B6E3FD}" destId="{31BED327-95D9-4266-893B-A95470AA2416}" srcOrd="0" destOrd="3" presId="urn:microsoft.com/office/officeart/2005/8/layout/hProcess6"/>
    <dgm:cxn modelId="{38366B5A-0EFA-4961-9F7F-1D13C8FCAB56}" type="presOf" srcId="{B92FE7BE-7D49-407A-A800-24C24386C358}" destId="{ABAE26B0-C86E-4672-920F-B38CADA9F654}" srcOrd="0" destOrd="1" presId="urn:microsoft.com/office/officeart/2005/8/layout/hProcess6"/>
    <dgm:cxn modelId="{9C6FA280-8086-4EB4-8174-769D134F74C7}" srcId="{96BD5DBB-6B49-413B-B630-E72079962B9F}" destId="{5021CFA3-3C5A-485C-B9C0-B5785B904C84}" srcOrd="0" destOrd="0" parTransId="{8C8B90CB-C773-4E83-A774-E51A05F88F34}" sibTransId="{040BC341-FEF9-4EFF-B08F-C5C7BFD23EB4}"/>
    <dgm:cxn modelId="{2E0A4DB0-56E6-4372-96A3-7F429572FE9E}" srcId="{0B5FEA94-F9B1-479C-A039-52F59A84F967}" destId="{E4DD8134-5EF0-4D00-B691-8807ABD2C5AA}" srcOrd="0" destOrd="0" parTransId="{31E01F06-2B98-47C1-BC27-9FDE1A7D344C}" sibTransId="{1175FC4F-10D2-410F-B805-ADD7700EF46F}"/>
    <dgm:cxn modelId="{8EDF32F4-5E5F-4D28-BB16-B01D81BFFF05}" srcId="{0B5FEA94-F9B1-479C-A039-52F59A84F967}" destId="{093311E5-FE43-4D0D-85F2-1D1E31A625BE}" srcOrd="1" destOrd="0" parTransId="{D0AF1B47-6920-4E97-9BD1-BCF5A23E3749}" sibTransId="{854FCCD2-5D54-4628-862C-EE3C0229CE57}"/>
    <dgm:cxn modelId="{D5168B98-6A65-4BD0-9737-EB18951A5FE9}" type="presOf" srcId="{0B5FEA94-F9B1-479C-A039-52F59A84F967}" destId="{D86C0680-6571-461C-910A-4890A482DC62}" srcOrd="0" destOrd="0" presId="urn:microsoft.com/office/officeart/2005/8/layout/hProcess6"/>
    <dgm:cxn modelId="{9DEA3FFF-8E06-4415-9488-09059AFE6BF9}" type="presOf" srcId="{E26F377B-F40D-48BB-9CB2-F533D3CE7331}" destId="{E7684A04-3364-43A9-928C-B78C31938E69}" srcOrd="1" destOrd="2" presId="urn:microsoft.com/office/officeart/2005/8/layout/hProcess6"/>
    <dgm:cxn modelId="{F5AC9001-2306-4BF5-8144-B00FDCE4BA41}" srcId="{0B5FEA94-F9B1-479C-A039-52F59A84F967}" destId="{03B51DD9-FEF9-42D1-84E4-C7E179D1BAF2}" srcOrd="2" destOrd="0" parTransId="{0A73201A-93FF-42B3-903A-1DC1D3295274}" sibTransId="{3B8DE838-2379-481A-B321-8BED63942AB4}"/>
    <dgm:cxn modelId="{D10B61E2-E86F-4E97-8378-A94FBF00F1E2}" type="presOf" srcId="{E5676CA3-70AB-4759-A267-1133091468F1}" destId="{6B8D1AAA-E380-4515-B0EA-E256DE0C19AC}" srcOrd="0" destOrd="0" presId="urn:microsoft.com/office/officeart/2005/8/layout/hProcess6"/>
    <dgm:cxn modelId="{C0BB6979-5576-488F-9FD3-A8C51CE8E0D7}" srcId="{86FD1F96-9AA3-4117-BBB2-B59F72499F42}" destId="{E5676CA3-70AB-4759-A267-1133091468F1}" srcOrd="0" destOrd="0" parTransId="{C6D51FC3-166B-4C0D-B6E6-BBA39157159B}" sibTransId="{5871D5D3-AEF8-46B0-A6B7-DC79C728B1A7}"/>
    <dgm:cxn modelId="{B24B7A74-C249-41C5-99A1-7C9253CA32BA}" type="presOf" srcId="{20B65BB8-696A-4423-AA60-40D88C440646}" destId="{E7684A04-3364-43A9-928C-B78C31938E69}" srcOrd="1" destOrd="1" presId="urn:microsoft.com/office/officeart/2005/8/layout/hProcess6"/>
    <dgm:cxn modelId="{FCB9F64C-5D8D-4316-A989-B33505A3D66F}" type="presOf" srcId="{E26F377B-F40D-48BB-9CB2-F533D3CE7331}" destId="{6B8D1AAA-E380-4515-B0EA-E256DE0C19AC}" srcOrd="0" destOrd="2" presId="urn:microsoft.com/office/officeart/2005/8/layout/hProcess6"/>
    <dgm:cxn modelId="{952CFA39-0EA1-426A-A182-828083EDECBC}" type="presOf" srcId="{88691119-30FD-47EB-A5EF-72F127B6E3FD}" destId="{8F6EB55B-22F1-4BD1-83D4-9759DC412BA2}" srcOrd="1" destOrd="3" presId="urn:microsoft.com/office/officeart/2005/8/layout/hProcess6"/>
    <dgm:cxn modelId="{7FCFE242-B910-47F4-A5DE-0CDC7221E925}" type="presOf" srcId="{20B65BB8-696A-4423-AA60-40D88C440646}" destId="{6B8D1AAA-E380-4515-B0EA-E256DE0C19AC}" srcOrd="0" destOrd="1" presId="urn:microsoft.com/office/officeart/2005/8/layout/hProcess6"/>
    <dgm:cxn modelId="{C9AE62C6-AB51-4979-A34B-41CEDA9C19C5}" srcId="{BBA41257-4DAD-4A9D-B135-89B35F41D1FC}" destId="{96BD5DBB-6B49-413B-B630-E72079962B9F}" srcOrd="0" destOrd="0" parTransId="{CF51052F-F04E-4CB7-830F-B4E1CC9E6074}" sibTransId="{3972834D-47A2-412F-BFB3-D72C1F82900D}"/>
    <dgm:cxn modelId="{02D99B22-87E7-4B9E-9A0C-44CF1F962966}" type="presOf" srcId="{E5676CA3-70AB-4759-A267-1133091468F1}" destId="{E7684A04-3364-43A9-928C-B78C31938E69}" srcOrd="1" destOrd="0" presId="urn:microsoft.com/office/officeart/2005/8/layout/hProcess6"/>
    <dgm:cxn modelId="{ABE84692-7E6A-42A6-BD52-9CF96BC9FCA3}" srcId="{96BD5DBB-6B49-413B-B630-E72079962B9F}" destId="{B92FE7BE-7D49-407A-A800-24C24386C358}" srcOrd="1" destOrd="0" parTransId="{46718286-95F1-40AD-B7EA-4D02E5EB101D}" sibTransId="{18E0CE54-4E4D-4B6B-BA51-D31B5E8302D6}"/>
    <dgm:cxn modelId="{967F9714-3864-4EE2-A98D-FF080F21CF9A}" type="presOf" srcId="{86FD1F96-9AA3-4117-BBB2-B59F72499F42}" destId="{82CA83CB-AA9C-436C-9A08-F92DB77CCC3A}" srcOrd="0" destOrd="0" presId="urn:microsoft.com/office/officeart/2005/8/layout/hProcess6"/>
    <dgm:cxn modelId="{D4DD6074-2332-4332-A8DD-3C4E8D3547E5}" type="presOf" srcId="{5021CFA3-3C5A-485C-B9C0-B5785B904C84}" destId="{ABAE26B0-C86E-4672-920F-B38CADA9F654}" srcOrd="0" destOrd="0" presId="urn:microsoft.com/office/officeart/2005/8/layout/hProcess6"/>
    <dgm:cxn modelId="{51FD2E9E-FA8B-4462-A3E9-7A80AEFA362F}" type="presOf" srcId="{C15E24E0-1AF8-47E0-A565-ED1B6CB88584}" destId="{F5B00530-AC49-4651-BC04-AAB1B1A3CF60}" srcOrd="1" destOrd="2" presId="urn:microsoft.com/office/officeart/2005/8/layout/hProcess6"/>
    <dgm:cxn modelId="{0CFE4665-6393-4392-AB45-4D17384230E0}" type="presOf" srcId="{C15E24E0-1AF8-47E0-A565-ED1B6CB88584}" destId="{ABAE26B0-C86E-4672-920F-B38CADA9F654}" srcOrd="0" destOrd="2" presId="urn:microsoft.com/office/officeart/2005/8/layout/hProcess6"/>
    <dgm:cxn modelId="{9ED27380-1F9D-4F1C-8231-8C49A0864497}" srcId="{BBA41257-4DAD-4A9D-B135-89B35F41D1FC}" destId="{0B5FEA94-F9B1-479C-A039-52F59A84F967}" srcOrd="1" destOrd="0" parTransId="{124AA0B0-05EE-4FE6-86B8-21E611525F9A}" sibTransId="{B5FF8C71-F3AE-4C90-A132-E3C9BBC247CF}"/>
    <dgm:cxn modelId="{F1C44E17-EF0B-4A04-B739-4F14B301AFEC}" srcId="{0B5FEA94-F9B1-479C-A039-52F59A84F967}" destId="{88691119-30FD-47EB-A5EF-72F127B6E3FD}" srcOrd="3" destOrd="0" parTransId="{DDF95B3B-CFD9-4CD9-B5D3-89A2C1A750D0}" sibTransId="{217DDC1C-AACB-4851-9371-9F5A412A276C}"/>
    <dgm:cxn modelId="{99F3525E-2959-4C24-B734-591AA1FF0B34}" srcId="{86FD1F96-9AA3-4117-BBB2-B59F72499F42}" destId="{E26F377B-F40D-48BB-9CB2-F533D3CE7331}" srcOrd="2" destOrd="0" parTransId="{BFC4423D-145E-4974-B271-303EE4140DD5}" sibTransId="{54D30A95-98F6-40B6-BC8F-0A8BAF824B6B}"/>
    <dgm:cxn modelId="{05D7CC72-8F85-4A15-A831-CAE4A9E1BFE8}" srcId="{BBA41257-4DAD-4A9D-B135-89B35F41D1FC}" destId="{86FD1F96-9AA3-4117-BBB2-B59F72499F42}" srcOrd="2" destOrd="0" parTransId="{8D49A075-3FB8-449F-BA6F-55723A70B7D6}" sibTransId="{E8A984FA-C18F-432D-A51D-32179C4A35B8}"/>
    <dgm:cxn modelId="{A923767F-E89B-445E-8453-A754BE0DB354}" type="presOf" srcId="{03B51DD9-FEF9-42D1-84E4-C7E179D1BAF2}" destId="{8F6EB55B-22F1-4BD1-83D4-9759DC412BA2}" srcOrd="1" destOrd="2" presId="urn:microsoft.com/office/officeart/2005/8/layout/hProcess6"/>
    <dgm:cxn modelId="{BD94BEA6-7E77-45FA-8B61-2CC690C16447}" type="presOf" srcId="{E4DD8134-5EF0-4D00-B691-8807ABD2C5AA}" destId="{8F6EB55B-22F1-4BD1-83D4-9759DC412BA2}" srcOrd="1" destOrd="0" presId="urn:microsoft.com/office/officeart/2005/8/layout/hProcess6"/>
    <dgm:cxn modelId="{BE339390-1743-4A78-8107-F5DD8B19D50C}" type="presOf" srcId="{B92FE7BE-7D49-407A-A800-24C24386C358}" destId="{F5B00530-AC49-4651-BC04-AAB1B1A3CF60}" srcOrd="1" destOrd="1" presId="urn:microsoft.com/office/officeart/2005/8/layout/hProcess6"/>
    <dgm:cxn modelId="{66A44576-816A-4BD8-8C37-0C5E9F61332B}" srcId="{96BD5DBB-6B49-413B-B630-E72079962B9F}" destId="{C15E24E0-1AF8-47E0-A565-ED1B6CB88584}" srcOrd="2" destOrd="0" parTransId="{82A17FFF-E04A-49E1-B6EE-3C6E3762C7B0}" sibTransId="{51FDCB83-D0AA-4E6B-B7FA-A570EA3559D1}"/>
    <dgm:cxn modelId="{94C2FED8-FE64-4844-85E6-F96D5E7F9E7B}" type="presOf" srcId="{093311E5-FE43-4D0D-85F2-1D1E31A625BE}" destId="{31BED327-95D9-4266-893B-A95470AA2416}" srcOrd="0" destOrd="1" presId="urn:microsoft.com/office/officeart/2005/8/layout/hProcess6"/>
    <dgm:cxn modelId="{11AB9B70-8EB2-48D3-98D7-A95AC31DA0AA}" type="presOf" srcId="{093311E5-FE43-4D0D-85F2-1D1E31A625BE}" destId="{8F6EB55B-22F1-4BD1-83D4-9759DC412BA2}" srcOrd="1" destOrd="1" presId="urn:microsoft.com/office/officeart/2005/8/layout/hProcess6"/>
    <dgm:cxn modelId="{076E682D-CA36-4233-8815-8F0F93441EBF}" type="presOf" srcId="{5021CFA3-3C5A-485C-B9C0-B5785B904C84}" destId="{F5B00530-AC49-4651-BC04-AAB1B1A3CF60}" srcOrd="1" destOrd="0" presId="urn:microsoft.com/office/officeart/2005/8/layout/hProcess6"/>
    <dgm:cxn modelId="{775236F5-159C-402A-8970-02DA53DA0A37}" srcId="{86FD1F96-9AA3-4117-BBB2-B59F72499F42}" destId="{20B65BB8-696A-4423-AA60-40D88C440646}" srcOrd="1" destOrd="0" parTransId="{3AD561F5-B801-4F1A-81A8-362E1DB81C1F}" sibTransId="{85B0688C-DCE1-46C2-894C-DC7F18B0E3DA}"/>
    <dgm:cxn modelId="{5D7C0008-7942-4613-8C88-92856284DA45}" type="presOf" srcId="{03B51DD9-FEF9-42D1-84E4-C7E179D1BAF2}" destId="{31BED327-95D9-4266-893B-A95470AA2416}" srcOrd="0" destOrd="2" presId="urn:microsoft.com/office/officeart/2005/8/layout/hProcess6"/>
    <dgm:cxn modelId="{494D7271-829F-439D-8F84-F5BDCA34FE88}" type="presParOf" srcId="{508A9812-F53E-4399-813D-1303BABA6D36}" destId="{199DB773-BAF9-4D7D-9684-056A2847B0CF}" srcOrd="0" destOrd="0" presId="urn:microsoft.com/office/officeart/2005/8/layout/hProcess6"/>
    <dgm:cxn modelId="{5408B003-42A2-4F3C-867F-EB1969BF4C2A}" type="presParOf" srcId="{199DB773-BAF9-4D7D-9684-056A2847B0CF}" destId="{64F840C9-5E7D-4296-AED7-2B30CD53C869}" srcOrd="0" destOrd="0" presId="urn:microsoft.com/office/officeart/2005/8/layout/hProcess6"/>
    <dgm:cxn modelId="{69BD5A97-EEC4-4F65-BE30-724A22C4BDD4}" type="presParOf" srcId="{199DB773-BAF9-4D7D-9684-056A2847B0CF}" destId="{ABAE26B0-C86E-4672-920F-B38CADA9F654}" srcOrd="1" destOrd="0" presId="urn:microsoft.com/office/officeart/2005/8/layout/hProcess6"/>
    <dgm:cxn modelId="{39795405-9D63-4C48-8F16-47B6A3E04669}" type="presParOf" srcId="{199DB773-BAF9-4D7D-9684-056A2847B0CF}" destId="{F5B00530-AC49-4651-BC04-AAB1B1A3CF60}" srcOrd="2" destOrd="0" presId="urn:microsoft.com/office/officeart/2005/8/layout/hProcess6"/>
    <dgm:cxn modelId="{C53678F6-645D-4668-ABCD-8997F502A1E6}" type="presParOf" srcId="{199DB773-BAF9-4D7D-9684-056A2847B0CF}" destId="{0903EB62-32B9-42EA-9CCC-1B6518FF9452}" srcOrd="3" destOrd="0" presId="urn:microsoft.com/office/officeart/2005/8/layout/hProcess6"/>
    <dgm:cxn modelId="{549AB795-0987-4AC2-827C-129670047041}" type="presParOf" srcId="{508A9812-F53E-4399-813D-1303BABA6D36}" destId="{4A2B7CF5-8BF2-4EF7-8F6E-BA12804407DB}" srcOrd="1" destOrd="0" presId="urn:microsoft.com/office/officeart/2005/8/layout/hProcess6"/>
    <dgm:cxn modelId="{733799B2-9B62-409D-A444-60B9B19E7105}" type="presParOf" srcId="{508A9812-F53E-4399-813D-1303BABA6D36}" destId="{3D3A9F40-B029-4775-8E64-F1A0214F212C}" srcOrd="2" destOrd="0" presId="urn:microsoft.com/office/officeart/2005/8/layout/hProcess6"/>
    <dgm:cxn modelId="{603873E2-900D-4472-9DA3-0B1958C755A4}" type="presParOf" srcId="{3D3A9F40-B029-4775-8E64-F1A0214F212C}" destId="{78808EF0-9A4A-466E-B937-0B7EE525C772}" srcOrd="0" destOrd="0" presId="urn:microsoft.com/office/officeart/2005/8/layout/hProcess6"/>
    <dgm:cxn modelId="{38A051F4-7550-433D-A6F6-FF89EB0EEF2C}" type="presParOf" srcId="{3D3A9F40-B029-4775-8E64-F1A0214F212C}" destId="{31BED327-95D9-4266-893B-A95470AA2416}" srcOrd="1" destOrd="0" presId="urn:microsoft.com/office/officeart/2005/8/layout/hProcess6"/>
    <dgm:cxn modelId="{8C72F600-2482-4237-8B62-C6B703802765}" type="presParOf" srcId="{3D3A9F40-B029-4775-8E64-F1A0214F212C}" destId="{8F6EB55B-22F1-4BD1-83D4-9759DC412BA2}" srcOrd="2" destOrd="0" presId="urn:microsoft.com/office/officeart/2005/8/layout/hProcess6"/>
    <dgm:cxn modelId="{C3F7541D-59A1-4568-A917-0D698F3393AE}" type="presParOf" srcId="{3D3A9F40-B029-4775-8E64-F1A0214F212C}" destId="{D86C0680-6571-461C-910A-4890A482DC62}" srcOrd="3" destOrd="0" presId="urn:microsoft.com/office/officeart/2005/8/layout/hProcess6"/>
    <dgm:cxn modelId="{FDF406AF-8B92-455C-BF44-453C2FA8280D}" type="presParOf" srcId="{508A9812-F53E-4399-813D-1303BABA6D36}" destId="{E8FB0E76-10F4-48FE-83C3-26D756E04040}" srcOrd="3" destOrd="0" presId="urn:microsoft.com/office/officeart/2005/8/layout/hProcess6"/>
    <dgm:cxn modelId="{ECA41BD3-BD95-4586-B255-B238A2484540}" type="presParOf" srcId="{508A9812-F53E-4399-813D-1303BABA6D36}" destId="{E3C19630-D454-4171-8890-50F32AEFA344}" srcOrd="4" destOrd="0" presId="urn:microsoft.com/office/officeart/2005/8/layout/hProcess6"/>
    <dgm:cxn modelId="{F42ABFD6-3B91-4219-AC25-CCBB2F7804EE}" type="presParOf" srcId="{E3C19630-D454-4171-8890-50F32AEFA344}" destId="{EFC2007A-3466-4CC3-9636-656E3366115E}" srcOrd="0" destOrd="0" presId="urn:microsoft.com/office/officeart/2005/8/layout/hProcess6"/>
    <dgm:cxn modelId="{7C9569B1-C1C4-49CE-8F70-245EA0D0793C}" type="presParOf" srcId="{E3C19630-D454-4171-8890-50F32AEFA344}" destId="{6B8D1AAA-E380-4515-B0EA-E256DE0C19AC}" srcOrd="1" destOrd="0" presId="urn:microsoft.com/office/officeart/2005/8/layout/hProcess6"/>
    <dgm:cxn modelId="{45D406E4-7942-4BD3-A9F9-8DE0CA15511B}" type="presParOf" srcId="{E3C19630-D454-4171-8890-50F32AEFA344}" destId="{E7684A04-3364-43A9-928C-B78C31938E69}" srcOrd="2" destOrd="0" presId="urn:microsoft.com/office/officeart/2005/8/layout/hProcess6"/>
    <dgm:cxn modelId="{026FC77C-FCC5-4C05-AD76-CA97CC0F1E8D}" type="presParOf" srcId="{E3C19630-D454-4171-8890-50F32AEFA344}" destId="{82CA83CB-AA9C-436C-9A08-F92DB77CCC3A}" srcOrd="3" destOrd="0" presId="urn:microsoft.com/office/officeart/2005/8/layout/hProcess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C8835D-D4A6-4036-A74D-E14C94B97A97}">
      <dsp:nvSpPr>
        <dsp:cNvPr id="0" name=""/>
        <dsp:cNvSpPr/>
      </dsp:nvSpPr>
      <dsp:spPr>
        <a:xfrm>
          <a:off x="8" y="0"/>
          <a:ext cx="2028786" cy="4536504"/>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Arial Rounded MT Bold" pitchFamily="34" charset="0"/>
            </a:rPr>
            <a:t>Birincil Mağdurlar</a:t>
          </a:r>
          <a:endParaRPr lang="tr-TR" sz="2000" b="1" kern="1200" dirty="0" smtClean="0">
            <a:solidFill>
              <a:schemeClr val="tx1"/>
            </a:solidFill>
          </a:endParaRPr>
        </a:p>
        <a:p>
          <a:pPr lvl="0" algn="ctr" defTabSz="889000">
            <a:lnSpc>
              <a:spcPct val="90000"/>
            </a:lnSpc>
            <a:spcBef>
              <a:spcPct val="0"/>
            </a:spcBef>
            <a:spcAft>
              <a:spcPct val="35000"/>
            </a:spcAft>
          </a:pPr>
          <a:r>
            <a:rPr lang="tr-TR" sz="2000" kern="1200" dirty="0" smtClean="0">
              <a:solidFill>
                <a:schemeClr val="tx1"/>
              </a:solidFill>
              <a:latin typeface="Arial Rounded MT Bold" pitchFamily="34" charset="0"/>
            </a:rPr>
            <a:t>Afeti doğrudan yaşayan kişilerdir</a:t>
          </a:r>
          <a:r>
            <a:rPr lang="tr-TR" sz="2000" kern="1200" dirty="0" smtClean="0">
              <a:solidFill>
                <a:schemeClr val="tx1"/>
              </a:solidFill>
            </a:rPr>
            <a:t>.</a:t>
          </a:r>
          <a:endParaRPr lang="tr-TR" sz="2000" kern="1200" dirty="0">
            <a:solidFill>
              <a:schemeClr val="tx1"/>
            </a:solidFill>
          </a:endParaRPr>
        </a:p>
      </dsp:txBody>
      <dsp:txXfrm>
        <a:off x="8" y="1814601"/>
        <a:ext cx="2028786" cy="1814601"/>
      </dsp:txXfrm>
    </dsp:sp>
    <dsp:sp modelId="{BFDF8CC9-FAEF-4185-9FE9-42D1135E866A}">
      <dsp:nvSpPr>
        <dsp:cNvPr id="0" name=""/>
        <dsp:cNvSpPr/>
      </dsp:nvSpPr>
      <dsp:spPr>
        <a:xfrm>
          <a:off x="283358" y="72179"/>
          <a:ext cx="1510655" cy="151065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6CC40-FB84-4B8D-8407-233D5DF822CC}">
      <dsp:nvSpPr>
        <dsp:cNvPr id="0" name=""/>
        <dsp:cNvSpPr/>
      </dsp:nvSpPr>
      <dsp:spPr>
        <a:xfrm>
          <a:off x="2091585" y="0"/>
          <a:ext cx="2028786" cy="4536504"/>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Arial Rounded MT Bold" pitchFamily="34" charset="0"/>
            </a:rPr>
            <a:t>İkincil Mağdurlar </a:t>
          </a:r>
          <a:r>
            <a:rPr lang="tr-TR" sz="2000" kern="1200" dirty="0" smtClean="0">
              <a:solidFill>
                <a:schemeClr val="tx1"/>
              </a:solidFill>
              <a:latin typeface="Arial Rounded MT Bold" pitchFamily="34" charset="0"/>
            </a:rPr>
            <a:t>Birincil mağdurlarla ailevi ya da kişisel bağı olanlar.</a:t>
          </a:r>
        </a:p>
      </dsp:txBody>
      <dsp:txXfrm>
        <a:off x="2091585" y="1814601"/>
        <a:ext cx="2028786" cy="1814601"/>
      </dsp:txXfrm>
    </dsp:sp>
    <dsp:sp modelId="{9C2D606F-16DB-4873-A038-864DD1CB090D}">
      <dsp:nvSpPr>
        <dsp:cNvPr id="0" name=""/>
        <dsp:cNvSpPr/>
      </dsp:nvSpPr>
      <dsp:spPr>
        <a:xfrm>
          <a:off x="2301403" y="72179"/>
          <a:ext cx="1510655" cy="151065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96F8A-A2D2-4035-95FC-1EF689C0889D}">
      <dsp:nvSpPr>
        <dsp:cNvPr id="0" name=""/>
        <dsp:cNvSpPr/>
      </dsp:nvSpPr>
      <dsp:spPr>
        <a:xfrm>
          <a:off x="4223434" y="0"/>
          <a:ext cx="2028786" cy="4536504"/>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Arial Rounded MT Bold" pitchFamily="34" charset="0"/>
            </a:rPr>
            <a:t>Üçüncül Mağdurlar </a:t>
          </a:r>
          <a:r>
            <a:rPr lang="tr-TR" sz="2000" b="0" kern="1200" dirty="0" smtClean="0">
              <a:solidFill>
                <a:schemeClr val="tx1"/>
              </a:solidFill>
              <a:latin typeface="Arial Rounded MT Bold" pitchFamily="34" charset="0"/>
            </a:rPr>
            <a:t>Afet  bölgesine  görevli giden kişilerdir.</a:t>
          </a:r>
          <a:endParaRPr lang="tr-TR" sz="2000" b="0" kern="1200" dirty="0">
            <a:solidFill>
              <a:schemeClr val="tx1"/>
            </a:solidFill>
            <a:latin typeface="Arial Rounded MT Bold" pitchFamily="34" charset="0"/>
          </a:endParaRPr>
        </a:p>
      </dsp:txBody>
      <dsp:txXfrm>
        <a:off x="4223434" y="1814601"/>
        <a:ext cx="2028786" cy="1814601"/>
      </dsp:txXfrm>
    </dsp:sp>
    <dsp:sp modelId="{42A0AB5D-A09C-4746-9A86-AFDF46B467E4}">
      <dsp:nvSpPr>
        <dsp:cNvPr id="0" name=""/>
        <dsp:cNvSpPr/>
      </dsp:nvSpPr>
      <dsp:spPr>
        <a:xfrm>
          <a:off x="4463791" y="72179"/>
          <a:ext cx="1510655" cy="151065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CE58-5E22-4803-9517-718FE7687C54}">
      <dsp:nvSpPr>
        <dsp:cNvPr id="0" name=""/>
        <dsp:cNvSpPr/>
      </dsp:nvSpPr>
      <dsp:spPr>
        <a:xfrm>
          <a:off x="6270885" y="0"/>
          <a:ext cx="2028786" cy="45365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err="1" smtClean="0">
              <a:solidFill>
                <a:schemeClr val="tx1"/>
              </a:solidFill>
              <a:latin typeface="Arial Rounded MT Bold" pitchFamily="34" charset="0"/>
            </a:rPr>
            <a:t>Dördüncül</a:t>
          </a:r>
          <a:r>
            <a:rPr lang="tr-TR" sz="2000" b="1" kern="1200" dirty="0" smtClean="0">
              <a:solidFill>
                <a:schemeClr val="tx1"/>
              </a:solidFill>
              <a:latin typeface="Arial Rounded MT Bold" pitchFamily="34" charset="0"/>
            </a:rPr>
            <a:t> Mağdurlar A</a:t>
          </a:r>
          <a:r>
            <a:rPr lang="tr-TR" sz="2000" kern="1200" dirty="0" smtClean="0">
              <a:solidFill>
                <a:schemeClr val="tx1"/>
              </a:solidFill>
              <a:latin typeface="Arial Rounded MT Bold" pitchFamily="34" charset="0"/>
            </a:rPr>
            <a:t>fetleri medyadan takip eden kişilerdir.</a:t>
          </a:r>
          <a:endParaRPr lang="tr-TR" sz="2000" kern="1200" dirty="0">
            <a:solidFill>
              <a:schemeClr val="tx1"/>
            </a:solidFill>
            <a:latin typeface="Arial Rounded MT Bold" pitchFamily="34" charset="0"/>
          </a:endParaRPr>
        </a:p>
      </dsp:txBody>
      <dsp:txXfrm>
        <a:off x="6270885" y="1814601"/>
        <a:ext cx="2028786" cy="1814601"/>
      </dsp:txXfrm>
    </dsp:sp>
    <dsp:sp modelId="{5BDF3781-8474-4BFA-86A3-250A660B3EA2}">
      <dsp:nvSpPr>
        <dsp:cNvPr id="0" name=""/>
        <dsp:cNvSpPr/>
      </dsp:nvSpPr>
      <dsp:spPr>
        <a:xfrm>
          <a:off x="6554000" y="72179"/>
          <a:ext cx="1510655" cy="151065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C4DBC-157F-4406-96D3-4F957A9F6670}">
      <dsp:nvSpPr>
        <dsp:cNvPr id="0" name=""/>
        <dsp:cNvSpPr/>
      </dsp:nvSpPr>
      <dsp:spPr>
        <a:xfrm flipV="1">
          <a:off x="-13" y="4412576"/>
          <a:ext cx="8301634" cy="121811"/>
        </a:xfrm>
        <a:prstGeom prst="rect">
          <a:avLst/>
        </a:prstGeom>
        <a:solidFill>
          <a:srgbClr val="A5F1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AE26B0-C86E-4672-920F-B38CADA9F654}">
      <dsp:nvSpPr>
        <dsp:cNvPr id="0" name=""/>
        <dsp:cNvSpPr/>
      </dsp:nvSpPr>
      <dsp:spPr>
        <a:xfrm>
          <a:off x="198352" y="412129"/>
          <a:ext cx="3087064" cy="3917935"/>
        </a:xfrm>
        <a:prstGeom prst="rightArrow">
          <a:avLst>
            <a:gd name="adj1" fmla="val 70000"/>
            <a:gd name="adj2" fmla="val 50000"/>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bg1"/>
              </a:solidFill>
              <a:latin typeface="Arial Rounded MT Bold" pitchFamily="34" charset="0"/>
            </a:rPr>
            <a:t>Şok</a:t>
          </a:r>
          <a:endParaRPr lang="tr-TR" sz="1800" b="1" kern="1200" dirty="0">
            <a:solidFill>
              <a:schemeClr val="bg1"/>
            </a:solidFill>
          </a:endParaRPr>
        </a:p>
        <a:p>
          <a:pPr marL="171450" lvl="1" indent="-171450" algn="l" defTabSz="800100">
            <a:lnSpc>
              <a:spcPct val="90000"/>
            </a:lnSpc>
            <a:spcBef>
              <a:spcPct val="0"/>
            </a:spcBef>
            <a:spcAft>
              <a:spcPct val="15000"/>
            </a:spcAft>
            <a:buChar char="••"/>
          </a:pPr>
          <a:r>
            <a:rPr lang="tr-TR" sz="1800" b="1" kern="1200" dirty="0" smtClean="0">
              <a:solidFill>
                <a:schemeClr val="bg1"/>
              </a:solidFill>
              <a:latin typeface="Arial Rounded MT Bold" pitchFamily="34" charset="0"/>
            </a:rPr>
            <a:t>İnanmama</a:t>
          </a:r>
          <a:endParaRPr lang="tr-TR" sz="1800" b="1" kern="1200" dirty="0">
            <a:solidFill>
              <a:schemeClr val="bg1"/>
            </a:solidFill>
          </a:endParaRPr>
        </a:p>
        <a:p>
          <a:pPr marL="171450" lvl="1" indent="-171450" algn="l" defTabSz="800100">
            <a:lnSpc>
              <a:spcPct val="90000"/>
            </a:lnSpc>
            <a:spcBef>
              <a:spcPct val="0"/>
            </a:spcBef>
            <a:spcAft>
              <a:spcPct val="15000"/>
            </a:spcAft>
            <a:buChar char="••"/>
          </a:pPr>
          <a:r>
            <a:rPr lang="tr-TR" sz="1800" b="1" kern="1200" dirty="0" smtClean="0">
              <a:solidFill>
                <a:schemeClr val="bg1"/>
              </a:solidFill>
              <a:latin typeface="Arial Rounded MT Bold" pitchFamily="34" charset="0"/>
            </a:rPr>
            <a:t>İnkar</a:t>
          </a:r>
          <a:endParaRPr lang="tr-TR" sz="1800" b="1" kern="1200" dirty="0">
            <a:solidFill>
              <a:schemeClr val="bg1"/>
            </a:solidFill>
          </a:endParaRPr>
        </a:p>
      </dsp:txBody>
      <dsp:txXfrm>
        <a:off x="970118" y="412129"/>
        <a:ext cx="2315298" cy="3917935"/>
      </dsp:txXfrm>
    </dsp:sp>
    <dsp:sp modelId="{0903EB62-32B9-42EA-9CCC-1B6518FF9452}">
      <dsp:nvSpPr>
        <dsp:cNvPr id="0" name=""/>
        <dsp:cNvSpPr/>
      </dsp:nvSpPr>
      <dsp:spPr>
        <a:xfrm>
          <a:off x="0" y="1512165"/>
          <a:ext cx="1129756" cy="1581797"/>
        </a:xfrm>
        <a:prstGeom prst="ellipse">
          <a:avLst/>
        </a:prstGeom>
        <a:gradFill rotWithShape="0">
          <a:gsLst>
            <a:gs pos="0">
              <a:schemeClr val="accent6">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solidFill>
              <a:latin typeface="Arial Rounded MT Bold" pitchFamily="34" charset="0"/>
            </a:rPr>
            <a:t>Önce</a:t>
          </a:r>
          <a:endParaRPr lang="tr-TR" sz="1800" kern="1200" dirty="0">
            <a:solidFill>
              <a:schemeClr val="tx1"/>
            </a:solidFill>
          </a:endParaRPr>
        </a:p>
      </dsp:txBody>
      <dsp:txXfrm>
        <a:off x="0" y="1512165"/>
        <a:ext cx="1129756" cy="1581797"/>
      </dsp:txXfrm>
    </dsp:sp>
    <dsp:sp modelId="{31BED327-95D9-4266-893B-A95470AA2416}">
      <dsp:nvSpPr>
        <dsp:cNvPr id="0" name=""/>
        <dsp:cNvSpPr/>
      </dsp:nvSpPr>
      <dsp:spPr>
        <a:xfrm>
          <a:off x="3624926" y="462004"/>
          <a:ext cx="2583198" cy="3940416"/>
        </a:xfrm>
        <a:prstGeom prst="rightArrow">
          <a:avLst>
            <a:gd name="adj1" fmla="val 70000"/>
            <a:gd name="adj2" fmla="val 50000"/>
          </a:avLst>
        </a:prstGeom>
        <a:blipFill rotWithShape="0">
          <a:blip xmlns:r="http://schemas.openxmlformats.org/officeDocument/2006/relationships" r:embed="rId2"/>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smtClean="0">
              <a:solidFill>
                <a:schemeClr val="bg1"/>
              </a:solidFill>
              <a:latin typeface="Arial Rounded MT Bold" pitchFamily="34" charset="0"/>
            </a:rPr>
            <a:t>Şaşkınlık</a:t>
          </a:r>
          <a:endParaRPr lang="tr-TR" sz="1400" b="1" kern="1200" dirty="0">
            <a:solidFill>
              <a:schemeClr val="bg1"/>
            </a:solidFill>
            <a:latin typeface="Arial Rounded MT Bold" pitchFamily="34" charset="0"/>
          </a:endParaRPr>
        </a:p>
        <a:p>
          <a:pPr marL="114300" lvl="1" indent="-114300" algn="l" defTabSz="622300">
            <a:lnSpc>
              <a:spcPct val="90000"/>
            </a:lnSpc>
            <a:spcBef>
              <a:spcPct val="0"/>
            </a:spcBef>
            <a:spcAft>
              <a:spcPct val="15000"/>
            </a:spcAft>
            <a:buChar char="••"/>
          </a:pPr>
          <a:r>
            <a:rPr lang="tr-TR" sz="1400" b="1" kern="1200" dirty="0" smtClean="0">
              <a:solidFill>
                <a:schemeClr val="bg1"/>
              </a:solidFill>
              <a:latin typeface="Arial Rounded MT Bold" pitchFamily="34" charset="0"/>
            </a:rPr>
            <a:t>İç ve dış hesaplaşma</a:t>
          </a:r>
          <a:endParaRPr lang="tr-TR" sz="1400" b="1" kern="1200" dirty="0">
            <a:solidFill>
              <a:schemeClr val="bg1"/>
            </a:solidFill>
            <a:latin typeface="Arial Rounded MT Bold" pitchFamily="34" charset="0"/>
          </a:endParaRPr>
        </a:p>
        <a:p>
          <a:pPr marL="114300" lvl="1" indent="-114300" algn="l" defTabSz="622300">
            <a:lnSpc>
              <a:spcPct val="90000"/>
            </a:lnSpc>
            <a:spcBef>
              <a:spcPct val="0"/>
            </a:spcBef>
            <a:spcAft>
              <a:spcPct val="15000"/>
            </a:spcAft>
            <a:buChar char="••"/>
          </a:pPr>
          <a:r>
            <a:rPr lang="tr-TR" sz="1400" b="1" kern="1200" dirty="0" smtClean="0">
              <a:solidFill>
                <a:schemeClr val="bg1"/>
              </a:solidFill>
              <a:latin typeface="Arial Rounded MT Bold" pitchFamily="34" charset="0"/>
            </a:rPr>
            <a:t>Depresyon</a:t>
          </a:r>
          <a:endParaRPr lang="tr-TR" sz="1400" b="1" kern="1200" dirty="0">
            <a:solidFill>
              <a:schemeClr val="bg1"/>
            </a:solidFill>
            <a:latin typeface="Arial Rounded MT Bold" pitchFamily="34" charset="0"/>
          </a:endParaRPr>
        </a:p>
        <a:p>
          <a:pPr marL="171450" lvl="1" indent="-171450" algn="l" defTabSz="711200">
            <a:lnSpc>
              <a:spcPct val="90000"/>
            </a:lnSpc>
            <a:spcBef>
              <a:spcPct val="0"/>
            </a:spcBef>
            <a:spcAft>
              <a:spcPct val="15000"/>
            </a:spcAft>
            <a:buChar char="••"/>
          </a:pPr>
          <a:endParaRPr lang="tr-TR" sz="1600" b="1" kern="1200" dirty="0">
            <a:solidFill>
              <a:schemeClr val="bg1"/>
            </a:solidFill>
            <a:latin typeface="Arial Rounded MT Bold" pitchFamily="34" charset="0"/>
          </a:endParaRPr>
        </a:p>
      </dsp:txBody>
      <dsp:txXfrm>
        <a:off x="4270726" y="462004"/>
        <a:ext cx="1937398" cy="3940416"/>
      </dsp:txXfrm>
    </dsp:sp>
    <dsp:sp modelId="{D86C0680-6571-461C-910A-4890A482DC62}">
      <dsp:nvSpPr>
        <dsp:cNvPr id="0" name=""/>
        <dsp:cNvSpPr/>
      </dsp:nvSpPr>
      <dsp:spPr>
        <a:xfrm>
          <a:off x="2880323" y="1512165"/>
          <a:ext cx="1191345" cy="1581797"/>
        </a:xfrm>
        <a:prstGeom prst="ellipse">
          <a:avLst/>
        </a:prstGeom>
        <a:gradFill rotWithShape="0">
          <a:gsLst>
            <a:gs pos="0">
              <a:schemeClr val="accent6">
                <a:lumMod val="7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solidFill>
              <a:latin typeface="Arial Rounded MT Bold" pitchFamily="34" charset="0"/>
            </a:rPr>
            <a:t>Sonra</a:t>
          </a:r>
          <a:endParaRPr lang="tr-TR" sz="1800" kern="1200" dirty="0">
            <a:solidFill>
              <a:schemeClr val="tx1"/>
            </a:solidFill>
          </a:endParaRPr>
        </a:p>
      </dsp:txBody>
      <dsp:txXfrm>
        <a:off x="2880323" y="1512165"/>
        <a:ext cx="1191345" cy="1581797"/>
      </dsp:txXfrm>
    </dsp:sp>
    <dsp:sp modelId="{6B8D1AAA-E380-4515-B0EA-E256DE0C19AC}">
      <dsp:nvSpPr>
        <dsp:cNvPr id="0" name=""/>
        <dsp:cNvSpPr/>
      </dsp:nvSpPr>
      <dsp:spPr>
        <a:xfrm>
          <a:off x="6295422" y="412269"/>
          <a:ext cx="2452624" cy="3845440"/>
        </a:xfrm>
        <a:prstGeom prst="rightArrow">
          <a:avLst>
            <a:gd name="adj1" fmla="val 70000"/>
            <a:gd name="adj2" fmla="val 50000"/>
          </a:avLst>
        </a:prstGeom>
        <a:blipFill rotWithShape="0">
          <a:blip xmlns:r="http://schemas.openxmlformats.org/officeDocument/2006/relationships" r:embed="rId3"/>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bg1"/>
              </a:solidFill>
              <a:latin typeface="Arial Rounded MT Bold" pitchFamily="34" charset="0"/>
            </a:rPr>
            <a:t>Üzüntü</a:t>
          </a:r>
          <a:endParaRPr lang="tr-TR" sz="1800" b="1" kern="1200" dirty="0">
            <a:solidFill>
              <a:schemeClr val="bg1"/>
            </a:solidFill>
          </a:endParaRPr>
        </a:p>
        <a:p>
          <a:pPr marL="171450" lvl="1" indent="-171450" algn="l" defTabSz="800100">
            <a:lnSpc>
              <a:spcPct val="90000"/>
            </a:lnSpc>
            <a:spcBef>
              <a:spcPct val="0"/>
            </a:spcBef>
            <a:spcAft>
              <a:spcPct val="15000"/>
            </a:spcAft>
            <a:buChar char="••"/>
          </a:pPr>
          <a:r>
            <a:rPr lang="tr-TR" sz="1800" b="1" kern="1200" dirty="0" smtClean="0">
              <a:solidFill>
                <a:schemeClr val="bg1"/>
              </a:solidFill>
              <a:latin typeface="Arial Rounded MT Bold" pitchFamily="34" charset="0"/>
            </a:rPr>
            <a:t>Yas</a:t>
          </a:r>
          <a:endParaRPr lang="tr-TR" sz="1800" b="1" kern="1200" dirty="0">
            <a:solidFill>
              <a:schemeClr val="bg1"/>
            </a:solidFill>
          </a:endParaRPr>
        </a:p>
        <a:p>
          <a:pPr marL="171450" lvl="1" indent="-171450" algn="l" defTabSz="800100">
            <a:lnSpc>
              <a:spcPct val="90000"/>
            </a:lnSpc>
            <a:spcBef>
              <a:spcPct val="0"/>
            </a:spcBef>
            <a:spcAft>
              <a:spcPct val="15000"/>
            </a:spcAft>
            <a:buChar char="••"/>
          </a:pPr>
          <a:r>
            <a:rPr lang="tr-TR" sz="1800" b="1" kern="1200" dirty="0" smtClean="0">
              <a:solidFill>
                <a:schemeClr val="bg1"/>
              </a:solidFill>
              <a:latin typeface="Arial Rounded MT Bold" pitchFamily="34" charset="0"/>
            </a:rPr>
            <a:t>Kabul etme</a:t>
          </a:r>
          <a:endParaRPr lang="tr-TR" sz="1800" b="1" kern="1200" dirty="0">
            <a:solidFill>
              <a:schemeClr val="bg1"/>
            </a:solidFill>
          </a:endParaRPr>
        </a:p>
      </dsp:txBody>
      <dsp:txXfrm>
        <a:off x="6908578" y="412269"/>
        <a:ext cx="1839468" cy="3845440"/>
      </dsp:txXfrm>
    </dsp:sp>
    <dsp:sp modelId="{82CA83CB-AA9C-436C-9A08-F92DB77CCC3A}">
      <dsp:nvSpPr>
        <dsp:cNvPr id="0" name=""/>
        <dsp:cNvSpPr/>
      </dsp:nvSpPr>
      <dsp:spPr>
        <a:xfrm>
          <a:off x="5947740" y="1562757"/>
          <a:ext cx="1103330" cy="1581797"/>
        </a:xfrm>
        <a:prstGeom prst="ellipse">
          <a:avLst/>
        </a:prstGeom>
        <a:gradFill rotWithShape="0">
          <a:gsLst>
            <a:gs pos="0">
              <a:schemeClr val="accent6">
                <a:lumMod val="9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solidFill>
              <a:latin typeface="Arial Rounded MT Bold" pitchFamily="34" charset="0"/>
            </a:rPr>
            <a:t>Daha</a:t>
          </a:r>
        </a:p>
        <a:p>
          <a:pPr lvl="0" algn="ctr" defTabSz="800100">
            <a:lnSpc>
              <a:spcPct val="90000"/>
            </a:lnSpc>
            <a:spcBef>
              <a:spcPct val="0"/>
            </a:spcBef>
            <a:spcAft>
              <a:spcPct val="35000"/>
            </a:spcAft>
          </a:pPr>
          <a:r>
            <a:rPr lang="tr-TR" sz="1800" kern="1200" dirty="0" smtClean="0">
              <a:solidFill>
                <a:schemeClr val="tx1"/>
              </a:solidFill>
              <a:latin typeface="Arial Rounded MT Bold" pitchFamily="34" charset="0"/>
            </a:rPr>
            <a:t>Sonra</a:t>
          </a:r>
          <a:endParaRPr lang="tr-TR" sz="1800" kern="1200" dirty="0">
            <a:solidFill>
              <a:schemeClr val="tx1"/>
            </a:solidFill>
          </a:endParaRPr>
        </a:p>
      </dsp:txBody>
      <dsp:txXfrm>
        <a:off x="5947740" y="1562757"/>
        <a:ext cx="1103330" cy="1581797"/>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E8F16-D581-4D60-9CE6-AEFCDC239939}" type="datetimeFigureOut">
              <a:rPr lang="tr-TR" smtClean="0"/>
              <a:pPr/>
              <a:t>3.05.2016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375DF-EA2C-4D4A-AF59-203106445A55}" type="slidenum">
              <a:rPr lang="tr-TR" smtClean="0"/>
              <a:pPr/>
              <a:t>‹#›</a:t>
            </a:fld>
            <a:endParaRPr lang="tr-TR"/>
          </a:p>
        </p:txBody>
      </p:sp>
    </p:spTree>
    <p:extLst>
      <p:ext uri="{BB962C8B-B14F-4D97-AF65-F5344CB8AC3E}">
        <p14:creationId xmlns:p14="http://schemas.microsoft.com/office/powerpoint/2010/main" xmlns="" val="237432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8934598-FAEB-44EA-AF2D-87F65DCA8B81}"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sz="1200" dirty="0" smtClean="0"/>
              <a:t>Duygusal karmaşa: Kaygı, korku, öfke, sinirlilik, umutsuzluk, çaresizlik, </a:t>
            </a:r>
          </a:p>
          <a:p>
            <a:r>
              <a:rPr lang="tr-TR" sz="1200" dirty="0" smtClean="0"/>
              <a:t>üzgünlük, suçluluk, utanç, suçlama, güvensizlik, kendini yalnız ve kopuk </a:t>
            </a:r>
          </a:p>
          <a:p>
            <a:r>
              <a:rPr lang="tr-TR" sz="1200" dirty="0" smtClean="0"/>
              <a:t>hissetme</a:t>
            </a:r>
          </a:p>
          <a:p>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C375DF-EA2C-4D4A-AF59-203106445A55}"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sz="1200" dirty="0" err="1" smtClean="0"/>
              <a:t>Flashback</a:t>
            </a:r>
            <a:r>
              <a:rPr lang="tr-TR" sz="1200" dirty="0" smtClean="0"/>
              <a:t>: Geriye Dönüş</a:t>
            </a:r>
            <a:r>
              <a:rPr lang="tr-TR" sz="1200" baseline="0" dirty="0" smtClean="0"/>
              <a:t> </a:t>
            </a:r>
            <a:endParaRPr lang="tr-TR" altLang="tr-TR" b="1"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23</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sz="1200" dirty="0" err="1" smtClean="0"/>
              <a:t>İrritabilite</a:t>
            </a:r>
            <a:r>
              <a:rPr lang="tr-TR" sz="1200" dirty="0" smtClean="0"/>
              <a:t>:</a:t>
            </a:r>
            <a:r>
              <a:rPr lang="tr-TR" dirty="0" smtClean="0"/>
              <a:t>Hafif uyarılara karşı şiddetli cevap vermek.</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27</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29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C375DF-EA2C-4D4A-AF59-203106445A55}"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31</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32</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smtClean="0"/>
              <a:t>PIY:</a:t>
            </a:r>
            <a:r>
              <a:rPr lang="tr-TR" altLang="tr-TR" baseline="0" dirty="0" smtClean="0"/>
              <a:t> Psikolojik İlk Yardım</a:t>
            </a:r>
          </a:p>
          <a:p>
            <a:r>
              <a:rPr lang="tr-TR" altLang="tr-TR" baseline="0" dirty="0" smtClean="0"/>
              <a:t>BDT: Bilişsel Davranışçı Terapi</a:t>
            </a:r>
            <a:endParaRPr lang="tr-TR" altLang="tr-TR" dirty="0" smtClean="0"/>
          </a:p>
        </p:txBody>
      </p:sp>
      <p:sp>
        <p:nvSpPr>
          <p:cNvPr id="4" name="Slayt Numarası Yer Tutucusu 3"/>
          <p:cNvSpPr>
            <a:spLocks noGrp="1"/>
          </p:cNvSpPr>
          <p:nvPr>
            <p:ph type="sldNum" sz="quarter" idx="10"/>
          </p:nvPr>
        </p:nvSpPr>
        <p:spPr/>
        <p:txBody>
          <a:bodyPr/>
          <a:lstStyle/>
          <a:p>
            <a:fld id="{BDC375DF-EA2C-4D4A-AF59-203106445A55}" type="slidenum">
              <a:rPr lang="tr-TR" smtClean="0"/>
              <a:pPr/>
              <a:t>35</a:t>
            </a:fld>
            <a:endParaRPr lang="tr-TR"/>
          </a:p>
        </p:txBody>
      </p:sp>
    </p:spTree>
    <p:extLst>
      <p:ext uri="{BB962C8B-B14F-4D97-AF65-F5344CB8AC3E}">
        <p14:creationId xmlns:p14="http://schemas.microsoft.com/office/powerpoint/2010/main" xmlns="" val="2949204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36</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37</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38</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39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C375DF-EA2C-4D4A-AF59-203106445A55}" type="slidenum">
              <a:rPr lang="tr-TR" smtClean="0"/>
              <a:pPr/>
              <a:t>4</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40</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41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94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b="1" u="sng" dirty="0" smtClean="0"/>
              <a:t>Önerilen Süre:</a:t>
            </a:r>
            <a:r>
              <a:rPr lang="tr-TR" altLang="tr-TR" b="1" dirty="0" smtClean="0"/>
              <a:t> 10 sn.</a:t>
            </a:r>
          </a:p>
          <a:p>
            <a:r>
              <a:rPr lang="tr-TR" altLang="tr-TR" b="1" dirty="0" smtClean="0"/>
              <a:t>Eğitmen eğitimin adını söyler.</a:t>
            </a:r>
            <a:endParaRPr lang="tr-TR" altLang="tr-TR" dirty="0" smtClean="0"/>
          </a:p>
        </p:txBody>
      </p:sp>
      <p:sp>
        <p:nvSpPr>
          <p:cNvPr id="19460" name="Slayt Numarası Yer Tutucusu 3"/>
          <p:cNvSpPr>
            <a:spLocks noGrp="1"/>
          </p:cNvSpPr>
          <p:nvPr>
            <p:ph type="sldNum" sz="quarter" idx="5"/>
          </p:nvPr>
        </p:nvSpPr>
        <p:spPr bwMode="auto">
          <a:noFill/>
          <a:ln>
            <a:miter lim="800000"/>
            <a:headEnd/>
            <a:tailEnd/>
          </a:ln>
        </p:spPr>
        <p:txBody>
          <a:bodyPr/>
          <a:lstStyle/>
          <a:p>
            <a:fld id="{CF3414E1-A145-42B0-98D3-4AA8BE253D64}" type="slidenum">
              <a:rPr lang="tr-TR"/>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TSSB:</a:t>
            </a:r>
            <a:r>
              <a:rPr lang="tr-TR" baseline="0" dirty="0" smtClean="0"/>
              <a:t> Travma Sonrası Stres  Bozukluğu</a:t>
            </a:r>
            <a:endParaRPr lang="tr-TR" dirty="0"/>
          </a:p>
        </p:txBody>
      </p:sp>
      <p:sp>
        <p:nvSpPr>
          <p:cNvPr id="4" name="3 Slayt Numarası Yer Tutucusu"/>
          <p:cNvSpPr>
            <a:spLocks noGrp="1"/>
          </p:cNvSpPr>
          <p:nvPr>
            <p:ph type="sldNum" sz="quarter" idx="10"/>
          </p:nvPr>
        </p:nvSpPr>
        <p:spPr/>
        <p:txBody>
          <a:bodyPr/>
          <a:lstStyle/>
          <a:p>
            <a:fld id="{BDC375DF-EA2C-4D4A-AF59-203106445A55}"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C375DF-EA2C-4D4A-AF59-203106445A55}"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3.05.2016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2.png"/>
          <p:cNvPicPr>
            <a:picLocks noChangeAspect="1"/>
          </p:cNvPicPr>
          <p:nvPr/>
        </p:nvPicPr>
        <p:blipFill>
          <a:blip r:embed="rId3" cstate="print"/>
          <a:stretch>
            <a:fillRect/>
          </a:stretch>
        </p:blipFill>
        <p:spPr>
          <a:xfrm>
            <a:off x="0" y="0"/>
            <a:ext cx="9144000" cy="6858000"/>
          </a:xfrm>
          <a:prstGeom prst="rect">
            <a:avLst/>
          </a:prstGeom>
        </p:spPr>
      </p:pic>
      <p:pic>
        <p:nvPicPr>
          <p:cNvPr id="1027" name="Picture 3" descr="D:\desktop\1.png"/>
          <p:cNvPicPr>
            <a:picLocks noChangeAspect="1" noChangeArrowheads="1"/>
          </p:cNvPicPr>
          <p:nvPr/>
        </p:nvPicPr>
        <p:blipFill>
          <a:blip r:embed="rId4" cstate="print"/>
          <a:srcRect/>
          <a:stretch>
            <a:fillRect/>
          </a:stretch>
        </p:blipFill>
        <p:spPr bwMode="auto">
          <a:xfrm>
            <a:off x="107504" y="1916832"/>
            <a:ext cx="8640960" cy="863476"/>
          </a:xfrm>
          <a:prstGeom prst="rect">
            <a:avLst/>
          </a:prstGeom>
          <a:noFill/>
        </p:spPr>
      </p:pic>
      <p:sp>
        <p:nvSpPr>
          <p:cNvPr id="2" name="1 Başlık"/>
          <p:cNvSpPr>
            <a:spLocks noGrp="1"/>
          </p:cNvSpPr>
          <p:nvPr>
            <p:ph type="ctrTitle"/>
          </p:nvPr>
        </p:nvSpPr>
        <p:spPr>
          <a:xfrm>
            <a:off x="107504" y="1916832"/>
            <a:ext cx="8640960" cy="863476"/>
          </a:xfrm>
          <a:noFill/>
          <a:ln>
            <a:noFill/>
          </a:ln>
        </p:spPr>
        <p:txBody>
          <a:bodyPr>
            <a:normAutofit/>
          </a:bodyPr>
          <a:lstStyle/>
          <a:p>
            <a:r>
              <a:rPr lang="tr-TR" sz="2800" dirty="0" smtClean="0">
                <a:solidFill>
                  <a:schemeClr val="bg1"/>
                </a:solidFill>
                <a:latin typeface="+mn-lt"/>
              </a:rPr>
              <a:t>AFET SIRASINDA AKUT STRES SENDROMU</a:t>
            </a:r>
            <a:endParaRPr lang="tr-TR" sz="2800" dirty="0">
              <a:solidFill>
                <a:schemeClr val="bg1"/>
              </a:solidFill>
              <a:latin typeface="+mn-lt"/>
            </a:endParaRPr>
          </a:p>
        </p:txBody>
      </p:sp>
      <p:pic>
        <p:nvPicPr>
          <p:cNvPr id="1026" name="Picture 2" descr="D:\desktop\3.png"/>
          <p:cNvPicPr>
            <a:picLocks noChangeAspect="1" noChangeArrowheads="1"/>
          </p:cNvPicPr>
          <p:nvPr/>
        </p:nvPicPr>
        <p:blipFill>
          <a:blip r:embed="rId5" cstate="print"/>
          <a:srcRect/>
          <a:stretch>
            <a:fillRect/>
          </a:stretch>
        </p:blipFill>
        <p:spPr bwMode="auto">
          <a:xfrm>
            <a:off x="1243012" y="4551363"/>
            <a:ext cx="7900988" cy="2306637"/>
          </a:xfrm>
          <a:prstGeom prst="rect">
            <a:avLst/>
          </a:prstGeom>
          <a:noFill/>
        </p:spPr>
      </p:pic>
      <p:sp>
        <p:nvSpPr>
          <p:cNvPr id="8" name="7 Dikdörtgen"/>
          <p:cNvSpPr/>
          <p:nvPr/>
        </p:nvSpPr>
        <p:spPr>
          <a:xfrm>
            <a:off x="0" y="188640"/>
            <a:ext cx="9144000" cy="1323439"/>
          </a:xfrm>
          <a:prstGeom prst="rect">
            <a:avLst/>
          </a:prstGeom>
        </p:spPr>
        <p:txBody>
          <a:bodyPr wrap="square">
            <a:spAutoFit/>
          </a:bodyPr>
          <a:lstStyle/>
          <a:p>
            <a:pPr algn="ctr"/>
            <a:r>
              <a:rPr lang="tr-TR" sz="2000" b="1" dirty="0" smtClean="0">
                <a:solidFill>
                  <a:schemeClr val="bg1"/>
                </a:solidFill>
              </a:rPr>
              <a:t> T.C.</a:t>
            </a:r>
          </a:p>
          <a:p>
            <a:pPr algn="ctr"/>
            <a:r>
              <a:rPr lang="tr-TR" sz="2000" b="1" dirty="0" smtClean="0">
                <a:solidFill>
                  <a:schemeClr val="bg1"/>
                </a:solidFill>
              </a:rPr>
              <a:t>BAŞBAKANLIK </a:t>
            </a:r>
          </a:p>
          <a:p>
            <a:pPr algn="ctr"/>
            <a:r>
              <a:rPr lang="tr-TR" sz="2000" b="1" dirty="0" smtClean="0">
                <a:solidFill>
                  <a:schemeClr val="bg1"/>
                </a:solidFill>
              </a:rPr>
              <a:t>AFET VE ACİL DURUM YÖNETİMİ BAŞKANLIĞI</a:t>
            </a:r>
          </a:p>
          <a:p>
            <a:pPr algn="ctr"/>
            <a:r>
              <a:rPr lang="tr-TR" sz="2000" b="1" dirty="0" smtClean="0">
                <a:solidFill>
                  <a:schemeClr val="bg1"/>
                </a:solidFill>
              </a:rPr>
              <a:t>KONYA İL AFET VE ACİL DURUM MÜDÜRLÜĞÜ</a:t>
            </a:r>
            <a:endParaRPr lang="tr-TR" sz="2000" dirty="0">
              <a:solidFill>
                <a:schemeClr val="bg1"/>
              </a:solidFill>
            </a:endParaRPr>
          </a:p>
        </p:txBody>
      </p:sp>
      <p:sp>
        <p:nvSpPr>
          <p:cNvPr id="11" name="10 Yuvarlatılmış Dikdörtgen"/>
          <p:cNvSpPr/>
          <p:nvPr/>
        </p:nvSpPr>
        <p:spPr>
          <a:xfrm>
            <a:off x="2915816" y="3212976"/>
            <a:ext cx="3240360" cy="10081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Yıldız TOSUN</a:t>
            </a:r>
          </a:p>
          <a:p>
            <a:pPr algn="ctr"/>
            <a:r>
              <a:rPr lang="tr-TR" dirty="0" smtClean="0"/>
              <a:t>Konya İl Afet ve Acil Durum Müdürü</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467544" y="260648"/>
            <a:ext cx="6336704" cy="523220"/>
          </a:xfrm>
          <a:prstGeom prst="rect">
            <a:avLst/>
          </a:prstGeom>
        </p:spPr>
        <p:txBody>
          <a:bodyPr wrap="square">
            <a:spAutoFit/>
          </a:bodyPr>
          <a:lstStyle/>
          <a:p>
            <a:r>
              <a:rPr lang="tr-TR" sz="2800" dirty="0" smtClean="0">
                <a:solidFill>
                  <a:schemeClr val="bg1"/>
                </a:solidFill>
              </a:rPr>
              <a:t>Bireylerde Afet Sonrası Psikolojik Tepkiler </a:t>
            </a:r>
            <a:endParaRPr lang="tr-TR" sz="2800" dirty="0">
              <a:solidFill>
                <a:schemeClr val="bg1"/>
              </a:solidFill>
            </a:endParaRPr>
          </a:p>
        </p:txBody>
      </p:sp>
      <p:sp>
        <p:nvSpPr>
          <p:cNvPr id="6" name="5 Dikdörtgen"/>
          <p:cNvSpPr/>
          <p:nvPr/>
        </p:nvSpPr>
        <p:spPr>
          <a:xfrm>
            <a:off x="611560" y="1628800"/>
            <a:ext cx="4680520" cy="3323987"/>
          </a:xfrm>
          <a:prstGeom prst="rect">
            <a:avLst/>
          </a:prstGeom>
          <a:solidFill>
            <a:schemeClr val="bg1">
              <a:lumMod val="75000"/>
            </a:schemeClr>
          </a:solidFill>
        </p:spPr>
        <p:txBody>
          <a:bodyPr wrap="square">
            <a:spAutoFit/>
          </a:bodyPr>
          <a:lstStyle/>
          <a:p>
            <a:endParaRPr lang="tr-TR" dirty="0" smtClean="0"/>
          </a:p>
          <a:p>
            <a:r>
              <a:rPr lang="tr-TR" sz="2400" b="1" u="sng" dirty="0" smtClean="0"/>
              <a:t>Duygusal Tepkiler: </a:t>
            </a:r>
          </a:p>
          <a:p>
            <a:endParaRPr lang="tr-TR" sz="2400" dirty="0" smtClean="0"/>
          </a:p>
          <a:p>
            <a:r>
              <a:rPr lang="tr-TR" sz="2400" dirty="0" smtClean="0"/>
              <a:t>Şok, öfke, çaresizlik, boşlukta hissetme, hissizlik, aşırı korku hali, suçluluk, yas, ümitsizlik, asabiyet, karamsarlık, ayrışma, değersizlik hissi, panik ve utanç </a:t>
            </a:r>
          </a:p>
          <a:p>
            <a:endParaRPr lang="tr-TR" sz="2400" dirty="0" smtClean="0"/>
          </a:p>
        </p:txBody>
      </p:sp>
      <p:sp>
        <p:nvSpPr>
          <p:cNvPr id="43012" name="AutoShape 4" descr="data:image/jpeg;base64,/9j/4AAQSkZJRgABAQAAAQABAAD/2wCEAAkGBxMSEhUTExMVFRUXGB0YGBcYFxgdHxsaGh0aGhoaHx0YHyggGh0lHRgYIjEhJSkrLi4uFx8zODMtNygtLisBCgoKBQUFDgUFDisZExkrKysrKysrKysrKysrKysrKysrKysrKysrKysrKysrKysrKysrKysrKysrKysrKysrK//AABEIAMcA/QMBIgACEQEDEQH/xAAcAAABBQEBAQAAAAAAAAAAAAAGAgMEBQcAAQj/xABEEAABAwIEAwQIBAMFCAMBAAABAAIDBBEFEiExBkFRE2FxgQciMpGhscHRI0Lh8BRSchUzkpPxJFNUYoKywtJDc4M0/8QAFAEBAAAAAAAAAAAAAAAAAAAAAP/EABQRAQAAAAAAAAAAAAAAAAAAAAD/2gAMAwEAAhEDEQA/AAb+0ZP94/8AxO+6eZWyf7yS/TO77qDR05cb7AHV7tht+7BTI5A0/hk31u87+X8o+Ou6Cxc98djJK/Mdo2vdcafnPLw38E1LiMrjftH2AsBmNh4BQMw81MwmhM8zImbvcG+Hf5ICjg3Ap61+Z8kjYWnVwcfWP8o+p71qr4YoYhG05L+zbU+Ou/nun8IwpkETI2XAaLctep280NVcrpaq+tm6BAvF43MZnMhy9eyZf4/ZVlPWEsLmukNutuX9ICtsclY+hlI1DTa/gvMKp2NiYW2yuaHDvQDM2IPv7Tte8obxyke71o5Hhw1LczrEfdFmN0Qa67fZPLoqqUaXQZucQluPxJf8bu/vS2YjLf8AvZP8TvupvFlAIniVujXGzgOTjc38/n4qkYbnRBeYW+oqJY4mSPzPOUes7brvsBr5Ld8Nw4UlOGtZJIQNSHauPM3J5oH9DXDo1qpBqbhncNifM/Ad60jGJcoAabFAKzYm5xcIpnB9vWgmBv4A793NUzopmDL/AAbAMxOYSgNJILTfntb3BElTRxVQyyt9YbO2PkQqCp4RaDZ085b/AC3QV0uMZCWuqAD/ALuAXt/1Hf3KDPirr6/xQHMuzEfLRWDzDTHs6eMZyfaOpPmU66hlcM0slu4ckANjTpG/iRSyGN3R7tPjoq3+05gP76S/9bvujSswwWLhryc3r3oCrKcxzFp66eB/fwQPyYhKdDJIbHm9x56HUpyGune7KySUkmwAe+5PkVCdc2ABuTYDckkrZvRtwc2BvaygOmO/Rv8Ayj6nme5BQ4DwTVvAfUVEzAf/AI2SOzebibDyujKiwZkTRlzX6ue558y4lE9U5rQSdEOz1wvugU9vVxt/UVT4lhQkBs+Rp6te4fIq2hfnF146MhBkuPRVdPc9vM5vXtH6eOqHX43Uf8RP/myfdavxAIyCCWk9LhZdxDh3ZOu0eofgUEE45U7fxE+3+9k+6UzG6n/iJ/8AOk/9lXSLyJ2yC2hx6pv/AP0z/wCdJ/7KUzHKnX/aZ/8ANk/9lRNOvRSY3dUFv2pOhOg2HIeCS02TIf4p1pKB/J+/NHXolw7PVukO0bTb+p1x8roEDtf33rXfRXR5KcyW1e8nybp90GjNaAEA8RYiyma9w9t2gHNSeOuP4aKMtHrSkaNHuuVgzq6rxGqbbM+RzvVA2aL79zR1QbXDGf7I13dqb95v9UKcNcYRwg00zrZT6hOwvyvyWhYnS5aLINbjfr3+a+eOJMPkD3SAEtBs635T39x6oNfrMRDwdfMKKzKW32WS4RxLLFZt845Ao9w2vmlbcxFjep5+AQIxeEPY9h2IPv5HyIBWb093Oa3mTl8ytJrH7+H0QDhzQKto5dpf/wAkH0hwY5rKUW0DWj4Cyqqt9bOXSRsAaDpm3PepvBTrwZOvy5qBjWPOkZNL2wpaKB2TtALvkeNCGjx0QLwjF3doIqiMxvPsu5E9Lq14l9RmbuQZhmLMq4y5kjpYs2XM5uV8buRNtCO8Iq4mLnUbHO3LBfx0v9UGbR4kWSuc1jpZTs0C9h1PRJrOKpGm08TmA+KmYBXGKGTsms7V15ZZZDZkUQJDST5aAb2Kg1GMdq1z3PhqYhpI6MOBZfYlrxe3egtKKsa8BzTdpQZxk3K9rhpra/xH1VhRwdjKMhvE8XaOhVZxw/8ADB/5kCODBnqWv3EQz+ezfjr/ANK+jsGblhaTp6oJ8V86ejkEvDAP7x4Hu/TN71uNRjLo4yHRPBA6aHwKCRXTZnEnZD2OUGYF8Vg8bjk4cx496o+JJ3xNbJV1hpw8XbFG27rd6rcExs3MkNSaiJpHaMe3K9rT+bvCA9wJxLAXc1V8W4iXHs2OLWj2rbnoL9Fe1DQyLM3a1x81imIYzLLLITMyCNrrZ3XJJ6NA3QFEcI8SoGPQh0TmHU20PQjVVFHicrQXRyNqWN9rKCHAdS062XlXj7JQGtJJdpbxQCWYHdOMAsoklwSOYuPclROQSQ3fZSIgokciksd5ILIMNu+6kQs0+qYYOffopTdAEHjRcr6B4Touyo4gBqGA+Z1KwWiZnkY3q4D4r6Ww2LLG0dwQUeLR0szD29IHkDTNGDfuCpsFwUvfaKmZSwbuDWBrpO7TW3VHE7gCNNyqzHsYfAIi1mbNJld3N5+aDzidgbARytYLFsaoJY5e1h1uPWb/ADfqtX43xRois03J5LKMPx2WSV7XMs0at06IIlNjsLHXkpw1/wD9YvfyCuKPEXTeywhvUp+OpY86tF1agsygNFkA3XNsXIAoherH9X6LQ8cFsyA8BbmrWf1H6oN74SJbGDa+mygYvw7HNRSUhJdE6QyRuZbPG4nNYtda9jfyKK8HoWmDLexsqbGo32yvY15vbODld52QC3D/AAy2kjMEQkkfKbOe8Bo2ttfYX5XR5xNSf7KGdB8gnOHcJZGwPd7TtsxJIHmpfETwI9drH5IMEqfZqYHFzGzNa0PDSQMtrA221F/Byg8PYe6nEtj2zntLAxgdax5uJFgP1RTi+EtcHSAuaW7lpsbfWyqo43OsDUVDm/ytjFz3ZtggkRUwYxkVw5zGC9tbFDXGjbRjxRhh1AW6BmRt72Ju4nq48yh/0gxAMb/V9ECPRlC/to+zAz+sRfbYjX3rYMSnIjtM8Svb+WNht1sTr70AehnCDK50h9lrcviXa29w+K1rG8JiMQYfVaNw3TwQZXxRgcFbVGeeWVrcjWtiYNRYa3J216JjCuFaVk7DSunD9QWusWuadDmuBpZFs4jjGWJo6dST011RDg+DujcC4DMR7h08UHYpSEwBrdwLL5/4jwYMncJXPa0E2Ab1N76/vRfTVaA1iyXjmibLIMpGa2/JBmuE0xgmZLE8kA+sHDKcp0d3HTVTMLu1z3sjaQSS0HR2W+7etubVpXD4gkZ2U0bRK3TYe8FQ8dwKM37NoA3IHXr3Hv3QZFixBleRsTfbqLn4qNGVacSwlkxDt7DXrvqqlnggWFIikPcowTjEF+11rdyda6wHek7dEs627kE3DX5ZY3dHt+YX0rC78MHuXzCyTKQRyN/cf0X0dgVWJ6eN4NwQD7xdBNbILFx3G3iuhjD7XF7a69Uy9tjZSMl2kAlvVwtfyQBlTgn+1SS30cdddghSuoWskeD5FEmPwU4JDQ+/8xkfcnrug6Rzo3audJGd83tM778wgrqxpjeCNlcUNRcDVRMTYCAnqOAsbqgr+JJbA/vqgTAJ8lUxx/mRVxJUjK797IGo3eu096D6s4eqQY2nuVbiTM0oB2uqfgTEc0TPBFz8NLnhxQU2K8OzTVbZBK5kTGiwBO4/VU2K41NM+SIxlgbcB173ttpyRhxNj8dBSunluWtsLDck6ADzWTv9LEMj7Clc2/5rgn3BBRYe6qjll7UlzHA6k6a7DuVvw7Veq4E2spckrZm5m6h2qrqODI8oL1j0AekKrzPawctf38UayyZW3WV4/VdpM899h5IN49DFIGUEbubyX+82HwAVhxli9nOjadjqqj0M4iHUMbebCWnyJ+iiVsTpJqi+pa+9udj/AKIE4I5z5mkflOYeSIaeHERLnfO0tOzLC1vmCoWHhsAzua51gLBouSral4klkjzR0vq7etIwO06tvcHTYoK/GeKLXaLkjQ+KzHGcXnMhLWWP/N9kZ1WM5Huc+idck3s5p1G6Esdx5mYudSPYALnUfsIGcNrZjOwvF3OFtD3/AKo3nge0Eu8RYoNwZ4qD+E1176XFreaNcZkLY4YyQXPGvle/0QZbx1qWu53I+qFGFEXGdQC8MHIk/QIcYg66kxJiyehKAgj3TjRqmoxoltk1sg9JN1rfokx0OjNO4+szUd7T9j8wsgOm/erHAMVdTTMmb+U6jqNiPcg+nBCDqo80gJybX0ULBsZZPA17DcOFwfp48l615c8nkAgCayZstS+IctB4oaldllcw9bK7ooz/ABz3W/MSqjiekIlLm9boPTSbW2CRX1Qjblvqq+WteG96osbxMRNJJzSu2b07z0CCl4prsz+zB29r6D6+5ULL8k6SSSTqSbknquIQa56MsSzFovy+I3C2uikzNB8l8s8FYr/D1DbmzSd+h/VfRuB1wey4PiECuKsHhrIHwVFwx2oINiHDY3WR1fowhheXNrH5f6Be3S4I+S2evZdm10CYlROe6xuBdAOR5YwGAlwAAzHckc0oAE36fsfBditJk000UWWXK290EDiPEBGx1uQWaudmJPVXHFOI53ZG7D2vHoqdjdEGh+iHG+xkdC4+q83HitNxSjIlFSwX0tI3q3n5r58wmt7CZknIH1vDn7t/JfQOAYsHsabggi4PIhAQ0FOwhrh6zfDbuKsp42NaTkae4gKJSviIuBlPipUrQWONztugE8Qkvr2LP8IQNxDG1z7OgZ45AEadsRIQ72fFD2OVLA6w1G+iCooaQtADfVtrpyC6sqy0umebBoyRg925SaivawXv70A8QY0+V9g7QfuyCuxGoL3ueTqTdRAU4432FkkBB6E4wpICUwlAQxfu/vTjSL3CbZble1ktjRogS867pN0mRuu69jaT7/ugKODuMH0TsjgXRONy2+rT1HLy5rU6Di6lmaezmZc8icrvcfogbg30bvqA2SoJjjPstHtOHXX2QtCh4Jo4hlbAzxcMxPm7VBQ1E4a8vBHjdC/EOMMF3F4HmP8AVFuKcIU5vaJo8B9NkLV/CMQuOzaRz9UIM/xDiBxNo/8AEfoOXmqZzSbkkkk6kovxThEWvCcpH5HbHz3CEahrmOLXgtcDqD+9UDdtfNKLE0CU5mKD0NWjejvj3sSIah1hs1528HfdZzGdVa4Bw3UVrssEZdb2nHRrfE9e5B9LxYqySK7SDfYjVUGISZbkkId4V9GE8Dbvr5W9WQ6N977/AAAV3ifBEcgtJNUv/wD1I/7QEATjOKMzG7ggzHcfzerGb9SOX6o4xT0ZRG/ZTSt/qs4fQ/FBGOcIT01ybPYPzNvt3g6oBhwTjRYJ5kQ3XhaNuSCOSr/hfiyWjdltni5sO4/pPLw28FRuITbig3rh/i6CpA7KT1huw6OHlz8lfvxB1iL6L5qooZHyNbEHOf8AlDb3v3W28Vq2A4BjOS7qhrRyY9vaHzOmvmUFtitaQSUH4jWOc691fYngeIEHM+n8Qxw+bkH12A1ZOsl/6bD5fdBWYviBsQDd23gh+ysq/DJYtXM06jbzVbnQLdslBIa7RONG6BKWAkhyeZbuQXkV9v3z+ycA28U01/P6JbPigQRqtJ9F3B/bEVMzbxtP4bT+Yj8x7h8UC4Ph7p544hu94HgOZ8hdfSuC0jYYmsaLBoAA7gglxRWXkyf2CYfugrp4gbqgrKcElEVW8WsqKodqgGcQoAdhqg7iPAmzNts9vsu+h7itCqX62VZiVKLXGpsgwmWMtcWuBDgbEdEuyIeNqUB4kA1vld9D9PMIdzICDgvh11dUNiGjBq9w5N+5X0lgWBxU0bY42hrWjYfXqe9B3oWwIRUomcPXl9by/KPd81pEzrC4QJe0bAKNNCvWzAlPzewfBAIV72tcUOYs0OU+rqLznoNFDqjqRyQZZxZgoiPasFmk+s0cieY7ihsNWuYnRh7XNIuCLEeKymshMUjoz+U28uR9yCKQpeD4U+qmbFGNTuf5R1/RRXvW0eibhoMaHuHrmznHvPLyQFPBPA0FJGCGXeR6zjufNEtWbCzbKYZMrShTEK5znkBA1i0Qe0tfcdHBU9LgDfaEmbusiiIhsdpBoeqiMia12SPd17BAIYrhrHl2UWI3tz8lnXEnDOW8kQ1GrmDn3joe5aF2ropntkvqTuo1bMxwItqgxuyW02VhxDSiKZ1vZd6w89x71WoPLp6NMc0pr0BE39lIlny2ubJWewKrnsGUmQm+b1e8a3t4ae9BoXoiLJKxzt8kZPvIH3W6zVjIwLkLD/QPA01FQRc/htG3Uu+y1TGOHWTEyVD3uijaXdm24zEa621Og2QXLcWY4aOB8Cm5K+40WEP9JFMHgMoGxRDYxylslupsLE9xPmtH4LxhlW0GOUvjdoHOAD2PAuWPA0JtqCNwgvqmq6qkxDE2s5i/eVVcbV8lOxz817cshbfwNysgxLiAuee0AldzDnOyNPQNaRmt1JQa5/asbjq9t+4hPiZrgbFZVw7U09VIIJKeNjnXyyRXaQR11KK8PpJ6ZxYXF8Z9lx3Hcevigo+NBm7QdPpY/RBtHHnc1vUgfFG/ELPVd1O/mhThyEulHd8zYD6oPqPg6HJTRAfyj5K3rmksNtxqqfBpskLegA+SpOIOMYaV15JADsW31QWFLV+trursyjszryQZhuK09Z+LTyB38wB1B7xyUfiniZtFIzNciVha4DkRbKfiR7kFbLNnqHAHZysH0lyTqpXC+AZGComc28nr77X1A79LKt4y4tip/wAOIZpDsAfj3BBHqWgGyynjimyzZx+YW8wj2nnOQue673fDuQhxvFeMO6Efb6oBKkGaRgPUXHh/ovpb0ft/BB5lfNuCwZpmjz+i+kuDYyynDjybdAQYpi0MDSZpGtHeUHu4go3u9WYD996ZhoQ+1TM0TTzyZII36tYNTcjuaCSe5dj9TQQyCnnqm9tzbkZlBPX1Tl83eaCBxbxICzs4zcn1W2OpJ0U7jWqfSRU9S0XLMtx1BGoVXDgMRnjc1jQQ8XyjQg7G3L9EWce4f2tG5lvym3iNUARi/GlJO0OyPLjuMpBHw1Q6cbp3Oy/iMJ2zNI+alYM9kjXtnlMMEAsbOyFzrAklw1tqAAN1WYjJSSNd/DyulY0jPG/MSGkgZ2l/rAgkc+SCr4wiBYHjkfgUKtKK8RjcaaRp1MZLSe4fohAFA4BzSmJOZLY26C9YdSF4+nBFiP39Eh29x++SeD/mg1T0FYeGdu7qWj3A/daxiMDiPVv3gG3xWb+hIfhSHrJ9AtB4hrxDEXX1QDE+CMc/+5jv1d2N/eI7q3w7BWROa5obk1ccoAs8AWOgHK6D+HcSbUVTnTuPZsGgF7Ek2F7ctVoohZEx+TYjT3boMf8ASLEZp7H1tDlaXWaDze4joNh3odgw/MAGTse4CxDXNaP+0n4op4jhEs2Rx9S5L+8Dl4fZCOPTQP8AWpWFro/zt0DgNxbmgtqXAJ2nMGAX5tlaD7xED8UQR0zhGA4AHxJ+J1KqOFsZMkYubnYhX88nq/FADcSttmHcqHgKnz1TW9XD4XKteLKj2lC9GMg/ibnlZB9LYZTBsdism9LPo5qKmo/iaZzHNc0BzHODcpGlwToQfotPwrEWus23mvcZoXPIIPq22QYdw96M6+J7ZIquKKUaWYXHTmCbWPgQQtQPCUboO0q7TTZbXOwHcNh4q8wugawEjfl18U9jbD2JQYVxDiGKQl1NDJeBvsexmDel3amyBDh9Y6S+SYyOO9ibnvOy07HIi57rjwsodIx9wLmxQSsIoHsjY2Q5pLet4qm43gIid4IwMfZ6koZ4xqQ6F400BQB3BUGaobfZfTWHUn+zEAalq+aeDJcswP73C3Kk4gOUAHkgjRT3DYHvEU8MmeJztjyt3ggkFZ7xbwVPNVS1DpYGMkdmP4hNr2uBpfktUfQR1YAe0OPI/ryVThmC0n8QGhpe4G+pJAsgs+C8NIYHPubBoG+zRZu+vU303RLjEd47cl4a6nhIjMjGu5NJAJTWM1rRHvyQYBxdQBsksefIx7wbkXAdp0ta/eqfC8Mjhdnmnblt7LN3agga7agbIyxythc+Rtw4jUgjkoNHh9LYvyW7ggYo4TNHO8tyiS5APS1vos+DVpk+LZxla0NA0FlnM7fXf3OI9xQNuTjHaaJlxSoygIcgskxO1sd1wckFBsPoaqvw5BzD7+8D7Ij9JlUWwi3M2WbeiTE+zqnRHaRuni25+RK1/HcG/i2MHQjXwQUfo5wvJDntdzvWNxy1sPmfcrzE8Xb2Tm2ylvI9ylilMcYjjIYBb1v0VTjETgAWSRvNtc45+LUGd4mHS5r6g7ja4URlEAz2cvQKdi3bB5PawNJ5BpPzKjQSSn+8LXdHN08kA9w+OznLRsfujKrntEhWGmLZ7/vdWuJ1WWO52+dkAXxPPe/imOC58k/iFHx+pLiAdfzHzvZR8GqMkzHd6D6P4ZBIaUU4rUCOK5PghrgiUPjae5XVRD20vrewzl1PRBGhxRlPB2st7F1tr7qXjVU0wAg3BAIKmzUrS2xaCOiFeKZHlmSK3mgCsTxCITdmTd7tdOW+/imqBzA7KdNU4ygLXEnW+5I5/sKqxa7HBw80FtjTrNFkB8Tz2jcOqLKyqzxhAXFU9za6CDgDrPWkYNKXW1WY4ObP/fVa7w3Qgsa4c/sgM8Pm7OnkfzDDbx2+qi8CUBLXTnUm4Hgl8RHsqPKN3kCyJuHaTsoGNGmVoue+2qAMx3hQyTunc43KruJI58jY2u9UCxdzRLxJxdSwOLXytLv5W6n3BA2KcbQEkFkg8WO57IBluEZCXG5Lt7rqGPR7CbGxIVj/AGxFN7DgVXyG0wQV1N6pJ6An3IUcbknqb/FFGKOyRzcjfL70LBAgjReNCW5eBqC5avXDZNhOE7IJ+AVZhqI5AbZHBx8Bv8LhfSuE1bXMGtxuO++q+XAbLYPRrxB2tOI3H14vV8W/lP08kB7iji5psguvwx7rnM4eZRxSR9odTomcXiYzQW6oMoqMKDXa3PinYWWPcrTF3BziqOZ5GyCxZTssSTruELcRVQOg9lv0Uqpr3DRCHEFdf8MH+r52QU9RLncSeZ/0SWry2q66De/RVjAfTjXUaFaXhzLi/W5XzZ6M8a7GfITo/UeI3HmPkt+p8UHYgs6IJuJwTOafxxGO5oPzKD8Twt4uRVuJ72tUyd73ncqpr2yDYXQUVdTVDXXE7HeLSPkVX1WZzfXFnW5ahSK98jb5rqE2QkaoIb5cse6AcXqM7/D5on4jxAMYQ0oKkeT5oH6OWzwfL9/Bbd6PKgOiZ7vdosKatM9HWJksLR7QOZvfb2h9fNBo3FTiXQD8ufVTOOayqFA4UYJldva1w3mRfnZQamdk7AHGwdsf5XDkUr+KlawtO4G/yQY7S8GYg4lz4HXPN8gB89TdNV/Ble0XMYPcJByWrSUFS8ZnOLQdQqyuwyUNv2hPvQZNRYbURytvHK03Gzb/AKIurW5ZWg6ENBI6Jyd0jSQCS7lb96KJLTuBu8+u7fuH70QVXEMl4j/zPv77n5BDlla8R1F3CMfluT4n7D5qta0Fum/P3oGglAJJGqW0oLRnglk/JeNaV51QMvcVY4Hiz6aVssZ1G45EcwVAdGnBEf0+yDeuFuK46hgLHWP5mncFTcTxAWLiV8901RJE7MxzmuHMaeSu4uKJyLP1HW6AoxDEQSTfmqmau3uUMT4w8k+KizYg89yC0xbFsgIHtnbu7yhguJNzuead7EuN9deqUKa2qBoNTdlPNKdCdL6jw1H39ySaZBHhkcxwc02IIIPQhbNwVxSKiKxIbK32m/8AkO4/BZCYE6M0Za5j7Ote7SbjuKD6GpcSbzso+I4zE0XvqscpOMZ26SDP3jQ/Ypqs4nc/SxCAuxbGQ8kqlrsUABJIAQxJiTyoNS9z/aKDyvqzM/u5X+aZmawWsX+bQPdqvWxJRh5IGFacP4qaeUOuctxfutz/AHuq4w2TxAIvYA3O3w096Db8LxBj25tCx49cDXfZ47kQYWXM0P4jNMru7xWD8OcRPpXZTcxnlzb3ju6haRhPE7Q3NG4Fv8t9L/8Aie4oNJry1zBlIv0VE6G97jT6dUM1PGYsTfL80LYlxu83DHmyC3r7tc+1gTpc8tf0QtjFc2MEB13nn39d+XRRKrHJHAlzrD4lD9VUl5vy5C/71QS4o2m933/qb1tfYmx71OqsCDWBzZInOdtGJWl1tNbG3f7iqAO5qRLYnTQIESQube4I8lwauJdbcpbC49UFt2oXmffRcuQID7pwO7ly5Ap772vc22ulQyCy5cgYlAJ2UeYALlyByFoISnWXLkDr5MwaD+UWHvJ+ZXj7LlyBJy7W3XlVIHOHqgaAGwtsANuvVeLkCAB0SJC1cuQJ0O3TvTT2i91y5BwI2svM65cg8cnJoi05Ta+h94BHwXLkDbm3K9jzMJLXFp7iQuXIFOq5Dub+X2TLX+S5cgUdd9UkxBcuQe5R0T8AHRcuQeuZ3LxrVy5B/9k="/>
          <p:cNvSpPr>
            <a:spLocks noChangeAspect="1" noChangeArrowheads="1"/>
          </p:cNvSpPr>
          <p:nvPr/>
        </p:nvSpPr>
        <p:spPr bwMode="auto">
          <a:xfrm>
            <a:off x="155575" y="-1804988"/>
            <a:ext cx="4762500" cy="37623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3014" name="AutoShape 6" descr="data:image/jpeg;base64,/9j/4AAQSkZJRgABAQAAAQABAAD/2wCEAAkGBxMSEhUTExMVFRUXGB0YGBcYFxgdHxsaGh0aGhoaHx0YHyggGh0lHRgYIjEhJSkrLi4uFx8zODMtNygtLisBCgoKBQUFDgUFDisZExkrKysrKysrKysrKysrKysrKysrKysrKysrKysrKysrKysrKysrKysrKysrKysrKysrK//AABEIAMcA/QMBIgACEQEDEQH/xAAcAAABBQEBAQAAAAAAAAAAAAAGAgMEBQcAAQj/xABEEAABAwIEAwQIBAMFCAMBAAABAAIDBBEFEiExBkFRE2FxgQciMpGhscHRI0Lh8BRSchUzkpPxJFNUYoKywtJDc4M0/8QAFAEBAAAAAAAAAAAAAAAAAAAAAP/EABQRAQAAAAAAAAAAAAAAAAAAAAD/2gAMAwEAAhEDEQA/AAb+0ZP94/8AxO+6eZWyf7yS/TO77qDR05cb7AHV7tht+7BTI5A0/hk31u87+X8o+Ou6Cxc98djJK/Mdo2vdcafnPLw38E1LiMrjftH2AsBmNh4BQMw81MwmhM8zImbvcG+Hf5ICjg3Ap61+Z8kjYWnVwcfWP8o+p71qr4YoYhG05L+zbU+Ou/nun8IwpkETI2XAaLctep280NVcrpaq+tm6BAvF43MZnMhy9eyZf4/ZVlPWEsLmukNutuX9ICtsclY+hlI1DTa/gvMKp2NiYW2yuaHDvQDM2IPv7Tte8obxyke71o5Hhw1LczrEfdFmN0Qa67fZPLoqqUaXQZucQluPxJf8bu/vS2YjLf8AvZP8TvupvFlAIniVujXGzgOTjc38/n4qkYbnRBeYW+oqJY4mSPzPOUes7brvsBr5Ld8Nw4UlOGtZJIQNSHauPM3J5oH9DXDo1qpBqbhncNifM/Ad60jGJcoAabFAKzYm5xcIpnB9vWgmBv4A793NUzopmDL/AAbAMxOYSgNJILTfntb3BElTRxVQyyt9YbO2PkQqCp4RaDZ085b/AC3QV0uMZCWuqAD/ALuAXt/1Hf3KDPirr6/xQHMuzEfLRWDzDTHs6eMZyfaOpPmU66hlcM0slu4ckANjTpG/iRSyGN3R7tPjoq3+05gP76S/9bvujSswwWLhryc3r3oCrKcxzFp66eB/fwQPyYhKdDJIbHm9x56HUpyGune7KySUkmwAe+5PkVCdc2ABuTYDckkrZvRtwc2BvaygOmO/Rv8Ayj6nme5BQ4DwTVvAfUVEzAf/AI2SOzebibDyujKiwZkTRlzX6ue558y4lE9U5rQSdEOz1wvugU9vVxt/UVT4lhQkBs+Rp6te4fIq2hfnF146MhBkuPRVdPc9vM5vXtH6eOqHX43Uf8RP/myfdavxAIyCCWk9LhZdxDh3ZOu0eofgUEE45U7fxE+3+9k+6UzG6n/iJ/8AOk/9lXSLyJ2yC2hx6pv/AP0z/wCdJ/7KUzHKnX/aZ/8ANk/9lRNOvRSY3dUFv2pOhOg2HIeCS02TIf4p1pKB/J+/NHXolw7PVukO0bTb+p1x8roEDtf33rXfRXR5KcyW1e8nybp90GjNaAEA8RYiyma9w9t2gHNSeOuP4aKMtHrSkaNHuuVgzq6rxGqbbM+RzvVA2aL79zR1QbXDGf7I13dqb95v9UKcNcYRwg00zrZT6hOwvyvyWhYnS5aLINbjfr3+a+eOJMPkD3SAEtBs635T39x6oNfrMRDwdfMKKzKW32WS4RxLLFZt845Ao9w2vmlbcxFjep5+AQIxeEPY9h2IPv5HyIBWb093Oa3mTl8ytJrH7+H0QDhzQKto5dpf/wAkH0hwY5rKUW0DWj4Cyqqt9bOXSRsAaDpm3PepvBTrwZOvy5qBjWPOkZNL2wpaKB2TtALvkeNCGjx0QLwjF3doIqiMxvPsu5E9Lq14l9RmbuQZhmLMq4y5kjpYs2XM5uV8buRNtCO8Iq4mLnUbHO3LBfx0v9UGbR4kWSuc1jpZTs0C9h1PRJrOKpGm08TmA+KmYBXGKGTsms7V15ZZZDZkUQJDST5aAb2Kg1GMdq1z3PhqYhpI6MOBZfYlrxe3egtKKsa8BzTdpQZxk3K9rhpra/xH1VhRwdjKMhvE8XaOhVZxw/8ADB/5kCODBnqWv3EQz+ezfjr/ANK+jsGblhaTp6oJ8V86ejkEvDAP7x4Hu/TN71uNRjLo4yHRPBA6aHwKCRXTZnEnZD2OUGYF8Vg8bjk4cx496o+JJ3xNbJV1hpw8XbFG27rd6rcExs3MkNSaiJpHaMe3K9rT+bvCA9wJxLAXc1V8W4iXHs2OLWj2rbnoL9Fe1DQyLM3a1x81imIYzLLLITMyCNrrZ3XJJ6NA3QFEcI8SoGPQh0TmHU20PQjVVFHicrQXRyNqWN9rKCHAdS062XlXj7JQGtJJdpbxQCWYHdOMAsoklwSOYuPclROQSQ3fZSIgokciksd5ILIMNu+6kQs0+qYYOffopTdAEHjRcr6B4Touyo4gBqGA+Z1KwWiZnkY3q4D4r6Ww2LLG0dwQUeLR0szD29IHkDTNGDfuCpsFwUvfaKmZSwbuDWBrpO7TW3VHE7gCNNyqzHsYfAIi1mbNJld3N5+aDzidgbARytYLFsaoJY5e1h1uPWb/ADfqtX43xRois03J5LKMPx2WSV7XMs0at06IIlNjsLHXkpw1/wD9YvfyCuKPEXTeywhvUp+OpY86tF1agsygNFkA3XNsXIAoherH9X6LQ8cFsyA8BbmrWf1H6oN74SJbGDa+mygYvw7HNRSUhJdE6QyRuZbPG4nNYtda9jfyKK8HoWmDLexsqbGo32yvY15vbODld52QC3D/AAy2kjMEQkkfKbOe8Bo2ttfYX5XR5xNSf7KGdB8gnOHcJZGwPd7TtsxJIHmpfETwI9drH5IMEqfZqYHFzGzNa0PDSQMtrA221F/Byg8PYe6nEtj2zntLAxgdax5uJFgP1RTi+EtcHSAuaW7lpsbfWyqo43OsDUVDm/ytjFz3ZtggkRUwYxkVw5zGC9tbFDXGjbRjxRhh1AW6BmRt72Ju4nq48yh/0gxAMb/V9ECPRlC/to+zAz+sRfbYjX3rYMSnIjtM8Svb+WNht1sTr70AehnCDK50h9lrcviXa29w+K1rG8JiMQYfVaNw3TwQZXxRgcFbVGeeWVrcjWtiYNRYa3J216JjCuFaVk7DSunD9QWusWuadDmuBpZFs4jjGWJo6dST011RDg+DujcC4DMR7h08UHYpSEwBrdwLL5/4jwYMncJXPa0E2Ab1N76/vRfTVaA1iyXjmibLIMpGa2/JBmuE0xgmZLE8kA+sHDKcp0d3HTVTMLu1z3sjaQSS0HR2W+7etubVpXD4gkZ2U0bRK3TYe8FQ8dwKM37NoA3IHXr3Hv3QZFixBleRsTfbqLn4qNGVacSwlkxDt7DXrvqqlnggWFIikPcowTjEF+11rdyda6wHek7dEs627kE3DX5ZY3dHt+YX0rC78MHuXzCyTKQRyN/cf0X0dgVWJ6eN4NwQD7xdBNbILFx3G3iuhjD7XF7a69Uy9tjZSMl2kAlvVwtfyQBlTgn+1SS30cdddghSuoWskeD5FEmPwU4JDQ+/8xkfcnrug6Rzo3audJGd83tM778wgrqxpjeCNlcUNRcDVRMTYCAnqOAsbqgr+JJbA/vqgTAJ8lUxx/mRVxJUjK797IGo3eu096D6s4eqQY2nuVbiTM0oB2uqfgTEc0TPBFz8NLnhxQU2K8OzTVbZBK5kTGiwBO4/VU2K41NM+SIxlgbcB173ttpyRhxNj8dBSunluWtsLDck6ADzWTv9LEMj7Clc2/5rgn3BBRYe6qjll7UlzHA6k6a7DuVvw7Veq4E2spckrZm5m6h2qrqODI8oL1j0AekKrzPawctf38UayyZW3WV4/VdpM899h5IN49DFIGUEbubyX+82HwAVhxli9nOjadjqqj0M4iHUMbebCWnyJ+iiVsTpJqi+pa+9udj/AKIE4I5z5mkflOYeSIaeHERLnfO0tOzLC1vmCoWHhsAzua51gLBouSral4klkjzR0vq7etIwO06tvcHTYoK/GeKLXaLkjQ+KzHGcXnMhLWWP/N9kZ1WM5Huc+idck3s5p1G6Esdx5mYudSPYALnUfsIGcNrZjOwvF3OFtD3/AKo3nge0Eu8RYoNwZ4qD+E1176XFreaNcZkLY4YyQXPGvle/0QZbx1qWu53I+qFGFEXGdQC8MHIk/QIcYg66kxJiyehKAgj3TjRqmoxoltk1sg9JN1rfokx0OjNO4+szUd7T9j8wsgOm/erHAMVdTTMmb+U6jqNiPcg+nBCDqo80gJybX0ULBsZZPA17DcOFwfp48l615c8nkAgCayZstS+IctB4oaldllcw9bK7ooz/ABz3W/MSqjiekIlLm9boPTSbW2CRX1Qjblvqq+WteG96osbxMRNJJzSu2b07z0CCl4prsz+zB29r6D6+5ULL8k6SSSTqSbknquIQa56MsSzFovy+I3C2uikzNB8l8s8FYr/D1DbmzSd+h/VfRuB1wey4PiECuKsHhrIHwVFwx2oINiHDY3WR1fowhheXNrH5f6Be3S4I+S2evZdm10CYlROe6xuBdAOR5YwGAlwAAzHckc0oAE36fsfBditJk000UWWXK290EDiPEBGx1uQWaudmJPVXHFOI53ZG7D2vHoqdjdEGh+iHG+xkdC4+q83HitNxSjIlFSwX0tI3q3n5r58wmt7CZknIH1vDn7t/JfQOAYsHsabggi4PIhAQ0FOwhrh6zfDbuKsp42NaTkae4gKJSviIuBlPipUrQWONztugE8Qkvr2LP8IQNxDG1z7OgZ45AEadsRIQ72fFD2OVLA6w1G+iCooaQtADfVtrpyC6sqy0umebBoyRg925SaivawXv70A8QY0+V9g7QfuyCuxGoL3ueTqTdRAU4432FkkBB6E4wpICUwlAQxfu/vTjSL3CbZble1ktjRogS867pN0mRuu69jaT7/ugKODuMH0TsjgXRONy2+rT1HLy5rU6Di6lmaezmZc8icrvcfogbg30bvqA2SoJjjPstHtOHXX2QtCh4Jo4hlbAzxcMxPm7VBQ1E4a8vBHjdC/EOMMF3F4HmP8AVFuKcIU5vaJo8B9NkLV/CMQuOzaRz9UIM/xDiBxNo/8AEfoOXmqZzSbkkkk6kovxThEWvCcpH5HbHz3CEahrmOLXgtcDqD+9UDdtfNKLE0CU5mKD0NWjejvj3sSIah1hs1528HfdZzGdVa4Bw3UVrssEZdb2nHRrfE9e5B9LxYqySK7SDfYjVUGISZbkkId4V9GE8Dbvr5W9WQ6N977/AAAV3ifBEcgtJNUv/wD1I/7QEATjOKMzG7ggzHcfzerGb9SOX6o4xT0ZRG/ZTSt/qs4fQ/FBGOcIT01ybPYPzNvt3g6oBhwTjRYJ5kQ3XhaNuSCOSr/hfiyWjdltni5sO4/pPLw28FRuITbig3rh/i6CpA7KT1huw6OHlz8lfvxB1iL6L5qooZHyNbEHOf8AlDb3v3W28Vq2A4BjOS7qhrRyY9vaHzOmvmUFtitaQSUH4jWOc691fYngeIEHM+n8Qxw+bkH12A1ZOsl/6bD5fdBWYviBsQDd23gh+ysq/DJYtXM06jbzVbnQLdslBIa7RONG6BKWAkhyeZbuQXkV9v3z+ycA28U01/P6JbPigQRqtJ9F3B/bEVMzbxtP4bT+Yj8x7h8UC4Ph7p544hu94HgOZ8hdfSuC0jYYmsaLBoAA7gglxRWXkyf2CYfugrp4gbqgrKcElEVW8WsqKodqgGcQoAdhqg7iPAmzNts9vsu+h7itCqX62VZiVKLXGpsgwmWMtcWuBDgbEdEuyIeNqUB4kA1vld9D9PMIdzICDgvh11dUNiGjBq9w5N+5X0lgWBxU0bY42hrWjYfXqe9B3oWwIRUomcPXl9by/KPd81pEzrC4QJe0bAKNNCvWzAlPzewfBAIV72tcUOYs0OU+rqLznoNFDqjqRyQZZxZgoiPasFmk+s0cieY7ihsNWuYnRh7XNIuCLEeKymshMUjoz+U28uR9yCKQpeD4U+qmbFGNTuf5R1/RRXvW0eibhoMaHuHrmznHvPLyQFPBPA0FJGCGXeR6zjufNEtWbCzbKYZMrShTEK5znkBA1i0Qe0tfcdHBU9LgDfaEmbusiiIhsdpBoeqiMia12SPd17BAIYrhrHl2UWI3tz8lnXEnDOW8kQ1GrmDn3joe5aF2ropntkvqTuo1bMxwItqgxuyW02VhxDSiKZ1vZd6w89x71WoPLp6NMc0pr0BE39lIlny2ubJWewKrnsGUmQm+b1e8a3t4ae9BoXoiLJKxzt8kZPvIH3W6zVjIwLkLD/QPA01FQRc/htG3Uu+y1TGOHWTEyVD3uijaXdm24zEa621Og2QXLcWY4aOB8Cm5K+40WEP9JFMHgMoGxRDYxylslupsLE9xPmtH4LxhlW0GOUvjdoHOAD2PAuWPA0JtqCNwgvqmq6qkxDE2s5i/eVVcbV8lOxz817cshbfwNysgxLiAuee0AldzDnOyNPQNaRmt1JQa5/asbjq9t+4hPiZrgbFZVw7U09VIIJKeNjnXyyRXaQR11KK8PpJ6ZxYXF8Z9lx3Hcevigo+NBm7QdPpY/RBtHHnc1vUgfFG/ELPVd1O/mhThyEulHd8zYD6oPqPg6HJTRAfyj5K3rmksNtxqqfBpskLegA+SpOIOMYaV15JADsW31QWFLV+trursyjszryQZhuK09Z+LTyB38wB1B7xyUfiniZtFIzNciVha4DkRbKfiR7kFbLNnqHAHZysH0lyTqpXC+AZGComc28nr77X1A79LKt4y4tip/wAOIZpDsAfj3BBHqWgGyynjimyzZx+YW8wj2nnOQue673fDuQhxvFeMO6Efb6oBKkGaRgPUXHh/ovpb0ft/BB5lfNuCwZpmjz+i+kuDYyynDjybdAQYpi0MDSZpGtHeUHu4go3u9WYD996ZhoQ+1TM0TTzyZII36tYNTcjuaCSe5dj9TQQyCnnqm9tzbkZlBPX1Tl83eaCBxbxICzs4zcn1W2OpJ0U7jWqfSRU9S0XLMtx1BGoVXDgMRnjc1jQQ8XyjQg7G3L9EWce4f2tG5lvym3iNUARi/GlJO0OyPLjuMpBHw1Q6cbp3Oy/iMJ2zNI+alYM9kjXtnlMMEAsbOyFzrAklw1tqAAN1WYjJSSNd/DyulY0jPG/MSGkgZ2l/rAgkc+SCr4wiBYHjkfgUKtKK8RjcaaRp1MZLSe4fohAFA4BzSmJOZLY26C9YdSF4+nBFiP39Eh29x++SeD/mg1T0FYeGdu7qWj3A/daxiMDiPVv3gG3xWb+hIfhSHrJ9AtB4hrxDEXX1QDE+CMc/+5jv1d2N/eI7q3w7BWROa5obk1ccoAs8AWOgHK6D+HcSbUVTnTuPZsGgF7Ek2F7ctVoohZEx+TYjT3boMf8ASLEZp7H1tDlaXWaDze4joNh3odgw/MAGTse4CxDXNaP+0n4op4jhEs2Rx9S5L+8Dl4fZCOPTQP8AWpWFro/zt0DgNxbmgtqXAJ2nMGAX5tlaD7xED8UQR0zhGA4AHxJ+J1KqOFsZMkYubnYhX88nq/FADcSttmHcqHgKnz1TW9XD4XKteLKj2lC9GMg/ibnlZB9LYZTBsdism9LPo5qKmo/iaZzHNc0BzHODcpGlwToQfotPwrEWus23mvcZoXPIIPq22QYdw96M6+J7ZIquKKUaWYXHTmCbWPgQQtQPCUboO0q7TTZbXOwHcNh4q8wugawEjfl18U9jbD2JQYVxDiGKQl1NDJeBvsexmDel3amyBDh9Y6S+SYyOO9ibnvOy07HIi57rjwsodIx9wLmxQSsIoHsjY2Q5pLet4qm43gIid4IwMfZ6koZ4xqQ6F400BQB3BUGaobfZfTWHUn+zEAalq+aeDJcswP73C3Kk4gOUAHkgjRT3DYHvEU8MmeJztjyt3ggkFZ7xbwVPNVS1DpYGMkdmP4hNr2uBpfktUfQR1YAe0OPI/ryVThmC0n8QGhpe4G+pJAsgs+C8NIYHPubBoG+zRZu+vU303RLjEd47cl4a6nhIjMjGu5NJAJTWM1rRHvyQYBxdQBsksefIx7wbkXAdp0ta/eqfC8Mjhdnmnblt7LN3agga7agbIyxythc+Rtw4jUgjkoNHh9LYvyW7ggYo4TNHO8tyiS5APS1vos+DVpk+LZxla0NA0FlnM7fXf3OI9xQNuTjHaaJlxSoygIcgskxO1sd1wckFBsPoaqvw5BzD7+8D7Ij9JlUWwi3M2WbeiTE+zqnRHaRuni25+RK1/HcG/i2MHQjXwQUfo5wvJDntdzvWNxy1sPmfcrzE8Xb2Tm2ylvI9ylilMcYjjIYBb1v0VTjETgAWSRvNtc45+LUGd4mHS5r6g7ja4URlEAz2cvQKdi3bB5PawNJ5BpPzKjQSSn+8LXdHN08kA9w+OznLRsfujKrntEhWGmLZ7/vdWuJ1WWO52+dkAXxPPe/imOC58k/iFHx+pLiAdfzHzvZR8GqMkzHd6D6P4ZBIaUU4rUCOK5PghrgiUPjae5XVRD20vrewzl1PRBGhxRlPB2st7F1tr7qXjVU0wAg3BAIKmzUrS2xaCOiFeKZHlmSK3mgCsTxCITdmTd7tdOW+/imqBzA7KdNU4ygLXEnW+5I5/sKqxa7HBw80FtjTrNFkB8Tz2jcOqLKyqzxhAXFU9za6CDgDrPWkYNKXW1WY4ObP/fVa7w3Qgsa4c/sgM8Pm7OnkfzDDbx2+qi8CUBLXTnUm4Hgl8RHsqPKN3kCyJuHaTsoGNGmVoue+2qAMx3hQyTunc43KruJI58jY2u9UCxdzRLxJxdSwOLXytLv5W6n3BA2KcbQEkFkg8WO57IBluEZCXG5Lt7rqGPR7CbGxIVj/AGxFN7DgVXyG0wQV1N6pJ6An3IUcbknqb/FFGKOyRzcjfL70LBAgjReNCW5eBqC5avXDZNhOE7IJ+AVZhqI5AbZHBx8Bv8LhfSuE1bXMGtxuO++q+XAbLYPRrxB2tOI3H14vV8W/lP08kB7iji5psguvwx7rnM4eZRxSR9odTomcXiYzQW6oMoqMKDXa3PinYWWPcrTF3BziqOZ5GyCxZTssSTruELcRVQOg9lv0Uqpr3DRCHEFdf8MH+r52QU9RLncSeZ/0SWry2q66De/RVjAfTjXUaFaXhzLi/W5XzZ6M8a7GfITo/UeI3HmPkt+p8UHYgs6IJuJwTOafxxGO5oPzKD8Twt4uRVuJ72tUyd73ncqpr2yDYXQUVdTVDXXE7HeLSPkVX1WZzfXFnW5ahSK98jb5rqE2QkaoIb5cse6AcXqM7/D5on4jxAMYQ0oKkeT5oH6OWzwfL9/Bbd6PKgOiZ7vdosKatM9HWJksLR7QOZvfb2h9fNBo3FTiXQD8ufVTOOayqFA4UYJldva1w3mRfnZQamdk7AHGwdsf5XDkUr+KlawtO4G/yQY7S8GYg4lz4HXPN8gB89TdNV/Ble0XMYPcJByWrSUFS8ZnOLQdQqyuwyUNv2hPvQZNRYbURytvHK03Gzb/AKIurW5ZWg6ENBI6Jyd0jSQCS7lb96KJLTuBu8+u7fuH70QVXEMl4j/zPv77n5BDlla8R1F3CMfluT4n7D5qta0Fum/P3oGglAJJGqW0oLRnglk/JeNaV51QMvcVY4Hiz6aVssZ1G45EcwVAdGnBEf0+yDeuFuK46hgLHWP5mncFTcTxAWLiV8901RJE7MxzmuHMaeSu4uKJyLP1HW6AoxDEQSTfmqmau3uUMT4w8k+KizYg89yC0xbFsgIHtnbu7yhguJNzuead7EuN9deqUKa2qBoNTdlPNKdCdL6jw1H39ySaZBHhkcxwc02IIIPQhbNwVxSKiKxIbK32m/8AkO4/BZCYE6M0Za5j7Ote7SbjuKD6GpcSbzso+I4zE0XvqscpOMZ26SDP3jQ/Ypqs4nc/SxCAuxbGQ8kqlrsUABJIAQxJiTyoNS9z/aKDyvqzM/u5X+aZmawWsX+bQPdqvWxJRh5IGFacP4qaeUOuctxfutz/AHuq4w2TxAIvYA3O3w096Db8LxBj25tCx49cDXfZ47kQYWXM0P4jNMru7xWD8OcRPpXZTcxnlzb3ju6haRhPE7Q3NG4Fv8t9L/8Aie4oNJry1zBlIv0VE6G97jT6dUM1PGYsTfL80LYlxu83DHmyC3r7tc+1gTpc8tf0QtjFc2MEB13nn39d+XRRKrHJHAlzrD4lD9VUl5vy5C/71QS4o2m933/qb1tfYmx71OqsCDWBzZInOdtGJWl1tNbG3f7iqAO5qRLYnTQIESQube4I8lwauJdbcpbC49UFt2oXmffRcuQID7pwO7ly5Ap772vc22ulQyCy5cgYlAJ2UeYALlyByFoISnWXLkDr5MwaD+UWHvJ+ZXj7LlyBJy7W3XlVIHOHqgaAGwtsANuvVeLkCAB0SJC1cuQJ0O3TvTT2i91y5BwI2svM65cg8cnJoi05Ta+h94BHwXLkDbm3K9jzMJLXFp7iQuXIFOq5Dub+X2TLX+S5cgUdd9UkxBcuQe5R0T8AHRcuQeuZ3LxrVy5B/9k="/>
          <p:cNvSpPr>
            <a:spLocks noChangeAspect="1" noChangeArrowheads="1"/>
          </p:cNvSpPr>
          <p:nvPr/>
        </p:nvSpPr>
        <p:spPr bwMode="auto">
          <a:xfrm>
            <a:off x="155575" y="-1804988"/>
            <a:ext cx="4762500" cy="37623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3016" name="AutoShape 8" descr="data:image/jpeg;base64,/9j/4AAQSkZJRgABAQAAAQABAAD/2wCEAAkGBxMSEhUTExMVFRUXGB0YGBcYFxgdHxsaGh0aGhoaHx0YHyggGh0lHRgYIjEhJSkrLi4uFx8zODMtNygtLisBCgoKBQUFDgUFDisZExkrKysrKysrKysrKysrKysrKysrKysrKysrKysrKysrKysrKysrKysrKysrKysrKysrK//AABEIAMcA/QMBIgACEQEDEQH/xAAcAAABBQEBAQAAAAAAAAAAAAAGAgMEBQcAAQj/xABEEAABAwIEAwQIBAMFCAMBAAABAAIDBBEFEiExBkFRE2FxgQciMpGhscHRI0Lh8BRSchUzkpPxJFNUYoKywtJDc4M0/8QAFAEBAAAAAAAAAAAAAAAAAAAAAP/EABQRAQAAAAAAAAAAAAAAAAAAAAD/2gAMAwEAAhEDEQA/AAb+0ZP94/8AxO+6eZWyf7yS/TO77qDR05cb7AHV7tht+7BTI5A0/hk31u87+X8o+Ou6Cxc98djJK/Mdo2vdcafnPLw38E1LiMrjftH2AsBmNh4BQMw81MwmhM8zImbvcG+Hf5ICjg3Ap61+Z8kjYWnVwcfWP8o+p71qr4YoYhG05L+zbU+Ou/nun8IwpkETI2XAaLctep280NVcrpaq+tm6BAvF43MZnMhy9eyZf4/ZVlPWEsLmukNutuX9ICtsclY+hlI1DTa/gvMKp2NiYW2yuaHDvQDM2IPv7Tte8obxyke71o5Hhw1LczrEfdFmN0Qa67fZPLoqqUaXQZucQluPxJf8bu/vS2YjLf8AvZP8TvupvFlAIniVujXGzgOTjc38/n4qkYbnRBeYW+oqJY4mSPzPOUes7brvsBr5Ld8Nw4UlOGtZJIQNSHauPM3J5oH9DXDo1qpBqbhncNifM/Ad60jGJcoAabFAKzYm5xcIpnB9vWgmBv4A793NUzopmDL/AAbAMxOYSgNJILTfntb3BElTRxVQyyt9YbO2PkQqCp4RaDZ085b/AC3QV0uMZCWuqAD/ALuAXt/1Hf3KDPirr6/xQHMuzEfLRWDzDTHs6eMZyfaOpPmU66hlcM0slu4ckANjTpG/iRSyGN3R7tPjoq3+05gP76S/9bvujSswwWLhryc3r3oCrKcxzFp66eB/fwQPyYhKdDJIbHm9x56HUpyGune7KySUkmwAe+5PkVCdc2ABuTYDckkrZvRtwc2BvaygOmO/Rv8Ayj6nme5BQ4DwTVvAfUVEzAf/AI2SOzebibDyujKiwZkTRlzX6ue558y4lE9U5rQSdEOz1wvugU9vVxt/UVT4lhQkBs+Rp6te4fIq2hfnF146MhBkuPRVdPc9vM5vXtH6eOqHX43Uf8RP/myfdavxAIyCCWk9LhZdxDh3ZOu0eofgUEE45U7fxE+3+9k+6UzG6n/iJ/8AOk/9lXSLyJ2yC2hx6pv/AP0z/wCdJ/7KUzHKnX/aZ/8ANk/9lRNOvRSY3dUFv2pOhOg2HIeCS02TIf4p1pKB/J+/NHXolw7PVukO0bTb+p1x8roEDtf33rXfRXR5KcyW1e8nybp90GjNaAEA8RYiyma9w9t2gHNSeOuP4aKMtHrSkaNHuuVgzq6rxGqbbM+RzvVA2aL79zR1QbXDGf7I13dqb95v9UKcNcYRwg00zrZT6hOwvyvyWhYnS5aLINbjfr3+a+eOJMPkD3SAEtBs635T39x6oNfrMRDwdfMKKzKW32WS4RxLLFZt845Ao9w2vmlbcxFjep5+AQIxeEPY9h2IPv5HyIBWb093Oa3mTl8ytJrH7+H0QDhzQKto5dpf/wAkH0hwY5rKUW0DWj4Cyqqt9bOXSRsAaDpm3PepvBTrwZOvy5qBjWPOkZNL2wpaKB2TtALvkeNCGjx0QLwjF3doIqiMxvPsu5E9Lq14l9RmbuQZhmLMq4y5kjpYs2XM5uV8buRNtCO8Iq4mLnUbHO3LBfx0v9UGbR4kWSuc1jpZTs0C9h1PRJrOKpGm08TmA+KmYBXGKGTsms7V15ZZZDZkUQJDST5aAb2Kg1GMdq1z3PhqYhpI6MOBZfYlrxe3egtKKsa8BzTdpQZxk3K9rhpra/xH1VhRwdjKMhvE8XaOhVZxw/8ADB/5kCODBnqWv3EQz+ezfjr/ANK+jsGblhaTp6oJ8V86ejkEvDAP7x4Hu/TN71uNRjLo4yHRPBA6aHwKCRXTZnEnZD2OUGYF8Vg8bjk4cx496o+JJ3xNbJV1hpw8XbFG27rd6rcExs3MkNSaiJpHaMe3K9rT+bvCA9wJxLAXc1V8W4iXHs2OLWj2rbnoL9Fe1DQyLM3a1x81imIYzLLLITMyCNrrZ3XJJ6NA3QFEcI8SoGPQh0TmHU20PQjVVFHicrQXRyNqWN9rKCHAdS062XlXj7JQGtJJdpbxQCWYHdOMAsoklwSOYuPclROQSQ3fZSIgokciksd5ILIMNu+6kQs0+qYYOffopTdAEHjRcr6B4Touyo4gBqGA+Z1KwWiZnkY3q4D4r6Ww2LLG0dwQUeLR0szD29IHkDTNGDfuCpsFwUvfaKmZSwbuDWBrpO7TW3VHE7gCNNyqzHsYfAIi1mbNJld3N5+aDzidgbARytYLFsaoJY5e1h1uPWb/ADfqtX43xRois03J5LKMPx2WSV7XMs0at06IIlNjsLHXkpw1/wD9YvfyCuKPEXTeywhvUp+OpY86tF1agsygNFkA3XNsXIAoherH9X6LQ8cFsyA8BbmrWf1H6oN74SJbGDa+mygYvw7HNRSUhJdE6QyRuZbPG4nNYtda9jfyKK8HoWmDLexsqbGo32yvY15vbODld52QC3D/AAy2kjMEQkkfKbOe8Bo2ttfYX5XR5xNSf7KGdB8gnOHcJZGwPd7TtsxJIHmpfETwI9drH5IMEqfZqYHFzGzNa0PDSQMtrA221F/Byg8PYe6nEtj2zntLAxgdax5uJFgP1RTi+EtcHSAuaW7lpsbfWyqo43OsDUVDm/ytjFz3ZtggkRUwYxkVw5zGC9tbFDXGjbRjxRhh1AW6BmRt72Ju4nq48yh/0gxAMb/V9ECPRlC/to+zAz+sRfbYjX3rYMSnIjtM8Svb+WNht1sTr70AehnCDK50h9lrcviXa29w+K1rG8JiMQYfVaNw3TwQZXxRgcFbVGeeWVrcjWtiYNRYa3J216JjCuFaVk7DSunD9QWusWuadDmuBpZFs4jjGWJo6dST011RDg+DujcC4DMR7h08UHYpSEwBrdwLL5/4jwYMncJXPa0E2Ab1N76/vRfTVaA1iyXjmibLIMpGa2/JBmuE0xgmZLE8kA+sHDKcp0d3HTVTMLu1z3sjaQSS0HR2W+7etubVpXD4gkZ2U0bRK3TYe8FQ8dwKM37NoA3IHXr3Hv3QZFixBleRsTfbqLn4qNGVacSwlkxDt7DXrvqqlnggWFIikPcowTjEF+11rdyda6wHek7dEs627kE3DX5ZY3dHt+YX0rC78MHuXzCyTKQRyN/cf0X0dgVWJ6eN4NwQD7xdBNbILFx3G3iuhjD7XF7a69Uy9tjZSMl2kAlvVwtfyQBlTgn+1SS30cdddghSuoWskeD5FEmPwU4JDQ+/8xkfcnrug6Rzo3audJGd83tM778wgrqxpjeCNlcUNRcDVRMTYCAnqOAsbqgr+JJbA/vqgTAJ8lUxx/mRVxJUjK797IGo3eu096D6s4eqQY2nuVbiTM0oB2uqfgTEc0TPBFz8NLnhxQU2K8OzTVbZBK5kTGiwBO4/VU2K41NM+SIxlgbcB173ttpyRhxNj8dBSunluWtsLDck6ADzWTv9LEMj7Clc2/5rgn3BBRYe6qjll7UlzHA6k6a7DuVvw7Veq4E2spckrZm5m6h2qrqODI8oL1j0AekKrzPawctf38UayyZW3WV4/VdpM899h5IN49DFIGUEbubyX+82HwAVhxli9nOjadjqqj0M4iHUMbebCWnyJ+iiVsTpJqi+pa+9udj/AKIE4I5z5mkflOYeSIaeHERLnfO0tOzLC1vmCoWHhsAzua51gLBouSral4klkjzR0vq7etIwO06tvcHTYoK/GeKLXaLkjQ+KzHGcXnMhLWWP/N9kZ1WM5Huc+idck3s5p1G6Esdx5mYudSPYALnUfsIGcNrZjOwvF3OFtD3/AKo3nge0Eu8RYoNwZ4qD+E1176XFreaNcZkLY4YyQXPGvle/0QZbx1qWu53I+qFGFEXGdQC8MHIk/QIcYg66kxJiyehKAgj3TjRqmoxoltk1sg9JN1rfokx0OjNO4+szUd7T9j8wsgOm/erHAMVdTTMmb+U6jqNiPcg+nBCDqo80gJybX0ULBsZZPA17DcOFwfp48l615c8nkAgCayZstS+IctB4oaldllcw9bK7ooz/ABz3W/MSqjiekIlLm9boPTSbW2CRX1Qjblvqq+WteG96osbxMRNJJzSu2b07z0CCl4prsz+zB29r6D6+5ULL8k6SSSTqSbknquIQa56MsSzFovy+I3C2uikzNB8l8s8FYr/D1DbmzSd+h/VfRuB1wey4PiECuKsHhrIHwVFwx2oINiHDY3WR1fowhheXNrH5f6Be3S4I+S2evZdm10CYlROe6xuBdAOR5YwGAlwAAzHckc0oAE36fsfBditJk000UWWXK290EDiPEBGx1uQWaudmJPVXHFOI53ZG7D2vHoqdjdEGh+iHG+xkdC4+q83HitNxSjIlFSwX0tI3q3n5r58wmt7CZknIH1vDn7t/JfQOAYsHsabggi4PIhAQ0FOwhrh6zfDbuKsp42NaTkae4gKJSviIuBlPipUrQWONztugE8Qkvr2LP8IQNxDG1z7OgZ45AEadsRIQ72fFD2OVLA6w1G+iCooaQtADfVtrpyC6sqy0umebBoyRg925SaivawXv70A8QY0+V9g7QfuyCuxGoL3ueTqTdRAU4432FkkBB6E4wpICUwlAQxfu/vTjSL3CbZble1ktjRogS867pN0mRuu69jaT7/ugKODuMH0TsjgXRONy2+rT1HLy5rU6Di6lmaezmZc8icrvcfogbg30bvqA2SoJjjPstHtOHXX2QtCh4Jo4hlbAzxcMxPm7VBQ1E4a8vBHjdC/EOMMF3F4HmP8AVFuKcIU5vaJo8B9NkLV/CMQuOzaRz9UIM/xDiBxNo/8AEfoOXmqZzSbkkkk6kovxThEWvCcpH5HbHz3CEahrmOLXgtcDqD+9UDdtfNKLE0CU5mKD0NWjejvj3sSIah1hs1528HfdZzGdVa4Bw3UVrssEZdb2nHRrfE9e5B9LxYqySK7SDfYjVUGISZbkkId4V9GE8Dbvr5W9WQ6N977/AAAV3ifBEcgtJNUv/wD1I/7QEATjOKMzG7ggzHcfzerGb9SOX6o4xT0ZRG/ZTSt/qs4fQ/FBGOcIT01ybPYPzNvt3g6oBhwTjRYJ5kQ3XhaNuSCOSr/hfiyWjdltni5sO4/pPLw28FRuITbig3rh/i6CpA7KT1huw6OHlz8lfvxB1iL6L5qooZHyNbEHOf8AlDb3v3W28Vq2A4BjOS7qhrRyY9vaHzOmvmUFtitaQSUH4jWOc691fYngeIEHM+n8Qxw+bkH12A1ZOsl/6bD5fdBWYviBsQDd23gh+ysq/DJYtXM06jbzVbnQLdslBIa7RONG6BKWAkhyeZbuQXkV9v3z+ycA28U01/P6JbPigQRqtJ9F3B/bEVMzbxtP4bT+Yj8x7h8UC4Ph7p544hu94HgOZ8hdfSuC0jYYmsaLBoAA7gglxRWXkyf2CYfugrp4gbqgrKcElEVW8WsqKodqgGcQoAdhqg7iPAmzNts9vsu+h7itCqX62VZiVKLXGpsgwmWMtcWuBDgbEdEuyIeNqUB4kA1vld9D9PMIdzICDgvh11dUNiGjBq9w5N+5X0lgWBxU0bY42hrWjYfXqe9B3oWwIRUomcPXl9by/KPd81pEzrC4QJe0bAKNNCvWzAlPzewfBAIV72tcUOYs0OU+rqLznoNFDqjqRyQZZxZgoiPasFmk+s0cieY7ihsNWuYnRh7XNIuCLEeKymshMUjoz+U28uR9yCKQpeD4U+qmbFGNTuf5R1/RRXvW0eibhoMaHuHrmznHvPLyQFPBPA0FJGCGXeR6zjufNEtWbCzbKYZMrShTEK5znkBA1i0Qe0tfcdHBU9LgDfaEmbusiiIhsdpBoeqiMia12SPd17BAIYrhrHl2UWI3tz8lnXEnDOW8kQ1GrmDn3joe5aF2ropntkvqTuo1bMxwItqgxuyW02VhxDSiKZ1vZd6w89x71WoPLp6NMc0pr0BE39lIlny2ubJWewKrnsGUmQm+b1e8a3t4ae9BoXoiLJKxzt8kZPvIH3W6zVjIwLkLD/QPA01FQRc/htG3Uu+y1TGOHWTEyVD3uijaXdm24zEa621Og2QXLcWY4aOB8Cm5K+40WEP9JFMHgMoGxRDYxylslupsLE9xPmtH4LxhlW0GOUvjdoHOAD2PAuWPA0JtqCNwgvqmq6qkxDE2s5i/eVVcbV8lOxz817cshbfwNysgxLiAuee0AldzDnOyNPQNaRmt1JQa5/asbjq9t+4hPiZrgbFZVw7U09VIIJKeNjnXyyRXaQR11KK8PpJ6ZxYXF8Z9lx3Hcevigo+NBm7QdPpY/RBtHHnc1vUgfFG/ELPVd1O/mhThyEulHd8zYD6oPqPg6HJTRAfyj5K3rmksNtxqqfBpskLegA+SpOIOMYaV15JADsW31QWFLV+trursyjszryQZhuK09Z+LTyB38wB1B7xyUfiniZtFIzNciVha4DkRbKfiR7kFbLNnqHAHZysH0lyTqpXC+AZGComc28nr77X1A79LKt4y4tip/wAOIZpDsAfj3BBHqWgGyynjimyzZx+YW8wj2nnOQue673fDuQhxvFeMO6Efb6oBKkGaRgPUXHh/ovpb0ft/BB5lfNuCwZpmjz+i+kuDYyynDjybdAQYpi0MDSZpGtHeUHu4go3u9WYD996ZhoQ+1TM0TTzyZII36tYNTcjuaCSe5dj9TQQyCnnqm9tzbkZlBPX1Tl83eaCBxbxICzs4zcn1W2OpJ0U7jWqfSRU9S0XLMtx1BGoVXDgMRnjc1jQQ8XyjQg7G3L9EWce4f2tG5lvym3iNUARi/GlJO0OyPLjuMpBHw1Q6cbp3Oy/iMJ2zNI+alYM9kjXtnlMMEAsbOyFzrAklw1tqAAN1WYjJSSNd/DyulY0jPG/MSGkgZ2l/rAgkc+SCr4wiBYHjkfgUKtKK8RjcaaRp1MZLSe4fohAFA4BzSmJOZLY26C9YdSF4+nBFiP39Eh29x++SeD/mg1T0FYeGdu7qWj3A/daxiMDiPVv3gG3xWb+hIfhSHrJ9AtB4hrxDEXX1QDE+CMc/+5jv1d2N/eI7q3w7BWROa5obk1ccoAs8AWOgHK6D+HcSbUVTnTuPZsGgF7Ek2F7ctVoohZEx+TYjT3boMf8ASLEZp7H1tDlaXWaDze4joNh3odgw/MAGTse4CxDXNaP+0n4op4jhEs2Rx9S5L+8Dl4fZCOPTQP8AWpWFro/zt0DgNxbmgtqXAJ2nMGAX5tlaD7xED8UQR0zhGA4AHxJ+J1KqOFsZMkYubnYhX88nq/FADcSttmHcqHgKnz1TW9XD4XKteLKj2lC9GMg/ibnlZB9LYZTBsdism9LPo5qKmo/iaZzHNc0BzHODcpGlwToQfotPwrEWus23mvcZoXPIIPq22QYdw96M6+J7ZIquKKUaWYXHTmCbWPgQQtQPCUboO0q7TTZbXOwHcNh4q8wugawEjfl18U9jbD2JQYVxDiGKQl1NDJeBvsexmDel3amyBDh9Y6S+SYyOO9ibnvOy07HIi57rjwsodIx9wLmxQSsIoHsjY2Q5pLet4qm43gIid4IwMfZ6koZ4xqQ6F400BQB3BUGaobfZfTWHUn+zEAalq+aeDJcswP73C3Kk4gOUAHkgjRT3DYHvEU8MmeJztjyt3ggkFZ7xbwVPNVS1DpYGMkdmP4hNr2uBpfktUfQR1YAe0OPI/ryVThmC0n8QGhpe4G+pJAsgs+C8NIYHPubBoG+zRZu+vU303RLjEd47cl4a6nhIjMjGu5NJAJTWM1rRHvyQYBxdQBsksefIx7wbkXAdp0ta/eqfC8Mjhdnmnblt7LN3agga7agbIyxythc+Rtw4jUgjkoNHh9LYvyW7ggYo4TNHO8tyiS5APS1vos+DVpk+LZxla0NA0FlnM7fXf3OI9xQNuTjHaaJlxSoygIcgskxO1sd1wckFBsPoaqvw5BzD7+8D7Ij9JlUWwi3M2WbeiTE+zqnRHaRuni25+RK1/HcG/i2MHQjXwQUfo5wvJDntdzvWNxy1sPmfcrzE8Xb2Tm2ylvI9ylilMcYjjIYBb1v0VTjETgAWSRvNtc45+LUGd4mHS5r6g7ja4URlEAz2cvQKdi3bB5PawNJ5BpPzKjQSSn+8LXdHN08kA9w+OznLRsfujKrntEhWGmLZ7/vdWuJ1WWO52+dkAXxPPe/imOC58k/iFHx+pLiAdfzHzvZR8GqMkzHd6D6P4ZBIaUU4rUCOK5PghrgiUPjae5XVRD20vrewzl1PRBGhxRlPB2st7F1tr7qXjVU0wAg3BAIKmzUrS2xaCOiFeKZHlmSK3mgCsTxCITdmTd7tdOW+/imqBzA7KdNU4ygLXEnW+5I5/sKqxa7HBw80FtjTrNFkB8Tz2jcOqLKyqzxhAXFU9za6CDgDrPWkYNKXW1WY4ObP/fVa7w3Qgsa4c/sgM8Pm7OnkfzDDbx2+qi8CUBLXTnUm4Hgl8RHsqPKN3kCyJuHaTsoGNGmVoue+2qAMx3hQyTunc43KruJI58jY2u9UCxdzRLxJxdSwOLXytLv5W6n3BA2KcbQEkFkg8WO57IBluEZCXG5Lt7rqGPR7CbGxIVj/AGxFN7DgVXyG0wQV1N6pJ6An3IUcbknqb/FFGKOyRzcjfL70LBAgjReNCW5eBqC5avXDZNhOE7IJ+AVZhqI5AbZHBx8Bv8LhfSuE1bXMGtxuO++q+XAbLYPRrxB2tOI3H14vV8W/lP08kB7iji5psguvwx7rnM4eZRxSR9odTomcXiYzQW6oMoqMKDXa3PinYWWPcrTF3BziqOZ5GyCxZTssSTruELcRVQOg9lv0Uqpr3DRCHEFdf8MH+r52QU9RLncSeZ/0SWry2q66De/RVjAfTjXUaFaXhzLi/W5XzZ6M8a7GfITo/UeI3HmPkt+p8UHYgs6IJuJwTOafxxGO5oPzKD8Twt4uRVuJ72tUyd73ncqpr2yDYXQUVdTVDXXE7HeLSPkVX1WZzfXFnW5ahSK98jb5rqE2QkaoIb5cse6AcXqM7/D5on4jxAMYQ0oKkeT5oH6OWzwfL9/Bbd6PKgOiZ7vdosKatM9HWJksLR7QOZvfb2h9fNBo3FTiXQD8ufVTOOayqFA4UYJldva1w3mRfnZQamdk7AHGwdsf5XDkUr+KlawtO4G/yQY7S8GYg4lz4HXPN8gB89TdNV/Ble0XMYPcJByWrSUFS8ZnOLQdQqyuwyUNv2hPvQZNRYbURytvHK03Gzb/AKIurW5ZWg6ENBI6Jyd0jSQCS7lb96KJLTuBu8+u7fuH70QVXEMl4j/zPv77n5BDlla8R1F3CMfluT4n7D5qta0Fum/P3oGglAJJGqW0oLRnglk/JeNaV51QMvcVY4Hiz6aVssZ1G45EcwVAdGnBEf0+yDeuFuK46hgLHWP5mncFTcTxAWLiV8901RJE7MxzmuHMaeSu4uKJyLP1HW6AoxDEQSTfmqmau3uUMT4w8k+KizYg89yC0xbFsgIHtnbu7yhguJNzuead7EuN9deqUKa2qBoNTdlPNKdCdL6jw1H39ySaZBHhkcxwc02IIIPQhbNwVxSKiKxIbK32m/8AkO4/BZCYE6M0Za5j7Ote7SbjuKD6GpcSbzso+I4zE0XvqscpOMZ26SDP3jQ/Ypqs4nc/SxCAuxbGQ8kqlrsUABJIAQxJiTyoNS9z/aKDyvqzM/u5X+aZmawWsX+bQPdqvWxJRh5IGFacP4qaeUOuctxfutz/AHuq4w2TxAIvYA3O3w096Db8LxBj25tCx49cDXfZ47kQYWXM0P4jNMru7xWD8OcRPpXZTcxnlzb3ju6haRhPE7Q3NG4Fv8t9L/8Aie4oNJry1zBlIv0VE6G97jT6dUM1PGYsTfL80LYlxu83DHmyC3r7tc+1gTpc8tf0QtjFc2MEB13nn39d+XRRKrHJHAlzrD4lD9VUl5vy5C/71QS4o2m933/qb1tfYmx71OqsCDWBzZInOdtGJWl1tNbG3f7iqAO5qRLYnTQIESQube4I8lwauJdbcpbC49UFt2oXmffRcuQID7pwO7ly5Ap772vc22ulQyCy5cgYlAJ2UeYALlyByFoISnWXLkDr5MwaD+UWHvJ+ZXj7LlyBJy7W3XlVIHOHqgaAGwtsANuvVeLkCAB0SJC1cuQJ0O3TvTT2i91y5BwI2svM65cg8cnJoi05Ta+h94BHwXLkDbm3K9jzMJLXFp7iQuXIFOq5Dub+X2TLX+S5cgUdd9UkxBcuQe5R0T8AHRcuQeuZ3LxrVy5B/9k="/>
          <p:cNvSpPr>
            <a:spLocks noChangeAspect="1" noChangeArrowheads="1"/>
          </p:cNvSpPr>
          <p:nvPr/>
        </p:nvSpPr>
        <p:spPr bwMode="auto">
          <a:xfrm>
            <a:off x="155575" y="-1804988"/>
            <a:ext cx="4762500" cy="37623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3018" name="Picture 10" descr="http://sites.psu.edu/siowfa15/wp-content/uploads/sites/29639/2015/10/emotion.jpg"/>
          <p:cNvPicPr>
            <a:picLocks noChangeAspect="1" noChangeArrowheads="1"/>
          </p:cNvPicPr>
          <p:nvPr/>
        </p:nvPicPr>
        <p:blipFill>
          <a:blip r:embed="rId5" cstate="print"/>
          <a:srcRect/>
          <a:stretch>
            <a:fillRect/>
          </a:stretch>
        </p:blipFill>
        <p:spPr bwMode="auto">
          <a:xfrm>
            <a:off x="5796136" y="1772816"/>
            <a:ext cx="2520280" cy="30243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395536" y="188640"/>
            <a:ext cx="6408712" cy="523220"/>
          </a:xfrm>
          <a:prstGeom prst="rect">
            <a:avLst/>
          </a:prstGeom>
        </p:spPr>
        <p:txBody>
          <a:bodyPr wrap="square">
            <a:spAutoFit/>
          </a:bodyPr>
          <a:lstStyle/>
          <a:p>
            <a:r>
              <a:rPr lang="tr-TR" sz="2800" dirty="0" smtClean="0">
                <a:solidFill>
                  <a:schemeClr val="bg1"/>
                </a:solidFill>
              </a:rPr>
              <a:t>Bireylerde Afet Sonrası Psikolojik Tepkiler </a:t>
            </a:r>
            <a:endParaRPr lang="tr-TR" sz="2800" dirty="0">
              <a:solidFill>
                <a:schemeClr val="bg1"/>
              </a:solidFill>
            </a:endParaRPr>
          </a:p>
        </p:txBody>
      </p:sp>
      <p:sp>
        <p:nvSpPr>
          <p:cNvPr id="6" name="5 Dikdörtgen"/>
          <p:cNvSpPr/>
          <p:nvPr/>
        </p:nvSpPr>
        <p:spPr>
          <a:xfrm>
            <a:off x="755576" y="1196752"/>
            <a:ext cx="5832648" cy="4431983"/>
          </a:xfrm>
          <a:prstGeom prst="rect">
            <a:avLst/>
          </a:prstGeom>
          <a:solidFill>
            <a:schemeClr val="bg1">
              <a:lumMod val="85000"/>
            </a:schemeClr>
          </a:solidFill>
        </p:spPr>
        <p:txBody>
          <a:bodyPr wrap="square">
            <a:spAutoFit/>
          </a:bodyPr>
          <a:lstStyle/>
          <a:p>
            <a:endParaRPr lang="tr-TR" u="sng" dirty="0" smtClean="0"/>
          </a:p>
          <a:p>
            <a:r>
              <a:rPr lang="tr-TR" sz="2400" b="1" u="sng" dirty="0" smtClean="0"/>
              <a:t>Bilişsel Tepkiler: </a:t>
            </a:r>
          </a:p>
          <a:p>
            <a:pPr>
              <a:buFont typeface="Wingdings" pitchFamily="2" charset="2"/>
              <a:buChar char="Ø"/>
            </a:pPr>
            <a:r>
              <a:rPr lang="tr-TR" sz="2400" dirty="0" smtClean="0"/>
              <a:t>konsantrasyon bozukluğu, </a:t>
            </a:r>
          </a:p>
          <a:p>
            <a:pPr>
              <a:buFont typeface="Wingdings" pitchFamily="2" charset="2"/>
              <a:buChar char="Ø"/>
            </a:pPr>
            <a:r>
              <a:rPr lang="tr-TR" sz="2400" dirty="0" smtClean="0"/>
              <a:t>karar verme konusunda zorlanmalar, </a:t>
            </a:r>
          </a:p>
          <a:p>
            <a:pPr>
              <a:buFont typeface="Wingdings" pitchFamily="2" charset="2"/>
              <a:buChar char="Ø"/>
            </a:pPr>
            <a:r>
              <a:rPr lang="tr-TR" sz="2400" dirty="0" smtClean="0"/>
              <a:t>hafıza sorunları-hafıza kaybı, yanlış inançlar</a:t>
            </a:r>
          </a:p>
          <a:p>
            <a:r>
              <a:rPr lang="tr-TR" sz="2400" dirty="0" smtClean="0"/>
              <a:t>  (örneğin; ‘Hep benim suçumdu.’ gibi), </a:t>
            </a:r>
          </a:p>
          <a:p>
            <a:pPr>
              <a:buFont typeface="Wingdings" pitchFamily="2" charset="2"/>
              <a:buChar char="Ø"/>
            </a:pPr>
            <a:r>
              <a:rPr lang="tr-TR" sz="2400" dirty="0" smtClean="0"/>
              <a:t>düşüncelerde karışıklık/düzensizlik, yaşadıklarını çarpıtma/değiştirme, kendine saygı duymama, kendine olan inancını kaybetme, kendini suçlama, endişe geliştirme, önlenemeyen düşünceler ve anılara maruz kalma olarak görülebilir. </a:t>
            </a:r>
          </a:p>
        </p:txBody>
      </p:sp>
      <p:pic>
        <p:nvPicPr>
          <p:cNvPr id="40962" name="Picture 2" descr="http://dehapsikoterapi.org/wp-content/uploads/head.jpeg"/>
          <p:cNvPicPr>
            <a:picLocks noChangeAspect="1" noChangeArrowheads="1"/>
          </p:cNvPicPr>
          <p:nvPr/>
        </p:nvPicPr>
        <p:blipFill>
          <a:blip r:embed="rId5" cstate="print"/>
          <a:srcRect/>
          <a:stretch>
            <a:fillRect/>
          </a:stretch>
        </p:blipFill>
        <p:spPr bwMode="auto">
          <a:xfrm>
            <a:off x="6732240" y="1484784"/>
            <a:ext cx="2016224" cy="38164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755576" y="1340768"/>
            <a:ext cx="5184576" cy="4339650"/>
          </a:xfrm>
          <a:prstGeom prst="rect">
            <a:avLst/>
          </a:prstGeom>
          <a:solidFill>
            <a:schemeClr val="bg1">
              <a:lumMod val="85000"/>
            </a:schemeClr>
          </a:solidFill>
        </p:spPr>
        <p:txBody>
          <a:bodyPr wrap="square">
            <a:spAutoFit/>
          </a:bodyPr>
          <a:lstStyle/>
          <a:p>
            <a:endParaRPr lang="tr-TR" dirty="0" smtClean="0"/>
          </a:p>
          <a:p>
            <a:endParaRPr lang="tr-TR" dirty="0" smtClean="0"/>
          </a:p>
          <a:p>
            <a:r>
              <a:rPr lang="tr-TR" sz="2400" b="1" u="sng" dirty="0" smtClean="0"/>
              <a:t>Davranışsal Tepkiler: </a:t>
            </a:r>
          </a:p>
          <a:p>
            <a:r>
              <a:rPr lang="tr-TR" sz="2400" dirty="0" smtClean="0"/>
              <a:t>hatırlatıcı uyaranlardan kaçınma, yerinde duramama ve ani irkilmeler </a:t>
            </a:r>
          </a:p>
          <a:p>
            <a:endParaRPr lang="tr-TR" sz="2400" dirty="0" smtClean="0"/>
          </a:p>
          <a:p>
            <a:r>
              <a:rPr lang="tr-TR" sz="2400" b="1" u="sng" dirty="0" smtClean="0"/>
              <a:t>Sosyal (kişiler arası) Tepkiler: </a:t>
            </a:r>
            <a:r>
              <a:rPr lang="tr-TR" sz="2400" dirty="0" smtClean="0"/>
              <a:t>Yabancılaşma, sosyal geri çekilme, kişiler arası ilişkilerde çatışmalar ve sorunlar (aile, iş, okul, evlilik), güvensizlik, şüphecilik, yargılayıcı ve suçlayıcı olma </a:t>
            </a:r>
          </a:p>
          <a:p>
            <a:endParaRPr lang="tr-TR" sz="2400" dirty="0" smtClean="0"/>
          </a:p>
        </p:txBody>
      </p:sp>
      <p:sp>
        <p:nvSpPr>
          <p:cNvPr id="6" name="5 Dikdörtgen"/>
          <p:cNvSpPr/>
          <p:nvPr/>
        </p:nvSpPr>
        <p:spPr>
          <a:xfrm>
            <a:off x="539552" y="188640"/>
            <a:ext cx="6221831" cy="523220"/>
          </a:xfrm>
          <a:prstGeom prst="rect">
            <a:avLst/>
          </a:prstGeom>
        </p:spPr>
        <p:txBody>
          <a:bodyPr wrap="square">
            <a:spAutoFit/>
          </a:bodyPr>
          <a:lstStyle/>
          <a:p>
            <a:r>
              <a:rPr lang="tr-TR" sz="2800" dirty="0" smtClean="0">
                <a:solidFill>
                  <a:schemeClr val="bg1"/>
                </a:solidFill>
              </a:rPr>
              <a:t>Bireylerde Afet Sonrası Psikolojik Tepkiler </a:t>
            </a:r>
            <a:endParaRPr lang="tr-TR" sz="2800" dirty="0">
              <a:solidFill>
                <a:schemeClr val="bg1"/>
              </a:solidFill>
            </a:endParaRPr>
          </a:p>
        </p:txBody>
      </p:sp>
      <p:sp>
        <p:nvSpPr>
          <p:cNvPr id="38914" name="AutoShape 2" descr="DAVRANI&amp;Scedil;SA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8916" name="AutoShape 4" descr="DAVRANI&amp;Scedil;SA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8918" name="Picture 6" descr="http://www.ilkerermurat.com/wp-content/uploads/2011/04/behavioral-targeting-logo-300x225.jpg"/>
          <p:cNvPicPr>
            <a:picLocks noChangeAspect="1" noChangeArrowheads="1"/>
          </p:cNvPicPr>
          <p:nvPr/>
        </p:nvPicPr>
        <p:blipFill>
          <a:blip r:embed="rId5" cstate="print"/>
          <a:srcRect/>
          <a:stretch>
            <a:fillRect/>
          </a:stretch>
        </p:blipFill>
        <p:spPr bwMode="auto">
          <a:xfrm>
            <a:off x="6012160" y="2060848"/>
            <a:ext cx="2857500" cy="273630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755576" y="1196752"/>
            <a:ext cx="5256584" cy="4154984"/>
          </a:xfrm>
          <a:prstGeom prst="rect">
            <a:avLst/>
          </a:prstGeom>
          <a:solidFill>
            <a:schemeClr val="bg1">
              <a:lumMod val="85000"/>
            </a:schemeClr>
          </a:solidFill>
        </p:spPr>
        <p:txBody>
          <a:bodyPr wrap="square">
            <a:spAutoFit/>
          </a:bodyPr>
          <a:lstStyle/>
          <a:p>
            <a:pPr lvl="0"/>
            <a:r>
              <a:rPr lang="tr-TR" sz="2400" b="1" u="sng" dirty="0" smtClean="0">
                <a:solidFill>
                  <a:prstClr val="black"/>
                </a:solidFill>
              </a:rPr>
              <a:t>Fiziksel Tepkiler: </a:t>
            </a:r>
          </a:p>
          <a:p>
            <a:pPr lvl="0"/>
            <a:endParaRPr lang="tr-TR" sz="2400" b="1" u="sng" dirty="0" smtClean="0">
              <a:solidFill>
                <a:prstClr val="black"/>
              </a:solidFill>
            </a:endParaRPr>
          </a:p>
          <a:p>
            <a:pPr lvl="0"/>
            <a:r>
              <a:rPr lang="tr-TR" sz="2400" dirty="0" smtClean="0">
                <a:solidFill>
                  <a:prstClr val="black"/>
                </a:solidFill>
              </a:rPr>
              <a:t>Yorgunluk/bitkinlik, uykusuzluk, uyku düzeninde bozulma, aşırı uyuma, uyuyamama veya uykuyu sürdürememe, tedirginlik, yaygın ağrılar, baş ağrısı, cinsel istekte azalma, iştahsızlık, bağışıklık sisteminde bozulmalar, mide ve bağırsaklarda sorunlar, gerginlik, çarpıntı, bulantı, baş dönmesi ve göğüs ağrıları. </a:t>
            </a:r>
          </a:p>
        </p:txBody>
      </p:sp>
      <p:sp>
        <p:nvSpPr>
          <p:cNvPr id="6" name="5 Dikdörtgen"/>
          <p:cNvSpPr/>
          <p:nvPr/>
        </p:nvSpPr>
        <p:spPr>
          <a:xfrm>
            <a:off x="539552" y="188640"/>
            <a:ext cx="6148093" cy="523220"/>
          </a:xfrm>
          <a:prstGeom prst="rect">
            <a:avLst/>
          </a:prstGeom>
        </p:spPr>
        <p:txBody>
          <a:bodyPr wrap="square">
            <a:spAutoFit/>
          </a:bodyPr>
          <a:lstStyle/>
          <a:p>
            <a:r>
              <a:rPr lang="tr-TR" sz="2800" dirty="0" smtClean="0">
                <a:solidFill>
                  <a:schemeClr val="bg1"/>
                </a:solidFill>
              </a:rPr>
              <a:t>Bireylerde Afet Sonrası Psikolojik Tepkiler</a:t>
            </a:r>
            <a:endParaRPr lang="tr-TR" dirty="0">
              <a:solidFill>
                <a:schemeClr val="bg1"/>
              </a:solidFill>
            </a:endParaRPr>
          </a:p>
        </p:txBody>
      </p:sp>
      <p:pic>
        <p:nvPicPr>
          <p:cNvPr id="11" name="Picture 2" descr="http://www.medikalakademi.com.tr/wp-content/uploads/2014/02/bas-agrisi-erkek.jpg"/>
          <p:cNvPicPr>
            <a:picLocks noChangeAspect="1" noChangeArrowheads="1"/>
          </p:cNvPicPr>
          <p:nvPr/>
        </p:nvPicPr>
        <p:blipFill>
          <a:blip r:embed="rId5" cstate="print"/>
          <a:srcRect/>
          <a:stretch>
            <a:fillRect/>
          </a:stretch>
        </p:blipFill>
        <p:spPr bwMode="auto">
          <a:xfrm>
            <a:off x="6516216" y="1916832"/>
            <a:ext cx="2019300" cy="2667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755576" y="260649"/>
            <a:ext cx="5688632" cy="523220"/>
          </a:xfrm>
          <a:prstGeom prst="rect">
            <a:avLst/>
          </a:prstGeom>
        </p:spPr>
        <p:txBody>
          <a:bodyPr wrap="square">
            <a:spAutoFit/>
          </a:bodyPr>
          <a:lstStyle/>
          <a:p>
            <a:r>
              <a:rPr lang="tr-TR" sz="2800" dirty="0" smtClean="0">
                <a:solidFill>
                  <a:schemeClr val="bg1"/>
                </a:solidFill>
              </a:rPr>
              <a:t>Afet Sonrası Psikolojik Aşamalar</a:t>
            </a:r>
            <a:endParaRPr lang="tr-TR" sz="2800" dirty="0">
              <a:solidFill>
                <a:schemeClr val="bg1"/>
              </a:solidFill>
            </a:endParaRPr>
          </a:p>
        </p:txBody>
      </p:sp>
      <p:sp>
        <p:nvSpPr>
          <p:cNvPr id="6" name="5 Dikdörtgen"/>
          <p:cNvSpPr/>
          <p:nvPr/>
        </p:nvSpPr>
        <p:spPr>
          <a:xfrm>
            <a:off x="755576" y="980729"/>
            <a:ext cx="7704856" cy="4893647"/>
          </a:xfrm>
          <a:prstGeom prst="rect">
            <a:avLst/>
          </a:prstGeom>
        </p:spPr>
        <p:txBody>
          <a:bodyPr wrap="square">
            <a:spAutoFit/>
          </a:bodyPr>
          <a:lstStyle/>
          <a:p>
            <a:r>
              <a:rPr lang="tr-TR" sz="2400" b="1" u="sng" dirty="0" smtClean="0">
                <a:solidFill>
                  <a:schemeClr val="tx2">
                    <a:lumMod val="50000"/>
                  </a:schemeClr>
                </a:solidFill>
                <a:latin typeface="Arial"/>
              </a:rPr>
              <a:t>I: Psikolojik Şok Dönemi (ilk dakikalardan 48 saate)</a:t>
            </a:r>
          </a:p>
          <a:p>
            <a:endParaRPr lang="tr-TR" sz="2400" dirty="0" smtClean="0">
              <a:latin typeface="Arial"/>
            </a:endParaRPr>
          </a:p>
          <a:p>
            <a:pPr>
              <a:buFont typeface="Wingdings" pitchFamily="2" charset="2"/>
              <a:buChar char="Ø"/>
            </a:pPr>
            <a:r>
              <a:rPr lang="tr-TR" sz="2400" dirty="0" smtClean="0">
                <a:latin typeface="Arial"/>
              </a:rPr>
              <a:t>Fizyolojik uyarılma</a:t>
            </a:r>
          </a:p>
          <a:p>
            <a:pPr>
              <a:buFont typeface="Wingdings" pitchFamily="2" charset="2"/>
              <a:buChar char="Ø"/>
            </a:pPr>
            <a:r>
              <a:rPr lang="tr-TR" sz="2400" dirty="0" smtClean="0">
                <a:latin typeface="Arial"/>
              </a:rPr>
              <a:t>Algıda hassasiyet ve kısıtlanma</a:t>
            </a:r>
          </a:p>
          <a:p>
            <a:pPr>
              <a:buFont typeface="Wingdings" pitchFamily="2" charset="2"/>
              <a:buChar char="Ø"/>
            </a:pPr>
            <a:r>
              <a:rPr lang="tr-TR" sz="2400" dirty="0" smtClean="0">
                <a:latin typeface="Arial"/>
              </a:rPr>
              <a:t>Mantıklı düşünememe ve karar verememe </a:t>
            </a:r>
          </a:p>
          <a:p>
            <a:pPr>
              <a:buFont typeface="Wingdings" pitchFamily="2" charset="2"/>
              <a:buChar char="Ø"/>
            </a:pPr>
            <a:r>
              <a:rPr lang="tr-TR" sz="2400" dirty="0" smtClean="0">
                <a:latin typeface="Arial"/>
              </a:rPr>
              <a:t>Hafıza ve dikkati yoğunlaştırma güçlükleri</a:t>
            </a:r>
          </a:p>
          <a:p>
            <a:pPr>
              <a:buFont typeface="Wingdings" pitchFamily="2" charset="2"/>
              <a:buChar char="Ø"/>
            </a:pPr>
            <a:r>
              <a:rPr lang="tr-TR" sz="2400" dirty="0" smtClean="0">
                <a:latin typeface="Arial"/>
              </a:rPr>
              <a:t>Her şeyin gerçek dışı görünmesi-(bana olmuyor)</a:t>
            </a:r>
          </a:p>
          <a:p>
            <a:pPr>
              <a:buFont typeface="Wingdings" pitchFamily="2" charset="2"/>
              <a:buChar char="Ø"/>
            </a:pPr>
            <a:r>
              <a:rPr lang="tr-TR" sz="2400" dirty="0" smtClean="0">
                <a:latin typeface="Arial"/>
              </a:rPr>
              <a:t>Duygusal  </a:t>
            </a:r>
            <a:r>
              <a:rPr lang="tr-TR" sz="2400" dirty="0" err="1" smtClean="0">
                <a:latin typeface="Arial"/>
              </a:rPr>
              <a:t>küntlük</a:t>
            </a:r>
            <a:r>
              <a:rPr lang="tr-TR" sz="2400" dirty="0" smtClean="0">
                <a:latin typeface="Arial"/>
              </a:rPr>
              <a:t> /taşlaşma</a:t>
            </a:r>
          </a:p>
          <a:p>
            <a:pPr>
              <a:buFont typeface="Wingdings" pitchFamily="2" charset="2"/>
              <a:buChar char="Ø"/>
            </a:pPr>
            <a:r>
              <a:rPr lang="tr-TR" sz="2400" dirty="0" smtClean="0">
                <a:latin typeface="Arial"/>
              </a:rPr>
              <a:t>Acı hissetmeme</a:t>
            </a:r>
          </a:p>
          <a:p>
            <a:pPr>
              <a:buFont typeface="Wingdings" pitchFamily="2" charset="2"/>
              <a:buChar char="Ø"/>
            </a:pPr>
            <a:r>
              <a:rPr lang="tr-TR" sz="2400" dirty="0" smtClean="0">
                <a:latin typeface="Arial"/>
              </a:rPr>
              <a:t>Bazıları panik, donma reaksiyonları gösterebilir</a:t>
            </a:r>
          </a:p>
          <a:p>
            <a:endParaRPr lang="tr-TR" sz="2400" dirty="0" smtClean="0">
              <a:latin typeface="Arial"/>
            </a:endParaRPr>
          </a:p>
          <a:p>
            <a:r>
              <a:rPr lang="tr-TR" sz="2400" dirty="0" smtClean="0">
                <a:solidFill>
                  <a:schemeClr val="accent2">
                    <a:lumMod val="75000"/>
                  </a:schemeClr>
                </a:solidFill>
                <a:latin typeface="Arial"/>
              </a:rPr>
              <a:t>Müdahale Biçimi: </a:t>
            </a:r>
          </a:p>
          <a:p>
            <a:r>
              <a:rPr lang="tr-TR" sz="2400" dirty="0" smtClean="0">
                <a:latin typeface="Arial"/>
              </a:rPr>
              <a:t>Psikolojik İlk Yardım (PİY)</a:t>
            </a:r>
            <a:endParaRPr lang="tr-TR" sz="2400" dirty="0">
              <a:latin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755576" y="836712"/>
            <a:ext cx="8064896" cy="5262979"/>
          </a:xfrm>
          <a:prstGeom prst="rect">
            <a:avLst/>
          </a:prstGeom>
        </p:spPr>
        <p:txBody>
          <a:bodyPr wrap="square">
            <a:spAutoFit/>
          </a:bodyPr>
          <a:lstStyle/>
          <a:p>
            <a:endParaRPr lang="tr-TR" sz="2400" b="1" u="sng" dirty="0" smtClean="0">
              <a:solidFill>
                <a:schemeClr val="tx2">
                  <a:lumMod val="50000"/>
                </a:schemeClr>
              </a:solidFill>
            </a:endParaRPr>
          </a:p>
          <a:p>
            <a:r>
              <a:rPr lang="tr-TR" sz="2400" b="1" u="sng" dirty="0" smtClean="0">
                <a:solidFill>
                  <a:schemeClr val="tx2">
                    <a:lumMod val="50000"/>
                  </a:schemeClr>
                </a:solidFill>
              </a:rPr>
              <a:t>II: Tepki Dönemi </a:t>
            </a:r>
          </a:p>
          <a:p>
            <a:r>
              <a:rPr lang="tr-TR" sz="2400" b="1" dirty="0" smtClean="0">
                <a:solidFill>
                  <a:schemeClr val="tx2">
                    <a:lumMod val="50000"/>
                  </a:schemeClr>
                </a:solidFill>
              </a:rPr>
              <a:t>(2-6 gün, güvende hissetme-ne olduğunu fark etme)</a:t>
            </a:r>
          </a:p>
          <a:p>
            <a:endParaRPr lang="tr-TR" sz="2400" dirty="0" smtClean="0"/>
          </a:p>
          <a:p>
            <a:pPr>
              <a:buFont typeface="Wingdings" pitchFamily="2" charset="2"/>
              <a:buChar char="Ø"/>
            </a:pPr>
            <a:r>
              <a:rPr lang="tr-TR" sz="2400" dirty="0" smtClean="0"/>
              <a:t>Duygusal karmaşa: Kaygı, korku, öfke, sinirlilik, umutsuzluk…</a:t>
            </a:r>
          </a:p>
          <a:p>
            <a:pPr>
              <a:buFont typeface="Wingdings" pitchFamily="2" charset="2"/>
              <a:buChar char="Ø"/>
            </a:pPr>
            <a:r>
              <a:rPr lang="tr-TR" sz="2400" dirty="0" smtClean="0"/>
              <a:t>Bedensel/fizyolojik tepkiler: titreme, bulantı,iştah değişimleri</a:t>
            </a:r>
          </a:p>
          <a:p>
            <a:pPr>
              <a:buFont typeface="Wingdings" pitchFamily="2" charset="2"/>
              <a:buChar char="Ø"/>
            </a:pPr>
            <a:r>
              <a:rPr lang="tr-TR" sz="2400" dirty="0" smtClean="0"/>
              <a:t>Alkol, sigara kullanımında artış, ilaçların kötüye kullanımı</a:t>
            </a:r>
          </a:p>
          <a:p>
            <a:pPr>
              <a:buFont typeface="Wingdings" pitchFamily="2" charset="2"/>
              <a:buChar char="Ø"/>
            </a:pPr>
            <a:r>
              <a:rPr lang="tr-TR" sz="2400" dirty="0" smtClean="0"/>
              <a:t>Afet durumunu hatırlatan uyaranlardan kaçınma</a:t>
            </a:r>
          </a:p>
          <a:p>
            <a:pPr>
              <a:buFont typeface="Wingdings" pitchFamily="2" charset="2"/>
              <a:buChar char="Ø"/>
            </a:pPr>
            <a:r>
              <a:rPr lang="tr-TR" sz="2400" dirty="0" smtClean="0"/>
              <a:t>Afet ile ilgili tekrar eden düşünceler ve hayaller</a:t>
            </a:r>
          </a:p>
          <a:p>
            <a:pPr>
              <a:buFont typeface="Wingdings" pitchFamily="2" charset="2"/>
              <a:buChar char="Ø"/>
            </a:pPr>
            <a:r>
              <a:rPr lang="tr-TR" sz="2400" dirty="0" smtClean="0"/>
              <a:t>Korkutucu, dehşet verici rüya ve kabuslar</a:t>
            </a:r>
          </a:p>
          <a:p>
            <a:endParaRPr lang="tr-TR" sz="2400" dirty="0" smtClean="0">
              <a:latin typeface="Arial"/>
            </a:endParaRPr>
          </a:p>
          <a:p>
            <a:r>
              <a:rPr lang="tr-TR" sz="2400" dirty="0" smtClean="0">
                <a:solidFill>
                  <a:schemeClr val="accent2">
                    <a:lumMod val="75000"/>
                  </a:schemeClr>
                </a:solidFill>
                <a:latin typeface="Arial"/>
              </a:rPr>
              <a:t>Müdahale Biçimi</a:t>
            </a:r>
            <a:r>
              <a:rPr lang="tr-TR" sz="2400" dirty="0" smtClean="0">
                <a:latin typeface="Arial"/>
              </a:rPr>
              <a:t>: </a:t>
            </a:r>
          </a:p>
          <a:p>
            <a:r>
              <a:rPr lang="tr-TR" sz="2400" dirty="0" smtClean="0">
                <a:latin typeface="Arial"/>
              </a:rPr>
              <a:t>Psikososyal müdahale ve </a:t>
            </a:r>
            <a:r>
              <a:rPr lang="tr-TR" sz="2400" dirty="0" err="1" smtClean="0">
                <a:latin typeface="Arial"/>
              </a:rPr>
              <a:t>psiko</a:t>
            </a:r>
            <a:r>
              <a:rPr lang="tr-TR" sz="2400" dirty="0" smtClean="0">
                <a:latin typeface="Arial"/>
              </a:rPr>
              <a:t>-eğitim</a:t>
            </a:r>
          </a:p>
          <a:p>
            <a:pPr>
              <a:buFont typeface="Wingdings" pitchFamily="2" charset="2"/>
              <a:buChar char="Ø"/>
            </a:pPr>
            <a:endParaRPr lang="tr-TR" sz="2400" dirty="0" smtClean="0"/>
          </a:p>
        </p:txBody>
      </p:sp>
      <p:sp>
        <p:nvSpPr>
          <p:cNvPr id="6" name="5 Dikdörtgen"/>
          <p:cNvSpPr/>
          <p:nvPr/>
        </p:nvSpPr>
        <p:spPr>
          <a:xfrm>
            <a:off x="539552" y="188640"/>
            <a:ext cx="4754250" cy="523220"/>
          </a:xfrm>
          <a:prstGeom prst="rect">
            <a:avLst/>
          </a:prstGeom>
        </p:spPr>
        <p:txBody>
          <a:bodyPr wrap="none">
            <a:spAutoFit/>
          </a:bodyPr>
          <a:lstStyle/>
          <a:p>
            <a:r>
              <a:rPr lang="tr-TR" sz="2800" dirty="0" smtClean="0">
                <a:solidFill>
                  <a:prstClr val="white"/>
                </a:solidFill>
              </a:rPr>
              <a:t>Psikolojik Tepkiler: Afet Sonrası </a:t>
            </a:r>
            <a:endParaRPr lang="tr-TR" dirty="0"/>
          </a:p>
        </p:txBody>
      </p:sp>
      <p:pic>
        <p:nvPicPr>
          <p:cNvPr id="8"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1" name="10 Dikdörtgen"/>
          <p:cNvSpPr/>
          <p:nvPr/>
        </p:nvSpPr>
        <p:spPr>
          <a:xfrm>
            <a:off x="755576" y="260649"/>
            <a:ext cx="5688632" cy="523220"/>
          </a:xfrm>
          <a:prstGeom prst="rect">
            <a:avLst/>
          </a:prstGeom>
        </p:spPr>
        <p:txBody>
          <a:bodyPr wrap="square">
            <a:spAutoFit/>
          </a:bodyPr>
          <a:lstStyle/>
          <a:p>
            <a:r>
              <a:rPr lang="tr-TR" sz="2800" dirty="0" smtClean="0">
                <a:solidFill>
                  <a:schemeClr val="bg1"/>
                </a:solidFill>
              </a:rPr>
              <a:t>Afet Sonrası Psikolojik Aşamalar</a:t>
            </a:r>
            <a:endParaRPr lang="tr-TR" sz="2800" dirty="0">
              <a:solidFill>
                <a:schemeClr val="bg1"/>
              </a:solidFill>
            </a:endParaRPr>
          </a:p>
        </p:txBody>
      </p:sp>
      <p:pic>
        <p:nvPicPr>
          <p:cNvPr id="56322" name="Picture 2" descr="http://img.haberler.com/haber/800/afad-606-kisilik-bir-ekip-ve-126-aracla-calismalar-6642800_x_5825_o.jpg"/>
          <p:cNvPicPr>
            <a:picLocks noChangeAspect="1" noChangeArrowheads="1"/>
          </p:cNvPicPr>
          <p:nvPr/>
        </p:nvPicPr>
        <p:blipFill>
          <a:blip r:embed="rId5" cstate="print"/>
          <a:srcRect/>
          <a:stretch>
            <a:fillRect/>
          </a:stretch>
        </p:blipFill>
        <p:spPr bwMode="auto">
          <a:xfrm>
            <a:off x="6588224" y="4221088"/>
            <a:ext cx="2149729" cy="148478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755576" y="836713"/>
            <a:ext cx="8064896" cy="3785652"/>
          </a:xfrm>
          <a:prstGeom prst="rect">
            <a:avLst/>
          </a:prstGeom>
        </p:spPr>
        <p:txBody>
          <a:bodyPr wrap="square">
            <a:spAutoFit/>
          </a:bodyPr>
          <a:lstStyle/>
          <a:p>
            <a:pPr>
              <a:lnSpc>
                <a:spcPct val="150000"/>
              </a:lnSpc>
            </a:pPr>
            <a:r>
              <a:rPr lang="tr-TR" sz="2400" b="1" u="sng" dirty="0" smtClean="0">
                <a:solidFill>
                  <a:schemeClr val="tx2">
                    <a:lumMod val="50000"/>
                  </a:schemeClr>
                </a:solidFill>
              </a:rPr>
              <a:t>III: Zihinsel İşleme ve Üzerinden Geçme Dönemi (1.Hafta-1 ay)</a:t>
            </a:r>
            <a:endParaRPr lang="tr-TR" sz="2400" dirty="0" smtClean="0"/>
          </a:p>
          <a:p>
            <a:pPr>
              <a:lnSpc>
                <a:spcPct val="150000"/>
              </a:lnSpc>
              <a:buFont typeface="Wingdings" pitchFamily="2" charset="2"/>
              <a:buChar char="Ø"/>
            </a:pPr>
            <a:r>
              <a:rPr lang="tr-TR" sz="2400" dirty="0" smtClean="0"/>
              <a:t>Afetzede artık afet ile ilgili konuşmak istemez</a:t>
            </a:r>
          </a:p>
          <a:p>
            <a:pPr>
              <a:buFont typeface="Wingdings" pitchFamily="2" charset="2"/>
              <a:buChar char="Ø"/>
            </a:pPr>
            <a:r>
              <a:rPr lang="tr-TR" sz="2400" dirty="0" smtClean="0"/>
              <a:t>Kaybettikleri için yas tutar</a:t>
            </a:r>
          </a:p>
          <a:p>
            <a:pPr>
              <a:buFont typeface="Wingdings" pitchFamily="2" charset="2"/>
              <a:buChar char="Ø"/>
            </a:pPr>
            <a:r>
              <a:rPr lang="tr-TR" sz="2400" dirty="0" smtClean="0"/>
              <a:t>İşleme içsel olarak devam eder</a:t>
            </a:r>
          </a:p>
          <a:p>
            <a:pPr>
              <a:buFont typeface="Wingdings" pitchFamily="2" charset="2"/>
              <a:buChar char="Ø"/>
            </a:pPr>
            <a:r>
              <a:rPr lang="tr-TR" sz="2400" dirty="0" smtClean="0"/>
              <a:t>Üzüntü, özlem gibi güçlü duygular </a:t>
            </a:r>
          </a:p>
          <a:p>
            <a:pPr>
              <a:buFont typeface="Wingdings" pitchFamily="2" charset="2"/>
              <a:buChar char="Ø"/>
            </a:pPr>
            <a:r>
              <a:rPr lang="tr-TR" sz="2400" dirty="0" smtClean="0"/>
              <a:t>Hafıza ve dikkat sorunları</a:t>
            </a:r>
          </a:p>
          <a:p>
            <a:pPr>
              <a:buFont typeface="Wingdings" pitchFamily="2" charset="2"/>
              <a:buChar char="Ø"/>
            </a:pPr>
            <a:r>
              <a:rPr lang="tr-TR" sz="2400" dirty="0" smtClean="0"/>
              <a:t>Kişilerarası ilişkilerde sorunlar, sinirlilik ve çatışmalar, dış </a:t>
            </a:r>
          </a:p>
          <a:p>
            <a:pPr>
              <a:buFont typeface="Wingdings" pitchFamily="2" charset="2"/>
              <a:buChar char="Ø"/>
            </a:pPr>
            <a:r>
              <a:rPr lang="tr-TR" sz="2400" dirty="0" smtClean="0"/>
              <a:t>kaynaklara/kişilere öfke patlamaları</a:t>
            </a:r>
          </a:p>
          <a:p>
            <a:pPr>
              <a:buFont typeface="Wingdings" pitchFamily="2" charset="2"/>
              <a:buChar char="Ø"/>
            </a:pPr>
            <a:r>
              <a:rPr lang="tr-TR" sz="2400" dirty="0" smtClean="0"/>
              <a:t>Yalnız bırakılma isteği</a:t>
            </a:r>
            <a:endParaRPr lang="tr-TR" sz="2400" dirty="0"/>
          </a:p>
        </p:txBody>
      </p:sp>
      <p:sp>
        <p:nvSpPr>
          <p:cNvPr id="6" name="5 Dikdörtgen"/>
          <p:cNvSpPr/>
          <p:nvPr/>
        </p:nvSpPr>
        <p:spPr>
          <a:xfrm>
            <a:off x="755576" y="4725144"/>
            <a:ext cx="7776864" cy="1200329"/>
          </a:xfrm>
          <a:prstGeom prst="rect">
            <a:avLst/>
          </a:prstGeom>
        </p:spPr>
        <p:txBody>
          <a:bodyPr wrap="square">
            <a:spAutoFit/>
          </a:bodyPr>
          <a:lstStyle/>
          <a:p>
            <a:r>
              <a:rPr lang="tr-TR" sz="2400" u="sng" dirty="0" smtClean="0">
                <a:solidFill>
                  <a:schemeClr val="accent2">
                    <a:lumMod val="75000"/>
                  </a:schemeClr>
                </a:solidFill>
              </a:rPr>
              <a:t>Müdahale Biçimi: </a:t>
            </a:r>
          </a:p>
          <a:p>
            <a:r>
              <a:rPr lang="tr-TR" sz="2400" dirty="0" smtClean="0"/>
              <a:t>Normal rutine dönülmesi sürecine destek ve gelecek perspektifi yaratmak (umut).</a:t>
            </a:r>
            <a:endParaRPr lang="tr-TR" sz="2400" dirty="0"/>
          </a:p>
        </p:txBody>
      </p:sp>
      <p:pic>
        <p:nvPicPr>
          <p:cNvPr id="8"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1" name="10 Dikdörtgen"/>
          <p:cNvSpPr/>
          <p:nvPr/>
        </p:nvSpPr>
        <p:spPr>
          <a:xfrm>
            <a:off x="539552" y="188640"/>
            <a:ext cx="4754250" cy="523220"/>
          </a:xfrm>
          <a:prstGeom prst="rect">
            <a:avLst/>
          </a:prstGeom>
        </p:spPr>
        <p:txBody>
          <a:bodyPr wrap="none">
            <a:spAutoFit/>
          </a:bodyPr>
          <a:lstStyle/>
          <a:p>
            <a:r>
              <a:rPr lang="tr-TR" sz="2800" dirty="0" smtClean="0">
                <a:solidFill>
                  <a:prstClr val="white"/>
                </a:solidFill>
              </a:rPr>
              <a:t>Psikolojik Tepkiler: Afet Sonrası </a:t>
            </a:r>
            <a:endParaRPr lang="tr-TR" dirty="0"/>
          </a:p>
        </p:txBody>
      </p:sp>
      <p:pic>
        <p:nvPicPr>
          <p:cNvPr id="12"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3" name="12 Dikdörtgen"/>
          <p:cNvSpPr/>
          <p:nvPr/>
        </p:nvSpPr>
        <p:spPr>
          <a:xfrm>
            <a:off x="755576" y="260649"/>
            <a:ext cx="5688632" cy="523220"/>
          </a:xfrm>
          <a:prstGeom prst="rect">
            <a:avLst/>
          </a:prstGeom>
        </p:spPr>
        <p:txBody>
          <a:bodyPr wrap="square">
            <a:spAutoFit/>
          </a:bodyPr>
          <a:lstStyle/>
          <a:p>
            <a:r>
              <a:rPr lang="tr-TR" sz="2800" dirty="0" smtClean="0">
                <a:solidFill>
                  <a:schemeClr val="bg1"/>
                </a:solidFill>
              </a:rPr>
              <a:t>Afet Sonrası Psikolojik Aşamalar</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899592" y="908720"/>
            <a:ext cx="7920880" cy="4339650"/>
          </a:xfrm>
          <a:prstGeom prst="rect">
            <a:avLst/>
          </a:prstGeom>
        </p:spPr>
        <p:txBody>
          <a:bodyPr wrap="square">
            <a:spAutoFit/>
          </a:bodyPr>
          <a:lstStyle/>
          <a:p>
            <a:pPr>
              <a:lnSpc>
                <a:spcPct val="150000"/>
              </a:lnSpc>
            </a:pPr>
            <a:r>
              <a:rPr lang="tr-TR" sz="2400" b="1" u="sng" dirty="0" smtClean="0">
                <a:solidFill>
                  <a:schemeClr val="tx2">
                    <a:lumMod val="50000"/>
                  </a:schemeClr>
                </a:solidFill>
              </a:rPr>
              <a:t>IV: İyileşme/yeniden Oryantasyon Dönemi (1 ay ve  sonrası)</a:t>
            </a:r>
          </a:p>
          <a:p>
            <a:endParaRPr lang="tr-TR" sz="2400" dirty="0" smtClean="0"/>
          </a:p>
          <a:p>
            <a:pPr>
              <a:buFont typeface="Wingdings" pitchFamily="2" charset="2"/>
              <a:buChar char="Ø"/>
            </a:pPr>
            <a:r>
              <a:rPr lang="tr-TR" sz="2400" dirty="0" smtClean="0"/>
              <a:t>Kabul süreci başlar</a:t>
            </a:r>
          </a:p>
          <a:p>
            <a:pPr>
              <a:buFont typeface="Wingdings" pitchFamily="2" charset="2"/>
              <a:buChar char="Ø"/>
            </a:pPr>
            <a:r>
              <a:rPr lang="tr-TR" sz="2400" dirty="0" smtClean="0"/>
              <a:t>Tepkilerin şiddeti azalır</a:t>
            </a:r>
          </a:p>
          <a:p>
            <a:pPr>
              <a:buFont typeface="Wingdings" pitchFamily="2" charset="2"/>
              <a:buChar char="Ø"/>
            </a:pPr>
            <a:r>
              <a:rPr lang="tr-TR" sz="2400" dirty="0" smtClean="0"/>
              <a:t>Afetzede günlük hayatta olanlara ilgi göstermeye başlar</a:t>
            </a:r>
          </a:p>
          <a:p>
            <a:pPr>
              <a:buFont typeface="Wingdings" pitchFamily="2" charset="2"/>
              <a:buChar char="Ø"/>
            </a:pPr>
            <a:r>
              <a:rPr lang="tr-TR" sz="2400" dirty="0" smtClean="0"/>
              <a:t>Gelecekle ilgili planlar yapılır</a:t>
            </a:r>
          </a:p>
          <a:p>
            <a:pPr>
              <a:buFont typeface="Wingdings" pitchFamily="2" charset="2"/>
              <a:buChar char="Ø"/>
            </a:pPr>
            <a:r>
              <a:rPr lang="tr-TR" sz="2400" dirty="0" smtClean="0"/>
              <a:t>Duygusal olarak kendini daha iyi hisseder</a:t>
            </a:r>
          </a:p>
          <a:p>
            <a:pPr>
              <a:buFont typeface="Wingdings" pitchFamily="2" charset="2"/>
              <a:buChar char="Ø"/>
            </a:pPr>
            <a:r>
              <a:rPr lang="tr-TR" sz="2400" dirty="0" smtClean="0"/>
              <a:t>Afet/travma olayı yaşamının, anılarının parçası haline gelir</a:t>
            </a:r>
          </a:p>
          <a:p>
            <a:pPr>
              <a:buFont typeface="Wingdings" pitchFamily="2" charset="2"/>
              <a:buChar char="Ø"/>
            </a:pPr>
            <a:r>
              <a:rPr lang="tr-TR" sz="2400" dirty="0" smtClean="0"/>
              <a:t>Tüm olanları işlemek için zaman gereklidir </a:t>
            </a:r>
          </a:p>
          <a:p>
            <a:pPr>
              <a:buFont typeface="Wingdings" pitchFamily="2" charset="2"/>
              <a:buChar char="Ø"/>
            </a:pPr>
            <a:r>
              <a:rPr lang="tr-TR" sz="2400" dirty="0" smtClean="0"/>
              <a:t>Bazı başa çıkma stratejileri engelleyici olabilir</a:t>
            </a:r>
          </a:p>
          <a:p>
            <a:pPr>
              <a:buFont typeface="Wingdings" pitchFamily="2" charset="2"/>
              <a:buChar char="Ø"/>
            </a:pPr>
            <a:r>
              <a:rPr lang="tr-TR" sz="2400" dirty="0" smtClean="0"/>
              <a:t>Belli dönemlerde takılma olabilir ve tüm yaşam etkilenebilir.</a:t>
            </a:r>
            <a:endParaRPr lang="tr-TR" sz="2400" dirty="0"/>
          </a:p>
        </p:txBody>
      </p:sp>
      <p:pic>
        <p:nvPicPr>
          <p:cNvPr id="6"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8" name="7 Dikdörtgen"/>
          <p:cNvSpPr/>
          <p:nvPr/>
        </p:nvSpPr>
        <p:spPr>
          <a:xfrm>
            <a:off x="539552" y="188640"/>
            <a:ext cx="4754250" cy="523220"/>
          </a:xfrm>
          <a:prstGeom prst="rect">
            <a:avLst/>
          </a:prstGeom>
        </p:spPr>
        <p:txBody>
          <a:bodyPr wrap="none">
            <a:spAutoFit/>
          </a:bodyPr>
          <a:lstStyle/>
          <a:p>
            <a:r>
              <a:rPr lang="tr-TR" sz="2800" dirty="0" smtClean="0">
                <a:solidFill>
                  <a:prstClr val="white"/>
                </a:solidFill>
              </a:rPr>
              <a:t>Psikolojik Tepkiler: Afet Sonrası </a:t>
            </a:r>
            <a:endParaRPr lang="tr-TR" dirty="0"/>
          </a:p>
        </p:txBody>
      </p:sp>
      <p:pic>
        <p:nvPicPr>
          <p:cNvPr id="11"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Dikdörtgen"/>
          <p:cNvSpPr/>
          <p:nvPr/>
        </p:nvSpPr>
        <p:spPr>
          <a:xfrm>
            <a:off x="755576" y="260649"/>
            <a:ext cx="5688632" cy="523220"/>
          </a:xfrm>
          <a:prstGeom prst="rect">
            <a:avLst/>
          </a:prstGeom>
        </p:spPr>
        <p:txBody>
          <a:bodyPr wrap="square">
            <a:spAutoFit/>
          </a:bodyPr>
          <a:lstStyle/>
          <a:p>
            <a:r>
              <a:rPr lang="tr-TR" sz="2800" dirty="0" smtClean="0">
                <a:solidFill>
                  <a:schemeClr val="bg1"/>
                </a:solidFill>
              </a:rPr>
              <a:t>Afet Sonrası Psikolojik Aşamalar</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24744"/>
            <a:ext cx="8136904" cy="4339650"/>
          </a:xfrm>
          <a:prstGeom prst="rect">
            <a:avLst/>
          </a:prstGeom>
          <a:noFill/>
        </p:spPr>
        <p:txBody>
          <a:bodyPr wrap="square" rtlCol="0">
            <a:spAutoFit/>
          </a:bodyPr>
          <a:lstStyle/>
          <a:p>
            <a:pPr>
              <a:buFont typeface="Wingdings" pitchFamily="2" charset="2"/>
              <a:buChar char="Ø"/>
            </a:pPr>
            <a:r>
              <a:rPr lang="tr-TR" sz="2400" dirty="0" smtClean="0"/>
              <a:t> </a:t>
            </a:r>
            <a:r>
              <a:rPr lang="tr-TR" sz="2400" dirty="0" smtClean="0">
                <a:solidFill>
                  <a:schemeClr val="accent2">
                    <a:lumMod val="75000"/>
                  </a:schemeClr>
                </a:solidFill>
              </a:rPr>
              <a:t>Akut Stres Bozukluğu </a:t>
            </a:r>
            <a:r>
              <a:rPr lang="tr-TR" sz="2400" dirty="0" smtClean="0"/>
              <a:t>(2 gün  -4 hafta)</a:t>
            </a:r>
          </a:p>
          <a:p>
            <a:r>
              <a:rPr lang="tr-TR" sz="2400" dirty="0" smtClean="0"/>
              <a:t>Tepki aşamasında takılıp kalındığında ;</a:t>
            </a:r>
          </a:p>
          <a:p>
            <a:pPr>
              <a:lnSpc>
                <a:spcPct val="150000"/>
              </a:lnSpc>
              <a:buFont typeface="Wingdings" pitchFamily="2" charset="2"/>
              <a:buChar char="Ø"/>
            </a:pPr>
            <a:r>
              <a:rPr lang="tr-TR" sz="2400" dirty="0" smtClean="0">
                <a:solidFill>
                  <a:schemeClr val="accent1">
                    <a:lumMod val="75000"/>
                  </a:schemeClr>
                </a:solidFill>
              </a:rPr>
              <a:t>Travma Sonrası Stres Bozukluğu </a:t>
            </a:r>
            <a:r>
              <a:rPr lang="tr-TR" sz="2400" dirty="0" smtClean="0"/>
              <a:t>(TSSB)(1 ay)</a:t>
            </a:r>
          </a:p>
          <a:p>
            <a:pPr>
              <a:buFont typeface="Wingdings" pitchFamily="2" charset="2"/>
              <a:buChar char="§"/>
            </a:pPr>
            <a:r>
              <a:rPr lang="tr-TR" sz="2400" dirty="0" smtClean="0"/>
              <a:t>Olayı zihinde yeniden yaşamak</a:t>
            </a:r>
          </a:p>
          <a:p>
            <a:pPr>
              <a:buFont typeface="Wingdings" pitchFamily="2" charset="2"/>
              <a:buChar char="§"/>
            </a:pPr>
            <a:r>
              <a:rPr lang="tr-TR" sz="2400" dirty="0" smtClean="0"/>
              <a:t>Olay ile ilgili durumlardan kaçınma</a:t>
            </a:r>
          </a:p>
          <a:p>
            <a:pPr>
              <a:buFont typeface="Wingdings" pitchFamily="2" charset="2"/>
              <a:buChar char="§"/>
            </a:pPr>
            <a:r>
              <a:rPr lang="tr-TR" sz="2400" dirty="0" smtClean="0"/>
              <a:t>Aşırı uyarılmışlık belirtileri (öfke/gerginlik; dikkat sorunları)</a:t>
            </a:r>
          </a:p>
          <a:p>
            <a:pPr>
              <a:lnSpc>
                <a:spcPct val="150000"/>
              </a:lnSpc>
              <a:buFont typeface="Wingdings" pitchFamily="2" charset="2"/>
              <a:buChar char="Ø"/>
            </a:pPr>
            <a:r>
              <a:rPr lang="tr-TR" sz="2400" dirty="0" smtClean="0">
                <a:solidFill>
                  <a:schemeClr val="accent5">
                    <a:lumMod val="50000"/>
                  </a:schemeClr>
                </a:solidFill>
              </a:rPr>
              <a:t>Gerçeğin inkarı: </a:t>
            </a:r>
            <a:r>
              <a:rPr lang="tr-TR" sz="2400" dirty="0" smtClean="0"/>
              <a:t>Aşırı kızgınlık, öfke, adalet için savaşma</a:t>
            </a:r>
          </a:p>
          <a:p>
            <a:pPr>
              <a:lnSpc>
                <a:spcPct val="150000"/>
              </a:lnSpc>
              <a:buFont typeface="Wingdings" pitchFamily="2" charset="2"/>
              <a:buChar char="Ø"/>
            </a:pPr>
            <a:r>
              <a:rPr lang="tr-TR" sz="2400" dirty="0" smtClean="0">
                <a:solidFill>
                  <a:schemeClr val="bg2">
                    <a:lumMod val="25000"/>
                  </a:schemeClr>
                </a:solidFill>
              </a:rPr>
              <a:t>Patolojik- uzatılmış yas: </a:t>
            </a:r>
            <a:r>
              <a:rPr lang="tr-TR" sz="2400" dirty="0" smtClean="0"/>
              <a:t>Gerçeği kabullenebilmek, kaybı </a:t>
            </a:r>
          </a:p>
          <a:p>
            <a:r>
              <a:rPr lang="tr-TR" sz="2400" dirty="0" smtClean="0"/>
              <a:t>kabullenmek, gelecek planlarından vazgeçmek, suçluluk, </a:t>
            </a:r>
          </a:p>
          <a:p>
            <a:r>
              <a:rPr lang="tr-TR" sz="2400" dirty="0" smtClean="0"/>
              <a:t>utanma, ihanet etme gibi duygularla başa çıkmak.</a:t>
            </a:r>
            <a:endParaRPr lang="tr-TR" sz="2400" dirty="0"/>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611560" y="260649"/>
            <a:ext cx="7920880" cy="461665"/>
          </a:xfrm>
          <a:prstGeom prst="rect">
            <a:avLst/>
          </a:prstGeom>
        </p:spPr>
        <p:txBody>
          <a:bodyPr wrap="square">
            <a:spAutoFit/>
          </a:bodyPr>
          <a:lstStyle/>
          <a:p>
            <a:r>
              <a:rPr lang="tr-TR" sz="2400" b="1" dirty="0" smtClean="0">
                <a:solidFill>
                  <a:schemeClr val="bg1"/>
                </a:solidFill>
              </a:rPr>
              <a:t>Afetler sonrası meydana gelebilecek psikolojik bozukluklar</a:t>
            </a:r>
            <a:endParaRPr lang="tr-TR" sz="24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340768"/>
            <a:ext cx="4896544" cy="4893647"/>
          </a:xfrm>
          <a:prstGeom prst="rect">
            <a:avLst/>
          </a:prstGeom>
          <a:noFill/>
        </p:spPr>
        <p:txBody>
          <a:bodyPr wrap="square" rtlCol="0">
            <a:spAutoFit/>
          </a:bodyPr>
          <a:lstStyle/>
          <a:p>
            <a:r>
              <a:rPr lang="tr-TR" sz="2400" dirty="0" smtClean="0"/>
              <a:t>Akut stres sendromu, olağan dışı zorlayıcı olaylara maruz kalan kişilerde, bu olayı takiben </a:t>
            </a:r>
            <a:r>
              <a:rPr lang="tr-TR" sz="2400" u="sng" dirty="0" smtClean="0"/>
              <a:t>bir ay </a:t>
            </a:r>
            <a:r>
              <a:rPr lang="tr-TR" sz="2400" dirty="0" smtClean="0"/>
              <a:t>içerisinde ortaya çıkan ve genellikle de </a:t>
            </a:r>
            <a:r>
              <a:rPr lang="tr-TR" sz="2400" u="sng" dirty="0" smtClean="0"/>
              <a:t>en fazla bir ay süren </a:t>
            </a:r>
            <a:r>
              <a:rPr lang="tr-TR" sz="2400" dirty="0" smtClean="0"/>
              <a:t>bir reaksiyondur. </a:t>
            </a:r>
          </a:p>
          <a:p>
            <a:endParaRPr lang="tr-TR" sz="2400" dirty="0" smtClean="0"/>
          </a:p>
          <a:p>
            <a:r>
              <a:rPr lang="tr-TR" sz="2400" dirty="0" smtClean="0"/>
              <a:t>Deprem, sel, yangın vb. doğal afetler, trafik kazası, tecavüz, işkence vb. örseleyici olaylar akut stres </a:t>
            </a:r>
            <a:r>
              <a:rPr lang="tr-TR" sz="2400" dirty="0" err="1" smtClean="0"/>
              <a:t>senromuna</a:t>
            </a:r>
            <a:r>
              <a:rPr lang="tr-TR" sz="2400" dirty="0" smtClean="0"/>
              <a:t> neden olma potansiyeli taşıyan durumlara örnektir.</a:t>
            </a:r>
          </a:p>
          <a:p>
            <a:r>
              <a:rPr lang="tr-TR" sz="2400" dirty="0" smtClean="0"/>
              <a:t> </a:t>
            </a:r>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138671"/>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Metin kutusu"/>
          <p:cNvSpPr txBox="1"/>
          <p:nvPr/>
        </p:nvSpPr>
        <p:spPr>
          <a:xfrm>
            <a:off x="971600" y="260648"/>
            <a:ext cx="4536504" cy="523220"/>
          </a:xfrm>
          <a:prstGeom prst="rect">
            <a:avLst/>
          </a:prstGeom>
          <a:noFill/>
        </p:spPr>
        <p:txBody>
          <a:bodyPr wrap="square" rtlCol="0">
            <a:spAutoFit/>
          </a:bodyPr>
          <a:lstStyle/>
          <a:p>
            <a:r>
              <a:rPr lang="tr-TR" sz="2800" dirty="0" smtClean="0">
                <a:solidFill>
                  <a:schemeClr val="bg1"/>
                </a:solidFill>
              </a:rPr>
              <a:t>AKUT STRES SENDROMU</a:t>
            </a:r>
            <a:endParaRPr lang="tr-TR" sz="2800" dirty="0">
              <a:solidFill>
                <a:schemeClr val="bg1"/>
              </a:solidFill>
            </a:endParaRPr>
          </a:p>
        </p:txBody>
      </p:sp>
      <p:pic>
        <p:nvPicPr>
          <p:cNvPr id="8" name="7 Resim" descr="IMG_8910.jpg"/>
          <p:cNvPicPr>
            <a:picLocks noChangeAspect="1"/>
          </p:cNvPicPr>
          <p:nvPr/>
        </p:nvPicPr>
        <p:blipFill>
          <a:blip r:embed="rId5" cstate="print"/>
          <a:stretch>
            <a:fillRect/>
          </a:stretch>
        </p:blipFill>
        <p:spPr>
          <a:xfrm>
            <a:off x="5724128" y="1196752"/>
            <a:ext cx="2880320" cy="46085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22039"/>
            <a:ext cx="8964488" cy="719329"/>
          </a:xfrm>
          <a:prstGeom prst="rect">
            <a:avLst/>
          </a:prstGeom>
        </p:spPr>
      </p:pic>
      <p:pic>
        <p:nvPicPr>
          <p:cNvPr id="8" name="7 Resim" descr="6.png"/>
          <p:cNvPicPr>
            <a:picLocks noChangeAspect="1"/>
          </p:cNvPicPr>
          <p:nvPr/>
        </p:nvPicPr>
        <p:blipFill>
          <a:blip r:embed="rId4" cstate="print"/>
          <a:stretch>
            <a:fillRect/>
          </a:stretch>
        </p:blipFill>
        <p:spPr>
          <a:xfrm>
            <a:off x="0" y="116632"/>
            <a:ext cx="8964488" cy="719329"/>
          </a:xfrm>
          <a:prstGeom prst="rect">
            <a:avLst/>
          </a:prstGeom>
        </p:spPr>
      </p:pic>
      <p:sp>
        <p:nvSpPr>
          <p:cNvPr id="4" name="3 Metin kutusu"/>
          <p:cNvSpPr txBox="1"/>
          <p:nvPr/>
        </p:nvSpPr>
        <p:spPr>
          <a:xfrm>
            <a:off x="467544" y="260648"/>
            <a:ext cx="6408712" cy="523220"/>
          </a:xfrm>
          <a:prstGeom prst="rect">
            <a:avLst/>
          </a:prstGeom>
          <a:noFill/>
        </p:spPr>
        <p:txBody>
          <a:bodyPr wrap="square" rtlCol="0">
            <a:spAutoFit/>
          </a:bodyPr>
          <a:lstStyle/>
          <a:p>
            <a:pPr algn="ctr"/>
            <a:r>
              <a:rPr lang="tr-TR" sz="2800" b="1" dirty="0" smtClean="0">
                <a:solidFill>
                  <a:schemeClr val="bg1"/>
                </a:solidFill>
              </a:rPr>
              <a:t>SUNUM PLANI</a:t>
            </a:r>
            <a:endParaRPr lang="tr-TR" sz="2800" b="1" dirty="0">
              <a:solidFill>
                <a:schemeClr val="bg1"/>
              </a:solidFill>
            </a:endParaRPr>
          </a:p>
        </p:txBody>
      </p:sp>
      <p:sp>
        <p:nvSpPr>
          <p:cNvPr id="5" name="4 Metin kutusu"/>
          <p:cNvSpPr txBox="1"/>
          <p:nvPr/>
        </p:nvSpPr>
        <p:spPr>
          <a:xfrm>
            <a:off x="755576" y="1268760"/>
            <a:ext cx="7200800" cy="4524315"/>
          </a:xfrm>
          <a:prstGeom prst="rect">
            <a:avLst/>
          </a:prstGeom>
          <a:solidFill>
            <a:schemeClr val="bg1">
              <a:lumMod val="75000"/>
            </a:schemeClr>
          </a:solidFill>
        </p:spPr>
        <p:txBody>
          <a:bodyPr wrap="square" rtlCol="0">
            <a:spAutoFit/>
          </a:bodyPr>
          <a:lstStyle/>
          <a:p>
            <a:pPr algn="just">
              <a:lnSpc>
                <a:spcPct val="150000"/>
              </a:lnSpc>
              <a:buFontTx/>
              <a:buChar char="-"/>
            </a:pPr>
            <a:r>
              <a:rPr lang="tr-TR" sz="2400" b="1" dirty="0" smtClean="0"/>
              <a:t>Afetler ve Afetlerden Etkilenenler</a:t>
            </a:r>
          </a:p>
          <a:p>
            <a:pPr algn="just">
              <a:lnSpc>
                <a:spcPct val="150000"/>
              </a:lnSpc>
              <a:buFontTx/>
              <a:buChar char="-"/>
            </a:pPr>
            <a:r>
              <a:rPr lang="tr-TR" sz="2400" b="1" dirty="0" smtClean="0"/>
              <a:t>Travma  </a:t>
            </a:r>
            <a:r>
              <a:rPr lang="tr-TR" sz="2400" dirty="0" smtClean="0"/>
              <a:t>(Özellikleri-Örnekleri-Sıklığı-Dönemleri)</a:t>
            </a:r>
          </a:p>
          <a:p>
            <a:pPr algn="just">
              <a:lnSpc>
                <a:spcPct val="150000"/>
              </a:lnSpc>
              <a:buFontTx/>
              <a:buChar char="-"/>
            </a:pPr>
            <a:r>
              <a:rPr lang="tr-TR" sz="2400" b="1" dirty="0" smtClean="0"/>
              <a:t>Afet Sonrası Psikolojik Tepkiler</a:t>
            </a:r>
          </a:p>
          <a:p>
            <a:pPr algn="just">
              <a:lnSpc>
                <a:spcPct val="150000"/>
              </a:lnSpc>
              <a:buFontTx/>
              <a:buChar char="-"/>
            </a:pPr>
            <a:r>
              <a:rPr lang="tr-TR" sz="2400" b="1" dirty="0" smtClean="0"/>
              <a:t>Afet Sonrası Psikolojik Aşamalar</a:t>
            </a:r>
          </a:p>
          <a:p>
            <a:pPr algn="just">
              <a:lnSpc>
                <a:spcPct val="150000"/>
              </a:lnSpc>
              <a:buFontTx/>
              <a:buChar char="-"/>
            </a:pPr>
            <a:r>
              <a:rPr lang="tr-TR" sz="2400" b="1" dirty="0" smtClean="0"/>
              <a:t>Afet Sonrası Yaşanan Psikolojik Bozukluklar</a:t>
            </a:r>
          </a:p>
          <a:p>
            <a:pPr algn="just">
              <a:lnSpc>
                <a:spcPct val="150000"/>
              </a:lnSpc>
              <a:buFontTx/>
              <a:buChar char="-"/>
            </a:pPr>
            <a:r>
              <a:rPr lang="tr-TR" sz="2400" b="1" dirty="0" smtClean="0"/>
              <a:t>Akut Stres </a:t>
            </a:r>
            <a:r>
              <a:rPr lang="tr-TR" sz="2400" b="1" dirty="0" smtClean="0"/>
              <a:t>Sendromu</a:t>
            </a:r>
          </a:p>
          <a:p>
            <a:pPr algn="just">
              <a:lnSpc>
                <a:spcPct val="150000"/>
              </a:lnSpc>
              <a:buFontTx/>
              <a:buChar char="-"/>
            </a:pPr>
            <a:r>
              <a:rPr lang="tr-TR" sz="2400" b="1" dirty="0" smtClean="0"/>
              <a:t>İnsanların Olumsuzluklarla Baş etme Kanalları </a:t>
            </a:r>
            <a:endParaRPr lang="tr-TR" sz="2400" b="1" dirty="0" smtClean="0"/>
          </a:p>
          <a:p>
            <a:pPr algn="just">
              <a:lnSpc>
                <a:spcPct val="150000"/>
              </a:lnSpc>
              <a:buFontTx/>
              <a:buChar char="-"/>
            </a:pPr>
            <a:r>
              <a:rPr lang="tr-TR" sz="2400" b="1" dirty="0" smtClean="0"/>
              <a:t>Afetlerde Psikolojik İlk Yardım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683568" y="1268760"/>
            <a:ext cx="4320480" cy="4596323"/>
          </a:xfrm>
          <a:prstGeom prst="rect">
            <a:avLst/>
          </a:prstGeom>
          <a:solidFill>
            <a:schemeClr val="bg1">
              <a:lumMod val="85000"/>
            </a:schemeClr>
          </a:solidFill>
        </p:spPr>
        <p:txBody>
          <a:bodyPr wrap="square" rtlCol="0">
            <a:spAutoFit/>
          </a:bodyPr>
          <a:lstStyle/>
          <a:p>
            <a:r>
              <a:rPr lang="tr-TR" sz="2400" b="1" dirty="0" smtClean="0"/>
              <a:t>Kimler daha çok etkilenir? </a:t>
            </a:r>
          </a:p>
          <a:p>
            <a:endParaRPr lang="tr-TR" sz="2400" dirty="0" smtClean="0"/>
          </a:p>
          <a:p>
            <a:pPr>
              <a:buFont typeface="Wingdings" pitchFamily="2" charset="2"/>
              <a:buChar char="Ø"/>
            </a:pPr>
            <a:r>
              <a:rPr lang="tr-TR" sz="2400" dirty="0" smtClean="0"/>
              <a:t>Kaybı olanlar</a:t>
            </a:r>
          </a:p>
          <a:p>
            <a:pPr>
              <a:buFont typeface="Wingdings" pitchFamily="2" charset="2"/>
              <a:buChar char="Ø"/>
            </a:pPr>
            <a:r>
              <a:rPr lang="tr-TR" sz="2400" dirty="0" smtClean="0"/>
              <a:t>Sosyal destek eksikliği</a:t>
            </a:r>
          </a:p>
          <a:p>
            <a:pPr>
              <a:buFont typeface="Wingdings" pitchFamily="2" charset="2"/>
              <a:buChar char="Ø"/>
            </a:pPr>
            <a:r>
              <a:rPr lang="tr-TR" sz="2400" dirty="0" smtClean="0"/>
              <a:t>Yakın geçmişte kayıp </a:t>
            </a:r>
          </a:p>
          <a:p>
            <a:pPr>
              <a:buFont typeface="Wingdings" pitchFamily="2" charset="2"/>
              <a:buChar char="Ø"/>
            </a:pPr>
            <a:r>
              <a:rPr lang="tr-TR" sz="2400" dirty="0" err="1" smtClean="0"/>
              <a:t>Psiko</a:t>
            </a:r>
            <a:r>
              <a:rPr lang="tr-TR" sz="2400" dirty="0" smtClean="0"/>
              <a:t>-sosyal sorunlar</a:t>
            </a:r>
          </a:p>
          <a:p>
            <a:pPr>
              <a:buFont typeface="Wingdings" pitchFamily="2" charset="2"/>
              <a:buChar char="Ø"/>
            </a:pPr>
            <a:r>
              <a:rPr lang="tr-TR" sz="2400" dirty="0" smtClean="0"/>
              <a:t>Ailevi zorluklar</a:t>
            </a:r>
          </a:p>
          <a:p>
            <a:pPr>
              <a:buFont typeface="Wingdings" pitchFamily="2" charset="2"/>
              <a:buChar char="Ø"/>
            </a:pPr>
            <a:r>
              <a:rPr lang="tr-TR" sz="2400" dirty="0" smtClean="0"/>
              <a:t>Etkisiz başa çıkma yöntemi</a:t>
            </a:r>
          </a:p>
          <a:p>
            <a:pPr>
              <a:buFont typeface="Wingdings" pitchFamily="2" charset="2"/>
              <a:buChar char="Ø"/>
            </a:pPr>
            <a:r>
              <a:rPr lang="tr-TR" sz="2400" dirty="0" smtClean="0"/>
              <a:t>Kişilik özelliği (iyimserlik,..)</a:t>
            </a:r>
          </a:p>
          <a:p>
            <a:pPr>
              <a:buFont typeface="Wingdings" pitchFamily="2" charset="2"/>
              <a:buChar char="Ø"/>
            </a:pPr>
            <a:r>
              <a:rPr lang="tr-TR" sz="2400" dirty="0" smtClean="0"/>
              <a:t>Çocuklar</a:t>
            </a:r>
          </a:p>
          <a:p>
            <a:pPr>
              <a:buFont typeface="Wingdings" pitchFamily="2" charset="2"/>
              <a:buChar char="Ø"/>
            </a:pPr>
            <a:r>
              <a:rPr lang="tr-TR" sz="2400" dirty="0" smtClean="0"/>
              <a:t>Kadınlar</a:t>
            </a:r>
          </a:p>
          <a:p>
            <a:r>
              <a:rPr lang="tr-TR" sz="2400" dirty="0" smtClean="0"/>
              <a:t> </a:t>
            </a:r>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Metin kutusu"/>
          <p:cNvSpPr txBox="1"/>
          <p:nvPr/>
        </p:nvSpPr>
        <p:spPr>
          <a:xfrm>
            <a:off x="467544" y="188640"/>
            <a:ext cx="5040560" cy="461665"/>
          </a:xfrm>
          <a:prstGeom prst="rect">
            <a:avLst/>
          </a:prstGeom>
          <a:noFill/>
        </p:spPr>
        <p:txBody>
          <a:bodyPr wrap="square" rtlCol="0">
            <a:spAutoFit/>
          </a:bodyPr>
          <a:lstStyle/>
          <a:p>
            <a:r>
              <a:rPr lang="tr-TR" sz="2400" b="1" dirty="0" smtClean="0">
                <a:solidFill>
                  <a:schemeClr val="bg1"/>
                </a:solidFill>
              </a:rPr>
              <a:t>AKUT STRES BOZUKLUĞU</a:t>
            </a:r>
            <a:endParaRPr lang="tr-TR" sz="2400" b="1" dirty="0">
              <a:solidFill>
                <a:schemeClr val="bg1"/>
              </a:solidFill>
            </a:endParaRPr>
          </a:p>
        </p:txBody>
      </p:sp>
      <p:pic>
        <p:nvPicPr>
          <p:cNvPr id="8" name="Picture 4" descr="http://www.turistikcesme.com/haber_resim/3%20%28Small%29%28583%29.jpg"/>
          <p:cNvPicPr>
            <a:picLocks noChangeAspect="1" noChangeArrowheads="1"/>
          </p:cNvPicPr>
          <p:nvPr/>
        </p:nvPicPr>
        <p:blipFill>
          <a:blip r:embed="rId5" cstate="print"/>
          <a:srcRect/>
          <a:stretch>
            <a:fillRect/>
          </a:stretch>
        </p:blipFill>
        <p:spPr bwMode="auto">
          <a:xfrm>
            <a:off x="5220072" y="1196752"/>
            <a:ext cx="3024336" cy="2304256"/>
          </a:xfrm>
          <a:prstGeom prst="rect">
            <a:avLst/>
          </a:prstGeom>
          <a:noFill/>
        </p:spPr>
      </p:pic>
      <p:pic>
        <p:nvPicPr>
          <p:cNvPr id="11" name="İçerik Yer Tutucusu 3"/>
          <p:cNvPicPr>
            <a:picLocks noChangeAspect="1"/>
          </p:cNvPicPr>
          <p:nvPr/>
        </p:nvPicPr>
        <p:blipFill>
          <a:blip r:embed="rId6" cstate="print"/>
          <a:srcRect/>
          <a:stretch>
            <a:fillRect/>
          </a:stretch>
        </p:blipFill>
        <p:spPr>
          <a:xfrm>
            <a:off x="5220072" y="3789040"/>
            <a:ext cx="3024336" cy="2088232"/>
          </a:xfrm>
          <a:prstGeom prst="rect">
            <a:avLst/>
          </a:prstGeom>
        </p:spPr>
      </p:pic>
      <p:pic>
        <p:nvPicPr>
          <p:cNvPr id="12"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3" name="12 Metin kutusu"/>
          <p:cNvSpPr txBox="1"/>
          <p:nvPr/>
        </p:nvSpPr>
        <p:spPr>
          <a:xfrm>
            <a:off x="971600" y="260648"/>
            <a:ext cx="4536504" cy="523220"/>
          </a:xfrm>
          <a:prstGeom prst="rect">
            <a:avLst/>
          </a:prstGeom>
          <a:noFill/>
        </p:spPr>
        <p:txBody>
          <a:bodyPr wrap="square" rtlCol="0">
            <a:spAutoFit/>
          </a:bodyPr>
          <a:lstStyle/>
          <a:p>
            <a:r>
              <a:rPr lang="tr-TR" sz="2800" dirty="0" smtClean="0">
                <a:solidFill>
                  <a:schemeClr val="bg1"/>
                </a:solidFill>
              </a:rPr>
              <a:t>AKUT STRES SENDROMU</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1288"/>
            <a:ext cx="9043114" cy="647321"/>
          </a:xfrm>
          <a:prstGeom prst="rect">
            <a:avLst/>
          </a:prstGeom>
        </p:spPr>
      </p:pic>
      <p:sp>
        <p:nvSpPr>
          <p:cNvPr id="5" name="4 Dikdörtgen"/>
          <p:cNvSpPr/>
          <p:nvPr/>
        </p:nvSpPr>
        <p:spPr>
          <a:xfrm>
            <a:off x="899592" y="1628800"/>
            <a:ext cx="7056784" cy="4462760"/>
          </a:xfrm>
          <a:prstGeom prst="rect">
            <a:avLst/>
          </a:prstGeom>
        </p:spPr>
        <p:txBody>
          <a:bodyPr wrap="square">
            <a:spAutoFit/>
          </a:bodyPr>
          <a:lstStyle/>
          <a:p>
            <a:pPr lvl="0"/>
            <a:r>
              <a:rPr lang="tr-TR" sz="2400" dirty="0" smtClean="0"/>
              <a:t>Kişi aşağıdakilerden her ikisinin de bulunduğu örseleyici bir olay yaşamıştır.</a:t>
            </a:r>
          </a:p>
          <a:p>
            <a:pPr lvl="0"/>
            <a:endParaRPr lang="tr-TR" sz="2400" dirty="0" smtClean="0"/>
          </a:p>
          <a:p>
            <a:pPr lvl="0">
              <a:buFont typeface="Wingdings" pitchFamily="2" charset="2"/>
              <a:buChar char="ü"/>
            </a:pPr>
            <a:r>
              <a:rPr lang="tr-TR" sz="2400" dirty="0" smtClean="0"/>
              <a:t>Gerçek bir ölüm, ölüm tehdidi ya da yaralanma olayı ya da doğrudan  kendisinin ya da başkalarının fiziki bütünlüğüne yönelik ağır bir tehdit.</a:t>
            </a:r>
          </a:p>
          <a:p>
            <a:pPr lvl="0">
              <a:buFont typeface="Wingdings" pitchFamily="2" charset="2"/>
              <a:buChar char="ü"/>
            </a:pPr>
            <a:endParaRPr lang="tr-TR" sz="2400" dirty="0" smtClean="0"/>
          </a:p>
          <a:p>
            <a:pPr lvl="0">
              <a:buFont typeface="Wingdings" pitchFamily="2" charset="2"/>
              <a:buChar char="ü"/>
            </a:pPr>
            <a:r>
              <a:rPr lang="tr-TR" sz="2400" dirty="0" smtClean="0"/>
              <a:t>Bu yaşantı sırasında aşırı korku, çaresizlik ya da dehşet hissi.</a:t>
            </a:r>
          </a:p>
          <a:p>
            <a:r>
              <a:rPr lang="tr-TR" sz="2400" dirty="0" smtClean="0"/>
              <a:t>  </a:t>
            </a:r>
            <a:r>
              <a:rPr lang="tr-TR" dirty="0" smtClean="0"/>
              <a:t>     </a:t>
            </a:r>
          </a:p>
          <a:p>
            <a:endParaRPr lang="tr-TR" sz="4400" dirty="0">
              <a:solidFill>
                <a:srgbClr val="FF0000"/>
              </a:solidFill>
            </a:endParaRPr>
          </a:p>
        </p:txBody>
      </p:sp>
      <p:sp>
        <p:nvSpPr>
          <p:cNvPr id="8" name="7 Dikdörtgen"/>
          <p:cNvSpPr/>
          <p:nvPr/>
        </p:nvSpPr>
        <p:spPr>
          <a:xfrm>
            <a:off x="971600" y="1052736"/>
            <a:ext cx="4968552" cy="461665"/>
          </a:xfrm>
          <a:prstGeom prst="rect">
            <a:avLst/>
          </a:prstGeom>
          <a:solidFill>
            <a:schemeClr val="bg1">
              <a:lumMod val="85000"/>
            </a:schemeClr>
          </a:solidFill>
        </p:spPr>
        <p:txBody>
          <a:bodyPr wrap="square">
            <a:spAutoFit/>
          </a:bodyPr>
          <a:lstStyle/>
          <a:p>
            <a:r>
              <a:rPr lang="tr-TR" sz="2400" b="1" dirty="0" smtClean="0"/>
              <a:t>Akut Stres Sendromu Tanı Ölçütleri</a:t>
            </a:r>
            <a:endParaRPr lang="tr-TR" sz="2400" dirty="0" smtClean="0"/>
          </a:p>
        </p:txBody>
      </p:sp>
      <p:sp>
        <p:nvSpPr>
          <p:cNvPr id="12" name="11 Metin kutusu"/>
          <p:cNvSpPr txBox="1"/>
          <p:nvPr/>
        </p:nvSpPr>
        <p:spPr>
          <a:xfrm>
            <a:off x="971600" y="260648"/>
            <a:ext cx="4536504" cy="523220"/>
          </a:xfrm>
          <a:prstGeom prst="rect">
            <a:avLst/>
          </a:prstGeom>
          <a:noFill/>
        </p:spPr>
        <p:txBody>
          <a:bodyPr wrap="square" rtlCol="0">
            <a:spAutoFit/>
          </a:bodyPr>
          <a:lstStyle/>
          <a:p>
            <a:r>
              <a:rPr lang="tr-TR" sz="2800" dirty="0" smtClean="0">
                <a:solidFill>
                  <a:schemeClr val="bg1"/>
                </a:solidFill>
              </a:rPr>
              <a:t>AKUT STRES BOZUKLUĞU</a:t>
            </a:r>
            <a:endParaRPr lang="tr-TR" sz="2800" dirty="0">
              <a:solidFill>
                <a:schemeClr val="bg1"/>
              </a:solidFill>
            </a:endParaRPr>
          </a:p>
        </p:txBody>
      </p:sp>
      <p:pic>
        <p:nvPicPr>
          <p:cNvPr id="13" name="7 Resim" descr="6.png"/>
          <p:cNvPicPr>
            <a:picLocks noChangeAspect="1"/>
          </p:cNvPicPr>
          <p:nvPr/>
        </p:nvPicPr>
        <p:blipFill>
          <a:blip r:embed="rId4" cstate="print"/>
          <a:stretch>
            <a:fillRect/>
          </a:stretch>
        </p:blipFill>
        <p:spPr>
          <a:xfrm>
            <a:off x="100886" y="188640"/>
            <a:ext cx="9043114" cy="719329"/>
          </a:xfrm>
          <a:prstGeom prst="rect">
            <a:avLst/>
          </a:prstGeom>
        </p:spPr>
      </p:pic>
      <p:sp>
        <p:nvSpPr>
          <p:cNvPr id="14" name="13 Metin kutusu"/>
          <p:cNvSpPr txBox="1"/>
          <p:nvPr/>
        </p:nvSpPr>
        <p:spPr>
          <a:xfrm>
            <a:off x="1124000" y="413048"/>
            <a:ext cx="4536504" cy="523220"/>
          </a:xfrm>
          <a:prstGeom prst="rect">
            <a:avLst/>
          </a:prstGeom>
          <a:noFill/>
        </p:spPr>
        <p:txBody>
          <a:bodyPr wrap="square" rtlCol="0">
            <a:spAutoFit/>
          </a:bodyPr>
          <a:lstStyle/>
          <a:p>
            <a:r>
              <a:rPr lang="tr-TR" sz="2800" dirty="0" smtClean="0">
                <a:solidFill>
                  <a:schemeClr val="bg1"/>
                </a:solidFill>
              </a:rPr>
              <a:t>AKUT STRES SENDROMU</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sp>
        <p:nvSpPr>
          <p:cNvPr id="5" name="4 Dikdörtgen"/>
          <p:cNvSpPr/>
          <p:nvPr/>
        </p:nvSpPr>
        <p:spPr>
          <a:xfrm>
            <a:off x="755576" y="1556792"/>
            <a:ext cx="7488832" cy="3785652"/>
          </a:xfrm>
          <a:prstGeom prst="rect">
            <a:avLst/>
          </a:prstGeom>
          <a:solidFill>
            <a:schemeClr val="bg1">
              <a:lumMod val="85000"/>
            </a:schemeClr>
          </a:solidFill>
        </p:spPr>
        <p:txBody>
          <a:bodyPr wrap="square">
            <a:spAutoFit/>
          </a:bodyPr>
          <a:lstStyle/>
          <a:p>
            <a:endParaRPr lang="tr-TR" sz="2400" dirty="0" smtClean="0"/>
          </a:p>
          <a:p>
            <a:r>
              <a:rPr lang="tr-TR" sz="2400" dirty="0" smtClean="0"/>
              <a:t>Akut Stres Bozukluğunda aşağıdaki stres tepkilerinden en az üçü görülmektedir:</a:t>
            </a:r>
          </a:p>
          <a:p>
            <a:r>
              <a:rPr lang="tr-TR" sz="2400" dirty="0" smtClean="0"/>
              <a:t/>
            </a:r>
            <a:br>
              <a:rPr lang="tr-TR" sz="2400" dirty="0" smtClean="0"/>
            </a:br>
            <a:r>
              <a:rPr lang="tr-TR" sz="2400" dirty="0" smtClean="0"/>
              <a:t>     o    Uyuşmuşluk, dalgınlık ya da duygusal tepkisizlik</a:t>
            </a:r>
            <a:br>
              <a:rPr lang="tr-TR" sz="2400" dirty="0" smtClean="0"/>
            </a:br>
            <a:r>
              <a:rPr lang="tr-TR" sz="2400" dirty="0" smtClean="0"/>
              <a:t>     o    Çevrede olan biteni farkında varmada azalma</a:t>
            </a:r>
            <a:br>
              <a:rPr lang="tr-TR" sz="2400" dirty="0" smtClean="0"/>
            </a:br>
            <a:r>
              <a:rPr lang="tr-TR" sz="2400" dirty="0" smtClean="0"/>
              <a:t>     o    Gerçekliği ayırt edememe</a:t>
            </a:r>
            <a:br>
              <a:rPr lang="tr-TR" sz="2400" dirty="0" smtClean="0"/>
            </a:br>
            <a:r>
              <a:rPr lang="tr-TR" sz="2400" dirty="0" smtClean="0"/>
              <a:t>     o    Kendi gerçekliğini ayırt edememe</a:t>
            </a:r>
            <a:br>
              <a:rPr lang="tr-TR" sz="2400" dirty="0" smtClean="0"/>
            </a:br>
            <a:r>
              <a:rPr lang="tr-TR" sz="2400" dirty="0" smtClean="0"/>
              <a:t>     o    Olayın önemli bir kısmını hatırlayamama</a:t>
            </a:r>
          </a:p>
          <a:p>
            <a:endParaRPr lang="tr-TR" sz="2400" dirty="0"/>
          </a:p>
        </p:txBody>
      </p:sp>
      <p:sp>
        <p:nvSpPr>
          <p:cNvPr id="8" name="7 Metin kutusu"/>
          <p:cNvSpPr txBox="1"/>
          <p:nvPr/>
        </p:nvSpPr>
        <p:spPr>
          <a:xfrm>
            <a:off x="971600" y="260648"/>
            <a:ext cx="4536504" cy="523220"/>
          </a:xfrm>
          <a:prstGeom prst="rect">
            <a:avLst/>
          </a:prstGeom>
          <a:noFill/>
        </p:spPr>
        <p:txBody>
          <a:bodyPr wrap="square" rtlCol="0">
            <a:spAutoFit/>
          </a:bodyPr>
          <a:lstStyle/>
          <a:p>
            <a:r>
              <a:rPr lang="tr-TR" sz="2800" dirty="0" smtClean="0">
                <a:solidFill>
                  <a:schemeClr val="bg1"/>
                </a:solidFill>
              </a:rPr>
              <a:t>AKUT STRES BOZUKLUĞU</a:t>
            </a:r>
            <a:endParaRPr lang="tr-TR" sz="2800" dirty="0">
              <a:solidFill>
                <a:schemeClr val="bg1"/>
              </a:solidFill>
            </a:endParaRPr>
          </a:p>
        </p:txBody>
      </p:sp>
      <p:pic>
        <p:nvPicPr>
          <p:cNvPr id="11" name="7 Resim" descr="6.png"/>
          <p:cNvPicPr>
            <a:picLocks noChangeAspect="1"/>
          </p:cNvPicPr>
          <p:nvPr/>
        </p:nvPicPr>
        <p:blipFill>
          <a:blip r:embed="rId4" cstate="print"/>
          <a:stretch>
            <a:fillRect/>
          </a:stretch>
        </p:blipFill>
        <p:spPr>
          <a:xfrm>
            <a:off x="0" y="188640"/>
            <a:ext cx="9043114" cy="719329"/>
          </a:xfrm>
          <a:prstGeom prst="rect">
            <a:avLst/>
          </a:prstGeom>
        </p:spPr>
      </p:pic>
      <p:sp>
        <p:nvSpPr>
          <p:cNvPr id="12" name="11 Metin kutusu"/>
          <p:cNvSpPr txBox="1"/>
          <p:nvPr/>
        </p:nvSpPr>
        <p:spPr>
          <a:xfrm>
            <a:off x="1124000" y="413048"/>
            <a:ext cx="4536504" cy="523220"/>
          </a:xfrm>
          <a:prstGeom prst="rect">
            <a:avLst/>
          </a:prstGeom>
          <a:noFill/>
        </p:spPr>
        <p:txBody>
          <a:bodyPr wrap="square" rtlCol="0">
            <a:spAutoFit/>
          </a:bodyPr>
          <a:lstStyle/>
          <a:p>
            <a:r>
              <a:rPr lang="tr-TR" sz="2800" dirty="0" smtClean="0">
                <a:solidFill>
                  <a:schemeClr val="bg1"/>
                </a:solidFill>
              </a:rPr>
              <a:t>AKUT STRES SENDROMU</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827584" y="1556792"/>
            <a:ext cx="4608512" cy="3785652"/>
          </a:xfrm>
          <a:prstGeom prst="rect">
            <a:avLst/>
          </a:prstGeom>
          <a:solidFill>
            <a:schemeClr val="bg1">
              <a:lumMod val="85000"/>
            </a:schemeClr>
          </a:solidFill>
        </p:spPr>
        <p:txBody>
          <a:bodyPr wrap="square">
            <a:spAutoFit/>
          </a:bodyPr>
          <a:lstStyle/>
          <a:p>
            <a:r>
              <a:rPr lang="tr-TR" sz="2400" dirty="0" err="1" smtClean="0"/>
              <a:t>Travmatik</a:t>
            </a:r>
            <a:r>
              <a:rPr lang="tr-TR" sz="2400" dirty="0" smtClean="0"/>
              <a:t> olay şu şekillerde (en az biri) ısrarla tekrar tekrar yaşanmaktadır:</a:t>
            </a:r>
            <a:br>
              <a:rPr lang="tr-TR" sz="2400" dirty="0" smtClean="0"/>
            </a:br>
            <a:r>
              <a:rPr lang="tr-TR" sz="2400" dirty="0" smtClean="0"/>
              <a:t>     </a:t>
            </a:r>
          </a:p>
          <a:p>
            <a:pPr marL="342900" indent="-342900">
              <a:buFont typeface="Wingdings" panose="05000000000000000000" pitchFamily="2" charset="2"/>
              <a:buChar char="Ø"/>
            </a:pPr>
            <a:r>
              <a:rPr lang="tr-TR" sz="2400" dirty="0" smtClean="0"/>
              <a:t>Tekrar tekrar göz önüne gelen görüntüler</a:t>
            </a:r>
          </a:p>
          <a:p>
            <a:pPr marL="342900" indent="-342900">
              <a:buFont typeface="Wingdings" panose="05000000000000000000" pitchFamily="2" charset="2"/>
              <a:buChar char="Ø"/>
            </a:pPr>
            <a:r>
              <a:rPr lang="tr-TR" sz="2400" dirty="0" smtClean="0"/>
              <a:t>Tekrarlayan düşünceler</a:t>
            </a:r>
          </a:p>
          <a:p>
            <a:pPr marL="342900" indent="-342900">
              <a:buFont typeface="Wingdings" panose="05000000000000000000" pitchFamily="2" charset="2"/>
              <a:buChar char="Ø"/>
            </a:pPr>
            <a:r>
              <a:rPr lang="tr-TR" sz="2400" dirty="0" smtClean="0"/>
              <a:t>Rüyalar</a:t>
            </a:r>
          </a:p>
          <a:p>
            <a:pPr marL="342900" indent="-342900">
              <a:buFont typeface="Wingdings" panose="05000000000000000000" pitchFamily="2" charset="2"/>
              <a:buChar char="Ø"/>
            </a:pPr>
            <a:r>
              <a:rPr lang="tr-TR" sz="2400" dirty="0" smtClean="0"/>
              <a:t>İllüzyonlar</a:t>
            </a:r>
          </a:p>
          <a:p>
            <a:pPr marL="342900" indent="-342900">
              <a:buFont typeface="Wingdings" panose="05000000000000000000" pitchFamily="2" charset="2"/>
              <a:buChar char="Ø"/>
            </a:pPr>
            <a:r>
              <a:rPr lang="tr-TR" sz="2400" dirty="0" smtClean="0"/>
              <a:t> “</a:t>
            </a:r>
            <a:r>
              <a:rPr lang="tr-TR" sz="2400" dirty="0" err="1" smtClean="0"/>
              <a:t>Flashback”ler</a:t>
            </a:r>
            <a:endParaRPr lang="tr-TR" sz="2400" dirty="0"/>
          </a:p>
        </p:txBody>
      </p:sp>
      <p:pic>
        <p:nvPicPr>
          <p:cNvPr id="8"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1" name="10 Metin kutusu"/>
          <p:cNvSpPr txBox="1"/>
          <p:nvPr/>
        </p:nvSpPr>
        <p:spPr>
          <a:xfrm>
            <a:off x="971600" y="260648"/>
            <a:ext cx="4536504" cy="523220"/>
          </a:xfrm>
          <a:prstGeom prst="rect">
            <a:avLst/>
          </a:prstGeom>
          <a:noFill/>
        </p:spPr>
        <p:txBody>
          <a:bodyPr wrap="square" rtlCol="0">
            <a:spAutoFit/>
          </a:bodyPr>
          <a:lstStyle/>
          <a:p>
            <a:r>
              <a:rPr lang="tr-TR" sz="2800" dirty="0" smtClean="0">
                <a:solidFill>
                  <a:schemeClr val="bg1"/>
                </a:solidFill>
              </a:rPr>
              <a:t>AKUT STRES SENDROMU</a:t>
            </a:r>
            <a:endParaRPr lang="tr-TR" sz="2800" dirty="0">
              <a:solidFill>
                <a:schemeClr val="bg1"/>
              </a:solidFill>
            </a:endParaRPr>
          </a:p>
        </p:txBody>
      </p:sp>
      <p:pic>
        <p:nvPicPr>
          <p:cNvPr id="10242" name="Picture 2" descr="https://encrypted-tbn0.gstatic.com/images?q=tbn:ANd9GcTD0RGEr5zU--1IR_VMtsU8CNiJTmXn63xhSDuqH2MLW-vEx1ry"/>
          <p:cNvPicPr>
            <a:picLocks noChangeAspect="1" noChangeArrowheads="1"/>
          </p:cNvPicPr>
          <p:nvPr/>
        </p:nvPicPr>
        <p:blipFill>
          <a:blip r:embed="rId5" cstate="print"/>
          <a:srcRect/>
          <a:stretch>
            <a:fillRect/>
          </a:stretch>
        </p:blipFill>
        <p:spPr bwMode="auto">
          <a:xfrm>
            <a:off x="5796136" y="1556792"/>
            <a:ext cx="2664296" cy="37444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827584" y="1052736"/>
            <a:ext cx="6030416" cy="3046988"/>
          </a:xfrm>
          <a:prstGeom prst="rect">
            <a:avLst/>
          </a:prstGeom>
        </p:spPr>
        <p:txBody>
          <a:bodyPr wrap="square">
            <a:spAutoFit/>
          </a:bodyPr>
          <a:lstStyle/>
          <a:p>
            <a:r>
              <a:rPr lang="tr-TR" sz="2400" dirty="0" smtClean="0"/>
              <a:t>Olayı hatırlatıcı ya da anıları canlandıracak her türlü uyarıdan kaçınma,</a:t>
            </a:r>
          </a:p>
          <a:p>
            <a:r>
              <a:rPr lang="tr-TR" sz="2400" dirty="0" smtClean="0"/>
              <a:t>Artmış kaygı ve uyarılmışlık düzeyi:</a:t>
            </a:r>
          </a:p>
          <a:p>
            <a:pPr marL="342900" indent="-342900">
              <a:buFont typeface="Wingdings" panose="05000000000000000000" pitchFamily="2" charset="2"/>
              <a:buChar char="Ø"/>
            </a:pPr>
            <a:r>
              <a:rPr lang="tr-TR" sz="2400" dirty="0" smtClean="0"/>
              <a:t>Uykuda zorluk</a:t>
            </a:r>
          </a:p>
          <a:p>
            <a:pPr marL="342900" indent="-342900">
              <a:buFont typeface="Wingdings" panose="05000000000000000000" pitchFamily="2" charset="2"/>
              <a:buChar char="Ø"/>
            </a:pPr>
            <a:r>
              <a:rPr lang="tr-TR" sz="2400" dirty="0" smtClean="0"/>
              <a:t>İrritabilite – huzursuzluk</a:t>
            </a:r>
          </a:p>
          <a:p>
            <a:pPr marL="342900" indent="-342900">
              <a:buFont typeface="Wingdings" panose="05000000000000000000" pitchFamily="2" charset="2"/>
              <a:buChar char="Ø"/>
            </a:pPr>
            <a:r>
              <a:rPr lang="tr-TR" sz="2400" dirty="0" smtClean="0"/>
              <a:t>Aşırı irkilme tepkisi</a:t>
            </a:r>
          </a:p>
          <a:p>
            <a:pPr marL="342900" indent="-342900">
              <a:buFont typeface="Wingdings" panose="05000000000000000000" pitchFamily="2" charset="2"/>
              <a:buChar char="Ø"/>
            </a:pPr>
            <a:r>
              <a:rPr lang="tr-TR" sz="2400" dirty="0" smtClean="0"/>
              <a:t>Tetikte olma</a:t>
            </a:r>
          </a:p>
          <a:p>
            <a:pPr marL="342900" indent="-342900">
              <a:buFont typeface="Wingdings" panose="05000000000000000000" pitchFamily="2" charset="2"/>
              <a:buChar char="Ø"/>
            </a:pPr>
            <a:r>
              <a:rPr lang="tr-TR" sz="2400" dirty="0" smtClean="0"/>
              <a:t>Fiziksel huzursuzluk</a:t>
            </a:r>
            <a:endParaRPr lang="tr-TR" sz="2400" dirty="0"/>
          </a:p>
        </p:txBody>
      </p:sp>
      <p:sp>
        <p:nvSpPr>
          <p:cNvPr id="6" name="5 Dikdörtgen"/>
          <p:cNvSpPr/>
          <p:nvPr/>
        </p:nvSpPr>
        <p:spPr>
          <a:xfrm>
            <a:off x="755576" y="4221088"/>
            <a:ext cx="7704856" cy="1200329"/>
          </a:xfrm>
          <a:prstGeom prst="rect">
            <a:avLst/>
          </a:prstGeom>
        </p:spPr>
        <p:txBody>
          <a:bodyPr wrap="square">
            <a:spAutoFit/>
          </a:bodyPr>
          <a:lstStyle/>
          <a:p>
            <a:r>
              <a:rPr lang="tr-TR" sz="2400" dirty="0" smtClean="0"/>
              <a:t>Bu tepkiler çok ciddi stres yaratan bir olayın ardından geldikleri düşünüldüğünde, aslında </a:t>
            </a:r>
            <a:r>
              <a:rPr lang="tr-TR" sz="2400" dirty="0" smtClean="0">
                <a:solidFill>
                  <a:schemeClr val="accent6">
                    <a:lumMod val="50000"/>
                  </a:schemeClr>
                </a:solidFill>
              </a:rPr>
              <a:t>“anormal bir olaya verilen normal tepkiler” </a:t>
            </a:r>
            <a:r>
              <a:rPr lang="tr-TR" sz="2400" dirty="0" smtClean="0"/>
              <a:t>oldukları görülebilir. </a:t>
            </a:r>
            <a:endParaRPr lang="tr-TR" sz="2400" dirty="0"/>
          </a:p>
        </p:txBody>
      </p:sp>
      <p:pic>
        <p:nvPicPr>
          <p:cNvPr id="8"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1" name="10 Metin kutusu"/>
          <p:cNvSpPr txBox="1"/>
          <p:nvPr/>
        </p:nvSpPr>
        <p:spPr>
          <a:xfrm>
            <a:off x="971600" y="260648"/>
            <a:ext cx="4536504" cy="523220"/>
          </a:xfrm>
          <a:prstGeom prst="rect">
            <a:avLst/>
          </a:prstGeom>
          <a:noFill/>
        </p:spPr>
        <p:txBody>
          <a:bodyPr wrap="square" rtlCol="0">
            <a:spAutoFit/>
          </a:bodyPr>
          <a:lstStyle/>
          <a:p>
            <a:r>
              <a:rPr lang="tr-TR" sz="2800" dirty="0" smtClean="0">
                <a:solidFill>
                  <a:schemeClr val="bg1"/>
                </a:solidFill>
              </a:rPr>
              <a:t>AKUT STRES SENDROMU</a:t>
            </a:r>
            <a:endParaRPr lang="tr-TR" sz="2800" dirty="0">
              <a:solidFill>
                <a:schemeClr val="bg1"/>
              </a:solidFill>
            </a:endParaRPr>
          </a:p>
        </p:txBody>
      </p:sp>
      <p:pic>
        <p:nvPicPr>
          <p:cNvPr id="12" name="Picture 2"/>
          <p:cNvPicPr>
            <a:picLocks noChangeAspect="1" noChangeArrowheads="1"/>
          </p:cNvPicPr>
          <p:nvPr/>
        </p:nvPicPr>
        <p:blipFill>
          <a:blip r:embed="rId5" cstate="print"/>
          <a:srcRect/>
          <a:stretch>
            <a:fillRect/>
          </a:stretch>
        </p:blipFill>
        <p:spPr bwMode="auto">
          <a:xfrm>
            <a:off x="5868144" y="1772816"/>
            <a:ext cx="216024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340768"/>
            <a:ext cx="2448272" cy="461665"/>
          </a:xfrm>
          <a:prstGeom prst="rect">
            <a:avLst/>
          </a:prstGeom>
          <a:noFill/>
        </p:spPr>
        <p:txBody>
          <a:bodyPr wrap="square" rtlCol="0">
            <a:spAutoFit/>
          </a:bodyPr>
          <a:lstStyle/>
          <a:p>
            <a:r>
              <a:rPr lang="tr-TR" sz="2400" dirty="0" smtClean="0"/>
              <a:t> </a:t>
            </a:r>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Metin kutusu"/>
          <p:cNvSpPr txBox="1"/>
          <p:nvPr/>
        </p:nvSpPr>
        <p:spPr>
          <a:xfrm>
            <a:off x="971600" y="260648"/>
            <a:ext cx="5472608" cy="523220"/>
          </a:xfrm>
          <a:prstGeom prst="rect">
            <a:avLst/>
          </a:prstGeom>
          <a:noFill/>
        </p:spPr>
        <p:txBody>
          <a:bodyPr wrap="square" rtlCol="0">
            <a:spAutoFit/>
          </a:bodyPr>
          <a:lstStyle/>
          <a:p>
            <a:r>
              <a:rPr lang="tr-TR" sz="2800" dirty="0" smtClean="0">
                <a:solidFill>
                  <a:schemeClr val="bg1"/>
                </a:solidFill>
              </a:rPr>
              <a:t>AKUT STRES SENDROMU</a:t>
            </a:r>
            <a:endParaRPr lang="tr-TR" sz="2800" dirty="0">
              <a:solidFill>
                <a:schemeClr val="bg1"/>
              </a:solidFill>
            </a:endParaRPr>
          </a:p>
        </p:txBody>
      </p:sp>
      <p:sp>
        <p:nvSpPr>
          <p:cNvPr id="6" name="5 Metin kutusu"/>
          <p:cNvSpPr txBox="1"/>
          <p:nvPr/>
        </p:nvSpPr>
        <p:spPr>
          <a:xfrm>
            <a:off x="395536" y="2060848"/>
            <a:ext cx="4248472" cy="3416320"/>
          </a:xfrm>
          <a:prstGeom prst="rect">
            <a:avLst/>
          </a:prstGeom>
          <a:solidFill>
            <a:schemeClr val="bg1">
              <a:lumMod val="85000"/>
            </a:schemeClr>
          </a:solidFill>
        </p:spPr>
        <p:txBody>
          <a:bodyPr wrap="square" rtlCol="0">
            <a:spAutoFit/>
          </a:bodyPr>
          <a:lstStyle/>
          <a:p>
            <a:pPr>
              <a:buFont typeface="Wingdings" pitchFamily="2" charset="2"/>
              <a:buChar char="§"/>
            </a:pPr>
            <a:r>
              <a:rPr lang="tr-TR" sz="2400" dirty="0" smtClean="0"/>
              <a:t>Çocuklarını kaybetme korkusu</a:t>
            </a:r>
          </a:p>
          <a:p>
            <a:pPr>
              <a:buFont typeface="Wingdings" pitchFamily="2" charset="2"/>
              <a:buChar char="§"/>
            </a:pPr>
            <a:r>
              <a:rPr lang="tr-TR" sz="2400" dirty="0" smtClean="0"/>
              <a:t>Afetlerle ilgili kabuslar görme</a:t>
            </a:r>
          </a:p>
          <a:p>
            <a:pPr>
              <a:buFont typeface="Wingdings" pitchFamily="2" charset="2"/>
              <a:buChar char="§"/>
            </a:pPr>
            <a:r>
              <a:rPr lang="tr-TR" sz="2400" dirty="0" smtClean="0"/>
              <a:t>Uyku bozukluğu,  ani sıçramalar</a:t>
            </a:r>
          </a:p>
          <a:p>
            <a:pPr>
              <a:buFont typeface="Wingdings" pitchFamily="2" charset="2"/>
              <a:buChar char="§"/>
            </a:pPr>
            <a:r>
              <a:rPr lang="tr-TR" sz="2400" dirty="0" smtClean="0"/>
              <a:t>Hayattan beklentinin azalması</a:t>
            </a:r>
          </a:p>
          <a:p>
            <a:pPr>
              <a:buFont typeface="Wingdings" pitchFamily="2" charset="2"/>
              <a:buChar char="§"/>
            </a:pPr>
            <a:r>
              <a:rPr lang="tr-TR" sz="2400" dirty="0" smtClean="0"/>
              <a:t>Anlamsızlık, hayattan zevk almama</a:t>
            </a:r>
          </a:p>
          <a:p>
            <a:pPr>
              <a:buFont typeface="Wingdings" pitchFamily="2" charset="2"/>
              <a:buChar char="§"/>
            </a:pPr>
            <a:r>
              <a:rPr lang="tr-TR" sz="2400" dirty="0" smtClean="0"/>
              <a:t>İlgisizlik ve içine kapanma</a:t>
            </a:r>
          </a:p>
          <a:p>
            <a:pPr>
              <a:buFont typeface="Wingdings" pitchFamily="2" charset="2"/>
              <a:buChar char="§"/>
            </a:pPr>
            <a:r>
              <a:rPr lang="tr-TR" sz="2400" dirty="0" smtClean="0"/>
              <a:t>Ağlayamama </a:t>
            </a:r>
          </a:p>
          <a:p>
            <a:pPr>
              <a:buFont typeface="Wingdings" pitchFamily="2" charset="2"/>
              <a:buChar char="§"/>
            </a:pPr>
            <a:r>
              <a:rPr lang="tr-TR" sz="2400" dirty="0" smtClean="0"/>
              <a:t>Yoğun çaresizlik</a:t>
            </a:r>
          </a:p>
        </p:txBody>
      </p:sp>
      <p:sp>
        <p:nvSpPr>
          <p:cNvPr id="8" name="7 Metin kutusu"/>
          <p:cNvSpPr txBox="1"/>
          <p:nvPr/>
        </p:nvSpPr>
        <p:spPr>
          <a:xfrm>
            <a:off x="4860032" y="2060848"/>
            <a:ext cx="3888432" cy="3416320"/>
          </a:xfrm>
          <a:prstGeom prst="rect">
            <a:avLst/>
          </a:prstGeom>
          <a:solidFill>
            <a:schemeClr val="bg1">
              <a:lumMod val="85000"/>
            </a:schemeClr>
          </a:solidFill>
        </p:spPr>
        <p:txBody>
          <a:bodyPr wrap="square" rtlCol="0">
            <a:spAutoFit/>
          </a:bodyPr>
          <a:lstStyle/>
          <a:p>
            <a:pPr>
              <a:buFont typeface="Wingdings" pitchFamily="2" charset="2"/>
              <a:buChar char="§"/>
            </a:pPr>
            <a:r>
              <a:rPr lang="tr-TR" sz="2400" dirty="0" smtClean="0"/>
              <a:t>Korku, kızgınlık, suçlayıcı olma,</a:t>
            </a:r>
          </a:p>
          <a:p>
            <a:pPr>
              <a:buFont typeface="Wingdings" pitchFamily="2" charset="2"/>
              <a:buChar char="§"/>
            </a:pPr>
            <a:r>
              <a:rPr lang="tr-TR" sz="2400" dirty="0" smtClean="0"/>
              <a:t>Söylenenlere inanmama, güvenmeme</a:t>
            </a:r>
          </a:p>
          <a:p>
            <a:pPr>
              <a:buFont typeface="Wingdings" pitchFamily="2" charset="2"/>
              <a:buChar char="§"/>
            </a:pPr>
            <a:r>
              <a:rPr lang="tr-TR" sz="2400" dirty="0" smtClean="0"/>
              <a:t>Enkazlı yerden geçememe</a:t>
            </a:r>
          </a:p>
          <a:p>
            <a:pPr>
              <a:buFont typeface="Wingdings" pitchFamily="2" charset="2"/>
              <a:buChar char="§"/>
            </a:pPr>
            <a:r>
              <a:rPr lang="tr-TR" sz="2400" dirty="0" smtClean="0"/>
              <a:t>Arada ne yaptığını unutma</a:t>
            </a:r>
          </a:p>
          <a:p>
            <a:pPr>
              <a:buFont typeface="Wingdings" pitchFamily="2" charset="2"/>
              <a:buChar char="§"/>
            </a:pPr>
            <a:r>
              <a:rPr lang="tr-TR" sz="2400" dirty="0" smtClean="0"/>
              <a:t>Sallanma hissi duyarak deprem oluyor sanma</a:t>
            </a:r>
          </a:p>
          <a:p>
            <a:pPr>
              <a:buFont typeface="Wingdings" pitchFamily="2" charset="2"/>
              <a:buChar char="§"/>
            </a:pPr>
            <a:r>
              <a:rPr lang="tr-TR" sz="2400" dirty="0" smtClean="0"/>
              <a:t>Kendini işe verememe, </a:t>
            </a:r>
          </a:p>
        </p:txBody>
      </p:sp>
      <p:sp>
        <p:nvSpPr>
          <p:cNvPr id="11" name="10 Metin kutusu"/>
          <p:cNvSpPr txBox="1"/>
          <p:nvPr/>
        </p:nvSpPr>
        <p:spPr>
          <a:xfrm>
            <a:off x="467544" y="980728"/>
            <a:ext cx="8676456" cy="1107996"/>
          </a:xfrm>
          <a:prstGeom prst="rect">
            <a:avLst/>
          </a:prstGeom>
          <a:noFill/>
        </p:spPr>
        <p:txBody>
          <a:bodyPr wrap="square" rtlCol="0">
            <a:spAutoFit/>
          </a:bodyPr>
          <a:lstStyle/>
          <a:p>
            <a:r>
              <a:rPr lang="tr-TR" sz="2400" b="1" u="sng" dirty="0" smtClean="0">
                <a:solidFill>
                  <a:schemeClr val="tx2">
                    <a:lumMod val="75000"/>
                  </a:schemeClr>
                </a:solidFill>
              </a:rPr>
              <a:t>Afetle karşı karşıya kalmış bireyde Akut Stres Sendromu aşağıdaki belirtilerle kendisini gösterir;</a:t>
            </a: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827584" y="1028343"/>
            <a:ext cx="7632848" cy="4893647"/>
          </a:xfrm>
          <a:prstGeom prst="rect">
            <a:avLst/>
          </a:prstGeom>
        </p:spPr>
        <p:txBody>
          <a:bodyPr wrap="square">
            <a:spAutoFit/>
          </a:bodyPr>
          <a:lstStyle/>
          <a:p>
            <a:pPr>
              <a:buFont typeface="Wingdings" pitchFamily="2" charset="2"/>
              <a:buChar char="§"/>
            </a:pPr>
            <a:r>
              <a:rPr lang="tr-TR" sz="2400" dirty="0" smtClean="0"/>
              <a:t>Her birey stresli olaylar karşısında farklı tepkiler vermekte ve stresli olaylarla başa çıkma düzeyleri farklılık göstermektedir.</a:t>
            </a:r>
          </a:p>
          <a:p>
            <a:endParaRPr lang="tr-TR" sz="2400" dirty="0" smtClean="0"/>
          </a:p>
          <a:p>
            <a:pPr>
              <a:buFont typeface="Wingdings" pitchFamily="2" charset="2"/>
              <a:buChar char="§"/>
            </a:pPr>
            <a:r>
              <a:rPr lang="tr-TR" sz="2400" dirty="0" smtClean="0"/>
              <a:t>Bazı insanlar,  </a:t>
            </a:r>
            <a:r>
              <a:rPr lang="tr-TR" sz="2400" dirty="0" err="1" smtClean="0"/>
              <a:t>travmatik</a:t>
            </a:r>
            <a:r>
              <a:rPr lang="tr-TR" sz="2400" dirty="0" smtClean="0"/>
              <a:t> olayın etkileriyle daha işlevsel olarak baş edebilmektedirler. </a:t>
            </a:r>
          </a:p>
          <a:p>
            <a:pPr>
              <a:buFont typeface="Wingdings" pitchFamily="2" charset="2"/>
              <a:buChar char="§"/>
            </a:pPr>
            <a:endParaRPr lang="tr-TR" sz="2400" dirty="0" smtClean="0"/>
          </a:p>
          <a:p>
            <a:pPr>
              <a:buFont typeface="Wingdings" pitchFamily="2" charset="2"/>
              <a:buChar char="§"/>
            </a:pPr>
            <a:r>
              <a:rPr lang="tr-TR" sz="2400" dirty="0" smtClean="0"/>
              <a:t>Travma sonrası ciddi sıkıntıların devam etmesi ve gündelik yaşama etki etmesi de az rastlanır bir durum değildir. </a:t>
            </a:r>
          </a:p>
          <a:p>
            <a:pPr>
              <a:buFont typeface="Wingdings" pitchFamily="2" charset="2"/>
              <a:buChar char="§"/>
            </a:pPr>
            <a:endParaRPr lang="tr-TR" sz="2400" dirty="0" smtClean="0"/>
          </a:p>
          <a:p>
            <a:pPr>
              <a:buFont typeface="Wingdings" pitchFamily="2" charset="2"/>
              <a:buChar char="§"/>
            </a:pPr>
            <a:r>
              <a:rPr lang="tr-TR" sz="2400" dirty="0" smtClean="0"/>
              <a:t>Kaygı, endişe, huzursuzluk gibi tepkiler, bireylerin etraflarındaki insanlarla ilişkilerini ya da iş yaşantılarını olumsuz etkileyebilmektedir.</a:t>
            </a:r>
            <a:endParaRPr lang="tr-TR" sz="2400" dirty="0"/>
          </a:p>
        </p:txBody>
      </p:sp>
      <p:pic>
        <p:nvPicPr>
          <p:cNvPr id="6"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8" name="7 Metin kutusu"/>
          <p:cNvSpPr txBox="1"/>
          <p:nvPr/>
        </p:nvSpPr>
        <p:spPr>
          <a:xfrm>
            <a:off x="971600" y="260648"/>
            <a:ext cx="4536504" cy="523220"/>
          </a:xfrm>
          <a:prstGeom prst="rect">
            <a:avLst/>
          </a:prstGeom>
          <a:noFill/>
        </p:spPr>
        <p:txBody>
          <a:bodyPr wrap="square" rtlCol="0">
            <a:spAutoFit/>
          </a:bodyPr>
          <a:lstStyle/>
          <a:p>
            <a:r>
              <a:rPr lang="tr-TR" sz="2800" dirty="0" smtClean="0">
                <a:solidFill>
                  <a:schemeClr val="bg1"/>
                </a:solidFill>
              </a:rPr>
              <a:t>AKUT STRES SENDROMU</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755576" y="1052737"/>
            <a:ext cx="5472608" cy="4893647"/>
          </a:xfrm>
          <a:prstGeom prst="rect">
            <a:avLst/>
          </a:prstGeom>
        </p:spPr>
        <p:txBody>
          <a:bodyPr wrap="square">
            <a:spAutoFit/>
          </a:bodyPr>
          <a:lstStyle/>
          <a:p>
            <a:pPr>
              <a:buFont typeface="Wingdings" pitchFamily="2" charset="2"/>
              <a:buChar char="§"/>
            </a:pPr>
            <a:r>
              <a:rPr lang="tr-TR" sz="2400" dirty="0" smtClean="0"/>
              <a:t>Doğal afetlerden sonra da bu türlü rahatsızlıklarla sık karşılanır.</a:t>
            </a:r>
          </a:p>
          <a:p>
            <a:pPr>
              <a:buFont typeface="Wingdings" pitchFamily="2" charset="2"/>
              <a:buChar char="§"/>
            </a:pPr>
            <a:endParaRPr lang="tr-TR" sz="2400" dirty="0" smtClean="0"/>
          </a:p>
          <a:p>
            <a:pPr>
              <a:buFont typeface="Wingdings" pitchFamily="2" charset="2"/>
              <a:buChar char="§"/>
            </a:pPr>
            <a:r>
              <a:rPr lang="tr-TR" sz="2400" dirty="0" smtClean="0"/>
              <a:t>Yaşanan depremlerin ilk günlerinde doktorların karşılaştığı hastaların çoğunda bu sendrom görülmüştür. </a:t>
            </a:r>
          </a:p>
          <a:p>
            <a:pPr>
              <a:buFont typeface="Wingdings" pitchFamily="2" charset="2"/>
              <a:buChar char="§"/>
            </a:pPr>
            <a:endParaRPr lang="tr-TR" sz="2400" dirty="0" smtClean="0"/>
          </a:p>
          <a:p>
            <a:pPr>
              <a:buFont typeface="Wingdings" pitchFamily="2" charset="2"/>
              <a:buChar char="§"/>
            </a:pPr>
            <a:r>
              <a:rPr lang="tr-TR" sz="2400" dirty="0" smtClean="0"/>
              <a:t>Bu zaman içinde psikososyal destek sağlanması da önemlidir. </a:t>
            </a:r>
          </a:p>
          <a:p>
            <a:pPr>
              <a:buFont typeface="Wingdings" pitchFamily="2" charset="2"/>
              <a:buChar char="§"/>
            </a:pPr>
            <a:endParaRPr lang="tr-TR" sz="2400" dirty="0" smtClean="0"/>
          </a:p>
          <a:p>
            <a:pPr>
              <a:buFont typeface="Wingdings" pitchFamily="2" charset="2"/>
              <a:buChar char="§"/>
            </a:pPr>
            <a:r>
              <a:rPr lang="tr-TR" sz="2400" dirty="0" smtClean="0"/>
              <a:t>Akut stres bozukluğu sırasında kişide kendine ve çevresine zarar verme davranışları görülebilir.</a:t>
            </a:r>
            <a:endParaRPr lang="tr-TR" dirty="0"/>
          </a:p>
        </p:txBody>
      </p:sp>
      <p:pic>
        <p:nvPicPr>
          <p:cNvPr id="11"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Metin kutusu"/>
          <p:cNvSpPr txBox="1"/>
          <p:nvPr/>
        </p:nvSpPr>
        <p:spPr>
          <a:xfrm>
            <a:off x="971600" y="260648"/>
            <a:ext cx="4536504" cy="523220"/>
          </a:xfrm>
          <a:prstGeom prst="rect">
            <a:avLst/>
          </a:prstGeom>
          <a:noFill/>
        </p:spPr>
        <p:txBody>
          <a:bodyPr wrap="square" rtlCol="0">
            <a:spAutoFit/>
          </a:bodyPr>
          <a:lstStyle/>
          <a:p>
            <a:r>
              <a:rPr lang="tr-TR" sz="2800" dirty="0" smtClean="0">
                <a:solidFill>
                  <a:schemeClr val="bg1"/>
                </a:solidFill>
              </a:rPr>
              <a:t>AKUT STRES SENDROMU</a:t>
            </a:r>
            <a:endParaRPr lang="tr-TR" sz="2800" dirty="0">
              <a:solidFill>
                <a:schemeClr val="bg1"/>
              </a:solidFill>
            </a:endParaRPr>
          </a:p>
        </p:txBody>
      </p:sp>
      <p:pic>
        <p:nvPicPr>
          <p:cNvPr id="14338" name="Picture 2" descr="https://encrypted-tbn1.gstatic.com/images?q=tbn:ANd9GcRkK72IHcO24f4RNH5Mz0cG-6JtjK9HxRjbGgzo3MMvJi-tERCO"/>
          <p:cNvPicPr>
            <a:picLocks noChangeAspect="1" noChangeArrowheads="1"/>
          </p:cNvPicPr>
          <p:nvPr/>
        </p:nvPicPr>
        <p:blipFill>
          <a:blip r:embed="rId5" cstate="print"/>
          <a:srcRect/>
          <a:stretch>
            <a:fillRect/>
          </a:stretch>
        </p:blipFill>
        <p:spPr bwMode="auto">
          <a:xfrm>
            <a:off x="6444208" y="1412776"/>
            <a:ext cx="2376264" cy="396044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357158" y="1357298"/>
            <a:ext cx="5472608" cy="3046988"/>
          </a:xfrm>
          <a:prstGeom prst="rect">
            <a:avLst/>
          </a:prstGeom>
        </p:spPr>
        <p:txBody>
          <a:bodyPr wrap="square">
            <a:spAutoFit/>
          </a:bodyPr>
          <a:lstStyle/>
          <a:p>
            <a:pPr>
              <a:buFont typeface="Wingdings" pitchFamily="2" charset="2"/>
              <a:buChar char="§"/>
            </a:pPr>
            <a:r>
              <a:rPr lang="tr-TR" sz="3200" dirty="0" smtClean="0"/>
              <a:t>İNANÇ</a:t>
            </a:r>
          </a:p>
          <a:p>
            <a:pPr>
              <a:buFont typeface="Wingdings" pitchFamily="2" charset="2"/>
              <a:buChar char="§"/>
            </a:pPr>
            <a:r>
              <a:rPr lang="tr-TR" sz="3200" dirty="0" smtClean="0"/>
              <a:t>DUYGULAR</a:t>
            </a:r>
          </a:p>
          <a:p>
            <a:pPr>
              <a:buFont typeface="Wingdings" pitchFamily="2" charset="2"/>
              <a:buChar char="§"/>
            </a:pPr>
            <a:r>
              <a:rPr lang="tr-TR" sz="3200" dirty="0" smtClean="0"/>
              <a:t>SOSYAL YAŞAM</a:t>
            </a:r>
          </a:p>
          <a:p>
            <a:pPr>
              <a:buFont typeface="Wingdings" pitchFamily="2" charset="2"/>
              <a:buChar char="§"/>
            </a:pPr>
            <a:r>
              <a:rPr lang="tr-TR" sz="3200" dirty="0" smtClean="0"/>
              <a:t>HAYAL KURMAK</a:t>
            </a:r>
          </a:p>
          <a:p>
            <a:pPr>
              <a:buFont typeface="Wingdings" pitchFamily="2" charset="2"/>
              <a:buChar char="§"/>
            </a:pPr>
            <a:r>
              <a:rPr lang="tr-TR" sz="3200" dirty="0" smtClean="0"/>
              <a:t>DÜŞÜNCEYİ DEĞİŞTİRMEK</a:t>
            </a:r>
          </a:p>
          <a:p>
            <a:pPr>
              <a:buFont typeface="Wingdings" pitchFamily="2" charset="2"/>
              <a:buChar char="§"/>
            </a:pPr>
            <a:r>
              <a:rPr lang="tr-TR" sz="3200" dirty="0" smtClean="0"/>
              <a:t>FİZİKSEL AKTİVİTE YAPMAK</a:t>
            </a:r>
            <a:endParaRPr lang="tr-TR" sz="2400" dirty="0"/>
          </a:p>
        </p:txBody>
      </p:sp>
      <p:pic>
        <p:nvPicPr>
          <p:cNvPr id="11"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Metin kutusu"/>
          <p:cNvSpPr txBox="1"/>
          <p:nvPr/>
        </p:nvSpPr>
        <p:spPr>
          <a:xfrm>
            <a:off x="971600" y="260648"/>
            <a:ext cx="7600928" cy="523220"/>
          </a:xfrm>
          <a:prstGeom prst="rect">
            <a:avLst/>
          </a:prstGeom>
          <a:noFill/>
        </p:spPr>
        <p:txBody>
          <a:bodyPr wrap="square" rtlCol="0">
            <a:spAutoFit/>
          </a:bodyPr>
          <a:lstStyle/>
          <a:p>
            <a:r>
              <a:rPr lang="tr-TR" sz="2800" dirty="0" smtClean="0">
                <a:solidFill>
                  <a:schemeClr val="bg1"/>
                </a:solidFill>
              </a:rPr>
              <a:t>İNSANIN OLUMSUZLUKLARLA BAŞETME KANALLARI</a:t>
            </a:r>
            <a:endParaRPr lang="tr-TR" sz="2800" dirty="0">
              <a:solidFill>
                <a:schemeClr val="bg1"/>
              </a:solidFill>
            </a:endParaRPr>
          </a:p>
        </p:txBody>
      </p:sp>
      <p:pic>
        <p:nvPicPr>
          <p:cNvPr id="30722" name="Picture 2" descr="http://www.antalyaozelegitim.com/images/uploads/detay_resim/Resim2/IMG_1263176599926.jpeg"/>
          <p:cNvPicPr>
            <a:picLocks noChangeAspect="1" noChangeArrowheads="1"/>
          </p:cNvPicPr>
          <p:nvPr/>
        </p:nvPicPr>
        <p:blipFill>
          <a:blip r:embed="rId5" cstate="print"/>
          <a:srcRect/>
          <a:stretch>
            <a:fillRect/>
          </a:stretch>
        </p:blipFill>
        <p:spPr bwMode="auto">
          <a:xfrm>
            <a:off x="5500694" y="2000240"/>
            <a:ext cx="3276588" cy="24574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428596" y="928670"/>
            <a:ext cx="4929222" cy="5509200"/>
          </a:xfrm>
          <a:prstGeom prst="rect">
            <a:avLst/>
          </a:prstGeom>
        </p:spPr>
        <p:txBody>
          <a:bodyPr wrap="square">
            <a:spAutoFit/>
          </a:bodyPr>
          <a:lstStyle/>
          <a:p>
            <a:pPr algn="just">
              <a:buFont typeface="Wingdings" pitchFamily="2" charset="2"/>
              <a:buChar char="§"/>
            </a:pPr>
            <a:r>
              <a:rPr lang="tr-TR" sz="3200" b="1" dirty="0" smtClean="0"/>
              <a:t>İNANÇ</a:t>
            </a:r>
            <a:endParaRPr lang="tr-TR" sz="3200" dirty="0" smtClean="0"/>
          </a:p>
          <a:p>
            <a:pPr algn="just"/>
            <a:r>
              <a:rPr lang="tr-TR" sz="2000" dirty="0" smtClean="0"/>
              <a:t>Din, inanç kategorisinde en çok başvurulan olgulardan biridir. Örneğin kişi varoluşunu anlamlandırmak veya yaşadığı ölüm gerçeği kaygısını azaltmak için kendinden yüce bir Tanrı’nın, Tanrıların veya meleklerin kendisini gözettiği ve koruduğu inancına sığınarak yaşadığı baskı ve gerilimi azaltabilir. Aynı şekilde çektiği cefaların veya yaptığı fedakarlıkların bir karşılığın ürünü olduğuna inanabilir ve tüm bunların bir anlamının olduğunu kabul ederek </a:t>
            </a:r>
            <a:r>
              <a:rPr lang="tr-TR" sz="2000" dirty="0" err="1" smtClean="0"/>
              <a:t>hissetiği</a:t>
            </a:r>
            <a:r>
              <a:rPr lang="tr-TR" sz="2000" dirty="0" smtClean="0"/>
              <a:t> baskıyı azaltabilir. Günlük hayatta sıkça kullandığımız “Her işte bir hayır vardır”, “Allah korusun” gibi deyimler aslında inanç kanalının kullanımına yönelik örneklerdir.</a:t>
            </a:r>
          </a:p>
          <a:p>
            <a:pPr algn="just">
              <a:buFont typeface="Wingdings" pitchFamily="2" charset="2"/>
              <a:buChar char="§"/>
            </a:pPr>
            <a:endParaRPr lang="tr-TR" sz="2000" dirty="0" smtClean="0"/>
          </a:p>
        </p:txBody>
      </p:sp>
      <p:pic>
        <p:nvPicPr>
          <p:cNvPr id="11"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Metin kutusu"/>
          <p:cNvSpPr txBox="1"/>
          <p:nvPr/>
        </p:nvSpPr>
        <p:spPr>
          <a:xfrm>
            <a:off x="971600" y="260648"/>
            <a:ext cx="7600928" cy="523220"/>
          </a:xfrm>
          <a:prstGeom prst="rect">
            <a:avLst/>
          </a:prstGeom>
          <a:noFill/>
        </p:spPr>
        <p:txBody>
          <a:bodyPr wrap="square" rtlCol="0">
            <a:spAutoFit/>
          </a:bodyPr>
          <a:lstStyle/>
          <a:p>
            <a:r>
              <a:rPr lang="tr-TR" sz="2800" dirty="0" smtClean="0">
                <a:solidFill>
                  <a:schemeClr val="bg1"/>
                </a:solidFill>
              </a:rPr>
              <a:t>İNSANIN OLUMSUZLUKLARLA BAŞETME KANALLARI</a:t>
            </a:r>
            <a:endParaRPr lang="tr-TR" sz="2800" dirty="0">
              <a:solidFill>
                <a:schemeClr val="bg1"/>
              </a:solidFill>
            </a:endParaRPr>
          </a:p>
        </p:txBody>
      </p:sp>
      <p:pic>
        <p:nvPicPr>
          <p:cNvPr id="28674" name="Picture 2" descr="IMG_0994"/>
          <p:cNvPicPr>
            <a:picLocks noChangeAspect="1" noChangeArrowheads="1"/>
          </p:cNvPicPr>
          <p:nvPr/>
        </p:nvPicPr>
        <p:blipFill>
          <a:blip r:embed="rId5" cstate="print"/>
          <a:srcRect/>
          <a:stretch>
            <a:fillRect/>
          </a:stretch>
        </p:blipFill>
        <p:spPr bwMode="auto">
          <a:xfrm>
            <a:off x="5411947" y="2214554"/>
            <a:ext cx="3732053" cy="27860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Resim" descr="6.png"/>
          <p:cNvPicPr>
            <a:picLocks noChangeAspect="1"/>
          </p:cNvPicPr>
          <p:nvPr/>
        </p:nvPicPr>
        <p:blipFill>
          <a:blip r:embed="rId3" cstate="print"/>
          <a:stretch>
            <a:fillRect/>
          </a:stretch>
        </p:blipFill>
        <p:spPr>
          <a:xfrm>
            <a:off x="0" y="116632"/>
            <a:ext cx="9043114" cy="719329"/>
          </a:xfrm>
          <a:prstGeom prst="rect">
            <a:avLst/>
          </a:prstGeom>
        </p:spPr>
      </p:pic>
      <p:pic>
        <p:nvPicPr>
          <p:cNvPr id="5" name="6 Resim" descr="4.png"/>
          <p:cNvPicPr>
            <a:picLocks noChangeAspect="1"/>
          </p:cNvPicPr>
          <p:nvPr/>
        </p:nvPicPr>
        <p:blipFill>
          <a:blip r:embed="rId4" cstate="print"/>
          <a:stretch>
            <a:fillRect/>
          </a:stretch>
        </p:blipFill>
        <p:spPr>
          <a:xfrm>
            <a:off x="0" y="6022039"/>
            <a:ext cx="9043114" cy="719329"/>
          </a:xfrm>
          <a:prstGeom prst="rect">
            <a:avLst/>
          </a:prstGeom>
        </p:spPr>
      </p:pic>
      <p:sp>
        <p:nvSpPr>
          <p:cNvPr id="6" name="5 Dikdörtgen"/>
          <p:cNvSpPr/>
          <p:nvPr/>
        </p:nvSpPr>
        <p:spPr>
          <a:xfrm>
            <a:off x="683568" y="764705"/>
            <a:ext cx="7704856" cy="6124754"/>
          </a:xfrm>
          <a:prstGeom prst="rect">
            <a:avLst/>
          </a:prstGeom>
        </p:spPr>
        <p:txBody>
          <a:bodyPr wrap="square">
            <a:spAutoFit/>
          </a:bodyPr>
          <a:lstStyle/>
          <a:p>
            <a:endParaRPr lang="tr-TR" sz="2400" dirty="0" smtClean="0"/>
          </a:p>
          <a:p>
            <a:endParaRPr lang="tr-TR" sz="2400" dirty="0" smtClean="0"/>
          </a:p>
          <a:p>
            <a:r>
              <a:rPr lang="tr-TR" sz="2400" dirty="0" smtClean="0"/>
              <a:t>Günlük düzen içinde insanların  geleceğe dönük  planları ya da umutları da vardır. </a:t>
            </a:r>
          </a:p>
          <a:p>
            <a:r>
              <a:rPr lang="tr-TR" sz="2400" dirty="0" smtClean="0"/>
              <a:t>Afet durumunda bunların hepsi birdenbire yaşantımızdan çıkar. </a:t>
            </a:r>
          </a:p>
          <a:p>
            <a:endParaRPr lang="tr-TR" sz="2800" b="1" u="sng" dirty="0" smtClean="0">
              <a:solidFill>
                <a:schemeClr val="accent1">
                  <a:lumMod val="50000"/>
                </a:schemeClr>
              </a:solidFill>
            </a:endParaRPr>
          </a:p>
          <a:p>
            <a:r>
              <a:rPr lang="tr-TR" sz="2800" b="1" u="sng" dirty="0" smtClean="0">
                <a:solidFill>
                  <a:schemeClr val="accent1">
                    <a:lumMod val="50000"/>
                  </a:schemeClr>
                </a:solidFill>
              </a:rPr>
              <a:t>Afetler</a:t>
            </a:r>
            <a:r>
              <a:rPr lang="tr-TR" sz="2800" b="1" dirty="0" smtClean="0">
                <a:solidFill>
                  <a:schemeClr val="accent1">
                    <a:lumMod val="50000"/>
                  </a:schemeClr>
                </a:solidFill>
              </a:rPr>
              <a:t>: </a:t>
            </a:r>
          </a:p>
          <a:p>
            <a:pPr>
              <a:lnSpc>
                <a:spcPct val="150000"/>
              </a:lnSpc>
              <a:buFontTx/>
              <a:buChar char="•"/>
            </a:pPr>
            <a:r>
              <a:rPr lang="tr-TR" sz="2400" dirty="0" smtClean="0"/>
              <a:t>Var olan kurulu düzeni altüst eder.</a:t>
            </a:r>
            <a:endParaRPr lang="en-US" sz="2400" dirty="0" smtClean="0"/>
          </a:p>
          <a:p>
            <a:pPr>
              <a:lnSpc>
                <a:spcPct val="150000"/>
              </a:lnSpc>
              <a:buFontTx/>
              <a:buChar char="•"/>
            </a:pPr>
            <a:r>
              <a:rPr lang="tr-TR" sz="2400" dirty="0" smtClean="0"/>
              <a:t>Bağlantılarımızı altüst eder</a:t>
            </a:r>
            <a:endParaRPr lang="en-US" sz="2400" dirty="0" smtClean="0"/>
          </a:p>
          <a:p>
            <a:pPr>
              <a:lnSpc>
                <a:spcPct val="150000"/>
              </a:lnSpc>
              <a:buFontTx/>
              <a:buChar char="•"/>
            </a:pPr>
            <a:r>
              <a:rPr lang="tr-TR" sz="2400" dirty="0" smtClean="0"/>
              <a:t>Yaşamın anlamı, sürekliliğiyle ilgili olarak boşluk yaratır. </a:t>
            </a:r>
          </a:p>
          <a:p>
            <a:endParaRPr lang="tr-TR" sz="2400" dirty="0" smtClean="0"/>
          </a:p>
          <a:p>
            <a:endParaRPr lang="tr-TR" sz="2400" dirty="0" smtClean="0"/>
          </a:p>
          <a:p>
            <a:pPr>
              <a:buFontTx/>
              <a:buChar char="•"/>
            </a:pPr>
            <a:endParaRPr lang="tr-TR" dirty="0" smtClean="0"/>
          </a:p>
          <a:p>
            <a:endParaRPr lang="tr-TR" dirty="0"/>
          </a:p>
        </p:txBody>
      </p:sp>
      <p:pic>
        <p:nvPicPr>
          <p:cNvPr id="7" name="6 Resim" descr="psy_guide_20110816_2.jpg"/>
          <p:cNvPicPr>
            <a:picLocks noChangeAspect="1"/>
          </p:cNvPicPr>
          <p:nvPr/>
        </p:nvPicPr>
        <p:blipFill>
          <a:blip r:embed="rId5" cstate="print"/>
          <a:stretch>
            <a:fillRect/>
          </a:stretch>
        </p:blipFill>
        <p:spPr>
          <a:xfrm>
            <a:off x="5724128" y="2924944"/>
            <a:ext cx="2952750" cy="1905000"/>
          </a:xfrm>
          <a:prstGeom prst="rect">
            <a:avLst/>
          </a:prstGeom>
        </p:spPr>
      </p:pic>
      <p:sp>
        <p:nvSpPr>
          <p:cNvPr id="8" name="7 Metin kutusu"/>
          <p:cNvSpPr txBox="1"/>
          <p:nvPr/>
        </p:nvSpPr>
        <p:spPr>
          <a:xfrm>
            <a:off x="611560" y="188640"/>
            <a:ext cx="3816424" cy="523220"/>
          </a:xfrm>
          <a:prstGeom prst="rect">
            <a:avLst/>
          </a:prstGeom>
          <a:noFill/>
        </p:spPr>
        <p:txBody>
          <a:bodyPr wrap="square" rtlCol="0">
            <a:spAutoFit/>
          </a:bodyPr>
          <a:lstStyle/>
          <a:p>
            <a:r>
              <a:rPr lang="tr-TR" sz="2800" b="1" dirty="0" smtClean="0">
                <a:solidFill>
                  <a:schemeClr val="bg1"/>
                </a:solidFill>
              </a:rPr>
              <a:t>AFETLER</a:t>
            </a:r>
            <a:endParaRPr lang="tr-TR" sz="28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428596" y="785794"/>
            <a:ext cx="5000660" cy="5232202"/>
          </a:xfrm>
          <a:prstGeom prst="rect">
            <a:avLst/>
          </a:prstGeom>
        </p:spPr>
        <p:txBody>
          <a:bodyPr wrap="square">
            <a:spAutoFit/>
          </a:bodyPr>
          <a:lstStyle/>
          <a:p>
            <a:pPr algn="just">
              <a:buFont typeface="Wingdings" pitchFamily="2" charset="2"/>
              <a:buChar char="§"/>
            </a:pPr>
            <a:r>
              <a:rPr lang="tr-TR" sz="3200" b="1" dirty="0" smtClean="0"/>
              <a:t>DUYGULAR</a:t>
            </a:r>
          </a:p>
          <a:p>
            <a:pPr algn="just"/>
            <a:endParaRPr lang="tr-TR" sz="3200" dirty="0" smtClean="0"/>
          </a:p>
          <a:p>
            <a:pPr algn="just"/>
            <a:r>
              <a:rPr lang="tr-TR" dirty="0" smtClean="0"/>
              <a:t>Kişi karşılaştığı baskı ve gerilim yaratan durumlar karşısında duygularını ifade ederek, ağlayarak veya bağırarak duyulan baskıyı azaltma eğiliminde olabilir. Bu açıdan bakıldığında özellikle bayanların sıklıkla başvurduğu bir baş etme kanalıdır diyebiliriz; zira bayanlar bu konuda ketum olan erkeklere oranla duygularını daha çok ifade ederler. Aynı zamanda bireysel psikoterapi sürecinde de kişinin duygularını ifade ettirmek ve duygularını fark ettirmek kişide oldukça rahatlatıcı bir etki bıraktırır. Kişi bu kanalı yalnızca duygularını sözlü olarak ifade etmekle kullanmaz, </a:t>
            </a:r>
            <a:r>
              <a:rPr lang="tr-TR" dirty="0" err="1" smtClean="0"/>
              <a:t>hayalgücü</a:t>
            </a:r>
            <a:r>
              <a:rPr lang="tr-TR" dirty="0" smtClean="0"/>
              <a:t> kanalını da devreye sokup tüm duygularını bir resme ve yazıya dökerek veya </a:t>
            </a:r>
            <a:r>
              <a:rPr lang="tr-TR" dirty="0" err="1" smtClean="0"/>
              <a:t>dramatizasyon</a:t>
            </a:r>
            <a:r>
              <a:rPr lang="tr-TR" dirty="0" smtClean="0"/>
              <a:t> tekniğiyle bir role büründürerek de aynı rahatlamayı sağlayabilir</a:t>
            </a:r>
          </a:p>
        </p:txBody>
      </p:sp>
      <p:pic>
        <p:nvPicPr>
          <p:cNvPr id="11"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Metin kutusu"/>
          <p:cNvSpPr txBox="1"/>
          <p:nvPr/>
        </p:nvSpPr>
        <p:spPr>
          <a:xfrm>
            <a:off x="971600" y="260648"/>
            <a:ext cx="7600928" cy="523220"/>
          </a:xfrm>
          <a:prstGeom prst="rect">
            <a:avLst/>
          </a:prstGeom>
          <a:noFill/>
        </p:spPr>
        <p:txBody>
          <a:bodyPr wrap="square" rtlCol="0">
            <a:spAutoFit/>
          </a:bodyPr>
          <a:lstStyle/>
          <a:p>
            <a:r>
              <a:rPr lang="tr-TR" sz="2800" dirty="0" smtClean="0">
                <a:solidFill>
                  <a:schemeClr val="bg1"/>
                </a:solidFill>
              </a:rPr>
              <a:t>İNSANIN OLUMSUZLUKLARLA BAŞETME KANALLARI</a:t>
            </a:r>
            <a:endParaRPr lang="tr-TR" sz="2800" dirty="0">
              <a:solidFill>
                <a:schemeClr val="bg1"/>
              </a:solidFill>
            </a:endParaRPr>
          </a:p>
        </p:txBody>
      </p:sp>
      <p:pic>
        <p:nvPicPr>
          <p:cNvPr id="26626" name="Picture 2" descr="http://i0.wp.com/konyaafetacil.gov.tr/wp-content/uploads/2015/12/3-3.jpg"/>
          <p:cNvPicPr>
            <a:picLocks noChangeAspect="1" noChangeArrowheads="1"/>
          </p:cNvPicPr>
          <p:nvPr/>
        </p:nvPicPr>
        <p:blipFill>
          <a:blip r:embed="rId5" cstate="print"/>
          <a:srcRect/>
          <a:stretch>
            <a:fillRect/>
          </a:stretch>
        </p:blipFill>
        <p:spPr bwMode="auto">
          <a:xfrm>
            <a:off x="5834093" y="1857364"/>
            <a:ext cx="3095625" cy="378619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428596" y="714356"/>
            <a:ext cx="5000660" cy="5386090"/>
          </a:xfrm>
          <a:prstGeom prst="rect">
            <a:avLst/>
          </a:prstGeom>
        </p:spPr>
        <p:txBody>
          <a:bodyPr wrap="square">
            <a:spAutoFit/>
          </a:bodyPr>
          <a:lstStyle/>
          <a:p>
            <a:pPr algn="just">
              <a:buFont typeface="Wingdings" pitchFamily="2" charset="2"/>
              <a:buChar char="§"/>
            </a:pPr>
            <a:r>
              <a:rPr lang="tr-TR" sz="3200" b="1" dirty="0" smtClean="0"/>
              <a:t>SOSYAL YAŞAM</a:t>
            </a:r>
          </a:p>
          <a:p>
            <a:pPr algn="just"/>
            <a:endParaRPr lang="tr-TR" sz="3200" b="1" dirty="0" smtClean="0"/>
          </a:p>
          <a:p>
            <a:pPr algn="just"/>
            <a:r>
              <a:rPr lang="tr-TR" sz="2000" dirty="0" smtClean="0"/>
              <a:t>Sosyal bir varlık olan insan, doğası gereği başkalarıyla paylaşma, iletişim kurma ve vakit geçirme ihtiyacı hisseder. Bu ihtiyacı karşılanmadığı durumlarda yaşam dengesinin bir ayağı eksik kalır ve çevresine uyum konusunda ciddi sorunlarla karşılaşabilir. Dolayısıyla kişi içerisinde bulunduğu olumsuz durumlarla baş etmek için sosyal kanalını kullanarak hissettiği baskıyı aza indirebilir. Örneğin morali bozuk olduğu zamanlarda bir arkadaşını arayıp sohbet edebilir ya da yoğun iş stresinin etkisini azaltmak için o günün akşamı arkadaşlarıyla veya </a:t>
            </a:r>
            <a:r>
              <a:rPr lang="tr-TR" sz="2000" dirty="0" err="1" smtClean="0"/>
              <a:t>ailesiye</a:t>
            </a:r>
            <a:r>
              <a:rPr lang="tr-TR" sz="2000" dirty="0" smtClean="0"/>
              <a:t> vakit geçirip zihnini boşaltabilir</a:t>
            </a:r>
          </a:p>
        </p:txBody>
      </p:sp>
      <p:pic>
        <p:nvPicPr>
          <p:cNvPr id="11"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Metin kutusu"/>
          <p:cNvSpPr txBox="1"/>
          <p:nvPr/>
        </p:nvSpPr>
        <p:spPr>
          <a:xfrm>
            <a:off x="971600" y="260648"/>
            <a:ext cx="7600928" cy="523220"/>
          </a:xfrm>
          <a:prstGeom prst="rect">
            <a:avLst/>
          </a:prstGeom>
          <a:noFill/>
        </p:spPr>
        <p:txBody>
          <a:bodyPr wrap="square" rtlCol="0">
            <a:spAutoFit/>
          </a:bodyPr>
          <a:lstStyle/>
          <a:p>
            <a:r>
              <a:rPr lang="tr-TR" sz="2800" dirty="0" smtClean="0">
                <a:solidFill>
                  <a:schemeClr val="bg1"/>
                </a:solidFill>
              </a:rPr>
              <a:t>İNSANIN OLUMSUZLUKLARLA BAŞETME KANALLARI</a:t>
            </a:r>
            <a:endParaRPr lang="tr-TR" sz="2800" dirty="0">
              <a:solidFill>
                <a:schemeClr val="bg1"/>
              </a:solidFill>
            </a:endParaRPr>
          </a:p>
        </p:txBody>
      </p:sp>
      <p:pic>
        <p:nvPicPr>
          <p:cNvPr id="24580" name="Picture 4" descr="yy"/>
          <p:cNvPicPr>
            <a:picLocks noChangeAspect="1" noChangeArrowheads="1"/>
          </p:cNvPicPr>
          <p:nvPr/>
        </p:nvPicPr>
        <p:blipFill>
          <a:blip r:embed="rId5" cstate="print"/>
          <a:srcRect l="30242" r="28629"/>
          <a:stretch>
            <a:fillRect/>
          </a:stretch>
        </p:blipFill>
        <p:spPr bwMode="auto">
          <a:xfrm>
            <a:off x="5786446" y="1785926"/>
            <a:ext cx="2815326" cy="36433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428596" y="785794"/>
            <a:ext cx="5000660" cy="4893647"/>
          </a:xfrm>
          <a:prstGeom prst="rect">
            <a:avLst/>
          </a:prstGeom>
        </p:spPr>
        <p:txBody>
          <a:bodyPr wrap="square">
            <a:spAutoFit/>
          </a:bodyPr>
          <a:lstStyle/>
          <a:p>
            <a:pPr algn="just">
              <a:buFont typeface="Wingdings" pitchFamily="2" charset="2"/>
              <a:buChar char="§"/>
            </a:pPr>
            <a:r>
              <a:rPr lang="tr-TR" sz="3600" b="1" dirty="0" smtClean="0"/>
              <a:t>HAYAL GÜCÜ</a:t>
            </a:r>
          </a:p>
          <a:p>
            <a:pPr algn="just">
              <a:buFont typeface="Wingdings" pitchFamily="2" charset="2"/>
              <a:buChar char="§"/>
            </a:pPr>
            <a:endParaRPr lang="tr-TR" sz="3600" b="1" dirty="0" smtClean="0"/>
          </a:p>
          <a:p>
            <a:pPr algn="just"/>
            <a:r>
              <a:rPr lang="tr-TR" sz="2000" dirty="0" smtClean="0"/>
              <a:t>Bilindiği gibi beynin iki yarım küresi vardır vardır. Sol yarım küre analitik düşünme becerisi, mantıksal çıkarımda bulunma, hafızada tutma gibi faaliyetlerle ilgiliyken sağ yarım küre hayal kurma, sezgi, sanatsal faaliyette bulunma, yaratıcılık gibi fonksiyonlar taşır. Dolayısıyla kişi her iki yarımküreyi aktif olarak kullandığı oranda dengeli ve mutlu bir yaşam sürer. Kimi zaman baskı veya gerilim yaşanılan durumlarda dans ederek, resim yaparak, müzik dinleyerek ya da hayal kurarak kişi kendisini rahatlatabilir</a:t>
            </a:r>
          </a:p>
        </p:txBody>
      </p:sp>
      <p:pic>
        <p:nvPicPr>
          <p:cNvPr id="11"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Metin kutusu"/>
          <p:cNvSpPr txBox="1"/>
          <p:nvPr/>
        </p:nvSpPr>
        <p:spPr>
          <a:xfrm>
            <a:off x="971600" y="260648"/>
            <a:ext cx="7600928" cy="523220"/>
          </a:xfrm>
          <a:prstGeom prst="rect">
            <a:avLst/>
          </a:prstGeom>
          <a:noFill/>
        </p:spPr>
        <p:txBody>
          <a:bodyPr wrap="square" rtlCol="0">
            <a:spAutoFit/>
          </a:bodyPr>
          <a:lstStyle/>
          <a:p>
            <a:r>
              <a:rPr lang="tr-TR" sz="2800" dirty="0" smtClean="0">
                <a:solidFill>
                  <a:schemeClr val="bg1"/>
                </a:solidFill>
              </a:rPr>
              <a:t>İNSANIN OLUMSUZLUKLARLA BAŞETME KANALLARI</a:t>
            </a:r>
            <a:endParaRPr lang="tr-TR" sz="2800" dirty="0">
              <a:solidFill>
                <a:schemeClr val="bg1"/>
              </a:solidFill>
            </a:endParaRPr>
          </a:p>
        </p:txBody>
      </p:sp>
      <p:pic>
        <p:nvPicPr>
          <p:cNvPr id="21506" name="Picture 2" descr="http://eregliajans.com/images/haberler/kayip-cocugu-arama-calismalari.jpg"/>
          <p:cNvPicPr>
            <a:picLocks noChangeAspect="1" noChangeArrowheads="1"/>
          </p:cNvPicPr>
          <p:nvPr/>
        </p:nvPicPr>
        <p:blipFill>
          <a:blip r:embed="rId5" cstate="print"/>
          <a:srcRect/>
          <a:stretch>
            <a:fillRect/>
          </a:stretch>
        </p:blipFill>
        <p:spPr bwMode="auto">
          <a:xfrm>
            <a:off x="5796136" y="2060848"/>
            <a:ext cx="2736304" cy="33843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428596" y="870782"/>
            <a:ext cx="5357850" cy="5201424"/>
          </a:xfrm>
          <a:prstGeom prst="rect">
            <a:avLst/>
          </a:prstGeom>
        </p:spPr>
        <p:txBody>
          <a:bodyPr wrap="square">
            <a:spAutoFit/>
          </a:bodyPr>
          <a:lstStyle/>
          <a:p>
            <a:pPr algn="just">
              <a:buFont typeface="Wingdings" pitchFamily="2" charset="2"/>
              <a:buChar char="§"/>
            </a:pPr>
            <a:r>
              <a:rPr lang="tr-TR" sz="3600" b="1" dirty="0" smtClean="0"/>
              <a:t>DÜŞÜNCE</a:t>
            </a:r>
          </a:p>
          <a:p>
            <a:pPr algn="just">
              <a:buFont typeface="Wingdings" pitchFamily="2" charset="2"/>
              <a:buChar char="§"/>
            </a:pPr>
            <a:endParaRPr lang="tr-TR" sz="3600" b="1" dirty="0" smtClean="0"/>
          </a:p>
          <a:p>
            <a:pPr algn="just"/>
            <a:r>
              <a:rPr lang="tr-TR" sz="2000" dirty="0" smtClean="0"/>
              <a:t>Düşünce kanalı yaşanılan olumsuz durumlarda sıklıkla başvurulan ve oldukça etkili sonuçlar doğuran bir baş etme yöntemidir. Kriz durumları hakkında bilgi edinmek, onun kaynağını araştırmak, sorgulamak, çözüme yönelik öngörüde bulunup bu doğrultuda hareket etmek düşünce kanalını kullanmaya örnek gösterilebilir. Faydalanmak amacıyla şu an şu satırların okunuyor olması bile bu kanalın aktif olarak kullanıldığının göstergesidir. Aynı şekilde sıklıkla başvurulan </a:t>
            </a:r>
            <a:r>
              <a:rPr lang="tr-TR" sz="2000" dirty="0" err="1" smtClean="0"/>
              <a:t>polyanacılık</a:t>
            </a:r>
            <a:r>
              <a:rPr lang="tr-TR" sz="2000" dirty="0" smtClean="0"/>
              <a:t>, mantığa bürünmek gibi düşünsel bazlı savunma mekanizmaları da bu kategoride değerlendirilebilir</a:t>
            </a:r>
          </a:p>
        </p:txBody>
      </p:sp>
      <p:pic>
        <p:nvPicPr>
          <p:cNvPr id="11"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Metin kutusu"/>
          <p:cNvSpPr txBox="1"/>
          <p:nvPr/>
        </p:nvSpPr>
        <p:spPr>
          <a:xfrm>
            <a:off x="971600" y="260648"/>
            <a:ext cx="7600928" cy="523220"/>
          </a:xfrm>
          <a:prstGeom prst="rect">
            <a:avLst/>
          </a:prstGeom>
          <a:noFill/>
        </p:spPr>
        <p:txBody>
          <a:bodyPr wrap="square" rtlCol="0">
            <a:spAutoFit/>
          </a:bodyPr>
          <a:lstStyle/>
          <a:p>
            <a:r>
              <a:rPr lang="tr-TR" sz="2800" dirty="0" smtClean="0">
                <a:solidFill>
                  <a:schemeClr val="bg1"/>
                </a:solidFill>
              </a:rPr>
              <a:t>İNSANIN OLUMSUZLUKLARLA BAŞETME KANALLARI</a:t>
            </a:r>
            <a:endParaRPr lang="tr-TR" sz="2800" dirty="0">
              <a:solidFill>
                <a:schemeClr val="bg1"/>
              </a:solidFill>
            </a:endParaRPr>
          </a:p>
        </p:txBody>
      </p:sp>
      <p:pic>
        <p:nvPicPr>
          <p:cNvPr id="20482" name="Picture 2" descr="foto&amp;gbreve;raf 3 (3)"/>
          <p:cNvPicPr>
            <a:picLocks noChangeAspect="1" noChangeArrowheads="1"/>
          </p:cNvPicPr>
          <p:nvPr/>
        </p:nvPicPr>
        <p:blipFill>
          <a:blip r:embed="rId5" cstate="print"/>
          <a:srcRect/>
          <a:stretch>
            <a:fillRect/>
          </a:stretch>
        </p:blipFill>
        <p:spPr bwMode="auto">
          <a:xfrm>
            <a:off x="6072198" y="1928802"/>
            <a:ext cx="2839630" cy="378619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428596" y="785794"/>
            <a:ext cx="5715040" cy="5078313"/>
          </a:xfrm>
          <a:prstGeom prst="rect">
            <a:avLst/>
          </a:prstGeom>
        </p:spPr>
        <p:txBody>
          <a:bodyPr wrap="square">
            <a:spAutoFit/>
          </a:bodyPr>
          <a:lstStyle/>
          <a:p>
            <a:pPr algn="just">
              <a:buFont typeface="Wingdings" pitchFamily="2" charset="2"/>
              <a:buChar char="§"/>
            </a:pPr>
            <a:r>
              <a:rPr lang="tr-TR" sz="3600" b="1" dirty="0" smtClean="0"/>
              <a:t>FİZİKSEL AKTİVİTE</a:t>
            </a:r>
          </a:p>
          <a:p>
            <a:pPr algn="just">
              <a:buFont typeface="Wingdings" pitchFamily="2" charset="2"/>
              <a:buChar char="§"/>
            </a:pPr>
            <a:endParaRPr lang="tr-TR" sz="3600" b="1" dirty="0" smtClean="0"/>
          </a:p>
          <a:p>
            <a:pPr algn="just"/>
            <a:r>
              <a:rPr lang="tr-TR" dirty="0" smtClean="0"/>
              <a:t>Yaşanılan olumsuz olaylar, mutsuzluklar, baskı ve gerilimler direkt olarak bedende yankı bulur. Bu manada beden, içinde bulunulan ruh halini fark etmede ya da dışarıya göstermede önemli bir işaret görevi görür. Bedenin verdiği bu işaretlerle çoğu zaman onu rahatlatmak, gevşetmek veya değiştirmek yöntemine başvurarak hissedilen baskı ve gerilimi azaltma yoluna gidilebilir. Spor yaparak gevşemek, nefes alarak rahatlık hissine ulaşmak, uyumak başvurulan fiziksel baş etme kanalına örnek gösterilebilir. Bu kanal yalnızca bedeni gevşetip rahatlatmaya yönelik kullanılmaz, kimi zaman kuaföre gitmek, alışveriş yapmak gibi aktivitelere da başvurabilir. Aynı şekilde kişinin canı sıkıldığında veya öfkelendiğinde yemek yemesi de fiziksel baş etme kanalına örnek gösterilebilir</a:t>
            </a:r>
          </a:p>
        </p:txBody>
      </p:sp>
      <p:pic>
        <p:nvPicPr>
          <p:cNvPr id="11"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Metin kutusu"/>
          <p:cNvSpPr txBox="1"/>
          <p:nvPr/>
        </p:nvSpPr>
        <p:spPr>
          <a:xfrm>
            <a:off x="971600" y="260648"/>
            <a:ext cx="7600928" cy="523220"/>
          </a:xfrm>
          <a:prstGeom prst="rect">
            <a:avLst/>
          </a:prstGeom>
          <a:noFill/>
        </p:spPr>
        <p:txBody>
          <a:bodyPr wrap="square" rtlCol="0">
            <a:spAutoFit/>
          </a:bodyPr>
          <a:lstStyle/>
          <a:p>
            <a:r>
              <a:rPr lang="tr-TR" sz="2800" dirty="0" smtClean="0">
                <a:solidFill>
                  <a:schemeClr val="bg1"/>
                </a:solidFill>
              </a:rPr>
              <a:t>İNSANIN OLUMSUZLUKLARLA BAŞETME KANALLARI</a:t>
            </a:r>
            <a:endParaRPr lang="tr-TR" sz="2800" dirty="0">
              <a:solidFill>
                <a:schemeClr val="bg1"/>
              </a:solidFill>
            </a:endParaRPr>
          </a:p>
        </p:txBody>
      </p:sp>
      <p:pic>
        <p:nvPicPr>
          <p:cNvPr id="18434" name="Picture 2" descr="8"/>
          <p:cNvPicPr>
            <a:picLocks noChangeAspect="1" noChangeArrowheads="1"/>
          </p:cNvPicPr>
          <p:nvPr/>
        </p:nvPicPr>
        <p:blipFill>
          <a:blip r:embed="rId5" cstate="print"/>
          <a:srcRect/>
          <a:stretch>
            <a:fillRect/>
          </a:stretch>
        </p:blipFill>
        <p:spPr bwMode="auto">
          <a:xfrm>
            <a:off x="6286500" y="2571744"/>
            <a:ext cx="2857500" cy="1905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4"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5 Dikdörtgen"/>
          <p:cNvSpPr/>
          <p:nvPr/>
        </p:nvSpPr>
        <p:spPr>
          <a:xfrm>
            <a:off x="467544" y="188640"/>
            <a:ext cx="5278817" cy="523220"/>
          </a:xfrm>
          <a:prstGeom prst="rect">
            <a:avLst/>
          </a:prstGeom>
        </p:spPr>
        <p:txBody>
          <a:bodyPr wrap="none">
            <a:spAutoFit/>
          </a:bodyPr>
          <a:lstStyle/>
          <a:p>
            <a:pPr lvl="0"/>
            <a:r>
              <a:rPr lang="tr-TR" sz="2800" dirty="0" smtClean="0">
                <a:solidFill>
                  <a:prstClr val="white"/>
                </a:solidFill>
              </a:rPr>
              <a:t>AFETLERDE PSİKOLOJİK İLK YARDIM</a:t>
            </a:r>
            <a:endParaRPr lang="tr-TR" sz="2800" dirty="0">
              <a:solidFill>
                <a:prstClr val="white"/>
              </a:solidFill>
            </a:endParaRPr>
          </a:p>
        </p:txBody>
      </p:sp>
      <p:sp>
        <p:nvSpPr>
          <p:cNvPr id="6" name="İkizkenar Üçgen 5"/>
          <p:cNvSpPr/>
          <p:nvPr/>
        </p:nvSpPr>
        <p:spPr>
          <a:xfrm>
            <a:off x="971600" y="1570523"/>
            <a:ext cx="7344816" cy="3928705"/>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İkizkenar Üçgen 7"/>
          <p:cNvSpPr/>
          <p:nvPr/>
        </p:nvSpPr>
        <p:spPr>
          <a:xfrm>
            <a:off x="1835696" y="1570524"/>
            <a:ext cx="5616624" cy="2992601"/>
          </a:xfrm>
          <a:prstGeom prst="triangl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İkizkenar Üçgen 8"/>
          <p:cNvSpPr/>
          <p:nvPr/>
        </p:nvSpPr>
        <p:spPr>
          <a:xfrm>
            <a:off x="2915816" y="1570524"/>
            <a:ext cx="3456384" cy="1840473"/>
          </a:xfrm>
          <a:prstGeom prs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3707904" y="2147492"/>
            <a:ext cx="1872208" cy="369332"/>
          </a:xfrm>
          <a:prstGeom prst="rect">
            <a:avLst/>
          </a:prstGeom>
          <a:noFill/>
        </p:spPr>
        <p:txBody>
          <a:bodyPr wrap="square" rtlCol="0">
            <a:spAutoFit/>
          </a:bodyPr>
          <a:lstStyle/>
          <a:p>
            <a:endParaRPr lang="tr-TR" dirty="0"/>
          </a:p>
        </p:txBody>
      </p:sp>
      <p:sp>
        <p:nvSpPr>
          <p:cNvPr id="11" name="Metin kutusu 10"/>
          <p:cNvSpPr txBox="1"/>
          <p:nvPr/>
        </p:nvSpPr>
        <p:spPr>
          <a:xfrm>
            <a:off x="3779912" y="2186861"/>
            <a:ext cx="1706627" cy="1169551"/>
          </a:xfrm>
          <a:prstGeom prst="rect">
            <a:avLst/>
          </a:prstGeom>
          <a:noFill/>
        </p:spPr>
        <p:txBody>
          <a:bodyPr wrap="square" rtlCol="0">
            <a:spAutoFit/>
          </a:bodyPr>
          <a:lstStyle/>
          <a:p>
            <a:pPr algn="ctr"/>
            <a:r>
              <a:rPr lang="tr-TR" sz="1400" b="1" u="sng" dirty="0" smtClean="0"/>
              <a:t>3: Uzun Vade:</a:t>
            </a:r>
          </a:p>
          <a:p>
            <a:pPr algn="ctr"/>
            <a:r>
              <a:rPr lang="tr-TR" sz="1400" b="1" dirty="0" smtClean="0"/>
              <a:t>(Uzmanlar) kişiye ve soruna göre yapılandırılmış</a:t>
            </a:r>
          </a:p>
          <a:p>
            <a:pPr algn="ctr"/>
            <a:r>
              <a:rPr lang="tr-TR" sz="1400" b="1" dirty="0" smtClean="0"/>
              <a:t>BDT: yüzleştirme </a:t>
            </a:r>
            <a:endParaRPr lang="tr-TR" sz="1400" b="1" dirty="0"/>
          </a:p>
        </p:txBody>
      </p:sp>
      <p:sp>
        <p:nvSpPr>
          <p:cNvPr id="12" name="Metin kutusu 11"/>
          <p:cNvSpPr txBox="1"/>
          <p:nvPr/>
        </p:nvSpPr>
        <p:spPr>
          <a:xfrm>
            <a:off x="3275856" y="3533418"/>
            <a:ext cx="2833200" cy="738664"/>
          </a:xfrm>
          <a:prstGeom prst="rect">
            <a:avLst/>
          </a:prstGeom>
          <a:noFill/>
        </p:spPr>
        <p:txBody>
          <a:bodyPr wrap="square" rtlCol="0">
            <a:spAutoFit/>
          </a:bodyPr>
          <a:lstStyle/>
          <a:p>
            <a:pPr algn="ctr"/>
            <a:r>
              <a:rPr lang="tr-TR" sz="1400" b="1" u="sng" dirty="0" smtClean="0"/>
              <a:t>2: Orta Vade Destek:</a:t>
            </a:r>
          </a:p>
          <a:p>
            <a:pPr algn="ctr"/>
            <a:r>
              <a:rPr lang="tr-TR" sz="1400" b="1" dirty="0" err="1" smtClean="0"/>
              <a:t>Psikososyal</a:t>
            </a:r>
            <a:r>
              <a:rPr lang="tr-TR" sz="1400" b="1" dirty="0" smtClean="0"/>
              <a:t> destek, </a:t>
            </a:r>
            <a:r>
              <a:rPr lang="tr-TR" sz="1400" b="1" dirty="0" err="1" smtClean="0"/>
              <a:t>psiko</a:t>
            </a:r>
            <a:r>
              <a:rPr lang="tr-TR" sz="1400" b="1" dirty="0" smtClean="0"/>
              <a:t> eğitim, kaygı yönetimi</a:t>
            </a:r>
            <a:endParaRPr lang="tr-TR" sz="1400" b="1" dirty="0"/>
          </a:p>
        </p:txBody>
      </p:sp>
      <p:sp>
        <p:nvSpPr>
          <p:cNvPr id="13" name="Metin kutusu 12"/>
          <p:cNvSpPr txBox="1"/>
          <p:nvPr/>
        </p:nvSpPr>
        <p:spPr>
          <a:xfrm>
            <a:off x="3299742" y="4563125"/>
            <a:ext cx="2833200" cy="954107"/>
          </a:xfrm>
          <a:prstGeom prst="rect">
            <a:avLst/>
          </a:prstGeom>
          <a:noFill/>
        </p:spPr>
        <p:txBody>
          <a:bodyPr wrap="square" rtlCol="0">
            <a:spAutoFit/>
          </a:bodyPr>
          <a:lstStyle/>
          <a:p>
            <a:pPr algn="ctr"/>
            <a:r>
              <a:rPr lang="tr-TR" sz="1400" b="1" u="sng" dirty="0" smtClean="0"/>
              <a:t>1: Akut Destek:</a:t>
            </a:r>
          </a:p>
          <a:p>
            <a:pPr algn="ctr"/>
            <a:r>
              <a:rPr lang="tr-TR" sz="1400" b="1" dirty="0" smtClean="0"/>
              <a:t>Sıkıntıların azaltılması, sakinleştirme, güvenlik, destek</a:t>
            </a:r>
          </a:p>
          <a:p>
            <a:pPr algn="ctr"/>
            <a:r>
              <a:rPr lang="tr-TR" sz="1400" b="1" dirty="0" smtClean="0"/>
              <a:t>PİY; değerlendirme</a:t>
            </a:r>
            <a:endParaRPr lang="tr-TR" sz="1400" b="1" dirty="0"/>
          </a:p>
        </p:txBody>
      </p:sp>
      <p:pic>
        <p:nvPicPr>
          <p:cNvPr id="14" name="Picture 1"/>
          <p:cNvPicPr>
            <a:picLocks noChangeAspect="1" noChangeArrowheads="1"/>
          </p:cNvPicPr>
          <p:nvPr/>
        </p:nvPicPr>
        <p:blipFill rotWithShape="1">
          <a:blip r:embed="rId5" cstate="print"/>
          <a:srcRect l="12425" r="7970" b="86147"/>
          <a:stretch/>
        </p:blipFill>
        <p:spPr bwMode="auto">
          <a:xfrm>
            <a:off x="1330036" y="836712"/>
            <a:ext cx="6448302" cy="694449"/>
          </a:xfrm>
          <a:prstGeom prst="rect">
            <a:avLst/>
          </a:prstGeom>
          <a:noFill/>
          <a:ln w="9525">
            <a:noFill/>
            <a:miter lim="800000"/>
            <a:headEnd/>
            <a:tailEnd/>
          </a:ln>
        </p:spPr>
      </p:pic>
      <p:pic>
        <p:nvPicPr>
          <p:cNvPr id="15" name="Picture 1"/>
          <p:cNvPicPr>
            <a:picLocks noChangeAspect="1" noChangeArrowheads="1"/>
          </p:cNvPicPr>
          <p:nvPr/>
        </p:nvPicPr>
        <p:blipFill rotWithShape="1">
          <a:blip r:embed="rId5" cstate="print"/>
          <a:srcRect t="85865" b="4423"/>
          <a:stretch/>
        </p:blipFill>
        <p:spPr bwMode="auto">
          <a:xfrm>
            <a:off x="323528" y="5517232"/>
            <a:ext cx="8100392" cy="486888"/>
          </a:xfrm>
          <a:prstGeom prst="rect">
            <a:avLst/>
          </a:prstGeom>
          <a:noFill/>
          <a:ln w="9525">
            <a:noFill/>
            <a:miter lim="800000"/>
            <a:headEnd/>
            <a:tailEnd/>
          </a:ln>
        </p:spPr>
      </p:pic>
      <p:pic>
        <p:nvPicPr>
          <p:cNvPr id="16" name="Picture 1"/>
          <p:cNvPicPr>
            <a:picLocks noChangeAspect="1" noChangeArrowheads="1"/>
          </p:cNvPicPr>
          <p:nvPr/>
        </p:nvPicPr>
        <p:blipFill rotWithShape="1">
          <a:blip r:embed="rId5" cstate="print"/>
          <a:srcRect l="3039" t="13201" r="89631" b="13662"/>
          <a:stretch/>
        </p:blipFill>
        <p:spPr bwMode="auto">
          <a:xfrm>
            <a:off x="593858" y="1706720"/>
            <a:ext cx="593766" cy="3810512"/>
          </a:xfrm>
          <a:prstGeom prst="rect">
            <a:avLst/>
          </a:prstGeom>
          <a:noFill/>
          <a:ln w="9525">
            <a:noFill/>
            <a:miter lim="800000"/>
            <a:headEnd/>
            <a:tailEnd/>
          </a:ln>
        </p:spPr>
      </p:pic>
    </p:spTree>
    <p:extLst>
      <p:ext uri="{BB962C8B-B14F-4D97-AF65-F5344CB8AC3E}">
        <p14:creationId xmlns:p14="http://schemas.microsoft.com/office/powerpoint/2010/main" xmlns="" val="3130446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755576" y="1268760"/>
            <a:ext cx="4464496" cy="4431983"/>
          </a:xfrm>
          <a:prstGeom prst="rect">
            <a:avLst/>
          </a:prstGeom>
        </p:spPr>
        <p:txBody>
          <a:bodyPr wrap="square">
            <a:spAutoFit/>
          </a:bodyPr>
          <a:lstStyle/>
          <a:p>
            <a:endParaRPr lang="tr-TR" dirty="0" smtClean="0"/>
          </a:p>
          <a:p>
            <a:r>
              <a:rPr lang="tr-TR" sz="2400" b="1" dirty="0" smtClean="0"/>
              <a:t>Hazırlık </a:t>
            </a:r>
          </a:p>
          <a:p>
            <a:r>
              <a:rPr lang="tr-TR" sz="2400" dirty="0" smtClean="0"/>
              <a:t>Afet olayı, destek sağlayan kuruluşlar, ve tüm süreçler ile ilgili bilgi edinin </a:t>
            </a:r>
          </a:p>
          <a:p>
            <a:r>
              <a:rPr lang="tr-TR" sz="2400" dirty="0" smtClean="0"/>
              <a:t>Kendi durumunuzu değerlendirin (kişilik, aile, iş, sorumlukları)</a:t>
            </a:r>
          </a:p>
          <a:p>
            <a:r>
              <a:rPr lang="tr-TR" sz="2400" dirty="0" smtClean="0"/>
              <a:t>Bu aşamada akut stres bozuklukları gözlemlenebilir. Buna yönelik psikolojik ilk yardım sürecini öğrenin.</a:t>
            </a:r>
          </a:p>
          <a:p>
            <a:endParaRPr lang="tr-TR" sz="2400" dirty="0" smtClean="0"/>
          </a:p>
        </p:txBody>
      </p:sp>
      <p:pic>
        <p:nvPicPr>
          <p:cNvPr id="6"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8" name="7 Dikdörtgen"/>
          <p:cNvSpPr/>
          <p:nvPr/>
        </p:nvSpPr>
        <p:spPr>
          <a:xfrm>
            <a:off x="467544" y="188640"/>
            <a:ext cx="5469574" cy="523220"/>
          </a:xfrm>
          <a:prstGeom prst="rect">
            <a:avLst/>
          </a:prstGeom>
        </p:spPr>
        <p:txBody>
          <a:bodyPr wrap="none">
            <a:spAutoFit/>
          </a:bodyPr>
          <a:lstStyle/>
          <a:p>
            <a:pPr lvl="0"/>
            <a:r>
              <a:rPr lang="tr-TR" sz="2800" dirty="0" smtClean="0">
                <a:solidFill>
                  <a:prstClr val="white"/>
                </a:solidFill>
              </a:rPr>
              <a:t>AFETLERDE PSİKOLOJİK İLK YARDIM</a:t>
            </a:r>
            <a:endParaRPr lang="tr-TR" sz="2800" dirty="0">
              <a:solidFill>
                <a:prstClr val="white"/>
              </a:solidFill>
            </a:endParaRPr>
          </a:p>
        </p:txBody>
      </p:sp>
      <p:pic>
        <p:nvPicPr>
          <p:cNvPr id="12" name="11 Resim" descr="IMG_2881-300x300.jpg"/>
          <p:cNvPicPr>
            <a:picLocks noChangeAspect="1"/>
          </p:cNvPicPr>
          <p:nvPr/>
        </p:nvPicPr>
        <p:blipFill>
          <a:blip r:embed="rId5" cstate="print"/>
          <a:stretch>
            <a:fillRect/>
          </a:stretch>
        </p:blipFill>
        <p:spPr>
          <a:xfrm rot="16200000">
            <a:off x="5244666" y="1964246"/>
            <a:ext cx="4248472" cy="28575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pic>
        <p:nvPicPr>
          <p:cNvPr id="6"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8" name="7 Dikdörtgen"/>
          <p:cNvSpPr/>
          <p:nvPr/>
        </p:nvSpPr>
        <p:spPr>
          <a:xfrm>
            <a:off x="467544" y="188640"/>
            <a:ext cx="5278817" cy="523220"/>
          </a:xfrm>
          <a:prstGeom prst="rect">
            <a:avLst/>
          </a:prstGeom>
        </p:spPr>
        <p:txBody>
          <a:bodyPr wrap="none">
            <a:spAutoFit/>
          </a:bodyPr>
          <a:lstStyle/>
          <a:p>
            <a:pPr lvl="0"/>
            <a:r>
              <a:rPr lang="tr-TR" sz="2800" dirty="0" smtClean="0">
                <a:solidFill>
                  <a:prstClr val="white"/>
                </a:solidFill>
              </a:rPr>
              <a:t>AFETLERDE PSİKOLOJİK İLK YARDIM</a:t>
            </a:r>
            <a:endParaRPr lang="tr-TR" sz="2800" dirty="0">
              <a:solidFill>
                <a:prstClr val="white"/>
              </a:solidFill>
            </a:endParaRPr>
          </a:p>
        </p:txBody>
      </p:sp>
      <p:sp>
        <p:nvSpPr>
          <p:cNvPr id="13" name="12 Dikdörtgen"/>
          <p:cNvSpPr/>
          <p:nvPr/>
        </p:nvSpPr>
        <p:spPr>
          <a:xfrm>
            <a:off x="539552" y="1844823"/>
            <a:ext cx="4248472" cy="3046988"/>
          </a:xfrm>
          <a:prstGeom prst="rect">
            <a:avLst/>
          </a:prstGeom>
        </p:spPr>
        <p:txBody>
          <a:bodyPr wrap="square">
            <a:spAutoFit/>
          </a:bodyPr>
          <a:lstStyle/>
          <a:p>
            <a:r>
              <a:rPr lang="es-ES" sz="2400" b="1" u="sng" dirty="0" smtClean="0"/>
              <a:t>1. Temas ve bağlantı kurmak </a:t>
            </a:r>
            <a:endParaRPr lang="tr-TR" sz="2400" dirty="0" smtClean="0"/>
          </a:p>
          <a:p>
            <a:r>
              <a:rPr lang="tr-TR" sz="2400" dirty="0" smtClean="0"/>
              <a:t>Kendini tanıtmak(isim, organizasyon, rolünüz, izin almak) </a:t>
            </a:r>
          </a:p>
          <a:p>
            <a:r>
              <a:rPr lang="tr-TR" sz="2400" dirty="0" smtClean="0"/>
              <a:t>Yardım istenmesini beklememek, yardım ulaştırmak Acil ihtiyaçları saptamak (su, yiyecek, giyecek gibi) </a:t>
            </a:r>
          </a:p>
        </p:txBody>
      </p:sp>
      <p:pic>
        <p:nvPicPr>
          <p:cNvPr id="14" name="13 Resim" descr="IMG_0994.jpg"/>
          <p:cNvPicPr>
            <a:picLocks noChangeAspect="1"/>
          </p:cNvPicPr>
          <p:nvPr/>
        </p:nvPicPr>
        <p:blipFill>
          <a:blip r:embed="rId5" cstate="print"/>
          <a:stretch>
            <a:fillRect/>
          </a:stretch>
        </p:blipFill>
        <p:spPr>
          <a:xfrm>
            <a:off x="5039544" y="1340767"/>
            <a:ext cx="3492896" cy="446449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755576" y="889844"/>
            <a:ext cx="8208912" cy="4154984"/>
          </a:xfrm>
          <a:prstGeom prst="rect">
            <a:avLst/>
          </a:prstGeom>
        </p:spPr>
        <p:txBody>
          <a:bodyPr wrap="square">
            <a:spAutoFit/>
          </a:bodyPr>
          <a:lstStyle/>
          <a:p>
            <a:endParaRPr lang="tr-TR" sz="2400" dirty="0" smtClean="0"/>
          </a:p>
          <a:p>
            <a:r>
              <a:rPr lang="tr-TR" sz="2400" b="1" u="sng" dirty="0" smtClean="0"/>
              <a:t>2. Güvenlik ve rahatlık sağlama (fiziksel ve psikolojik) </a:t>
            </a:r>
          </a:p>
          <a:p>
            <a:endParaRPr lang="tr-TR" sz="2400" dirty="0" smtClean="0"/>
          </a:p>
          <a:p>
            <a:pPr>
              <a:buFont typeface="Arial" pitchFamily="34" charset="0"/>
              <a:buChar char="•"/>
            </a:pPr>
            <a:r>
              <a:rPr lang="tr-TR" sz="2400" dirty="0" smtClean="0"/>
              <a:t>Güvenli ve sakin bir ortam yaratmak </a:t>
            </a:r>
          </a:p>
          <a:p>
            <a:pPr>
              <a:buFont typeface="Arial" pitchFamily="34" charset="0"/>
              <a:buChar char="•"/>
            </a:pPr>
            <a:r>
              <a:rPr lang="tr-TR" sz="2400" dirty="0" smtClean="0"/>
              <a:t>Empati, yanlarında bulunmak, uygunsa dokunmak, </a:t>
            </a:r>
          </a:p>
          <a:p>
            <a:pPr>
              <a:buFont typeface="Arial" pitchFamily="34" charset="0"/>
              <a:buChar char="•"/>
            </a:pPr>
            <a:r>
              <a:rPr lang="tr-TR" sz="2400" dirty="0" smtClean="0"/>
              <a:t>Eğer kişi panik halindeyse ortamdan uzaklaştırın ,sakinleştirme </a:t>
            </a:r>
          </a:p>
          <a:p>
            <a:pPr>
              <a:buFont typeface="Arial" pitchFamily="34" charset="0"/>
              <a:buChar char="•"/>
            </a:pPr>
            <a:r>
              <a:rPr lang="tr-TR" sz="2400" dirty="0" smtClean="0"/>
              <a:t>Hizmetlerle ilgili bilgi verin </a:t>
            </a:r>
          </a:p>
          <a:p>
            <a:pPr>
              <a:buFont typeface="Arial" pitchFamily="34" charset="0"/>
              <a:buChar char="•"/>
            </a:pPr>
            <a:r>
              <a:rPr lang="tr-TR" sz="2400" dirty="0" smtClean="0"/>
              <a:t>Rahatsız edici uyaranlardan uzaklaştırma (medya) </a:t>
            </a:r>
          </a:p>
          <a:p>
            <a:pPr>
              <a:buFont typeface="Arial" pitchFamily="34" charset="0"/>
              <a:buChar char="•"/>
            </a:pPr>
            <a:r>
              <a:rPr lang="tr-TR" sz="2400" dirty="0" smtClean="0"/>
              <a:t>Özellikle, yakınlarından ölüm, kayıplar olanlara destek verme</a:t>
            </a:r>
          </a:p>
          <a:p>
            <a:pPr>
              <a:buFont typeface="Arial" pitchFamily="34" charset="0"/>
              <a:buChar char="•"/>
            </a:pPr>
            <a:r>
              <a:rPr lang="tr-TR" sz="2400" dirty="0" smtClean="0"/>
              <a:t>Özel ihtiyaçları olabileceklerin listesini yapın </a:t>
            </a:r>
          </a:p>
          <a:p>
            <a:pPr>
              <a:buFont typeface="Arial" pitchFamily="34" charset="0"/>
              <a:buChar char="•"/>
            </a:pPr>
            <a:r>
              <a:rPr lang="tr-TR" sz="2400" dirty="0" smtClean="0"/>
              <a:t>Onları  aktif kılma ve başkaları ile iletişim kurmalarını sağlama</a:t>
            </a:r>
          </a:p>
        </p:txBody>
      </p:sp>
      <p:pic>
        <p:nvPicPr>
          <p:cNvPr id="6"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8" name="7 Dikdörtgen"/>
          <p:cNvSpPr/>
          <p:nvPr/>
        </p:nvSpPr>
        <p:spPr>
          <a:xfrm>
            <a:off x="467544" y="188640"/>
            <a:ext cx="5278817" cy="523220"/>
          </a:xfrm>
          <a:prstGeom prst="rect">
            <a:avLst/>
          </a:prstGeom>
        </p:spPr>
        <p:txBody>
          <a:bodyPr wrap="none">
            <a:spAutoFit/>
          </a:bodyPr>
          <a:lstStyle/>
          <a:p>
            <a:pPr lvl="0"/>
            <a:r>
              <a:rPr lang="tr-TR" sz="2800" dirty="0" smtClean="0">
                <a:solidFill>
                  <a:prstClr val="white"/>
                </a:solidFill>
              </a:rPr>
              <a:t>AFETLERDE PSİKOLOJİK İLK YARDIM</a:t>
            </a:r>
            <a:endParaRPr lang="tr-TR" sz="2800"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827584" y="1052736"/>
            <a:ext cx="7560840" cy="4431983"/>
          </a:xfrm>
          <a:prstGeom prst="rect">
            <a:avLst/>
          </a:prstGeom>
        </p:spPr>
        <p:txBody>
          <a:bodyPr wrap="square">
            <a:spAutoFit/>
          </a:bodyPr>
          <a:lstStyle/>
          <a:p>
            <a:endParaRPr lang="tr-TR" dirty="0" smtClean="0"/>
          </a:p>
          <a:p>
            <a:r>
              <a:rPr lang="tr-TR" sz="2400" b="1" u="sng" dirty="0" smtClean="0"/>
              <a:t>3. Sakinleştirme, Dengeleme (Stabilizasyon) </a:t>
            </a:r>
          </a:p>
          <a:p>
            <a:endParaRPr lang="tr-TR" sz="2400" dirty="0" smtClean="0"/>
          </a:p>
          <a:p>
            <a:pPr>
              <a:buFont typeface="Arial" pitchFamily="34" charset="0"/>
              <a:buChar char="•"/>
            </a:pPr>
            <a:r>
              <a:rPr lang="tr-TR" sz="2400" dirty="0" smtClean="0"/>
              <a:t>Çok ajite veya içine kapanmış olanlara özel ilgi göstermek</a:t>
            </a:r>
          </a:p>
          <a:p>
            <a:pPr>
              <a:buFont typeface="Arial" pitchFamily="34" charset="0"/>
              <a:buChar char="•"/>
            </a:pPr>
            <a:r>
              <a:rPr lang="tr-TR" sz="2400" dirty="0" smtClean="0"/>
              <a:t>Anlamaya çalışma, yanlarında sakince durmak</a:t>
            </a:r>
          </a:p>
          <a:p>
            <a:pPr>
              <a:buFont typeface="Arial" pitchFamily="34" charset="0"/>
              <a:buChar char="•"/>
            </a:pPr>
            <a:r>
              <a:rPr lang="it-IT" sz="2400" dirty="0" smtClean="0"/>
              <a:t>Olacaklarla ile ilgili bilgi ver</a:t>
            </a:r>
            <a:r>
              <a:rPr lang="tr-TR" sz="2400" dirty="0" err="1" smtClean="0"/>
              <a:t>mek</a:t>
            </a:r>
            <a:endParaRPr lang="it-IT" sz="2400" dirty="0" smtClean="0"/>
          </a:p>
          <a:p>
            <a:pPr>
              <a:buFont typeface="Arial" pitchFamily="34" charset="0"/>
              <a:buChar char="•"/>
            </a:pPr>
            <a:r>
              <a:rPr lang="tr-TR" sz="2400" dirty="0" smtClean="0"/>
              <a:t>Dinleyin, afetzedenin konuşmasını teşvik etmek </a:t>
            </a:r>
          </a:p>
          <a:p>
            <a:pPr>
              <a:buFont typeface="Arial" pitchFamily="34" charset="0"/>
              <a:buChar char="•"/>
            </a:pPr>
            <a:r>
              <a:rPr lang="tr-TR" sz="2400" dirty="0" smtClean="0"/>
              <a:t>Konuşmaya, teselli etmeye çalışmamak, boş sözler      </a:t>
            </a:r>
          </a:p>
          <a:p>
            <a:r>
              <a:rPr lang="tr-TR" sz="2400" dirty="0" smtClean="0"/>
              <a:t>  vermemek, dikkatini dağıtmaya çalışmamak</a:t>
            </a:r>
          </a:p>
          <a:p>
            <a:pPr>
              <a:buFont typeface="Arial" pitchFamily="34" charset="0"/>
              <a:buChar char="•"/>
            </a:pPr>
            <a:r>
              <a:rPr lang="tr-TR" sz="2400" dirty="0" smtClean="0"/>
              <a:t>Tepkileri ve nelerin yararlı olacağı ile ilgili bilgi vermek     </a:t>
            </a:r>
          </a:p>
          <a:p>
            <a:r>
              <a:rPr lang="tr-TR" sz="2400" dirty="0" smtClean="0"/>
              <a:t>  (sosyal destek, paylaşım, gevşeme, vs) </a:t>
            </a:r>
          </a:p>
          <a:p>
            <a:pPr>
              <a:buFont typeface="Arial" pitchFamily="34" charset="0"/>
              <a:buChar char="•"/>
            </a:pPr>
            <a:r>
              <a:rPr lang="tr-TR" sz="2400" dirty="0" smtClean="0"/>
              <a:t>Başa çıkma ile ilgili bilgilendirmek(stres tepkileri, öz-bakım)</a:t>
            </a:r>
          </a:p>
        </p:txBody>
      </p:sp>
      <p:pic>
        <p:nvPicPr>
          <p:cNvPr id="6"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8" name="7 Dikdörtgen"/>
          <p:cNvSpPr/>
          <p:nvPr/>
        </p:nvSpPr>
        <p:spPr>
          <a:xfrm>
            <a:off x="467544" y="188640"/>
            <a:ext cx="5278817" cy="523220"/>
          </a:xfrm>
          <a:prstGeom prst="rect">
            <a:avLst/>
          </a:prstGeom>
        </p:spPr>
        <p:txBody>
          <a:bodyPr wrap="none">
            <a:spAutoFit/>
          </a:bodyPr>
          <a:lstStyle/>
          <a:p>
            <a:pPr lvl="0"/>
            <a:r>
              <a:rPr lang="tr-TR" sz="2800" dirty="0" smtClean="0">
                <a:solidFill>
                  <a:prstClr val="white"/>
                </a:solidFill>
              </a:rPr>
              <a:t>AFETLERDE PSİKOLOJİK İLK YARDIM</a:t>
            </a:r>
            <a:endParaRPr lang="tr-TR" sz="2800"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Resim" descr="6.png"/>
          <p:cNvPicPr>
            <a:picLocks noChangeAspect="1"/>
          </p:cNvPicPr>
          <p:nvPr/>
        </p:nvPicPr>
        <p:blipFill>
          <a:blip r:embed="rId3" cstate="print"/>
          <a:stretch>
            <a:fillRect/>
          </a:stretch>
        </p:blipFill>
        <p:spPr>
          <a:xfrm>
            <a:off x="0" y="116632"/>
            <a:ext cx="9043114" cy="719329"/>
          </a:xfrm>
          <a:prstGeom prst="rect">
            <a:avLst/>
          </a:prstGeom>
        </p:spPr>
      </p:pic>
      <p:pic>
        <p:nvPicPr>
          <p:cNvPr id="5" name="6 Resim" descr="4.png"/>
          <p:cNvPicPr>
            <a:picLocks noChangeAspect="1"/>
          </p:cNvPicPr>
          <p:nvPr/>
        </p:nvPicPr>
        <p:blipFill>
          <a:blip r:embed="rId4" cstate="print"/>
          <a:stretch>
            <a:fillRect/>
          </a:stretch>
        </p:blipFill>
        <p:spPr>
          <a:xfrm>
            <a:off x="0" y="6022039"/>
            <a:ext cx="9043114" cy="719329"/>
          </a:xfrm>
          <a:prstGeom prst="rect">
            <a:avLst/>
          </a:prstGeom>
        </p:spPr>
      </p:pic>
      <p:sp>
        <p:nvSpPr>
          <p:cNvPr id="6" name="5 Dikdörtgen"/>
          <p:cNvSpPr/>
          <p:nvPr/>
        </p:nvSpPr>
        <p:spPr>
          <a:xfrm>
            <a:off x="395536" y="980729"/>
            <a:ext cx="8568952" cy="2123658"/>
          </a:xfrm>
          <a:prstGeom prst="rect">
            <a:avLst/>
          </a:prstGeom>
        </p:spPr>
        <p:txBody>
          <a:bodyPr wrap="square">
            <a:spAutoFit/>
          </a:bodyPr>
          <a:lstStyle/>
          <a:p>
            <a:endParaRPr lang="tr-TR" sz="2400" dirty="0" smtClean="0"/>
          </a:p>
          <a:p>
            <a:endParaRPr lang="tr-TR" sz="2400" dirty="0" smtClean="0"/>
          </a:p>
          <a:p>
            <a:endParaRPr lang="tr-TR" sz="2400" dirty="0" smtClean="0"/>
          </a:p>
          <a:p>
            <a:endParaRPr lang="tr-TR" sz="2400" dirty="0" smtClean="0"/>
          </a:p>
          <a:p>
            <a:pPr>
              <a:buFontTx/>
              <a:buChar char="•"/>
            </a:pPr>
            <a:endParaRPr lang="tr-TR" dirty="0" smtClean="0"/>
          </a:p>
          <a:p>
            <a:endParaRPr lang="tr-TR" dirty="0"/>
          </a:p>
        </p:txBody>
      </p:sp>
      <p:graphicFrame>
        <p:nvGraphicFramePr>
          <p:cNvPr id="7" name="4 İçerik Yer Tutucusu"/>
          <p:cNvGraphicFramePr>
            <a:graphicFrameLocks/>
          </p:cNvGraphicFramePr>
          <p:nvPr>
            <p:extLst>
              <p:ext uri="{D42A27DB-BD31-4B8C-83A1-F6EECF244321}">
                <p14:modId xmlns:p14="http://schemas.microsoft.com/office/powerpoint/2010/main" xmlns="" val="584515146"/>
              </p:ext>
            </p:extLst>
          </p:nvPr>
        </p:nvGraphicFramePr>
        <p:xfrm>
          <a:off x="323528" y="1412776"/>
          <a:ext cx="8301608"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Metin kutusu"/>
          <p:cNvSpPr txBox="1"/>
          <p:nvPr/>
        </p:nvSpPr>
        <p:spPr>
          <a:xfrm>
            <a:off x="467545" y="188640"/>
            <a:ext cx="7776864" cy="523220"/>
          </a:xfrm>
          <a:prstGeom prst="rect">
            <a:avLst/>
          </a:prstGeom>
          <a:noFill/>
        </p:spPr>
        <p:txBody>
          <a:bodyPr wrap="square" rtlCol="0">
            <a:spAutoFit/>
          </a:bodyPr>
          <a:lstStyle/>
          <a:p>
            <a:r>
              <a:rPr lang="tr-TR" sz="2800" b="1" dirty="0" smtClean="0">
                <a:solidFill>
                  <a:schemeClr val="bg1"/>
                </a:solidFill>
              </a:rPr>
              <a:t>AFETLER</a:t>
            </a:r>
            <a:endParaRPr lang="tr-TR" sz="2800" b="1" dirty="0">
              <a:solidFill>
                <a:schemeClr val="bg1"/>
              </a:solidFill>
            </a:endParaRPr>
          </a:p>
        </p:txBody>
      </p:sp>
      <p:sp>
        <p:nvSpPr>
          <p:cNvPr id="9" name="8 Metin kutusu"/>
          <p:cNvSpPr txBox="1"/>
          <p:nvPr/>
        </p:nvSpPr>
        <p:spPr>
          <a:xfrm>
            <a:off x="467544" y="908720"/>
            <a:ext cx="8064896" cy="461665"/>
          </a:xfrm>
          <a:prstGeom prst="rect">
            <a:avLst/>
          </a:prstGeom>
          <a:solidFill>
            <a:schemeClr val="accent1">
              <a:lumMod val="75000"/>
            </a:schemeClr>
          </a:solidFill>
        </p:spPr>
        <p:txBody>
          <a:bodyPr wrap="square" rtlCol="0">
            <a:spAutoFit/>
          </a:bodyPr>
          <a:lstStyle/>
          <a:p>
            <a:pPr algn="ctr"/>
            <a:r>
              <a:rPr lang="tr-TR" sz="2400" b="1" dirty="0" smtClean="0">
                <a:solidFill>
                  <a:schemeClr val="bg1"/>
                </a:solidFill>
              </a:rPr>
              <a:t>AFETLERDEN KİMLER-NE DERECEDE ETKİLENİR</a:t>
            </a:r>
            <a:endParaRPr lang="tr-TR" sz="24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683568" y="908721"/>
            <a:ext cx="5544616" cy="5078313"/>
          </a:xfrm>
          <a:prstGeom prst="rect">
            <a:avLst/>
          </a:prstGeom>
        </p:spPr>
        <p:txBody>
          <a:bodyPr wrap="square">
            <a:spAutoFit/>
          </a:bodyPr>
          <a:lstStyle/>
          <a:p>
            <a:pPr>
              <a:lnSpc>
                <a:spcPct val="150000"/>
              </a:lnSpc>
            </a:pPr>
            <a:r>
              <a:rPr lang="tr-TR" sz="2400" b="1" dirty="0" smtClean="0"/>
              <a:t>4. Bilgi toplayın (ihtiyaçlar; kaygılar, vs) </a:t>
            </a:r>
          </a:p>
          <a:p>
            <a:pPr>
              <a:lnSpc>
                <a:spcPct val="150000"/>
              </a:lnSpc>
            </a:pPr>
            <a:r>
              <a:rPr lang="tr-TR" sz="2400" b="1" dirty="0" smtClean="0"/>
              <a:t>5. Pratik yardım verin </a:t>
            </a:r>
            <a:r>
              <a:rPr lang="tr-TR" sz="2400" dirty="0" smtClean="0"/>
              <a:t>(ihtiyaçlarla ilgili) </a:t>
            </a:r>
          </a:p>
          <a:p>
            <a:r>
              <a:rPr lang="tr-TR" sz="2400" b="1" dirty="0" smtClean="0"/>
              <a:t>6. Sosyal destek kaynakları ile bağlantı </a:t>
            </a:r>
          </a:p>
          <a:p>
            <a:pPr>
              <a:lnSpc>
                <a:spcPct val="150000"/>
              </a:lnSpc>
            </a:pPr>
            <a:r>
              <a:rPr lang="tr-TR" sz="2400" dirty="0" smtClean="0"/>
              <a:t>(aile; arkadaş; toplumsal destek kaynakları) </a:t>
            </a:r>
          </a:p>
          <a:p>
            <a:pPr>
              <a:lnSpc>
                <a:spcPct val="150000"/>
              </a:lnSpc>
            </a:pPr>
            <a:r>
              <a:rPr lang="tr-TR" sz="2400" b="1" dirty="0" smtClean="0"/>
              <a:t>7. Çok etkilenenleri profesyonellere  yönlendirin</a:t>
            </a:r>
            <a:r>
              <a:rPr lang="tr-TR" sz="2400" dirty="0" smtClean="0"/>
              <a:t> </a:t>
            </a:r>
          </a:p>
          <a:p>
            <a:pPr>
              <a:lnSpc>
                <a:spcPct val="150000"/>
              </a:lnSpc>
            </a:pPr>
            <a:r>
              <a:rPr lang="tr-TR" sz="2400" dirty="0" smtClean="0"/>
              <a:t>(TSSB, </a:t>
            </a:r>
            <a:r>
              <a:rPr lang="tr-TR" sz="2400" dirty="0" err="1" smtClean="0"/>
              <a:t>Major</a:t>
            </a:r>
            <a:r>
              <a:rPr lang="tr-TR" sz="2400" dirty="0" smtClean="0"/>
              <a:t> depresyon vs) </a:t>
            </a:r>
          </a:p>
          <a:p>
            <a:pPr>
              <a:lnSpc>
                <a:spcPct val="150000"/>
              </a:lnSpc>
            </a:pPr>
            <a:r>
              <a:rPr lang="tr-TR" sz="2400" b="1" dirty="0" smtClean="0"/>
              <a:t>8. Kendiniz için öz-bakımı ihmal etmeyin: </a:t>
            </a:r>
          </a:p>
          <a:p>
            <a:r>
              <a:rPr lang="tr-TR" sz="2400" dirty="0" smtClean="0"/>
              <a:t>beslenme; uyku; gevşeme; destek; paylaşım </a:t>
            </a:r>
            <a:endParaRPr lang="tr-TR" sz="2400" dirty="0"/>
          </a:p>
        </p:txBody>
      </p:sp>
      <p:pic>
        <p:nvPicPr>
          <p:cNvPr id="6"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8" name="7 Dikdörtgen"/>
          <p:cNvSpPr/>
          <p:nvPr/>
        </p:nvSpPr>
        <p:spPr>
          <a:xfrm>
            <a:off x="467544" y="188640"/>
            <a:ext cx="5278817" cy="523220"/>
          </a:xfrm>
          <a:prstGeom prst="rect">
            <a:avLst/>
          </a:prstGeom>
        </p:spPr>
        <p:txBody>
          <a:bodyPr wrap="none">
            <a:spAutoFit/>
          </a:bodyPr>
          <a:lstStyle/>
          <a:p>
            <a:pPr lvl="0"/>
            <a:r>
              <a:rPr lang="tr-TR" sz="2800" dirty="0" smtClean="0">
                <a:solidFill>
                  <a:prstClr val="white"/>
                </a:solidFill>
              </a:rPr>
              <a:t>AFETLERDE PSİKOLOJİK İLK YARDIM</a:t>
            </a:r>
            <a:endParaRPr lang="tr-TR" sz="2800" dirty="0">
              <a:solidFill>
                <a:prstClr val="white"/>
              </a:solidFill>
            </a:endParaRPr>
          </a:p>
        </p:txBody>
      </p:sp>
      <p:pic>
        <p:nvPicPr>
          <p:cNvPr id="12" name="11 Resim" descr="IMG_8793-300x200.jpg"/>
          <p:cNvPicPr>
            <a:picLocks noChangeAspect="1"/>
          </p:cNvPicPr>
          <p:nvPr/>
        </p:nvPicPr>
        <p:blipFill>
          <a:blip r:embed="rId5" cstate="print"/>
          <a:stretch>
            <a:fillRect/>
          </a:stretch>
        </p:blipFill>
        <p:spPr>
          <a:xfrm>
            <a:off x="6228184" y="908720"/>
            <a:ext cx="2592288" cy="2448272"/>
          </a:xfrm>
          <a:prstGeom prst="rect">
            <a:avLst/>
          </a:prstGeom>
        </p:spPr>
      </p:pic>
      <p:pic>
        <p:nvPicPr>
          <p:cNvPr id="13" name="12 Resim" descr="IMG_8512-300x200.jpg"/>
          <p:cNvPicPr>
            <a:picLocks noChangeAspect="1"/>
          </p:cNvPicPr>
          <p:nvPr/>
        </p:nvPicPr>
        <p:blipFill>
          <a:blip r:embed="rId6" cstate="print"/>
          <a:stretch>
            <a:fillRect/>
          </a:stretch>
        </p:blipFill>
        <p:spPr>
          <a:xfrm>
            <a:off x="6228184" y="3789040"/>
            <a:ext cx="2592288" cy="216024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Metin kutusu"/>
          <p:cNvSpPr txBox="1"/>
          <p:nvPr/>
        </p:nvSpPr>
        <p:spPr>
          <a:xfrm>
            <a:off x="1475656" y="2276872"/>
            <a:ext cx="6120680" cy="1815882"/>
          </a:xfrm>
          <a:prstGeom prst="rect">
            <a:avLst/>
          </a:prstGeom>
          <a:noFill/>
        </p:spPr>
        <p:txBody>
          <a:bodyPr wrap="square" rtlCol="0">
            <a:spAutoFit/>
          </a:bodyPr>
          <a:lstStyle/>
          <a:p>
            <a:pPr algn="ctr"/>
            <a:r>
              <a:rPr lang="tr-TR" sz="2800" dirty="0" smtClean="0"/>
              <a:t>TEŞEKKÜRLER…</a:t>
            </a:r>
          </a:p>
          <a:p>
            <a:pPr algn="ctr"/>
            <a:endParaRPr lang="tr-TR" sz="2800" dirty="0" smtClean="0"/>
          </a:p>
          <a:p>
            <a:pPr algn="ctr"/>
            <a:r>
              <a:rPr lang="tr-TR" sz="2800" dirty="0" smtClean="0"/>
              <a:t>Yıldız TOSUN</a:t>
            </a:r>
          </a:p>
          <a:p>
            <a:pPr algn="ctr"/>
            <a:r>
              <a:rPr lang="tr-TR" sz="2800" dirty="0" smtClean="0"/>
              <a:t>Konya İl Afet ve Acil Durum Müdürü</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12" name="11 Dikdörtgen"/>
          <p:cNvSpPr/>
          <p:nvPr/>
        </p:nvSpPr>
        <p:spPr>
          <a:xfrm>
            <a:off x="683568" y="980728"/>
            <a:ext cx="8208912" cy="4987429"/>
          </a:xfrm>
          <a:prstGeom prst="rect">
            <a:avLst/>
          </a:prstGeom>
        </p:spPr>
        <p:txBody>
          <a:bodyPr wrap="square">
            <a:spAutoFit/>
          </a:bodyPr>
          <a:lstStyle/>
          <a:p>
            <a:endParaRPr lang="tr-TR" dirty="0" smtClean="0"/>
          </a:p>
          <a:p>
            <a:r>
              <a:rPr lang="tr-TR" sz="2400" b="1" dirty="0" smtClean="0"/>
              <a:t>Zorlayıcı ve kişinin başa çıkma yeteneğini aşan olaylar ruhsal açıdan </a:t>
            </a:r>
            <a:r>
              <a:rPr lang="tr-TR" sz="2400" b="1" dirty="0" err="1" smtClean="0"/>
              <a:t>travmatik</a:t>
            </a:r>
            <a:r>
              <a:rPr lang="tr-TR" sz="2400" b="1" dirty="0" smtClean="0"/>
              <a:t> olaylardır.</a:t>
            </a:r>
          </a:p>
          <a:p>
            <a:endParaRPr lang="tr-TR" sz="2400" b="1" dirty="0" smtClean="0"/>
          </a:p>
          <a:p>
            <a:r>
              <a:rPr lang="tr-TR" sz="2400" b="1" dirty="0" smtClean="0"/>
              <a:t>Kişinin : </a:t>
            </a:r>
          </a:p>
          <a:p>
            <a:endParaRPr lang="tr-TR" sz="2400" dirty="0" smtClean="0"/>
          </a:p>
          <a:p>
            <a:pPr>
              <a:buFont typeface="Wingdings" pitchFamily="2" charset="2"/>
              <a:buChar char="Ø"/>
            </a:pPr>
            <a:r>
              <a:rPr lang="tr-TR" sz="2400" dirty="0" smtClean="0"/>
              <a:t> Ölüm tehdidi veya kişisel bütünlüğünü tehdit eden </a:t>
            </a:r>
          </a:p>
          <a:p>
            <a:pPr>
              <a:buFont typeface="Wingdings" pitchFamily="2" charset="2"/>
              <a:buChar char="Ø"/>
            </a:pPr>
            <a:r>
              <a:rPr lang="tr-TR" sz="2400" dirty="0" smtClean="0"/>
              <a:t> Ağır bir yaralanma veya yaralanma tehdidine maruz kalması </a:t>
            </a:r>
          </a:p>
          <a:p>
            <a:pPr>
              <a:buFont typeface="Wingdings" pitchFamily="2" charset="2"/>
              <a:buChar char="Ø"/>
            </a:pPr>
            <a:r>
              <a:rPr lang="tr-TR" sz="2400" dirty="0" smtClean="0"/>
              <a:t> Başka birinin ölümüne ya da ölüm tehdidi altında kalması </a:t>
            </a:r>
          </a:p>
          <a:p>
            <a:pPr>
              <a:buFont typeface="Wingdings" pitchFamily="2" charset="2"/>
              <a:buChar char="Ø"/>
            </a:pPr>
            <a:r>
              <a:rPr lang="tr-TR" sz="2400" dirty="0" smtClean="0"/>
              <a:t> Başka birinin yaralanma veya yaralanma tehdidi oluşturan bir olaya tanık olması </a:t>
            </a:r>
          </a:p>
          <a:p>
            <a:pPr>
              <a:buFont typeface="Wingdings" pitchFamily="2" charset="2"/>
              <a:buChar char="Ø"/>
            </a:pPr>
            <a:r>
              <a:rPr lang="tr-TR" sz="2400" dirty="0" smtClean="0"/>
              <a:t> Bu olaylar karşısında aşırı korku, dehşet veya çaresizlikle tepki vermesi </a:t>
            </a:r>
          </a:p>
        </p:txBody>
      </p:sp>
      <p:sp>
        <p:nvSpPr>
          <p:cNvPr id="14" name="13 Metin kutusu"/>
          <p:cNvSpPr txBox="1"/>
          <p:nvPr/>
        </p:nvSpPr>
        <p:spPr>
          <a:xfrm>
            <a:off x="683568" y="260648"/>
            <a:ext cx="4104456" cy="523220"/>
          </a:xfrm>
          <a:prstGeom prst="rect">
            <a:avLst/>
          </a:prstGeom>
          <a:noFill/>
        </p:spPr>
        <p:txBody>
          <a:bodyPr wrap="square" rtlCol="0">
            <a:spAutoFit/>
          </a:bodyPr>
          <a:lstStyle/>
          <a:p>
            <a:r>
              <a:rPr lang="tr-TR" sz="2800" b="1" dirty="0" smtClean="0">
                <a:solidFill>
                  <a:schemeClr val="bg1"/>
                </a:solidFill>
              </a:rPr>
              <a:t>TRAVMA</a:t>
            </a:r>
            <a:endParaRPr lang="tr-TR" sz="28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611560" y="764704"/>
            <a:ext cx="5400600" cy="5170646"/>
          </a:xfrm>
          <a:prstGeom prst="rect">
            <a:avLst/>
          </a:prstGeom>
        </p:spPr>
        <p:txBody>
          <a:bodyPr wrap="square">
            <a:spAutoFit/>
          </a:bodyPr>
          <a:lstStyle/>
          <a:p>
            <a:endParaRPr lang="tr-TR" dirty="0" smtClean="0"/>
          </a:p>
          <a:p>
            <a:pPr marL="36000">
              <a:buFont typeface="Wingdings" pitchFamily="2" charset="2"/>
              <a:buChar char="Ø"/>
            </a:pPr>
            <a:r>
              <a:rPr lang="tr-TR" sz="2400" dirty="0" smtClean="0"/>
              <a:t> Önceden tahmin edilemezlik </a:t>
            </a:r>
          </a:p>
          <a:p>
            <a:pPr marL="36000"/>
            <a:r>
              <a:rPr lang="tr-TR" sz="2400" dirty="0" smtClean="0"/>
              <a:t>  (Olacaklara kendinizi hazırlayamazsınız) </a:t>
            </a:r>
          </a:p>
          <a:p>
            <a:pPr marL="36000"/>
            <a:endParaRPr lang="tr-TR" sz="2400" dirty="0" smtClean="0"/>
          </a:p>
          <a:p>
            <a:pPr marL="36000">
              <a:buFont typeface="Wingdings" pitchFamily="2" charset="2"/>
              <a:buChar char="Ø"/>
            </a:pPr>
            <a:r>
              <a:rPr lang="tr-TR" sz="2400" dirty="0" smtClean="0"/>
              <a:t> Kontrol edilemezlik </a:t>
            </a:r>
          </a:p>
          <a:p>
            <a:pPr marL="36000"/>
            <a:r>
              <a:rPr lang="tr-TR" sz="2400" dirty="0" smtClean="0"/>
              <a:t>  (Olanları etkileyememek; kontrol edememek) </a:t>
            </a:r>
          </a:p>
          <a:p>
            <a:pPr marL="36000"/>
            <a:endParaRPr lang="tr-TR" sz="2400" dirty="0" smtClean="0"/>
          </a:p>
          <a:p>
            <a:pPr marL="36000">
              <a:buFont typeface="Wingdings" pitchFamily="2" charset="2"/>
              <a:buChar char="Ø"/>
            </a:pPr>
            <a:r>
              <a:rPr lang="tr-TR" sz="2400" dirty="0" smtClean="0"/>
              <a:t> Zarar görebilirliğimizin farkına varmak </a:t>
            </a:r>
          </a:p>
          <a:p>
            <a:pPr marL="36000"/>
            <a:r>
              <a:rPr lang="tr-TR" sz="2400" dirty="0" smtClean="0"/>
              <a:t>  (</a:t>
            </a:r>
            <a:r>
              <a:rPr lang="en-US" sz="2400" dirty="0" smtClean="0"/>
              <a:t>Her </a:t>
            </a:r>
            <a:r>
              <a:rPr lang="en-US" sz="2400" dirty="0" err="1" smtClean="0"/>
              <a:t>türlü</a:t>
            </a:r>
            <a:r>
              <a:rPr lang="en-US" sz="2400" dirty="0" smtClean="0"/>
              <a:t> </a:t>
            </a:r>
            <a:r>
              <a:rPr lang="tr-TR" sz="2400" dirty="0" smtClean="0"/>
              <a:t>ş</a:t>
            </a:r>
            <a:r>
              <a:rPr lang="en-US" sz="2400" dirty="0" err="1" smtClean="0"/>
              <a:t>eyin</a:t>
            </a:r>
            <a:r>
              <a:rPr lang="en-US" sz="2400" dirty="0" smtClean="0"/>
              <a:t> her an </a:t>
            </a:r>
            <a:r>
              <a:rPr lang="en-US" sz="2400" dirty="0" err="1" smtClean="0"/>
              <a:t>olabileceği</a:t>
            </a:r>
            <a:r>
              <a:rPr lang="en-US" sz="2400" dirty="0" smtClean="0"/>
              <a:t> </a:t>
            </a:r>
            <a:r>
              <a:rPr lang="en-US" sz="2400" dirty="0" err="1" smtClean="0"/>
              <a:t>bilinci</a:t>
            </a:r>
            <a:endParaRPr lang="en-US" sz="2400" dirty="0" smtClean="0"/>
          </a:p>
          <a:p>
            <a:pPr marL="36000"/>
            <a:endParaRPr lang="tr-TR" sz="2400" dirty="0" smtClean="0"/>
          </a:p>
          <a:p>
            <a:pPr marL="36000">
              <a:buFont typeface="Wingdings" pitchFamily="2" charset="2"/>
              <a:buChar char="Ø"/>
            </a:pPr>
            <a:r>
              <a:rPr lang="tr-TR" sz="2400" dirty="0" smtClean="0"/>
              <a:t>Yaşam ve dünya ile ilgili beklentilerimizin sarsılması (Bana olmaz - Burada olmaz)</a:t>
            </a:r>
            <a:endParaRPr lang="tr-TR" sz="2400" dirty="0"/>
          </a:p>
        </p:txBody>
      </p:sp>
      <p:sp>
        <p:nvSpPr>
          <p:cNvPr id="6" name="5 Dikdörtgen"/>
          <p:cNvSpPr/>
          <p:nvPr/>
        </p:nvSpPr>
        <p:spPr>
          <a:xfrm>
            <a:off x="467544" y="188640"/>
            <a:ext cx="7560840" cy="523220"/>
          </a:xfrm>
          <a:prstGeom prst="rect">
            <a:avLst/>
          </a:prstGeom>
        </p:spPr>
        <p:txBody>
          <a:bodyPr wrap="square">
            <a:spAutoFit/>
          </a:bodyPr>
          <a:lstStyle/>
          <a:p>
            <a:r>
              <a:rPr lang="tr-TR" sz="2800" dirty="0" smtClean="0">
                <a:solidFill>
                  <a:schemeClr val="bg1"/>
                </a:solidFill>
              </a:rPr>
              <a:t>  </a:t>
            </a:r>
            <a:r>
              <a:rPr lang="tr-TR" sz="2800" dirty="0" err="1" smtClean="0">
                <a:solidFill>
                  <a:schemeClr val="bg1"/>
                </a:solidFill>
              </a:rPr>
              <a:t>Travmatik</a:t>
            </a:r>
            <a:r>
              <a:rPr lang="tr-TR" sz="2800" dirty="0" smtClean="0">
                <a:solidFill>
                  <a:schemeClr val="bg1"/>
                </a:solidFill>
              </a:rPr>
              <a:t> Olayın Ayırt Edici Özellikleri nelerdir ? </a:t>
            </a:r>
          </a:p>
        </p:txBody>
      </p:sp>
      <p:pic>
        <p:nvPicPr>
          <p:cNvPr id="8" name="7 Resim" descr="IMG_8811.jpg"/>
          <p:cNvPicPr>
            <a:picLocks noChangeAspect="1"/>
          </p:cNvPicPr>
          <p:nvPr/>
        </p:nvPicPr>
        <p:blipFill>
          <a:blip r:embed="rId5" cstate="print"/>
          <a:stretch>
            <a:fillRect/>
          </a:stretch>
        </p:blipFill>
        <p:spPr>
          <a:xfrm>
            <a:off x="5940152" y="1196752"/>
            <a:ext cx="2952328" cy="46085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755576" y="1196752"/>
            <a:ext cx="7704856" cy="1938992"/>
          </a:xfrm>
          <a:prstGeom prst="rect">
            <a:avLst/>
          </a:prstGeom>
          <a:noFill/>
        </p:spPr>
        <p:txBody>
          <a:bodyPr wrap="square" rtlCol="0">
            <a:spAutoFit/>
          </a:bodyPr>
          <a:lstStyle/>
          <a:p>
            <a:endParaRPr lang="tr-TR" dirty="0" smtClean="0">
              <a:solidFill>
                <a:schemeClr val="tx1"/>
              </a:solidFill>
            </a:endParaRPr>
          </a:p>
          <a:p>
            <a:endParaRPr lang="tr-TR" dirty="0">
              <a:solidFill>
                <a:schemeClr val="tx1"/>
              </a:solidFill>
            </a:endParaRPr>
          </a:p>
          <a:p>
            <a:r>
              <a:rPr lang="tr-TR" dirty="0" smtClean="0">
                <a:solidFill>
                  <a:schemeClr val="tx1"/>
                </a:solidFill>
              </a:rPr>
              <a:t>         </a:t>
            </a:r>
            <a:endParaRPr lang="tr-TR" sz="5400" dirty="0" smtClean="0">
              <a:solidFill>
                <a:schemeClr val="tx1"/>
              </a:solidFill>
            </a:endParaRPr>
          </a:p>
          <a:p>
            <a:endParaRPr lang="tr-TR" sz="5400" dirty="0">
              <a:solidFill>
                <a:srgbClr val="FF0000"/>
              </a:solidFill>
            </a:endParaRPr>
          </a:p>
        </p:txBody>
      </p:sp>
      <p:pic>
        <p:nvPicPr>
          <p:cNvPr id="9" name="6 Resim" descr="4.png"/>
          <p:cNvPicPr>
            <a:picLocks noChangeAspect="1"/>
          </p:cNvPicPr>
          <p:nvPr/>
        </p:nvPicPr>
        <p:blipFill>
          <a:blip r:embed="rId3" cstate="print"/>
          <a:stretch>
            <a:fillRect/>
          </a:stretch>
        </p:blipFill>
        <p:spPr>
          <a:xfrm>
            <a:off x="0" y="6022039"/>
            <a:ext cx="9043114" cy="719329"/>
          </a:xfrm>
          <a:prstGeom prst="rect">
            <a:avLst/>
          </a:prstGeom>
        </p:spPr>
      </p:pic>
      <p:pic>
        <p:nvPicPr>
          <p:cNvPr id="10" name="7 Resim" descr="6.png"/>
          <p:cNvPicPr>
            <a:picLocks noChangeAspect="1"/>
          </p:cNvPicPr>
          <p:nvPr/>
        </p:nvPicPr>
        <p:blipFill>
          <a:blip r:embed="rId4" cstate="print"/>
          <a:stretch>
            <a:fillRect/>
          </a:stretch>
        </p:blipFill>
        <p:spPr>
          <a:xfrm>
            <a:off x="0" y="116632"/>
            <a:ext cx="9043114" cy="719329"/>
          </a:xfrm>
          <a:prstGeom prst="rect">
            <a:avLst/>
          </a:prstGeom>
        </p:spPr>
      </p:pic>
      <p:sp>
        <p:nvSpPr>
          <p:cNvPr id="5" name="4 Dikdörtgen"/>
          <p:cNvSpPr/>
          <p:nvPr/>
        </p:nvSpPr>
        <p:spPr>
          <a:xfrm>
            <a:off x="611560" y="1556792"/>
            <a:ext cx="5184576" cy="4062651"/>
          </a:xfrm>
          <a:prstGeom prst="rect">
            <a:avLst/>
          </a:prstGeom>
          <a:solidFill>
            <a:schemeClr val="bg1">
              <a:lumMod val="85000"/>
            </a:schemeClr>
          </a:solidFill>
        </p:spPr>
        <p:txBody>
          <a:bodyPr wrap="square">
            <a:spAutoFit/>
          </a:bodyPr>
          <a:lstStyle/>
          <a:p>
            <a:endParaRPr lang="tr-TR" dirty="0" smtClean="0"/>
          </a:p>
          <a:p>
            <a:endParaRPr lang="tr-TR" sz="2400" dirty="0" smtClean="0"/>
          </a:p>
          <a:p>
            <a:pPr>
              <a:buFont typeface="Wingdings" pitchFamily="2" charset="2"/>
              <a:buChar char="Ø"/>
            </a:pPr>
            <a:r>
              <a:rPr lang="tr-TR" sz="2400" dirty="0" smtClean="0"/>
              <a:t> Deprem, sel, kasırga gibi doğal afetler </a:t>
            </a:r>
          </a:p>
          <a:p>
            <a:pPr>
              <a:buFont typeface="Wingdings" pitchFamily="2" charset="2"/>
              <a:buChar char="Ø"/>
            </a:pPr>
            <a:r>
              <a:rPr lang="tr-TR" sz="2400" dirty="0" smtClean="0"/>
              <a:t> Savaşlar </a:t>
            </a:r>
          </a:p>
          <a:p>
            <a:pPr>
              <a:buFont typeface="Wingdings" pitchFamily="2" charset="2"/>
              <a:buChar char="Ø"/>
            </a:pPr>
            <a:r>
              <a:rPr lang="tr-TR" sz="2400" dirty="0" smtClean="0"/>
              <a:t> Cinsel ya da fiziksel saldırıya uğrama </a:t>
            </a:r>
          </a:p>
          <a:p>
            <a:pPr>
              <a:buFont typeface="Wingdings" pitchFamily="2" charset="2"/>
              <a:buChar char="Ø"/>
            </a:pPr>
            <a:r>
              <a:rPr lang="tr-TR" sz="2400" dirty="0" smtClean="0"/>
              <a:t> İşkence görme </a:t>
            </a:r>
          </a:p>
          <a:p>
            <a:pPr>
              <a:buFont typeface="Wingdings" pitchFamily="2" charset="2"/>
              <a:buChar char="Ø"/>
            </a:pPr>
            <a:r>
              <a:rPr lang="tr-TR" sz="2400" dirty="0" smtClean="0"/>
              <a:t> Trafik kazaları </a:t>
            </a:r>
          </a:p>
          <a:p>
            <a:pPr>
              <a:buFont typeface="Wingdings" pitchFamily="2" charset="2"/>
              <a:buChar char="Ø"/>
            </a:pPr>
            <a:r>
              <a:rPr lang="tr-TR" sz="2400" dirty="0" smtClean="0"/>
              <a:t> Yaşamı tehdit eden bir hastalık  gibi …</a:t>
            </a:r>
          </a:p>
          <a:p>
            <a:pPr>
              <a:buFont typeface="Wingdings" pitchFamily="2" charset="2"/>
              <a:buChar char="Ø"/>
            </a:pPr>
            <a:endParaRPr lang="tr-TR" sz="2400" dirty="0" smtClean="0"/>
          </a:p>
          <a:p>
            <a:pPr>
              <a:buFont typeface="Wingdings" pitchFamily="2" charset="2"/>
              <a:buChar char="Ø"/>
            </a:pPr>
            <a:endParaRPr lang="tr-TR" sz="2400" dirty="0" smtClean="0"/>
          </a:p>
          <a:p>
            <a:pPr>
              <a:buFont typeface="Wingdings" pitchFamily="2" charset="2"/>
              <a:buChar char="Ø"/>
            </a:pPr>
            <a:endParaRPr lang="tr-TR" sz="2400" dirty="0" smtClean="0"/>
          </a:p>
        </p:txBody>
      </p:sp>
      <p:sp>
        <p:nvSpPr>
          <p:cNvPr id="6" name="5 Dikdörtgen"/>
          <p:cNvSpPr/>
          <p:nvPr/>
        </p:nvSpPr>
        <p:spPr>
          <a:xfrm>
            <a:off x="683568" y="188640"/>
            <a:ext cx="5760640" cy="523220"/>
          </a:xfrm>
          <a:prstGeom prst="rect">
            <a:avLst/>
          </a:prstGeom>
        </p:spPr>
        <p:txBody>
          <a:bodyPr wrap="square">
            <a:spAutoFit/>
          </a:bodyPr>
          <a:lstStyle/>
          <a:p>
            <a:r>
              <a:rPr lang="tr-TR" sz="2800" dirty="0" err="1" smtClean="0">
                <a:solidFill>
                  <a:schemeClr val="bg1"/>
                </a:solidFill>
              </a:rPr>
              <a:t>Travmatik</a:t>
            </a:r>
            <a:r>
              <a:rPr lang="tr-TR" sz="2800" dirty="0" smtClean="0">
                <a:solidFill>
                  <a:schemeClr val="bg1"/>
                </a:solidFill>
              </a:rPr>
              <a:t> yaşam olayları örnekleri  </a:t>
            </a:r>
          </a:p>
        </p:txBody>
      </p:sp>
      <p:pic>
        <p:nvPicPr>
          <p:cNvPr id="8" name="Picture 1"/>
          <p:cNvPicPr>
            <a:picLocks noChangeAspect="1" noChangeArrowheads="1"/>
          </p:cNvPicPr>
          <p:nvPr/>
        </p:nvPicPr>
        <p:blipFill>
          <a:blip r:embed="rId5" cstate="print"/>
          <a:srcRect/>
          <a:stretch>
            <a:fillRect/>
          </a:stretch>
        </p:blipFill>
        <p:spPr bwMode="auto">
          <a:xfrm>
            <a:off x="5940152" y="1556792"/>
            <a:ext cx="2448272"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Resim" descr="6.png"/>
          <p:cNvPicPr>
            <a:picLocks noChangeAspect="1"/>
          </p:cNvPicPr>
          <p:nvPr/>
        </p:nvPicPr>
        <p:blipFill>
          <a:blip r:embed="rId3" cstate="print"/>
          <a:stretch>
            <a:fillRect/>
          </a:stretch>
        </p:blipFill>
        <p:spPr>
          <a:xfrm>
            <a:off x="0" y="188640"/>
            <a:ext cx="9043114" cy="648072"/>
          </a:xfrm>
          <a:prstGeom prst="rect">
            <a:avLst/>
          </a:prstGeom>
        </p:spPr>
      </p:pic>
      <p:pic>
        <p:nvPicPr>
          <p:cNvPr id="2052" name="Picture 4"/>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colorTemperature colorTemp="3875"/>
                    </a14:imgEffect>
                  </a14:imgLayer>
                </a14:imgProps>
              </a:ext>
            </a:extLst>
          </a:blip>
          <a:srcRect/>
          <a:stretch>
            <a:fillRect/>
          </a:stretch>
        </p:blipFill>
        <p:spPr bwMode="auto">
          <a:xfrm>
            <a:off x="251520" y="1340768"/>
            <a:ext cx="8496944" cy="4921920"/>
          </a:xfrm>
          <a:prstGeom prst="rect">
            <a:avLst/>
          </a:prstGeom>
          <a:noFill/>
          <a:ln w="9525">
            <a:noFill/>
            <a:miter lim="800000"/>
            <a:headEnd/>
            <a:tailEnd/>
          </a:ln>
        </p:spPr>
      </p:pic>
      <p:sp>
        <p:nvSpPr>
          <p:cNvPr id="7" name="6 Dikdörtgen"/>
          <p:cNvSpPr/>
          <p:nvPr/>
        </p:nvSpPr>
        <p:spPr>
          <a:xfrm>
            <a:off x="611560" y="332655"/>
            <a:ext cx="7560840" cy="461665"/>
          </a:xfrm>
          <a:prstGeom prst="rect">
            <a:avLst/>
          </a:prstGeom>
        </p:spPr>
        <p:txBody>
          <a:bodyPr wrap="square">
            <a:spAutoFit/>
          </a:bodyPr>
          <a:lstStyle/>
          <a:p>
            <a:pPr algn="ctr"/>
            <a:r>
              <a:rPr lang="tr-TR" sz="2400" dirty="0" smtClean="0">
                <a:solidFill>
                  <a:schemeClr val="bg1"/>
                </a:solidFill>
              </a:rPr>
              <a:t>Afet olaylarına uyumu etkileyen </a:t>
            </a:r>
            <a:r>
              <a:rPr lang="tr-TR" sz="2400" dirty="0" smtClean="0">
                <a:solidFill>
                  <a:schemeClr val="bg1"/>
                </a:solidFill>
              </a:rPr>
              <a:t>faktörler</a:t>
            </a:r>
            <a:endParaRPr lang="tr-TR" sz="2400" dirty="0">
              <a:solidFill>
                <a:schemeClr val="bg1"/>
              </a:solidFill>
            </a:endParaRPr>
          </a:p>
        </p:txBody>
      </p:sp>
      <p:sp>
        <p:nvSpPr>
          <p:cNvPr id="2" name="Patlama 1 1"/>
          <p:cNvSpPr/>
          <p:nvPr/>
        </p:nvSpPr>
        <p:spPr>
          <a:xfrm>
            <a:off x="3779912" y="4941168"/>
            <a:ext cx="2088232" cy="132152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4139952" y="5363924"/>
            <a:ext cx="1512168" cy="369332"/>
          </a:xfrm>
          <a:prstGeom prst="rect">
            <a:avLst/>
          </a:prstGeom>
          <a:noFill/>
        </p:spPr>
        <p:txBody>
          <a:bodyPr wrap="square" rtlCol="0">
            <a:spAutoFit/>
          </a:bodyPr>
          <a:lstStyle/>
          <a:p>
            <a:r>
              <a:rPr lang="tr-TR" dirty="0" smtClean="0"/>
              <a:t>Sosyal destek</a:t>
            </a:r>
            <a:endParaRPr lang="tr-TR" dirty="0"/>
          </a:p>
        </p:txBody>
      </p:sp>
      <p:sp>
        <p:nvSpPr>
          <p:cNvPr id="5" name="Yuvarlatılmış Dikdörtgen 4"/>
          <p:cNvSpPr/>
          <p:nvPr/>
        </p:nvSpPr>
        <p:spPr>
          <a:xfrm>
            <a:off x="5724128" y="2564904"/>
            <a:ext cx="1368152" cy="151216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5724128" y="2997822"/>
            <a:ext cx="1512168" cy="584775"/>
          </a:xfrm>
          <a:prstGeom prst="rect">
            <a:avLst/>
          </a:prstGeom>
          <a:noFill/>
        </p:spPr>
        <p:txBody>
          <a:bodyPr wrap="square" rtlCol="0">
            <a:spAutoFit/>
          </a:bodyPr>
          <a:lstStyle/>
          <a:p>
            <a:r>
              <a:rPr lang="tr-TR" sz="1600" dirty="0" smtClean="0"/>
              <a:t>Afet sonrası olaylar / çevre</a:t>
            </a:r>
            <a:endParaRPr lang="tr-T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Resim" descr="6.png"/>
          <p:cNvPicPr>
            <a:picLocks noChangeAspect="1"/>
          </p:cNvPicPr>
          <p:nvPr/>
        </p:nvPicPr>
        <p:blipFill>
          <a:blip r:embed="rId3" cstate="print"/>
          <a:stretch>
            <a:fillRect/>
          </a:stretch>
        </p:blipFill>
        <p:spPr>
          <a:xfrm>
            <a:off x="0" y="188640"/>
            <a:ext cx="9043114" cy="648072"/>
          </a:xfrm>
          <a:prstGeom prst="rect">
            <a:avLst/>
          </a:prstGeom>
        </p:spPr>
      </p:pic>
      <p:sp>
        <p:nvSpPr>
          <p:cNvPr id="7" name="6 Dikdörtgen"/>
          <p:cNvSpPr/>
          <p:nvPr/>
        </p:nvSpPr>
        <p:spPr>
          <a:xfrm>
            <a:off x="395536" y="188640"/>
            <a:ext cx="7344816" cy="523220"/>
          </a:xfrm>
          <a:prstGeom prst="rect">
            <a:avLst/>
          </a:prstGeom>
        </p:spPr>
        <p:txBody>
          <a:bodyPr wrap="square">
            <a:spAutoFit/>
          </a:bodyPr>
          <a:lstStyle/>
          <a:p>
            <a:r>
              <a:rPr lang="tr-TR" sz="2800" dirty="0" smtClean="0">
                <a:solidFill>
                  <a:schemeClr val="bg1"/>
                </a:solidFill>
              </a:rPr>
              <a:t>Travma Sonrasında Bireylerin Geçtikleri Dönemler</a:t>
            </a:r>
          </a:p>
        </p:txBody>
      </p:sp>
      <p:graphicFrame>
        <p:nvGraphicFramePr>
          <p:cNvPr id="5" name="4 İçerik Yer Tutucusu"/>
          <p:cNvGraphicFramePr>
            <a:graphicFrameLocks/>
          </p:cNvGraphicFramePr>
          <p:nvPr/>
        </p:nvGraphicFramePr>
        <p:xfrm>
          <a:off x="395536" y="1484784"/>
          <a:ext cx="8748464" cy="4669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TotalTime>
  <Words>2773</Words>
  <Application>Microsoft Office PowerPoint</Application>
  <PresentationFormat>Ekran Gösterisi (4:3)</PresentationFormat>
  <Paragraphs>549</Paragraphs>
  <Slides>41</Slides>
  <Notes>41</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AFET SIRASINDA AKUT STRES SENDROMU</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hp</dc:creator>
  <cp:lastModifiedBy>SüleymanUslu</cp:lastModifiedBy>
  <cp:revision>192</cp:revision>
  <dcterms:created xsi:type="dcterms:W3CDTF">2015-01-28T06:44:28Z</dcterms:created>
  <dcterms:modified xsi:type="dcterms:W3CDTF">2016-05-03T06:29:34Z</dcterms:modified>
</cp:coreProperties>
</file>