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4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khan%20BLT\Desktop\&#231;&#231;a&#287;la\Yeni%20Microsoft%20Excel%20&#199;al&#305;&#351;ma%20Sayfas&#30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khan%20BLT\Desktop\&#231;&#231;a&#287;la\Yeni%20Microsoft%20Excel%20&#199;al&#305;&#351;ma%20Sayfas&#3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khan%20BLT\Desktop\&#231;&#231;a&#287;la\Yeni%20Microsoft%20Excel%20&#199;al&#305;&#351;ma%20Sayfas&#3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9A-479C-9FB3-AB937BA02A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9A-479C-9FB3-AB937BA02A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9A-479C-9FB3-AB937BA02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Лист1!$B$6:$B$8</c:f>
              <c:strCache>
                <c:ptCount val="3"/>
                <c:pt idx="0">
                  <c:v>Bilmiyorum</c:v>
                </c:pt>
                <c:pt idx="1">
                  <c:v>Evet</c:v>
                </c:pt>
                <c:pt idx="2">
                  <c:v>Hayır</c:v>
                </c:pt>
              </c:strCache>
            </c:strRef>
          </c:cat>
          <c:val>
            <c:numRef>
              <c:f>Лист1!$C$6:$C$8</c:f>
              <c:numCache>
                <c:formatCode>General</c:formatCode>
                <c:ptCount val="3"/>
                <c:pt idx="0">
                  <c:v>28</c:v>
                </c:pt>
                <c:pt idx="1">
                  <c:v>64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9A-479C-9FB3-AB937BA02A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F4-42CE-835B-2E67247AD84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F4-42CE-835B-2E67247AD8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F4-42CE-835B-2E67247AD8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Лист1!$B$13:$B$15</c:f>
              <c:strCache>
                <c:ptCount val="3"/>
                <c:pt idx="0">
                  <c:v>Bilmiyorum</c:v>
                </c:pt>
                <c:pt idx="1">
                  <c:v>Evet</c:v>
                </c:pt>
                <c:pt idx="2">
                  <c:v>Hayır</c:v>
                </c:pt>
              </c:strCache>
            </c:strRef>
          </c:cat>
          <c:val>
            <c:numRef>
              <c:f>Лист1!$C$13:$C$15</c:f>
              <c:numCache>
                <c:formatCode>General</c:formatCode>
                <c:ptCount val="3"/>
                <c:pt idx="0">
                  <c:v>16</c:v>
                </c:pt>
                <c:pt idx="1">
                  <c:v>34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F4-42CE-835B-2E67247AD8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7-4685-833A-48E114A9B9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7-4685-833A-48E114A9B9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7-4685-833A-48E114A9B9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9F8C91B-4D87-40CE-B55C-EAC614F69495}" type="VALUE">
                      <a:rPr lang="en-US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57-4685-833A-48E114A9B96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AE8C68-215F-4B7A-B371-4F5DB8853E5D}" type="VALUE">
                      <a:rPr lang="en-US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57-4685-833A-48E114A9B96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279EAC-5816-4E43-B2C8-05C4A1522585}" type="VALUE">
                      <a:rPr lang="en-US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57-4685-833A-48E114A9B96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Лист1!$B$37:$B$39</c:f>
              <c:strCache>
                <c:ptCount val="3"/>
                <c:pt idx="0">
                  <c:v>Bilmiyorum</c:v>
                </c:pt>
                <c:pt idx="1">
                  <c:v>Evet</c:v>
                </c:pt>
                <c:pt idx="2">
                  <c:v>Hayır</c:v>
                </c:pt>
              </c:strCache>
            </c:strRef>
          </c:cat>
          <c:val>
            <c:numRef>
              <c:f>Лист1!$C$37:$C$39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57-4685-833A-48E114A9B9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50D94C-5698-44C1-AF5E-2C513754947E}" type="datetime1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167130"/>
            <a:ext cx="1116608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E56B36-5934-46FC-B15D-38142EEC2326}" type="datetime1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DDCF5A-6494-4625-933F-272634DCF0E3}" type="datetime1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384" y="211577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DE3A1-31A0-4E3E-987A-B6DCB3A00334}" type="datetime1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7851C5-5550-4FA4-9101-6D4E11B28C99}" type="datetime1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7ACDF8-121D-4603-B6C7-567D5FBF46AA}" type="datetime1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349D39-8CB0-49FA-8E9B-D1110CF43005}" type="datetime1">
              <a:rPr lang="en-US" smtClean="0"/>
              <a:t>5/14/2016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D78248-164B-487B-B003-97DF2618A6CA}" type="datetime1">
              <a:rPr lang="en-US" smtClean="0"/>
              <a:t>5/14/2016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BF0E075-195B-48FE-9A40-F53DC410BFDD}" type="datetime1">
              <a:rPr lang="en-US" smtClean="0"/>
              <a:t>5/14/2016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628DBF-785C-4802-A27B-26F4779FCE84}" type="datetime1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5E9233-1565-4531-A379-7FC468898DB3}" type="datetime1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6373" y="164283"/>
            <a:ext cx="2844800" cy="365125"/>
          </a:xfrm>
          <a:prstGeom prst="rect">
            <a:avLst/>
          </a:prstGeom>
        </p:spPr>
        <p:txBody>
          <a:bodyPr/>
          <a:lstStyle/>
          <a:p>
            <a:fld id="{C47032E3-9682-469A-BCAA-C692EB2A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35"/>
          <a:stretch/>
        </p:blipFill>
        <p:spPr>
          <a:xfrm>
            <a:off x="0" y="0"/>
            <a:ext cx="1770743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6" y="0"/>
            <a:ext cx="9105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d paper background high definition pictures-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3855892" y="2436118"/>
            <a:ext cx="6696744" cy="576064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ctr" defTabSz="914400" rtl="0" eaLnBrk="1" latinLnBrk="0" hangingPunct="1">
              <a:defRPr sz="3600" kern="1200">
                <a:solidFill>
                  <a:schemeClr val="bg1">
                    <a:lumMod val="95000"/>
                  </a:schemeClr>
                </a:solidFill>
                <a:latin typeface="Atatürk" panose="03000505000000020004" pitchFamily="6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Adana İl Sağlık </a:t>
            </a:r>
            <a:r>
              <a:rPr lang="tr-TR" dirty="0" err="1">
                <a:solidFill>
                  <a:schemeClr val="accent2">
                    <a:lumMod val="50000"/>
                  </a:schemeClr>
                </a:solidFill>
              </a:rPr>
              <a:t>Müdülüğü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sz="3200" b="1" dirty="0">
                <a:solidFill>
                  <a:srgbClr val="FF0000"/>
                </a:solidFill>
              </a:rPr>
              <a:t>AFETE HAZIRLIK VE BİLGİ DURUM DEĞERLENDİRMESİ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903838" y="5448300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1C5030"/>
                </a:solidFill>
                <a:latin typeface="Atatürk" panose="03000505000000020004" pitchFamily="66" charset="0"/>
              </a:rPr>
              <a:t>Çağla KARAKAŞ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24" y="-265253"/>
            <a:ext cx="272188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73369" y="495018"/>
            <a:ext cx="8799267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cap="all" dirty="0">
                <a:solidFill>
                  <a:srgbClr val="FF0000"/>
                </a:solidFill>
              </a:rPr>
              <a:t>AFET SONRASI NERELERDE TOPLANILMASI GEREKTIĞINI BILIYOR MUSUNUZ?</a:t>
            </a:r>
          </a:p>
        </p:txBody>
      </p:sp>
      <p:pic>
        <p:nvPicPr>
          <p:cNvPr id="7" name="Picture 5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68" y="112091"/>
            <a:ext cx="9199531" cy="1185648"/>
          </a:xfrm>
          <a:prstGeom prst="rect">
            <a:avLst/>
          </a:prstGeom>
        </p:spPr>
      </p:pic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189714"/>
              </p:ext>
            </p:extLst>
          </p:nvPr>
        </p:nvGraphicFramePr>
        <p:xfrm>
          <a:off x="3162300" y="1642566"/>
          <a:ext cx="7378700" cy="413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66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70408"/>
              </p:ext>
            </p:extLst>
          </p:nvPr>
        </p:nvGraphicFramePr>
        <p:xfrm>
          <a:off x="2825086" y="967201"/>
          <a:ext cx="7069542" cy="39393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00507"/>
                <a:gridCol w="1323198"/>
                <a:gridCol w="1345837"/>
              </a:tblGrid>
              <a:tr h="28623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Şu ana kadar herhangi bir afetle karşılaştınız mı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Evet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43,2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Hayır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116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55,8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Bilmiyorum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1,0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7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Evinizde herhangi bir afet hazırlık planınız var mı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</a:rPr>
                        <a:t>? (n=208)</a:t>
                      </a:r>
                      <a:endParaRPr lang="tr-TR" sz="18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Evet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13,0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Hayır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169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81,3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Bilmiyorum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5,8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6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Bulunduğunuz yerleşim yerinin afet risklerini tanımlayabilir misiniz</a:t>
                      </a:r>
                      <a:r>
                        <a:rPr lang="tr-TR" sz="1800" dirty="0" smtClean="0">
                          <a:effectLst/>
                          <a:latin typeface="Comic Sans MS" panose="030F0702030302020204" pitchFamily="66" charset="0"/>
                        </a:rPr>
                        <a:t>? (n=208)</a:t>
                      </a:r>
                      <a:endParaRPr lang="tr-TR" sz="18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Evet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55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26,4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Hayır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43,3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Bilmiyorum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</a:rPr>
                        <a:t>63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</a:rPr>
                        <a:t>30,3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37774"/>
              </p:ext>
            </p:extLst>
          </p:nvPr>
        </p:nvGraphicFramePr>
        <p:xfrm>
          <a:off x="3070746" y="1513112"/>
          <a:ext cx="7577638" cy="39976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16778"/>
                <a:gridCol w="1418297"/>
                <a:gridCol w="1442563"/>
              </a:tblGrid>
              <a:tr h="31846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Kendinizi olası afetlere karşı hazırlıklı görüyor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58,2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  <a:endParaRPr lang="tr-TR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/>
                </a:tc>
              </a:tr>
              <a:tr h="39295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ve acil durum konusunda eğitim aldınız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/>
                </a:tc>
              </a:tr>
              <a:tr h="42005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ve acil durum konusunda eğitim almak ister misiniz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8580" marR="68580" marT="0" marB="0"/>
                </a:tc>
              </a:tr>
              <a:tr h="318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67985"/>
              </p:ext>
            </p:extLst>
          </p:nvPr>
        </p:nvGraphicFramePr>
        <p:xfrm>
          <a:off x="2906973" y="1132760"/>
          <a:ext cx="7755059" cy="46905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27215"/>
                <a:gridCol w="1451505"/>
                <a:gridCol w="1476339"/>
              </a:tblGrid>
              <a:tr h="5053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Çalıştığınız hastanede afet planı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68580" marR="68580" marT="0" marB="0"/>
                </a:tc>
              </a:tr>
              <a:tr h="59367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Çalıştığınız hastanede afet planına nasıl ulaşabileceğinizi biliyor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</a:t>
                      </a:r>
                    </a:p>
                  </a:txBody>
                  <a:tcPr marL="68580" marR="68580" marT="0" marB="0"/>
                </a:tc>
              </a:tr>
              <a:tr h="59367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Çalıştığınız hastanenin afet planını inceleme fırsatınız oldu mu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68580" marR="68580" marT="0" marB="0"/>
                </a:tc>
              </a:tr>
              <a:tr h="33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4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46894"/>
              </p:ext>
            </p:extLst>
          </p:nvPr>
        </p:nvGraphicFramePr>
        <p:xfrm>
          <a:off x="3111689" y="1037230"/>
          <a:ext cx="7427513" cy="470659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23331"/>
                <a:gridCol w="1390198"/>
                <a:gridCol w="1413984"/>
              </a:tblGrid>
              <a:tr h="62010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Çalıştığınız hastanenin afet planı içerisinde bir göreviniz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38,9</a:t>
                      </a:r>
                    </a:p>
                  </a:txBody>
                  <a:tcPr marL="68580" marR="68580" marT="0" marB="0"/>
                </a:tc>
              </a:tr>
              <a:tr h="56746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planına uygun olarak afet sonrasında sizin ve hastaların nasıl tahliye olacağını biliyor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/>
                </a:tc>
              </a:tr>
              <a:tr h="56746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sonrası nerelerde toplanılması gerektiğini biliyor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68580" marR="68580" marT="0" marB="0"/>
                </a:tc>
              </a:tr>
              <a:tr h="32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2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32888"/>
              </p:ext>
            </p:extLst>
          </p:nvPr>
        </p:nvGraphicFramePr>
        <p:xfrm>
          <a:off x="3002507" y="1049088"/>
          <a:ext cx="7686822" cy="45760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784740"/>
                <a:gridCol w="1438733"/>
                <a:gridCol w="1463349"/>
              </a:tblGrid>
              <a:tr h="3402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Çalıştığınız birimin afet telefon zinciri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60,6</a:t>
                      </a:r>
                    </a:p>
                  </a:txBody>
                  <a:tcPr marL="68580" marR="68580" marT="0" marB="0"/>
                </a:tc>
              </a:tr>
              <a:tr h="53808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esnası ve sonrasında yapılacaklarla ilgili eğitim almanın gerekliliğine inanıyor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0" marB="0"/>
                </a:tc>
              </a:tr>
              <a:tr h="53808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 içerisinde ya da başka bir kurumda herhangi bir afet eğitimi katıldınız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68580" marR="68580" marT="0" marB="0"/>
                </a:tc>
              </a:tr>
              <a:tr h="34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4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4840"/>
              </p:ext>
            </p:extLst>
          </p:nvPr>
        </p:nvGraphicFramePr>
        <p:xfrm>
          <a:off x="2863120" y="1199213"/>
          <a:ext cx="7839857" cy="45581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99560"/>
                <a:gridCol w="1232705"/>
                <a:gridCol w="1253796"/>
                <a:gridCol w="1253796"/>
              </a:tblGrid>
              <a:tr h="36101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kurum içi haberli tatbikatlar yapıldı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68580" marR="68580" marT="0" marB="0"/>
                </a:tc>
              </a:tr>
              <a:tr h="36101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kurum içi haberli tatbikatlar yapıldıysa; tatbikatlara katılma zorunluluğu var mıydı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kurum içi habersiz tatbikatlar yapıldı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59877"/>
              </p:ext>
            </p:extLst>
          </p:nvPr>
        </p:nvGraphicFramePr>
        <p:xfrm>
          <a:off x="3138984" y="1050876"/>
          <a:ext cx="7441161" cy="47476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31826"/>
                <a:gridCol w="1392753"/>
                <a:gridCol w="1416582"/>
              </a:tblGrid>
              <a:tr h="74117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acil sağlık hizmetleri için gerekli ilaç, sarf malzemesi ve araç gereçlerin depolanması yapılıyor mu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68580" marR="68580" marT="0" marB="0"/>
                </a:tc>
              </a:tr>
              <a:tr h="5704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kan temini, depolanması ve saklanması konusunda bir acil eylem planı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</a:t>
                      </a:r>
                    </a:p>
                  </a:txBody>
                  <a:tcPr marL="68580" marR="68580" marT="0" marB="0"/>
                </a:tc>
              </a:tr>
              <a:tr h="5704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elektrik kesildiğinde jeneratör devreye girip, cihazlar hemen çalışıyor mu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/>
                </a:tc>
              </a:tr>
              <a:tr h="31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81511"/>
              </p:ext>
            </p:extLst>
          </p:nvPr>
        </p:nvGraphicFramePr>
        <p:xfrm>
          <a:off x="2961564" y="1199213"/>
          <a:ext cx="7741412" cy="44290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18721"/>
                <a:gridCol w="1448950"/>
                <a:gridCol w="1473741"/>
              </a:tblGrid>
              <a:tr h="3492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yangın alarm sistemi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68580" marR="68580" marT="0" marB="0"/>
                </a:tc>
              </a:tr>
              <a:tr h="3492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yangın söndürme cihazları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</a:tr>
              <a:tr h="56791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yangın söndürme cihazları varsa kullanmayı biliyor musunuz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68580" marR="68580" marT="0" marB="0"/>
                </a:tc>
              </a:tr>
              <a:tr h="34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3189"/>
              </p:ext>
            </p:extLst>
          </p:nvPr>
        </p:nvGraphicFramePr>
        <p:xfrm>
          <a:off x="2863120" y="1199213"/>
          <a:ext cx="7839856" cy="41971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79998"/>
                <a:gridCol w="1467376"/>
                <a:gridCol w="1492482"/>
              </a:tblGrid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Afet sırasında görev yapacak personelle ilgili, hastanenin belli yerlerinde organizasyon şeması var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38,9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Hayır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Bilmiyorum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68580" marR="68580" marT="0" marB="0"/>
                </a:tc>
              </a:tr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 içerisinde herhangi bir afet eğitimi aldınız mı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Temel afet bilinci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Yangın Eğitimi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Arama Kurtarma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Eğitim almadım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47818" y="1214190"/>
            <a:ext cx="9690182" cy="3893024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HASTANE PERSONELİNİN AFETE HAZIRLIK VE BİLGİ DURUM DEĞERLENDİRMESİ: ADANA ÇUKUROVA DR. AŞKIM TÜFEKÇİ HASTANESİ ÖRNEĞİ</a:t>
            </a:r>
            <a:endParaRPr lang="tr-TR" dirty="0">
              <a:solidFill>
                <a:srgbClr val="FF0000"/>
              </a:solidFill>
            </a:endParaRPr>
          </a:p>
          <a:p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Çağla KARAKAŞ </a:t>
            </a:r>
            <a:endParaRPr lang="tr-TR" b="1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tr-TR" dirty="0" smtClean="0"/>
              <a:t>Adana </a:t>
            </a:r>
            <a:r>
              <a:rPr lang="tr-TR" dirty="0"/>
              <a:t>İl Sağlık Müdürlüğü, Acil ve Afetlerde Sağlık Hizmetleri Şube Müdürlüğü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b="1" dirty="0">
                <a:solidFill>
                  <a:srgbClr val="FF0000"/>
                </a:solidFill>
              </a:rPr>
              <a:t>ULUSLARARASI AFET VE ACİL TIP KONGRESİ 13-15 MAYIS CONGRESIUM ANKARA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41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04685"/>
              </p:ext>
            </p:extLst>
          </p:nvPr>
        </p:nvGraphicFramePr>
        <p:xfrm>
          <a:off x="2863120" y="1199213"/>
          <a:ext cx="7839856" cy="40620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79998"/>
                <a:gridCol w="1467376"/>
                <a:gridCol w="1492482"/>
              </a:tblGrid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 içerisinde aldığınız bir afet eğitimi varsa bu eğitimle ilgili düşünceleriniz nelerdir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Yeterli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Yetersiz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Fikrim yok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</a:t>
                      </a:r>
                    </a:p>
                  </a:txBody>
                  <a:tcPr marL="68580" marR="68580" marT="0" marB="0"/>
                </a:tc>
              </a:tr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Hastanede kurum içi haberli tatbikatlar yapıldıysa hangi tatbikatlar yapıldı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Yangın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Tahliye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08579"/>
              </p:ext>
            </p:extLst>
          </p:nvPr>
        </p:nvGraphicFramePr>
        <p:xfrm>
          <a:off x="2863120" y="1199213"/>
          <a:ext cx="7839856" cy="36335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79998"/>
                <a:gridCol w="1467376"/>
                <a:gridCol w="1492482"/>
              </a:tblGrid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 kurum içi habersiz tatbikat yaptıysa hangi tatbikatlar yapıldı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Yangın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Tahliye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0" marB="0"/>
                </a:tc>
              </a:tr>
              <a:tr h="361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Hastane çalışanlarının olası bir yangından şüphelenmeleri ya da yangına maruz kalmaları halinde kullandıkları acil çağrı sistemi hangisidir</a:t>
                      </a:r>
                      <a:r>
                        <a:rPr lang="tr-TR" sz="18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(n=208)</a:t>
                      </a:r>
                      <a:endParaRPr lang="tr-TR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Kırmızı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5401" y="1472485"/>
            <a:ext cx="8521699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smtClean="0"/>
              <a:t>Erkek cinsiyetinde Afet </a:t>
            </a:r>
            <a:r>
              <a:rPr lang="tr-TR" sz="2000" dirty="0"/>
              <a:t>konusunda kendisini hazırlıklı görme oranı </a:t>
            </a:r>
            <a:r>
              <a:rPr lang="tr-TR" sz="2000" dirty="0" smtClean="0"/>
              <a:t>(p=0.009)yüksek olup,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Kadın cinsiyetinde, </a:t>
            </a:r>
            <a:r>
              <a:rPr lang="tr-TR" sz="2000" dirty="0"/>
              <a:t>afet planı içinde görevli olduğunu bilme durumu </a:t>
            </a:r>
            <a:r>
              <a:rPr lang="tr-TR" sz="2000" dirty="0" smtClean="0"/>
              <a:t>(</a:t>
            </a:r>
            <a:r>
              <a:rPr lang="tr-TR" sz="2000" dirty="0"/>
              <a:t>p=0.049) ve afet planına nasıl ulaşabileceğini bilme durumları daha  (p=0.01) yüksektir.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Olası afetlere karşı hazırlıklı olma durumu ile hastane afet planı içerisinde görevli olma durumu (p=0.002) arasında anlamlı bir ilişki vardır.</a:t>
            </a:r>
          </a:p>
          <a:p>
            <a:endParaRPr lang="tr-TR" sz="2800" dirty="0"/>
          </a:p>
        </p:txBody>
      </p:sp>
      <p:pic>
        <p:nvPicPr>
          <p:cNvPr id="7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1" y="1220945"/>
            <a:ext cx="520120" cy="503080"/>
          </a:xfrm>
          <a:prstGeom prst="rect">
            <a:avLst/>
          </a:prstGeom>
        </p:spPr>
      </p:pic>
      <p:pic>
        <p:nvPicPr>
          <p:cNvPr id="8" name="Picture 7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99" y="3536209"/>
            <a:ext cx="520120" cy="503080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580" y="2438967"/>
            <a:ext cx="435521" cy="306178"/>
          </a:xfrm>
          <a:prstGeom prst="rect">
            <a:avLst/>
          </a:prstGeom>
        </p:spPr>
      </p:pic>
      <p:pic>
        <p:nvPicPr>
          <p:cNvPr id="10" name="Picture 4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8908">
            <a:off x="2045280" y="776948"/>
            <a:ext cx="435521" cy="306178"/>
          </a:xfrm>
          <a:prstGeom prst="rect">
            <a:avLst/>
          </a:prstGeom>
        </p:spPr>
      </p:pic>
      <p:pic>
        <p:nvPicPr>
          <p:cNvPr id="9218" name="Picture 2" descr="https://scontent-amt2-1.xx.fbcdn.net/v/t35.0-12/13224970_1263591507003904_765379351_o.jpg?oh=7dd71f3f0a94bf2b959ed6716b2cb101&amp;oe=5736E6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54" y="3614815"/>
            <a:ext cx="4603845" cy="32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9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3575" y="267691"/>
            <a:ext cx="2024743" cy="44994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2614" y="1236521"/>
            <a:ext cx="8604777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Hastane afet planından haberdar olma yeterli değildir. Afet planlarında görevli olanlar, afetlere karşı daha hazırlıklı olduklarını ifade etmiştir.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Hastane afet planı ve ile ilgili eğitimlerin periyodik olarak tekrarlanması, farklı meslek gruplarının eğitim içeriğinin tekrar gözden geçirilmesi ve de tüm çalışanlara yapılması arzu edilendir.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Plan tüm çalışanları ve hastaneyi kapsadığı için herkes tarafından ulaşılabilir ve bilinir olmalıdır.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Plan gerek ‘’online’’ gerek bültenler şeklinde çalışanlara ulaştırılabilir.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HAP planlaması tüm hastanelerin yönetimleri tarafından desteklenen ve öncelik verilen bir çalışma olmalıdır.</a:t>
            </a:r>
          </a:p>
          <a:p>
            <a:endParaRPr lang="tr-TR" dirty="0"/>
          </a:p>
        </p:txBody>
      </p:sp>
      <p:pic>
        <p:nvPicPr>
          <p:cNvPr id="6146" name="Picture 2" descr="http://www.aisnapoli.it/wp-content/uploads/2015/11/lista-de-tareas-225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5" y="4136571"/>
            <a:ext cx="1173770" cy="24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598084"/>
            <a:ext cx="426891" cy="470245"/>
          </a:xfrm>
          <a:prstGeom prst="rect">
            <a:avLst/>
          </a:prstGeom>
        </p:spPr>
      </p:pic>
      <p:pic>
        <p:nvPicPr>
          <p:cNvPr id="6" name="Picture 6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545433"/>
            <a:ext cx="426891" cy="470245"/>
          </a:xfrm>
          <a:prstGeom prst="rect">
            <a:avLst/>
          </a:prstGeom>
        </p:spPr>
      </p:pic>
      <p:pic>
        <p:nvPicPr>
          <p:cNvPr id="7" name="Picture 6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3419025"/>
            <a:ext cx="426891" cy="470245"/>
          </a:xfrm>
          <a:prstGeom prst="rect">
            <a:avLst/>
          </a:prstGeom>
        </p:spPr>
      </p:pic>
      <p:pic>
        <p:nvPicPr>
          <p:cNvPr id="8" name="Picture 7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82" y="4226759"/>
            <a:ext cx="426891" cy="470245"/>
          </a:xfrm>
          <a:prstGeom prst="rect">
            <a:avLst/>
          </a:prstGeom>
        </p:spPr>
      </p:pic>
      <p:pic>
        <p:nvPicPr>
          <p:cNvPr id="9" name="Picture 6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83" y="5034493"/>
            <a:ext cx="426891" cy="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0643" y="1215891"/>
            <a:ext cx="4254500" cy="68072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ngelina" panose="00000400000000000000" pitchFamily="2" charset="-94"/>
              </a:rPr>
              <a:t>TEŞEKKÜRLER</a:t>
            </a:r>
            <a:r>
              <a:rPr lang="tr-TR" dirty="0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7343" y="42079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Informal Roman" panose="030604020304060B0204" pitchFamily="66" charset="0"/>
              </a:rPr>
              <a:t>‘İyi şeyler yalnızca planlanırsa olur, Kötü şeyler kendiliğinden olur.’</a:t>
            </a:r>
          </a:p>
          <a:p>
            <a:pPr marL="0" indent="0">
              <a:buNone/>
            </a:pPr>
            <a:r>
              <a:rPr lang="tr-TR" dirty="0" err="1">
                <a:latin typeface="Informal Roman" panose="030604020304060B0204" pitchFamily="66" charset="0"/>
              </a:rPr>
              <a:t>Crosby</a:t>
            </a:r>
            <a:endParaRPr lang="tr-TR" dirty="0">
              <a:latin typeface="Informal Roman" panose="030604020304060B0204" pitchFamily="66" charset="0"/>
            </a:endParaRPr>
          </a:p>
        </p:txBody>
      </p:sp>
      <p:pic>
        <p:nvPicPr>
          <p:cNvPr id="5" name="Picture 2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7343" y="5317604"/>
            <a:ext cx="8547201" cy="381211"/>
          </a:xfrm>
          <a:prstGeom prst="rect">
            <a:avLst/>
          </a:prstGeom>
        </p:spPr>
      </p:pic>
      <p:pic>
        <p:nvPicPr>
          <p:cNvPr id="6" name="Picture 3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4" y="3446246"/>
            <a:ext cx="8413030" cy="413506"/>
          </a:xfrm>
          <a:prstGeom prst="rect">
            <a:avLst/>
          </a:prstGeom>
        </p:spPr>
      </p:pic>
      <p:pic>
        <p:nvPicPr>
          <p:cNvPr id="7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4" y="756990"/>
            <a:ext cx="8534400" cy="1651941"/>
          </a:xfrm>
          <a:prstGeom prst="rect">
            <a:avLst/>
          </a:prstGeom>
        </p:spPr>
      </p:pic>
      <p:pic>
        <p:nvPicPr>
          <p:cNvPr id="9" name="Picture 4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531" flipV="1">
            <a:off x="6234827" y="2066892"/>
            <a:ext cx="1776801" cy="10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6572" y="380562"/>
            <a:ext cx="1028699" cy="576067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Giriş</a:t>
            </a:r>
            <a:endParaRPr lang="tr-TR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2173" y="1439433"/>
            <a:ext cx="79298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Afetler, oluş zamanı belli olmayan ve tedbir almayı gerektiren durumlardır ve sürekli hazır olunmayı gerektirmektedir.</a:t>
            </a:r>
          </a:p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Sağlık hizmeti sunan kurumlarda afet planının gerekliliği ve işlerliği açısından, hastane afet planına yönelik çalışanların afetlere hazırlık düzeyinin belirlenmesi önemlidir.</a:t>
            </a:r>
          </a:p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Afet sırasında vakit kaybetmeden düzenli kayıt sistemiyle hastaneye gelen hasta ve yaralıların teşhis, tedavi hizmetlerinde yapılacak iyi bir organizasyon, afet planının uygulanması ile gerçekleşebilir.</a:t>
            </a:r>
          </a:p>
        </p:txBody>
      </p:sp>
      <p:pic>
        <p:nvPicPr>
          <p:cNvPr id="1026" name="Picture 2" descr="http://www.liderlikokulu.com.tr/wp-content/uploads/haz%C4%B1rl%C4%B1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9" y="4113567"/>
            <a:ext cx="2452333" cy="24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1" y="1574974"/>
            <a:ext cx="908106" cy="243139"/>
          </a:xfrm>
          <a:prstGeom prst="rect">
            <a:avLst/>
          </a:prstGeom>
        </p:spPr>
      </p:pic>
      <p:pic>
        <p:nvPicPr>
          <p:cNvPr id="6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1" y="2207654"/>
            <a:ext cx="908106" cy="243139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16" y="3232053"/>
            <a:ext cx="908106" cy="243139"/>
          </a:xfrm>
          <a:prstGeom prst="rect">
            <a:avLst/>
          </a:prstGeom>
        </p:spPr>
      </p:pic>
      <p:pic>
        <p:nvPicPr>
          <p:cNvPr id="8" name="Picture 4" descr="http://icons.iconarchive.com/icons/icons-land/vista-map-markers/256/Map-Marker-Push-Pin-2-Left-Azur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69" y="204591"/>
            <a:ext cx="580114" cy="5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1" y="4889132"/>
            <a:ext cx="289675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0054" y="326577"/>
            <a:ext cx="2673804" cy="534193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+mn-lt"/>
              </a:rPr>
              <a:t>Amaç</a:t>
            </a:r>
            <a:endParaRPr lang="tr-TR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6390" y="2052185"/>
            <a:ext cx="77700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600" dirty="0"/>
              <a:t>Çalışmada hastanede görev alan tüm personelin hastane afet planı ile ilgili bilgi tutumlarını ölçmenin yanı sıra, bölümleri arasındaki farklılıkları tespit etmek ve eğitim/tatbikat şeklinde sunulan afete hazırlık </a:t>
            </a:r>
            <a:r>
              <a:rPr lang="tr-TR" sz="1600" dirty="0" err="1"/>
              <a:t>metodlarının</a:t>
            </a:r>
            <a:r>
              <a:rPr lang="tr-TR" sz="1600" dirty="0"/>
              <a:t> farklılıklara yol açıp açmadığını araştırmak amaçlanmıştır.</a:t>
            </a:r>
          </a:p>
          <a:p>
            <a:pPr marL="0" indent="0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dirty="0"/>
              <a:t>Bu çalışmanın amacı, hastane personelinin afetlerle başa çıkabilme davranışlarını ve afetlere karşı hazırlık düzeylerini belirlemektir.</a:t>
            </a:r>
          </a:p>
          <a:p>
            <a:pPr marL="0" indent="0" algn="just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b="1" dirty="0"/>
              <a:t>Anahtar sözcükler</a:t>
            </a:r>
            <a:r>
              <a:rPr lang="tr-TR" sz="1600" dirty="0"/>
              <a:t>: Afet; afet hazırlık; afet planı; temel afet bilinci.</a:t>
            </a:r>
          </a:p>
          <a:p>
            <a:endParaRPr lang="tr-TR" sz="1600" dirty="0"/>
          </a:p>
        </p:txBody>
      </p:sp>
      <p:pic>
        <p:nvPicPr>
          <p:cNvPr id="2052" name="Picture 4" descr="https://halebakyaa.files.wordpress.com/2012/02/3d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30211"/>
            <a:ext cx="2701925" cy="20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eastcareessentials.co.nz/uploads/2/9/4/2/29420761/256422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16" y="2052185"/>
            <a:ext cx="444274" cy="4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breastcareessentials.co.nz/uploads/2/9/4/2/29420761/256422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70" y="3041198"/>
            <a:ext cx="444274" cy="4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reastcareessentials.co.nz/uploads/2/9/4/2/29420761/256422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16" y="3808074"/>
            <a:ext cx="444274" cy="4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cdn1.iconfinder.com/data/icons/Map-Markers-Icons-Demo-PNG/128/Map-Marker-Push-Pin--Left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32" y="142839"/>
            <a:ext cx="531116" cy="5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9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2644" y="329152"/>
            <a:ext cx="2197100" cy="67152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Yöntem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2644" y="1460502"/>
            <a:ext cx="88337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Tanımlayıcı tipteki araştırma, 2016 yılı Şubat-Mart aylarında Adana Çukurova Dr. Aşkım Tüfekçi Hastanesinde yapılmıştır.</a:t>
            </a:r>
          </a:p>
          <a:p>
            <a:pPr marL="0" indent="0">
              <a:buNone/>
            </a:pPr>
            <a:r>
              <a:rPr lang="tr-TR" sz="2000" dirty="0"/>
              <a:t>Araştırmaya gönüllülük katılım esasına dayalı olarak çalışanların %41,6’sı (n=208 hastane) katılmayı kabul etmiştir.</a:t>
            </a:r>
          </a:p>
          <a:p>
            <a:pPr marL="0" indent="0">
              <a:buNone/>
            </a:pPr>
            <a:r>
              <a:rPr lang="tr-TR" sz="2000" dirty="0"/>
              <a:t>Araştırmada veri toplama formu olarak araştırmacı tarafından geliştirilen bir anket formu kullanılmıştır</a:t>
            </a:r>
          </a:p>
        </p:txBody>
      </p:sp>
      <p:sp>
        <p:nvSpPr>
          <p:cNvPr id="4" name="AutoShape 2" descr="https://cdn.fbsbx.com/v/t59.2708-21/12010825_1497094687268402_1778565258_n.gif?oh=e1a7965604c501462bcb473f893db274&amp;oe=5736EF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6" name="Picture 4" descr="https://cdn.fbsbx.com/v/t59.2708-21/12010825_1497094687268402_1778565258_n.gif?oh=e1a7965604c501462bcb473f893db274&amp;oe=5736EF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82" y="4789714"/>
            <a:ext cx="2213765" cy="23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mysitemyway.com/etc-mysitemyway/icons/legacy-previews/icons/glossy-silver-icons-symbols-shapes/018760-glossy-silver-icon-symbols-shapes-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57" y="1153952"/>
            <a:ext cx="878263" cy="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dn.mysitemyway.com/etc-mysitemyway/icons/legacy-previews/icons/glossy-silver-icons-symbols-shapes/018760-glossy-silver-icon-symbols-shapes-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18" y="1886649"/>
            <a:ext cx="878263" cy="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.mysitemyway.com/etc-mysitemyway/icons/legacy-previews/icons/glossy-silver-icons-symbols-shapes/018760-glossy-silver-icon-symbols-shapes-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83" y="2570233"/>
            <a:ext cx="878263" cy="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2.gstatic.com/images?q=tbn:ANd9GcSUMvMKQDOcfpXUH0svvoqA78hSX7BNq7n06AxU-5ODk4rOGG7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2279">
            <a:off x="7542552" y="3566056"/>
            <a:ext cx="2447316" cy="24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1.iconfinder.com/data/icons/Map-Markers-Icons-Demo-PNG/128/Map-Marker-Push-Pin--Right-Chartre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1483">
            <a:off x="2092464" y="3037"/>
            <a:ext cx="777172" cy="7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0885" y="878099"/>
            <a:ext cx="90950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Üç dereceli likert tipinde hazırlanan anket formunda 30 tane afete hazırlık ve bilgi durum değerlendirmesi; 6 tane sosyodemografik soru bulunmaktadır.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/>
              <a:t> Veriler SPSS 19.0 istatistik paket programına girilerek tanımlayıcı istatistikler ve ki-kare testleri yapılmıştır. 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/>
              <a:t>Adana Kamu Hastaneler Birliği Genel Sekreterliğinden kurum izini alınmıştır. </a:t>
            </a:r>
          </a:p>
          <a:p>
            <a:endParaRPr lang="tr-TR" sz="2400" dirty="0"/>
          </a:p>
        </p:txBody>
      </p:sp>
      <p:pic>
        <p:nvPicPr>
          <p:cNvPr id="4098" name="Picture 2" descr="https://encrypted-tbn2.gstatic.com/images?q=tbn:ANd9GcRcEVaNZj4FbhPm-AvU675mK0dwLm_tq4_yOJK5Z2rJzu_8HQE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64" y="3348039"/>
            <a:ext cx="312896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ncontact.com/wp-content/uploads/2015/02/3D-Business-Graphs-Charts-Papers-Financi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60" y="3132340"/>
            <a:ext cx="5541341" cy="32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7" y="878099"/>
            <a:ext cx="541388" cy="421630"/>
          </a:xfrm>
          <a:prstGeom prst="rect">
            <a:avLst/>
          </a:prstGeom>
        </p:spPr>
      </p:pic>
      <p:pic>
        <p:nvPicPr>
          <p:cNvPr id="7" name="Picture 4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7" y="1772580"/>
            <a:ext cx="541388" cy="421630"/>
          </a:xfrm>
          <a:prstGeom prst="rect">
            <a:avLst/>
          </a:prstGeom>
        </p:spPr>
      </p:pic>
      <p:pic>
        <p:nvPicPr>
          <p:cNvPr id="8" name="Picture 5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97" y="2710710"/>
            <a:ext cx="541388" cy="4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8229" y="210666"/>
            <a:ext cx="2333171" cy="749943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FF0000"/>
                </a:solidFill>
                <a:latin typeface="+mn-lt"/>
              </a:rPr>
              <a:t>Bulgular</a:t>
            </a:r>
            <a:r>
              <a:rPr lang="tr-TR" sz="6600" dirty="0"/>
              <a:t/>
            </a:r>
            <a:br>
              <a:rPr lang="tr-TR" sz="6600" dirty="0"/>
            </a:b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2854" y="1586272"/>
            <a:ext cx="87030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Katılımcıların %51 i kadın, %49 u erkek olmak üzere; %47,1’i ön lisans ve üzeri mezundur. Katılımcıların %36,1’i güvenlik görevlisi/hastabakıcı/temizlik görevlisi, %35,1’i hemşire/ebe/sağlık memuru %14.4’ü teknik hizmetler, % 8,7’si VHKİ, %5.8’i Hekim oluşturmaktadır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Araştırmada bir afetle karşılaşan katılımcı %43,3 ve afet planı içinde bir görevi olup olmadığını bilme %61,1’dir.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Hastane içerisinde afet eğitimi alma %45,2, afet planına uygun olarak tahliye usullerini bilme % 31,7 ve Hastane Afet Planına nasıl ulaşabileceğini bilme % 27,4’dür.</a:t>
            </a:r>
          </a:p>
        </p:txBody>
      </p:sp>
      <p:pic>
        <p:nvPicPr>
          <p:cNvPr id="5122" name="Picture 2" descr="http://il8.picdn.net/shutterstock/videos/7433593/thumb/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89" y="4853648"/>
            <a:ext cx="3347811" cy="18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gnette3.wikia.nocookie.net/f1wikia/images/6/66/Green_Tick.png/revision/201404072206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04" y="1424750"/>
            <a:ext cx="521153" cy="5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ignette3.wikia.nocookie.net/f1wikia/images/6/66/Green_Tick.png/revision/201404072206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3222817"/>
            <a:ext cx="521153" cy="5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vignette3.wikia.nocookie.net/f1wikia/images/6/66/Green_Tick.png/revision/201404072206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292642"/>
            <a:ext cx="521153" cy="5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36249"/>
              </p:ext>
            </p:extLst>
          </p:nvPr>
        </p:nvGraphicFramePr>
        <p:xfrm>
          <a:off x="3142008" y="1660352"/>
          <a:ext cx="7310092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2977328" y="868908"/>
            <a:ext cx="5442772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rgbClr val="FF0000"/>
                </a:solidFill>
              </a:rPr>
              <a:t>Çalıştığınız Hastanede Afet Planı Var Mı?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28" y="542752"/>
            <a:ext cx="763186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832464" y="456918"/>
            <a:ext cx="5552417" cy="747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rgbClr val="FF0000"/>
                </a:solidFill>
              </a:rPr>
              <a:t>Çalıştığınız Hastanede Afet </a:t>
            </a:r>
            <a:r>
              <a:rPr lang="tr-TR" dirty="0" err="1">
                <a:solidFill>
                  <a:srgbClr val="FF0000"/>
                </a:solidFill>
              </a:rPr>
              <a:t>PlanıNA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pPr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dirty="0">
                <a:solidFill>
                  <a:srgbClr val="FF0000"/>
                </a:solidFill>
              </a:rPr>
              <a:t>NASIL ULAŞABİLECEĞİNİZİ BİLİYORMUSUZUNU?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5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38" y="236752"/>
            <a:ext cx="8556562" cy="1185648"/>
          </a:xfrm>
          <a:prstGeom prst="rect">
            <a:avLst/>
          </a:prstGeom>
        </p:spPr>
      </p:pic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847878"/>
              </p:ext>
            </p:extLst>
          </p:nvPr>
        </p:nvGraphicFramePr>
        <p:xfrm>
          <a:off x="3098800" y="1739900"/>
          <a:ext cx="703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29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sToo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1264</Words>
  <Application>Microsoft Office PowerPoint</Application>
  <PresentationFormat>Geniş ekran</PresentationFormat>
  <Paragraphs>379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Angelina</vt:lpstr>
      <vt:lpstr>Arial</vt:lpstr>
      <vt:lpstr>Atatürk</vt:lpstr>
      <vt:lpstr>Calibri</vt:lpstr>
      <vt:lpstr>Comic Sans MS</vt:lpstr>
      <vt:lpstr>Informal Roman</vt:lpstr>
      <vt:lpstr>Times New Roman</vt:lpstr>
      <vt:lpstr>DoodlesToo</vt:lpstr>
      <vt:lpstr>PowerPoint Sunusu</vt:lpstr>
      <vt:lpstr>      </vt:lpstr>
      <vt:lpstr>Giriş</vt:lpstr>
      <vt:lpstr>Amaç</vt:lpstr>
      <vt:lpstr>Yöntem</vt:lpstr>
      <vt:lpstr>PowerPoint Sunusu</vt:lpstr>
      <vt:lpstr>Bulgular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TEŞEKKÜRLER..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çağla karakaş</dc:creator>
  <cp:lastModifiedBy>çağla karakaş</cp:lastModifiedBy>
  <cp:revision>58</cp:revision>
  <dcterms:created xsi:type="dcterms:W3CDTF">2016-05-11T15:36:41Z</dcterms:created>
  <dcterms:modified xsi:type="dcterms:W3CDTF">2016-05-14T05:40:11Z</dcterms:modified>
</cp:coreProperties>
</file>