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3"/>
  </p:notesMasterIdLst>
  <p:handoutMasterIdLst>
    <p:handoutMasterId r:id="rId24"/>
  </p:handoutMasterIdLst>
  <p:sldIdLst>
    <p:sldId id="256" r:id="rId2"/>
    <p:sldId id="277" r:id="rId3"/>
    <p:sldId id="257" r:id="rId4"/>
    <p:sldId id="258" r:id="rId5"/>
    <p:sldId id="275" r:id="rId6"/>
    <p:sldId id="260" r:id="rId7"/>
    <p:sldId id="261" r:id="rId8"/>
    <p:sldId id="262" r:id="rId9"/>
    <p:sldId id="276"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Lst>
  <p:sldSz cx="9144000" cy="6858000" type="screen4x3"/>
  <p:notesSz cx="6858000" cy="9947275"/>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76" autoAdjust="0"/>
  </p:normalViewPr>
  <p:slideViewPr>
    <p:cSldViewPr>
      <p:cViewPr varScale="1">
        <p:scale>
          <a:sx n="70" d="100"/>
          <a:sy n="70" d="100"/>
        </p:scale>
        <p:origin x="1386" y="72"/>
      </p:cViewPr>
      <p:guideLst>
        <p:guide orient="horz" pos="2160"/>
        <p:guide pos="2880"/>
      </p:guideLst>
    </p:cSldViewPr>
  </p:slideViewPr>
  <p:outlineViewPr>
    <p:cViewPr>
      <p:scale>
        <a:sx n="33" d="100"/>
        <a:sy n="33" d="100"/>
      </p:scale>
      <p:origin x="0" y="823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84613" y="0"/>
            <a:ext cx="2971800" cy="497364"/>
          </a:xfrm>
          <a:prstGeom prst="rect">
            <a:avLst/>
          </a:prstGeom>
        </p:spPr>
        <p:txBody>
          <a:bodyPr vert="horz" lIns="91440" tIns="45720" rIns="91440" bIns="45720" rtlCol="0"/>
          <a:lstStyle>
            <a:lvl1pPr algn="r">
              <a:defRPr sz="1200"/>
            </a:lvl1pPr>
          </a:lstStyle>
          <a:p>
            <a:fld id="{B6ECBDE8-B807-491F-8E70-CB6CBB4F784A}" type="datetimeFigureOut">
              <a:rPr lang="tr-TR" smtClean="0"/>
              <a:t>25.03.2017</a:t>
            </a:fld>
            <a:endParaRPr lang="tr-TR"/>
          </a:p>
        </p:txBody>
      </p:sp>
      <p:sp>
        <p:nvSpPr>
          <p:cNvPr id="4" name="Altbilgi Yer Tutucusu 3"/>
          <p:cNvSpPr>
            <a:spLocks noGrp="1"/>
          </p:cNvSpPr>
          <p:nvPr>
            <p:ph type="ftr" sz="quarter" idx="2"/>
          </p:nvPr>
        </p:nvSpPr>
        <p:spPr>
          <a:xfrm>
            <a:off x="0" y="9448185"/>
            <a:ext cx="2971800" cy="497364"/>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84613" y="9448185"/>
            <a:ext cx="2971800" cy="497364"/>
          </a:xfrm>
          <a:prstGeom prst="rect">
            <a:avLst/>
          </a:prstGeom>
        </p:spPr>
        <p:txBody>
          <a:bodyPr vert="horz" lIns="91440" tIns="45720" rIns="91440" bIns="45720" rtlCol="0" anchor="b"/>
          <a:lstStyle>
            <a:lvl1pPr algn="r">
              <a:defRPr sz="1200"/>
            </a:lvl1pPr>
          </a:lstStyle>
          <a:p>
            <a:fld id="{B495046A-C7FD-4C61-BF19-8F0323779673}" type="slidenum">
              <a:rPr lang="tr-TR" smtClean="0"/>
              <a:t>‹#›</a:t>
            </a:fld>
            <a:endParaRPr lang="tr-TR"/>
          </a:p>
        </p:txBody>
      </p:sp>
    </p:spTree>
    <p:extLst>
      <p:ext uri="{BB962C8B-B14F-4D97-AF65-F5344CB8AC3E}">
        <p14:creationId xmlns:p14="http://schemas.microsoft.com/office/powerpoint/2010/main" val="42844992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97364"/>
          </a:xfrm>
          <a:prstGeom prst="rect">
            <a:avLst/>
          </a:prstGeom>
        </p:spPr>
        <p:txBody>
          <a:bodyPr vert="horz" lIns="91440" tIns="45720" rIns="91440" bIns="45720" rtlCol="0"/>
          <a:lstStyle>
            <a:lvl1pPr algn="r">
              <a:defRPr sz="1200"/>
            </a:lvl1pPr>
          </a:lstStyle>
          <a:p>
            <a:fld id="{88F09AFA-3592-49A3-B076-BBAC38E030B8}" type="datetimeFigureOut">
              <a:rPr lang="tr-TR" smtClean="0"/>
              <a:t>25.03.2017</a:t>
            </a:fld>
            <a:endParaRPr lang="tr-TR"/>
          </a:p>
        </p:txBody>
      </p:sp>
      <p:sp>
        <p:nvSpPr>
          <p:cNvPr id="4" name="Slayt Görüntüsü Yer Tutucusu 3"/>
          <p:cNvSpPr>
            <a:spLocks noGrp="1" noRot="1" noChangeAspect="1"/>
          </p:cNvSpPr>
          <p:nvPr>
            <p:ph type="sldImg" idx="2"/>
          </p:nvPr>
        </p:nvSpPr>
        <p:spPr>
          <a:xfrm>
            <a:off x="942975" y="746125"/>
            <a:ext cx="4972050" cy="3730625"/>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724956"/>
            <a:ext cx="5486400" cy="4476274"/>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9448185"/>
            <a:ext cx="2971800" cy="497364"/>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9448185"/>
            <a:ext cx="2971800" cy="497364"/>
          </a:xfrm>
          <a:prstGeom prst="rect">
            <a:avLst/>
          </a:prstGeom>
        </p:spPr>
        <p:txBody>
          <a:bodyPr vert="horz" lIns="91440" tIns="45720" rIns="91440" bIns="45720" rtlCol="0" anchor="b"/>
          <a:lstStyle>
            <a:lvl1pPr algn="r">
              <a:defRPr sz="1200"/>
            </a:lvl1pPr>
          </a:lstStyle>
          <a:p>
            <a:fld id="{9EB0896B-9E34-4E48-B928-3AC507010EA0}" type="slidenum">
              <a:rPr lang="tr-TR" smtClean="0"/>
              <a:t>‹#›</a:t>
            </a:fld>
            <a:endParaRPr lang="tr-TR"/>
          </a:p>
        </p:txBody>
      </p:sp>
    </p:spTree>
    <p:extLst>
      <p:ext uri="{BB962C8B-B14F-4D97-AF65-F5344CB8AC3E}">
        <p14:creationId xmlns:p14="http://schemas.microsoft.com/office/powerpoint/2010/main" val="1015640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EB0896B-9E34-4E48-B928-3AC507010EA0}" type="slidenum">
              <a:rPr lang="tr-TR" smtClean="0"/>
              <a:t>6</a:t>
            </a:fld>
            <a:endParaRPr lang="tr-TR"/>
          </a:p>
        </p:txBody>
      </p:sp>
    </p:spTree>
    <p:extLst>
      <p:ext uri="{BB962C8B-B14F-4D97-AF65-F5344CB8AC3E}">
        <p14:creationId xmlns:p14="http://schemas.microsoft.com/office/powerpoint/2010/main" val="1832642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E9219828-A7EA-4597-9DE8-1CE036FA4847}" type="datetimeFigureOut">
              <a:rPr lang="tr-TR" smtClean="0"/>
              <a:t>25.03.2017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566E67D-1A00-4F3A-9740-3CC5EC4A1953}"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E9219828-A7EA-4597-9DE8-1CE036FA4847}" type="datetimeFigureOut">
              <a:rPr lang="tr-TR" smtClean="0"/>
              <a:t>25.03.2017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566E67D-1A00-4F3A-9740-3CC5EC4A1953}"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E9219828-A7EA-4597-9DE8-1CE036FA4847}" type="datetimeFigureOut">
              <a:rPr lang="tr-TR" smtClean="0"/>
              <a:t>25.03.2017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566E67D-1A00-4F3A-9740-3CC5EC4A1953}" type="slidenum">
              <a:rPr lang="tr-TR" smtClean="0"/>
              <a:t>‹#›</a:t>
            </a:fld>
            <a:endParaRPr lang="tr-T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E9219828-A7EA-4597-9DE8-1CE036FA4847}" type="datetimeFigureOut">
              <a:rPr lang="tr-TR" smtClean="0"/>
              <a:t>25.03.2017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566E67D-1A00-4F3A-9740-3CC5EC4A1953}" type="slidenum">
              <a:rPr lang="tr-TR" smtClean="0"/>
              <a:t>‹#›</a:t>
            </a:fld>
            <a:endParaRPr lang="tr-TR"/>
          </a:p>
        </p:txBody>
      </p:sp>
      <p:sp>
        <p:nvSpPr>
          <p:cNvPr id="7" name="Title 6"/>
          <p:cNvSpPr>
            <a:spLocks noGrp="1"/>
          </p:cNvSpPr>
          <p:nvPr>
            <p:ph type="title"/>
          </p:nvPr>
        </p:nvSpPr>
        <p:spPr/>
        <p:txBody>
          <a:bodyPr/>
          <a:lstStyle/>
          <a:p>
            <a:r>
              <a:rPr lang="tr-TR" smtClean="0"/>
              <a:t>Asıl başlık stili için tıklatın</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E9219828-A7EA-4597-9DE8-1CE036FA4847}" type="datetimeFigureOut">
              <a:rPr lang="tr-TR" smtClean="0"/>
              <a:t>25.03.2017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566E67D-1A00-4F3A-9740-3CC5EC4A1953}"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E9219828-A7EA-4597-9DE8-1CE036FA4847}" type="datetimeFigureOut">
              <a:rPr lang="tr-TR" smtClean="0"/>
              <a:t>25.03.2017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566E67D-1A00-4F3A-9740-3CC5EC4A1953}" type="slidenum">
              <a:rPr lang="tr-TR" smtClean="0"/>
              <a:t>‹#›</a:t>
            </a:fld>
            <a:endParaRPr lang="tr-TR"/>
          </a:p>
        </p:txBody>
      </p:sp>
      <p:sp>
        <p:nvSpPr>
          <p:cNvPr id="9" name="Content Placeholder 8"/>
          <p:cNvSpPr>
            <a:spLocks noGrp="1"/>
          </p:cNvSpPr>
          <p:nvPr>
            <p:ph sz="quarter" idx="13"/>
          </p:nvPr>
        </p:nvSpPr>
        <p:spPr>
          <a:xfrm>
            <a:off x="676655"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E9219828-A7EA-4597-9DE8-1CE036FA4847}" type="datetimeFigureOut">
              <a:rPr lang="tr-TR" smtClean="0"/>
              <a:t>25.03.2017</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4566E67D-1A00-4F3A-9740-3CC5EC4A1953}"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E9219828-A7EA-4597-9DE8-1CE036FA4847}" type="datetimeFigureOut">
              <a:rPr lang="tr-TR" smtClean="0"/>
              <a:t>25.03.2017</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4566E67D-1A00-4F3A-9740-3CC5EC4A1953}"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E9219828-A7EA-4597-9DE8-1CE036FA4847}" type="datetimeFigureOut">
              <a:rPr lang="tr-TR" smtClean="0"/>
              <a:t>25.03.2017</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4566E67D-1A00-4F3A-9740-3CC5EC4A1953}"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E9219828-A7EA-4597-9DE8-1CE036FA4847}" type="datetimeFigureOut">
              <a:rPr lang="tr-TR" smtClean="0"/>
              <a:t>25.03.2017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566E67D-1A00-4F3A-9740-3CC5EC4A1953}" type="slidenum">
              <a:rPr lang="tr-TR" smtClean="0"/>
              <a:t>‹#›</a:t>
            </a:fld>
            <a:endParaRPr lang="tr-T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E9219828-A7EA-4597-9DE8-1CE036FA4847}" type="datetimeFigureOut">
              <a:rPr lang="tr-TR" smtClean="0"/>
              <a:t>25.03.2017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566E67D-1A00-4F3A-9740-3CC5EC4A1953}" type="slidenum">
              <a:rPr lang="tr-TR" smtClean="0"/>
              <a:t>‹#›</a:t>
            </a:fld>
            <a:endParaRPr lang="tr-T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E9219828-A7EA-4597-9DE8-1CE036FA4847}" type="datetimeFigureOut">
              <a:rPr lang="tr-TR" smtClean="0"/>
              <a:t>25.03.2017</a:t>
            </a:fld>
            <a:endParaRPr lang="tr-T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tr-T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4566E67D-1A00-4F3A-9740-3CC5EC4A1953}" type="slidenum">
              <a:rPr lang="tr-TR" smtClean="0"/>
              <a:t>‹#›</a:t>
            </a:fld>
            <a:endParaRPr lang="tr-T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1864916"/>
            <a:ext cx="7772400" cy="1780108"/>
          </a:xfrm>
        </p:spPr>
        <p:txBody>
          <a:bodyPr>
            <a:normAutofit/>
          </a:bodyPr>
          <a:lstStyle/>
          <a:p>
            <a:pPr>
              <a:spcAft>
                <a:spcPts val="600"/>
              </a:spcAft>
            </a:pPr>
            <a:r>
              <a:rPr lang="tr-TR" b="1" dirty="0" smtClean="0">
                <a:effectLst/>
                <a:latin typeface="Times New Roman"/>
                <a:ea typeface="Times New Roman"/>
              </a:rPr>
              <a:t>AFETLERDE ETİK MESELELER</a:t>
            </a:r>
            <a:endParaRPr lang="tr-TR" dirty="0"/>
          </a:p>
        </p:txBody>
      </p:sp>
      <p:sp>
        <p:nvSpPr>
          <p:cNvPr id="3" name="Alt Başlık 2"/>
          <p:cNvSpPr>
            <a:spLocks noGrp="1"/>
          </p:cNvSpPr>
          <p:nvPr>
            <p:ph type="subTitle" idx="1"/>
          </p:nvPr>
        </p:nvSpPr>
        <p:spPr>
          <a:xfrm>
            <a:off x="1371600" y="3828008"/>
            <a:ext cx="6400800" cy="1473200"/>
          </a:xfrm>
        </p:spPr>
        <p:txBody>
          <a:bodyPr>
            <a:normAutofit/>
          </a:bodyPr>
          <a:lstStyle/>
          <a:p>
            <a:r>
              <a:rPr lang="tr-TR" dirty="0" smtClean="0"/>
              <a:t>Ali EKŞİ</a:t>
            </a:r>
          </a:p>
          <a:p>
            <a:pPr algn="r"/>
            <a:r>
              <a:rPr lang="tr-TR" dirty="0" smtClean="0"/>
              <a:t>a_eksi@yahoo.com</a:t>
            </a:r>
            <a:endParaRPr lang="tr-TR" dirty="0"/>
          </a:p>
        </p:txBody>
      </p:sp>
      <p:pic>
        <p:nvPicPr>
          <p:cNvPr id="5122" name="Picture 2" descr="http://www.proprofs.com/quiz-school/topic_images/p19dqt3vm4qja1ruo10k3rlk1r9v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039" y="5517232"/>
            <a:ext cx="2592288" cy="127417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talksense.weebly.com/uploads/3/0/7/0/3070350/3657967.g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588224" y="4519608"/>
            <a:ext cx="2381250" cy="2371726"/>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75656" y="404664"/>
            <a:ext cx="6264696" cy="1621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6043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2132856"/>
            <a:ext cx="4762872" cy="4464496"/>
          </a:xfrm>
        </p:spPr>
        <p:txBody>
          <a:bodyPr>
            <a:normAutofit fontScale="92500" lnSpcReduction="10000"/>
          </a:bodyPr>
          <a:lstStyle/>
          <a:p>
            <a:r>
              <a:rPr lang="tr-TR" dirty="0" smtClean="0">
                <a:effectLst/>
                <a:latin typeface="Times New Roman"/>
                <a:ea typeface="Times New Roman"/>
              </a:rPr>
              <a:t>Toplumun afetlere karşı direncini arttırmak, idarenin en temel etik sorumluluklarındandır. </a:t>
            </a:r>
          </a:p>
          <a:p>
            <a:r>
              <a:rPr lang="tr-TR" dirty="0" smtClean="0">
                <a:effectLst/>
                <a:latin typeface="Times New Roman"/>
                <a:ea typeface="Times New Roman"/>
              </a:rPr>
              <a:t>Afet yönetiminde idare, hiçbir yönetim aracının, afet riskinin ve zarar görebilirliğin azaltılmasının yerine geçemeyeceğinin bilincinde olmalıdır. </a:t>
            </a:r>
          </a:p>
          <a:p>
            <a:r>
              <a:rPr lang="tr-TR" dirty="0" smtClean="0">
                <a:effectLst/>
                <a:latin typeface="Times New Roman"/>
                <a:ea typeface="Times New Roman"/>
              </a:rPr>
              <a:t>İdare toplumun tüm kesimlerini afet risklerinden korumakla birlikte, risk yönetimi maliyetinin, özellikle yoksulların yaşam standartları üzerinde baskı oluşturmasına izin vermemelidir. </a:t>
            </a:r>
          </a:p>
        </p:txBody>
      </p:sp>
      <p:sp>
        <p:nvSpPr>
          <p:cNvPr id="2" name="Başlık 1"/>
          <p:cNvSpPr>
            <a:spLocks noGrp="1"/>
          </p:cNvSpPr>
          <p:nvPr>
            <p:ph type="title"/>
          </p:nvPr>
        </p:nvSpPr>
        <p:spPr/>
        <p:txBody>
          <a:bodyPr>
            <a:normAutofit/>
          </a:bodyPr>
          <a:lstStyle/>
          <a:p>
            <a:pPr>
              <a:spcAft>
                <a:spcPts val="600"/>
              </a:spcAft>
              <a:tabLst>
                <a:tab pos="457200" algn="l"/>
              </a:tabLst>
            </a:pPr>
            <a:r>
              <a:rPr lang="tr-TR" sz="4000" b="1" dirty="0">
                <a:latin typeface="Times New Roman"/>
                <a:ea typeface="Times New Roman"/>
              </a:rPr>
              <a:t>İdarenin Etik </a:t>
            </a:r>
            <a:r>
              <a:rPr lang="tr-TR" sz="4000" b="1" dirty="0" smtClean="0">
                <a:latin typeface="Times New Roman"/>
                <a:ea typeface="Times New Roman"/>
              </a:rPr>
              <a:t>Sorumlulukları (2)</a:t>
            </a:r>
            <a:endParaRPr lang="tr-TR" sz="4000" b="1" dirty="0">
              <a:latin typeface="Times New Roman"/>
              <a:ea typeface="Times New Roman"/>
            </a:endParaRPr>
          </a:p>
        </p:txBody>
      </p:sp>
      <p:pic>
        <p:nvPicPr>
          <p:cNvPr id="1638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08104" y="2550761"/>
            <a:ext cx="3563888" cy="1814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8" name="Picture 4" descr="http://www.sanfranciscosentinel.com/wp-content/uploads/2010/01/haiti-jan-17-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80112" y="4450418"/>
            <a:ext cx="3542584" cy="2407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9602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2244005"/>
            <a:ext cx="5904656" cy="4353347"/>
          </a:xfrm>
        </p:spPr>
        <p:txBody>
          <a:bodyPr>
            <a:normAutofit/>
          </a:bodyPr>
          <a:lstStyle/>
          <a:p>
            <a:pPr lvl="0">
              <a:lnSpc>
                <a:spcPct val="90000"/>
              </a:lnSpc>
            </a:pPr>
            <a:r>
              <a:rPr lang="tr-TR" sz="2200" dirty="0">
                <a:latin typeface="Times New Roman"/>
                <a:ea typeface="Times New Roman"/>
              </a:rPr>
              <a:t>Afet yönetiminde olağan dışı koşulların yönetilebilmesi için güçlü yöneticilere ihtiyaç duyulmaktadır. </a:t>
            </a:r>
          </a:p>
          <a:p>
            <a:pPr lvl="0">
              <a:lnSpc>
                <a:spcPct val="90000"/>
              </a:lnSpc>
            </a:pPr>
            <a:r>
              <a:rPr lang="tr-TR" sz="2200" dirty="0">
                <a:latin typeface="Times New Roman"/>
                <a:ea typeface="Times New Roman"/>
              </a:rPr>
              <a:t>Özellikle kıt kaynakların kullanımında, yöneticinin takdir yetkisi son derece önemlidir.</a:t>
            </a:r>
          </a:p>
          <a:p>
            <a:pPr lvl="0">
              <a:lnSpc>
                <a:spcPct val="90000"/>
              </a:lnSpc>
            </a:pPr>
            <a:r>
              <a:rPr lang="tr-TR" sz="2200" dirty="0">
                <a:latin typeface="Times New Roman"/>
                <a:ea typeface="Times New Roman"/>
              </a:rPr>
              <a:t> Ancak güç ile denetim mekanizmaları arasında bir dengesizlik olursa, etik dışı davranışlar ve çatışmalar daha çok ortaya çıkabilir. </a:t>
            </a:r>
          </a:p>
          <a:p>
            <a:pPr lvl="0">
              <a:lnSpc>
                <a:spcPct val="90000"/>
              </a:lnSpc>
            </a:pPr>
            <a:r>
              <a:rPr lang="tr-TR" sz="2200" dirty="0">
                <a:latin typeface="Times New Roman"/>
                <a:ea typeface="Times New Roman"/>
              </a:rPr>
              <a:t>Afet yönetiminde yöneticiler üzerinde ki dışsal denetim araçları ile birlikte, mesleki rol ve sorumluluklara bağlılık ve meslek etiği de son derece önemlidir.</a:t>
            </a:r>
          </a:p>
          <a:p>
            <a:endParaRPr lang="tr-TR" dirty="0"/>
          </a:p>
        </p:txBody>
      </p:sp>
      <p:sp>
        <p:nvSpPr>
          <p:cNvPr id="2" name="Başlık 1"/>
          <p:cNvSpPr>
            <a:spLocks noGrp="1"/>
          </p:cNvSpPr>
          <p:nvPr>
            <p:ph type="title"/>
          </p:nvPr>
        </p:nvSpPr>
        <p:spPr/>
        <p:txBody>
          <a:bodyPr>
            <a:normAutofit/>
          </a:bodyPr>
          <a:lstStyle/>
          <a:p>
            <a:pPr>
              <a:spcAft>
                <a:spcPts val="600"/>
              </a:spcAft>
              <a:tabLst>
                <a:tab pos="457200" algn="l"/>
              </a:tabLst>
            </a:pPr>
            <a:r>
              <a:rPr lang="tr-TR" sz="4000" b="1" dirty="0">
                <a:latin typeface="Times New Roman"/>
                <a:ea typeface="Times New Roman"/>
              </a:rPr>
              <a:t>Yöneticinin Etik Sorumlulukları</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251139" y="2643336"/>
            <a:ext cx="28575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8133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2392288"/>
            <a:ext cx="6552728" cy="3989040"/>
          </a:xfrm>
        </p:spPr>
        <p:txBody>
          <a:bodyPr>
            <a:normAutofit/>
          </a:bodyPr>
          <a:lstStyle/>
          <a:p>
            <a:r>
              <a:rPr lang="tr-TR" dirty="0" smtClean="0">
                <a:effectLst/>
                <a:latin typeface="Times New Roman"/>
                <a:ea typeface="Times New Roman"/>
              </a:rPr>
              <a:t>Afet durumlarında bireylerin, olağan durumlarda olmayan yeni haklar kazanmaları ile birlikte sorumlulukları da artar. </a:t>
            </a:r>
          </a:p>
          <a:p>
            <a:r>
              <a:rPr lang="tr-TR" dirty="0" smtClean="0">
                <a:effectLst/>
                <a:latin typeface="Times New Roman"/>
                <a:ea typeface="Times New Roman"/>
              </a:rPr>
              <a:t>Afet anları, tüm bireylerin her zamankinden daha fazla işbirliği ve dayanışma içerisinde olmalarını gerektirir. </a:t>
            </a:r>
          </a:p>
          <a:p>
            <a:r>
              <a:rPr lang="tr-TR" dirty="0" smtClean="0">
                <a:effectLst/>
                <a:latin typeface="Times New Roman"/>
                <a:ea typeface="Times New Roman"/>
              </a:rPr>
              <a:t>Bireyler olağan durumlarda ki ayrıcalıklarının afet anlarında da devam etmesini beklememeli, kaynakların kişisel çıkarlardan ziyade toplumsal fayda için kullanılmasına dikkat edilmelidir. </a:t>
            </a:r>
            <a:endParaRPr lang="tr-TR" dirty="0"/>
          </a:p>
        </p:txBody>
      </p:sp>
      <p:sp>
        <p:nvSpPr>
          <p:cNvPr id="2" name="Başlık 1"/>
          <p:cNvSpPr>
            <a:spLocks noGrp="1"/>
          </p:cNvSpPr>
          <p:nvPr>
            <p:ph type="title"/>
          </p:nvPr>
        </p:nvSpPr>
        <p:spPr/>
        <p:txBody>
          <a:bodyPr/>
          <a:lstStyle/>
          <a:p>
            <a:r>
              <a:rPr lang="tr-TR" dirty="0" smtClean="0"/>
              <a:t>Bireyin Etik Sorumlulukları</a:t>
            </a:r>
            <a:endParaRPr lang="tr-T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685589" y="2819003"/>
            <a:ext cx="2421293" cy="2986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39372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2287413"/>
            <a:ext cx="5544616" cy="4525963"/>
          </a:xfrm>
        </p:spPr>
        <p:txBody>
          <a:bodyPr>
            <a:normAutofit fontScale="92500" lnSpcReduction="10000"/>
          </a:bodyPr>
          <a:lstStyle/>
          <a:p>
            <a:pPr algn="just">
              <a:spcAft>
                <a:spcPts val="600"/>
              </a:spcAft>
            </a:pPr>
            <a:r>
              <a:rPr lang="tr-TR" dirty="0" smtClean="0">
                <a:effectLst/>
                <a:latin typeface="Times New Roman"/>
                <a:ea typeface="Times New Roman"/>
              </a:rPr>
              <a:t>Afetlerin olağan dışı koşulları, çok sayıda etik sorun ve ikileme neden olabilmektedir. </a:t>
            </a:r>
          </a:p>
          <a:p>
            <a:pPr algn="just">
              <a:spcAft>
                <a:spcPts val="600"/>
              </a:spcAft>
            </a:pPr>
            <a:r>
              <a:rPr lang="tr-TR" dirty="0" smtClean="0">
                <a:effectLst/>
                <a:latin typeface="Times New Roman"/>
                <a:ea typeface="Times New Roman"/>
              </a:rPr>
              <a:t>Afet yönetiminde birçok kurum, grup ve insan görev almakta ve iyi niyet ilkeleri ile görev üstlenmektedir. </a:t>
            </a:r>
          </a:p>
          <a:p>
            <a:pPr algn="just">
              <a:spcAft>
                <a:spcPts val="600"/>
              </a:spcAft>
            </a:pPr>
            <a:r>
              <a:rPr lang="tr-TR" dirty="0" smtClean="0">
                <a:effectLst/>
                <a:latin typeface="Times New Roman"/>
                <a:ea typeface="Times New Roman"/>
              </a:rPr>
              <a:t>Ancak, örgütsel işleyiş ve kurumsal yapı farklılığı, iletişim problemleri, afetlerde hizmet sunumlarında tutarsızlığa neden olabilmekte, bazen koordinasyonsuzluğa neden olabilmekte, bazen de iyi niyet ve fedakarlıkla görev yapan bu gruplar ya da kuruluşlar arasında çatışmalar çıkabilmektedir. </a:t>
            </a:r>
            <a:endParaRPr lang="tr-TR" dirty="0"/>
          </a:p>
        </p:txBody>
      </p:sp>
      <p:sp>
        <p:nvSpPr>
          <p:cNvPr id="2" name="Başlık 1"/>
          <p:cNvSpPr>
            <a:spLocks noGrp="1"/>
          </p:cNvSpPr>
          <p:nvPr>
            <p:ph type="title"/>
          </p:nvPr>
        </p:nvSpPr>
        <p:spPr/>
        <p:txBody>
          <a:bodyPr>
            <a:normAutofit fontScale="90000"/>
          </a:bodyPr>
          <a:lstStyle/>
          <a:p>
            <a:r>
              <a:rPr lang="tr-TR" dirty="0" smtClean="0"/>
              <a:t>Afetlerde Etik İkilemler ve Sorunlar(1)</a:t>
            </a:r>
            <a:endParaRPr lang="tr-TR" dirty="0"/>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41590" y="2636912"/>
            <a:ext cx="2983189"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ichef-1.bbci.co.uk/news/660/media/images/71091000/jpg/_71091724_7109172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22370" y="4858413"/>
            <a:ext cx="3221630" cy="1810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5784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2132856"/>
            <a:ext cx="4834880" cy="3993307"/>
          </a:xfrm>
        </p:spPr>
        <p:txBody>
          <a:bodyPr/>
          <a:lstStyle/>
          <a:p>
            <a:pPr>
              <a:lnSpc>
                <a:spcPct val="90000"/>
              </a:lnSpc>
              <a:spcAft>
                <a:spcPts val="600"/>
              </a:spcAft>
            </a:pPr>
            <a:r>
              <a:rPr lang="tr-TR" sz="2800" dirty="0">
                <a:latin typeface="Times New Roman"/>
                <a:ea typeface="Times New Roman"/>
              </a:rPr>
              <a:t>Afet yönetimi ve mağdurlar arasında yaşanan sorunlar ise hizmetlerin kalitesini doğrudan etkilemekte, mağdurların beklentilerini farklılaştırabilmekte, yeni kriz alanları yaratabilmektedir. </a:t>
            </a:r>
          </a:p>
          <a:p>
            <a:endParaRPr lang="tr-TR" dirty="0"/>
          </a:p>
        </p:txBody>
      </p:sp>
      <p:sp>
        <p:nvSpPr>
          <p:cNvPr id="2" name="Başlık 1"/>
          <p:cNvSpPr>
            <a:spLocks noGrp="1"/>
          </p:cNvSpPr>
          <p:nvPr>
            <p:ph type="title"/>
          </p:nvPr>
        </p:nvSpPr>
        <p:spPr/>
        <p:txBody>
          <a:bodyPr>
            <a:normAutofit/>
          </a:bodyPr>
          <a:lstStyle/>
          <a:p>
            <a:r>
              <a:rPr lang="tr-TR" sz="4000" dirty="0"/>
              <a:t>Afetlerde Etik İkilemler ve Sorunlar(2)</a:t>
            </a:r>
          </a:p>
        </p:txBody>
      </p:sp>
      <p:pic>
        <p:nvPicPr>
          <p:cNvPr id="3076" name="Picture 4" descr="http://www.matthey.com/images/about-us/governance/code-of-ethics/code-ethics-conten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69924" y="2924944"/>
            <a:ext cx="3774880" cy="208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7406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2534943"/>
            <a:ext cx="8229600" cy="3774377"/>
          </a:xfrm>
        </p:spPr>
        <p:txBody>
          <a:bodyPr>
            <a:normAutofit/>
          </a:bodyPr>
          <a:lstStyle/>
          <a:p>
            <a:r>
              <a:rPr lang="tr-TR" dirty="0" smtClean="0">
                <a:effectLst/>
                <a:latin typeface="Times New Roman"/>
                <a:ea typeface="Times New Roman"/>
              </a:rPr>
              <a:t>Afet yönetiminde sık karşılaşılabilecek etik ikilemleri, </a:t>
            </a:r>
          </a:p>
          <a:p>
            <a:pPr lvl="1"/>
            <a:r>
              <a:rPr lang="tr-TR" dirty="0" smtClean="0">
                <a:effectLst/>
                <a:latin typeface="Times New Roman"/>
                <a:ea typeface="Times New Roman"/>
              </a:rPr>
              <a:t>risk yönetimi ve kalkınma ikilemi, </a:t>
            </a:r>
          </a:p>
          <a:p>
            <a:pPr lvl="1"/>
            <a:r>
              <a:rPr lang="tr-TR" dirty="0" smtClean="0">
                <a:effectLst/>
                <a:latin typeface="Times New Roman"/>
                <a:ea typeface="Times New Roman"/>
              </a:rPr>
              <a:t>kıt kaynakların dağıtımı sırasında yaşanan ikilemler, </a:t>
            </a:r>
          </a:p>
          <a:p>
            <a:pPr lvl="1"/>
            <a:r>
              <a:rPr lang="tr-TR" dirty="0" smtClean="0">
                <a:effectLst/>
                <a:latin typeface="Times New Roman"/>
                <a:ea typeface="Times New Roman"/>
              </a:rPr>
              <a:t>insani yardımların yapılması sırasında karşılaşılan ikilemler olarak sıralamak mümkündür. </a:t>
            </a:r>
          </a:p>
          <a:p>
            <a:r>
              <a:rPr lang="tr-TR" dirty="0" smtClean="0">
                <a:effectLst/>
                <a:latin typeface="Times New Roman"/>
                <a:ea typeface="Times New Roman"/>
              </a:rPr>
              <a:t>Etik sorun ve ikilemlerin tamamının çözümü için tüm kültürleri kapsayacak etik ilkeleri oluşturmak oldukça zordur. </a:t>
            </a:r>
          </a:p>
          <a:p>
            <a:r>
              <a:rPr lang="tr-TR" dirty="0" smtClean="0">
                <a:effectLst/>
                <a:latin typeface="Times New Roman"/>
                <a:ea typeface="Times New Roman"/>
              </a:rPr>
              <a:t>İyi yönetişim ve doğru stratejik planlama afet yönetimi etik sorunlarının çözülmesinde önemli yönetimsel araçlardır.</a:t>
            </a:r>
            <a:endParaRPr lang="tr-TR" dirty="0"/>
          </a:p>
        </p:txBody>
      </p:sp>
      <p:sp>
        <p:nvSpPr>
          <p:cNvPr id="2" name="Başlık 1"/>
          <p:cNvSpPr>
            <a:spLocks noGrp="1"/>
          </p:cNvSpPr>
          <p:nvPr>
            <p:ph type="title"/>
          </p:nvPr>
        </p:nvSpPr>
        <p:spPr>
          <a:xfrm>
            <a:off x="467544" y="490662"/>
            <a:ext cx="8229600" cy="922114"/>
          </a:xfrm>
        </p:spPr>
        <p:txBody>
          <a:bodyPr>
            <a:normAutofit fontScale="90000"/>
          </a:bodyPr>
          <a:lstStyle/>
          <a:p>
            <a:r>
              <a:rPr lang="da-DK" dirty="0" smtClean="0"/>
              <a:t>Afetlerde Etik İkilemler ve Sorunlar(</a:t>
            </a:r>
            <a:r>
              <a:rPr lang="tr-TR" dirty="0" smtClean="0"/>
              <a:t>3</a:t>
            </a:r>
            <a:r>
              <a:rPr lang="da-DK" dirty="0" smtClean="0"/>
              <a:t>)</a:t>
            </a:r>
            <a:endParaRPr lang="tr-TR" dirty="0"/>
          </a:p>
        </p:txBody>
      </p:sp>
    </p:spTree>
    <p:extLst>
      <p:ext uri="{BB962C8B-B14F-4D97-AF65-F5344CB8AC3E}">
        <p14:creationId xmlns:p14="http://schemas.microsoft.com/office/powerpoint/2010/main" val="3892337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2143397"/>
            <a:ext cx="4906888" cy="4525963"/>
          </a:xfrm>
        </p:spPr>
        <p:txBody>
          <a:bodyPr>
            <a:normAutofit lnSpcReduction="10000"/>
          </a:bodyPr>
          <a:lstStyle/>
          <a:p>
            <a:r>
              <a:rPr lang="tr-TR" dirty="0" smtClean="0">
                <a:effectLst/>
                <a:latin typeface="Times New Roman"/>
                <a:ea typeface="Times New Roman"/>
              </a:rPr>
              <a:t>Kalkınma politikalarında, afet riskinin olasılık ve yıkıcı etkisini etkileyecek yatırımlardan uzak durulmalı, ülke çıkarları adına riskli yatırımlara karar verilecekse, karar verme süreçlerine halkın etkin katılımı ve yatırımlarla ilgili sosyal kabul sağlanmalıdır. </a:t>
            </a:r>
          </a:p>
          <a:p>
            <a:r>
              <a:rPr lang="tr-TR" dirty="0" smtClean="0">
                <a:effectLst/>
                <a:latin typeface="Times New Roman"/>
                <a:ea typeface="Times New Roman"/>
              </a:rPr>
              <a:t>Yatırımlarla, afet risklerinde oluşacak değişimler ve kullanılacak olan risk yönetimi araçları hakkında, toplum bilgilendirilmelidir. </a:t>
            </a:r>
            <a:endParaRPr lang="tr-TR" dirty="0"/>
          </a:p>
        </p:txBody>
      </p:sp>
      <p:sp>
        <p:nvSpPr>
          <p:cNvPr id="2" name="Başlık 1"/>
          <p:cNvSpPr>
            <a:spLocks noGrp="1"/>
          </p:cNvSpPr>
          <p:nvPr>
            <p:ph type="title"/>
          </p:nvPr>
        </p:nvSpPr>
        <p:spPr/>
        <p:txBody>
          <a:bodyPr>
            <a:normAutofit/>
          </a:bodyPr>
          <a:lstStyle/>
          <a:p>
            <a:r>
              <a:rPr lang="tr-TR" sz="4000" dirty="0"/>
              <a:t>Risk Yönetimi ve Kalkınma İkilemi</a:t>
            </a:r>
          </a:p>
        </p:txBody>
      </p:sp>
      <p:pic>
        <p:nvPicPr>
          <p:cNvPr id="1229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33905" y="2420264"/>
            <a:ext cx="3841536" cy="2160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03573" y="4581128"/>
            <a:ext cx="3840427"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96172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4016" y="2071389"/>
            <a:ext cx="5220072" cy="4309939"/>
          </a:xfrm>
        </p:spPr>
        <p:txBody>
          <a:bodyPr>
            <a:normAutofit fontScale="85000" lnSpcReduction="10000"/>
          </a:bodyPr>
          <a:lstStyle/>
          <a:p>
            <a:pPr lvl="0">
              <a:lnSpc>
                <a:spcPct val="110000"/>
              </a:lnSpc>
              <a:spcAft>
                <a:spcPts val="600"/>
              </a:spcAft>
            </a:pPr>
            <a:r>
              <a:rPr lang="tr-TR" sz="2800" dirty="0" smtClean="0">
                <a:latin typeface="Times New Roman"/>
                <a:ea typeface="Times New Roman"/>
              </a:rPr>
              <a:t>İdare </a:t>
            </a:r>
            <a:r>
              <a:rPr lang="tr-TR" sz="2800" dirty="0">
                <a:latin typeface="Times New Roman"/>
                <a:ea typeface="Times New Roman"/>
              </a:rPr>
              <a:t>yardımların gerçekten ihtiyacı olanlara ulaştırılması için düzenleme ve organizasyonları yapmak ve bu konuda normatif alanı düzenlemek zorundadır. </a:t>
            </a:r>
            <a:endParaRPr lang="tr-TR" sz="2800" dirty="0" smtClean="0">
              <a:latin typeface="Times New Roman"/>
              <a:ea typeface="Times New Roman"/>
            </a:endParaRPr>
          </a:p>
          <a:p>
            <a:pPr lvl="0">
              <a:lnSpc>
                <a:spcPct val="110000"/>
              </a:lnSpc>
              <a:spcAft>
                <a:spcPts val="600"/>
              </a:spcAft>
            </a:pPr>
            <a:r>
              <a:rPr lang="tr-TR" sz="2800" dirty="0" smtClean="0">
                <a:latin typeface="Times New Roman"/>
                <a:ea typeface="Times New Roman"/>
              </a:rPr>
              <a:t>Afetlerde </a:t>
            </a:r>
            <a:r>
              <a:rPr lang="tr-TR" sz="2800" dirty="0">
                <a:latin typeface="Times New Roman"/>
                <a:ea typeface="Times New Roman"/>
              </a:rPr>
              <a:t>uluslararası yardımlaşma ile ilgili kararlarda, ülke yönetimleri tarafından yardımın kabul ya da ret edilmesi şeffaf ve verilere dayalı olarak verilmeli, yönetici kibrinden uzak durulmalıdır. </a:t>
            </a:r>
          </a:p>
        </p:txBody>
      </p:sp>
      <p:pic>
        <p:nvPicPr>
          <p:cNvPr id="11266" name="Picture 2" descr="http://upload.wikimedia.org/wikipedia/commons/5/50/US_Navy_100128-N-5345W-098_Pallets_of_humanitarian_aid_and_bottled_water_are_lined_up_in_a_staging_area_just_off_the_tarmac_of_Aerodome_de_Jacmel,_an_airport_in_Port-au-Princ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36096" y="2204864"/>
            <a:ext cx="3607763" cy="2520280"/>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68961" y="4797152"/>
            <a:ext cx="3516098"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Başlık 1"/>
          <p:cNvSpPr>
            <a:spLocks noGrp="1"/>
          </p:cNvSpPr>
          <p:nvPr>
            <p:ph type="title"/>
          </p:nvPr>
        </p:nvSpPr>
        <p:spPr/>
        <p:txBody>
          <a:bodyPr>
            <a:normAutofit fontScale="90000"/>
          </a:bodyPr>
          <a:lstStyle/>
          <a:p>
            <a:r>
              <a:rPr lang="tr-TR" dirty="0" smtClean="0"/>
              <a:t>İnsani Yardımların Yapılması Sırasında Karşılaşılan İkilemler </a:t>
            </a:r>
            <a:endParaRPr lang="tr-TR" dirty="0"/>
          </a:p>
        </p:txBody>
      </p:sp>
    </p:spTree>
    <p:extLst>
      <p:ext uri="{BB962C8B-B14F-4D97-AF65-F5344CB8AC3E}">
        <p14:creationId xmlns:p14="http://schemas.microsoft.com/office/powerpoint/2010/main" val="18693827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2071389"/>
            <a:ext cx="5544616" cy="4525963"/>
          </a:xfrm>
        </p:spPr>
        <p:txBody>
          <a:bodyPr>
            <a:noAutofit/>
          </a:bodyPr>
          <a:lstStyle/>
          <a:p>
            <a:pPr>
              <a:lnSpc>
                <a:spcPct val="110000"/>
              </a:lnSpc>
              <a:spcAft>
                <a:spcPts val="600"/>
              </a:spcAft>
            </a:pPr>
            <a:r>
              <a:rPr lang="tr-TR" sz="2000" dirty="0">
                <a:latin typeface="Times New Roman"/>
                <a:ea typeface="Times New Roman"/>
              </a:rPr>
              <a:t>Afet yardımlarında, yardıma bağımlılık sendromunun oluşmaması için iyileştirme çalışmaları, ilk günden itibaren insanların kendi kendine yeterliliğini sağlaması ve insanların kendi kazançları ile geçimlerini sağlayabileceği sistemlerin kurulması üzerine olmalıdır.</a:t>
            </a:r>
          </a:p>
          <a:p>
            <a:pPr>
              <a:lnSpc>
                <a:spcPct val="110000"/>
              </a:lnSpc>
              <a:spcAft>
                <a:spcPts val="600"/>
              </a:spcAft>
            </a:pPr>
            <a:r>
              <a:rPr lang="tr-TR" sz="2000" dirty="0">
                <a:latin typeface="Times New Roman"/>
                <a:ea typeface="Times New Roman"/>
              </a:rPr>
              <a:t>Afetlerden sonra, toplumun kendi kendisine yeterliliği sağlanana kadar asgari yaşam koşullarının kamu idaresi tarafından sağlanması gerekir. Yardımların yapılması sırasında, kötü ve yanlış politikaların uygulanması, toplumlarda “yardıma bağımlılık sendromu” oluşturabilmektedir. </a:t>
            </a:r>
          </a:p>
        </p:txBody>
      </p:sp>
      <p:sp>
        <p:nvSpPr>
          <p:cNvPr id="2" name="Başlık 1"/>
          <p:cNvSpPr>
            <a:spLocks noGrp="1"/>
          </p:cNvSpPr>
          <p:nvPr>
            <p:ph type="title"/>
          </p:nvPr>
        </p:nvSpPr>
        <p:spPr/>
        <p:txBody>
          <a:bodyPr>
            <a:normAutofit fontScale="90000"/>
          </a:bodyPr>
          <a:lstStyle/>
          <a:p>
            <a:r>
              <a:rPr lang="tr-TR" dirty="0" smtClean="0"/>
              <a:t>Yardıma Bağımlılık Sendromunun (1) </a:t>
            </a:r>
            <a:endParaRPr lang="tr-TR" dirty="0"/>
          </a:p>
        </p:txBody>
      </p:sp>
      <p:pic>
        <p:nvPicPr>
          <p:cNvPr id="9218" name="Picture 2" descr="http://jurist.org/images/wiki/15/03/Emergency%20supplies%20delivered%20to%20Rakhine%20State,%20western%20Burm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05223" y="2564905"/>
            <a:ext cx="3238776" cy="2160239"/>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gdb.voanews.com/569705E5-B803-4CC1-91B0-3FC680AD3490_cx0_cy3_cw0_mw1024_s_n_r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18941" y="4941168"/>
            <a:ext cx="3328371" cy="187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10344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2143397"/>
            <a:ext cx="5040560" cy="4525963"/>
          </a:xfrm>
        </p:spPr>
        <p:txBody>
          <a:bodyPr>
            <a:normAutofit fontScale="85000" lnSpcReduction="20000"/>
          </a:bodyPr>
          <a:lstStyle/>
          <a:p>
            <a:r>
              <a:rPr lang="tr-TR" dirty="0" smtClean="0">
                <a:effectLst/>
                <a:latin typeface="Times New Roman"/>
                <a:ea typeface="Times New Roman"/>
              </a:rPr>
              <a:t>Son yıllarda oluşan büyük afetler sonrası, mağdurların bir kısmı geçici yerleşim alanlarını uzun yıllar terk etmek istememekte, temel ihtiyaçların yardımlarla uzun yıllar sağlanması için idareye baskı oluşturabilmektedir. </a:t>
            </a:r>
          </a:p>
          <a:p>
            <a:r>
              <a:rPr lang="tr-TR" dirty="0" smtClean="0">
                <a:effectLst/>
                <a:latin typeface="Times New Roman"/>
                <a:ea typeface="Times New Roman"/>
              </a:rPr>
              <a:t>Yardıma bağımlılığın salt mağdurlar tarafından oluşturulduğunu düşünmek, sorunun çözümüne yardımcı olmamaktan ziyade, çözüm yollarının bulunması konusunda durumu daha da karmaşık hale getirebilir. </a:t>
            </a:r>
          </a:p>
          <a:p>
            <a:r>
              <a:rPr lang="tr-TR" dirty="0" smtClean="0">
                <a:effectLst/>
                <a:latin typeface="Times New Roman"/>
                <a:ea typeface="Times New Roman"/>
              </a:rPr>
              <a:t>Eğer bir toplumda yardıma bağımlılık oluşuyorsa, öncelikle sorgulanması gereken uygulanan yanlış ve/veya kötü yönetim politikalarıdır.</a:t>
            </a:r>
            <a:endParaRPr lang="tr-TR" dirty="0"/>
          </a:p>
        </p:txBody>
      </p:sp>
      <p:sp>
        <p:nvSpPr>
          <p:cNvPr id="2" name="Başlık 1"/>
          <p:cNvSpPr>
            <a:spLocks noGrp="1"/>
          </p:cNvSpPr>
          <p:nvPr>
            <p:ph type="title"/>
          </p:nvPr>
        </p:nvSpPr>
        <p:spPr/>
        <p:txBody>
          <a:bodyPr>
            <a:normAutofit fontScale="90000"/>
          </a:bodyPr>
          <a:lstStyle/>
          <a:p>
            <a:r>
              <a:rPr lang="tr-TR" dirty="0"/>
              <a:t>Yardıma Bağımlılık Sendromunun </a:t>
            </a:r>
            <a:r>
              <a:rPr lang="tr-TR" dirty="0" smtClean="0"/>
              <a:t>(2) </a:t>
            </a:r>
            <a:endParaRPr lang="tr-TR" dirty="0"/>
          </a:p>
        </p:txBody>
      </p:sp>
      <p:pic>
        <p:nvPicPr>
          <p:cNvPr id="8194" name="Picture 2" descr="http://www.esa.int/var/esa/storage/images/esa_multimedia/images/2013/05/humanitarian_aid/12677583-1-eng-GB/Humanitarian_aid.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30199" y="2492896"/>
            <a:ext cx="3713801" cy="2088232"/>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30199" y="4581754"/>
            <a:ext cx="3713801" cy="2087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2996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r>
              <a:rPr lang="tr-TR" dirty="0" smtClean="0"/>
              <a:t>Etik Tanımı</a:t>
            </a:r>
          </a:p>
          <a:p>
            <a:r>
              <a:rPr lang="tr-TR" dirty="0" smtClean="0"/>
              <a:t>Afetlerde Etik</a:t>
            </a:r>
          </a:p>
          <a:p>
            <a:r>
              <a:rPr lang="tr-TR" dirty="0" smtClean="0"/>
              <a:t>Afetlerde Etik İlkeler</a:t>
            </a:r>
          </a:p>
          <a:p>
            <a:r>
              <a:rPr lang="tr-TR" dirty="0" smtClean="0"/>
              <a:t>Afetlerde Etik İkilemler</a:t>
            </a:r>
          </a:p>
          <a:p>
            <a:endParaRPr lang="tr-TR" dirty="0" smtClean="0"/>
          </a:p>
          <a:p>
            <a:endParaRPr lang="tr-TR" dirty="0"/>
          </a:p>
        </p:txBody>
      </p:sp>
      <p:sp>
        <p:nvSpPr>
          <p:cNvPr id="3" name="Başlık 2"/>
          <p:cNvSpPr>
            <a:spLocks noGrp="1"/>
          </p:cNvSpPr>
          <p:nvPr>
            <p:ph type="title"/>
          </p:nvPr>
        </p:nvSpPr>
        <p:spPr/>
        <p:txBody>
          <a:bodyPr/>
          <a:lstStyle/>
          <a:p>
            <a:r>
              <a:rPr lang="tr-TR" dirty="0" smtClean="0"/>
              <a:t>Sunum Planı</a:t>
            </a:r>
            <a:endParaRPr lang="tr-TR" dirty="0"/>
          </a:p>
        </p:txBody>
      </p:sp>
    </p:spTree>
    <p:extLst>
      <p:ext uri="{BB962C8B-B14F-4D97-AF65-F5344CB8AC3E}">
        <p14:creationId xmlns:p14="http://schemas.microsoft.com/office/powerpoint/2010/main" val="13116968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2636912"/>
            <a:ext cx="8568952" cy="3960440"/>
          </a:xfrm>
        </p:spPr>
        <p:txBody>
          <a:bodyPr>
            <a:normAutofit fontScale="85000" lnSpcReduction="20000"/>
          </a:bodyPr>
          <a:lstStyle/>
          <a:p>
            <a:pPr marL="617220" indent="-342900" algn="just">
              <a:spcAft>
                <a:spcPts val="600"/>
              </a:spcAft>
            </a:pPr>
            <a:r>
              <a:rPr lang="tr-TR" dirty="0" smtClean="0">
                <a:effectLst/>
                <a:latin typeface="Times New Roman"/>
                <a:ea typeface="Times New Roman"/>
              </a:rPr>
              <a:t>Afetlerde yasal düzenlemeler, afet planları ve rol ve sorumluluk tanımları, tek başına denetimin sağlanmasında yeterli olmamaktadır. </a:t>
            </a:r>
          </a:p>
          <a:p>
            <a:pPr marL="617220" indent="-342900" algn="just">
              <a:spcAft>
                <a:spcPts val="600"/>
              </a:spcAft>
            </a:pPr>
            <a:r>
              <a:rPr lang="tr-TR" dirty="0" smtClean="0">
                <a:effectLst/>
                <a:latin typeface="Times New Roman"/>
                <a:ea typeface="Times New Roman"/>
              </a:rPr>
              <a:t>Etik sorumluluk, hem idareye hem de topluma yol gösterici olmakla birlikte, içsel denetim aracı olarak tamamlayıcı bir faktör olmaktadır. </a:t>
            </a:r>
          </a:p>
          <a:p>
            <a:pPr marL="617220" indent="-342900" algn="just">
              <a:spcAft>
                <a:spcPts val="600"/>
              </a:spcAft>
            </a:pPr>
            <a:r>
              <a:rPr lang="tr-TR" dirty="0" smtClean="0">
                <a:effectLst/>
                <a:latin typeface="Times New Roman"/>
                <a:ea typeface="Times New Roman"/>
              </a:rPr>
              <a:t>Bununla birlikte, afetlerin kendine has olağan dışı koşulları, etik kuralların dikkate alınmamasına ve yozlaşmaya zemin hazırlayabilmektedir. </a:t>
            </a:r>
          </a:p>
          <a:p>
            <a:pPr marL="617220" indent="-342900" algn="just">
              <a:spcAft>
                <a:spcPts val="600"/>
              </a:spcAft>
            </a:pPr>
            <a:r>
              <a:rPr lang="tr-TR" dirty="0" smtClean="0">
                <a:effectLst/>
                <a:latin typeface="Times New Roman"/>
                <a:ea typeface="Times New Roman"/>
              </a:rPr>
              <a:t>Afet dönemlerindeki etik yozlaşma, toplumlara olağan dönemlere göre daha büyük zararlar vermektedir. </a:t>
            </a:r>
          </a:p>
          <a:p>
            <a:pPr marL="617220" indent="-342900" algn="just">
              <a:spcAft>
                <a:spcPts val="600"/>
              </a:spcAft>
            </a:pPr>
            <a:r>
              <a:rPr lang="tr-TR" dirty="0" smtClean="0">
                <a:effectLst/>
                <a:latin typeface="Times New Roman"/>
                <a:ea typeface="Times New Roman"/>
              </a:rPr>
              <a:t>Öncelikle afet yönetiminin etkinliği azalır ve kamu idaresi ile birey arasındaki güven algısı olumsuz etkilenir. </a:t>
            </a:r>
          </a:p>
          <a:p>
            <a:pPr marL="617220" indent="-342900" algn="just">
              <a:spcAft>
                <a:spcPts val="600"/>
              </a:spcAft>
            </a:pPr>
            <a:r>
              <a:rPr lang="tr-TR" dirty="0" smtClean="0">
                <a:effectLst/>
                <a:latin typeface="Times New Roman"/>
                <a:ea typeface="Times New Roman"/>
              </a:rPr>
              <a:t>Bireyler, yasalara ve kurallara uymamaya, etik dışı davranmaya yönlenir ve afet sonrası toplumun geneline yayılacak yozlaşma ile sosyal maliyet oluşur.</a:t>
            </a:r>
            <a:endParaRPr lang="tr-TR" sz="4400" dirty="0" smtClean="0">
              <a:effectLst/>
              <a:latin typeface="Times New Roman"/>
              <a:ea typeface="Times New Roman"/>
            </a:endParaRPr>
          </a:p>
        </p:txBody>
      </p:sp>
      <p:sp>
        <p:nvSpPr>
          <p:cNvPr id="2" name="Başlık 1"/>
          <p:cNvSpPr>
            <a:spLocks noGrp="1"/>
          </p:cNvSpPr>
          <p:nvPr>
            <p:ph type="title"/>
          </p:nvPr>
        </p:nvSpPr>
        <p:spPr>
          <a:xfrm>
            <a:off x="457200" y="634678"/>
            <a:ext cx="8229600" cy="922114"/>
          </a:xfrm>
        </p:spPr>
        <p:txBody>
          <a:bodyPr>
            <a:normAutofit/>
          </a:bodyPr>
          <a:lstStyle/>
          <a:p>
            <a:r>
              <a:rPr lang="tr-TR" b="1" dirty="0" smtClean="0">
                <a:effectLst/>
                <a:latin typeface="Times New Roman"/>
                <a:ea typeface="Times New Roman"/>
              </a:rPr>
              <a:t>Sonuç</a:t>
            </a:r>
            <a:endParaRPr lang="tr-TR" dirty="0"/>
          </a:p>
        </p:txBody>
      </p:sp>
    </p:spTree>
    <p:extLst>
      <p:ext uri="{BB962C8B-B14F-4D97-AF65-F5344CB8AC3E}">
        <p14:creationId xmlns:p14="http://schemas.microsoft.com/office/powerpoint/2010/main" val="8493934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2675467"/>
            <a:ext cx="8496943" cy="3450696"/>
          </a:xfrm>
        </p:spPr>
        <p:txBody>
          <a:bodyPr>
            <a:normAutofit fontScale="32500" lnSpcReduction="20000"/>
          </a:bodyPr>
          <a:lstStyle/>
          <a:p>
            <a:pPr indent="0" algn="just">
              <a:spcAft>
                <a:spcPts val="600"/>
              </a:spcAft>
              <a:buNone/>
            </a:pPr>
            <a:r>
              <a:rPr lang="tr-TR" sz="4000" b="1" dirty="0" smtClean="0">
                <a:effectLst/>
                <a:latin typeface="Times New Roman"/>
                <a:ea typeface="Times New Roman"/>
              </a:rPr>
              <a:t>Kaynakça </a:t>
            </a:r>
            <a:endParaRPr lang="tr-TR" sz="5400" dirty="0" smtClean="0">
              <a:effectLst/>
              <a:latin typeface="Times New Roman"/>
              <a:ea typeface="Times New Roman"/>
            </a:endParaRPr>
          </a:p>
          <a:p>
            <a:pPr lvl="0" algn="just">
              <a:spcAft>
                <a:spcPts val="600"/>
              </a:spcAft>
              <a:buFont typeface="+mj-lt"/>
              <a:buAutoNum type="arabicPeriod"/>
            </a:pPr>
            <a:r>
              <a:rPr lang="tr-TR" dirty="0" smtClean="0">
                <a:effectLst/>
                <a:latin typeface="Times New Roman"/>
                <a:ea typeface="Times New Roman"/>
              </a:rPr>
              <a:t>ÖZSALMANLI, Ayşe Y. (2012), Kamu Yönetiminde Etik, Etik (ss:95-150), Ed. Gülümden Ücran, İzmir; İde Yönetişim Yayıncılık. </a:t>
            </a:r>
            <a:endParaRPr lang="tr-TR" sz="5400" dirty="0" smtClean="0">
              <a:effectLst/>
              <a:latin typeface="Times New Roman"/>
              <a:ea typeface="Times New Roman"/>
            </a:endParaRPr>
          </a:p>
          <a:p>
            <a:pPr lvl="0" algn="just">
              <a:spcAft>
                <a:spcPts val="600"/>
              </a:spcAft>
              <a:buFont typeface="+mj-lt"/>
              <a:buAutoNum type="arabicPeriod"/>
            </a:pPr>
            <a:r>
              <a:rPr lang="tr-TR" dirty="0" smtClean="0">
                <a:effectLst/>
                <a:latin typeface="Times New Roman"/>
                <a:ea typeface="Times New Roman"/>
              </a:rPr>
              <a:t>ERYILMAZ, Bilal (2012), Yönetime Etik Bakış, Etik (ss:81-94), Ed. Gülümden Ücran, İzmir; İde Yönetişim Yayıncılık. </a:t>
            </a:r>
            <a:endParaRPr lang="tr-TR" sz="5400" dirty="0" smtClean="0">
              <a:effectLst/>
              <a:latin typeface="Times New Roman"/>
              <a:ea typeface="Times New Roman"/>
            </a:endParaRPr>
          </a:p>
          <a:p>
            <a:pPr lvl="0" algn="just">
              <a:spcAft>
                <a:spcPts val="600"/>
              </a:spcAft>
              <a:buFont typeface="+mj-lt"/>
              <a:buAutoNum type="arabicPeriod"/>
            </a:pPr>
            <a:r>
              <a:rPr lang="tr-TR" dirty="0" smtClean="0">
                <a:effectLst/>
                <a:latin typeface="Times New Roman"/>
                <a:ea typeface="Times New Roman"/>
              </a:rPr>
              <a:t>BAAS, Stephan, RAMASAMY, </a:t>
            </a:r>
            <a:r>
              <a:rPr lang="tr-TR" dirty="0" err="1" smtClean="0">
                <a:effectLst/>
                <a:latin typeface="Times New Roman"/>
                <a:ea typeface="Times New Roman"/>
              </a:rPr>
              <a:t>Selvaraju</a:t>
            </a:r>
            <a:r>
              <a:rPr lang="tr-TR" dirty="0" smtClean="0">
                <a:effectLst/>
                <a:latin typeface="Times New Roman"/>
                <a:ea typeface="Times New Roman"/>
              </a:rPr>
              <a:t>, </a:t>
            </a:r>
            <a:r>
              <a:rPr lang="tr-TR" dirty="0" err="1" smtClean="0">
                <a:effectLst/>
                <a:latin typeface="Times New Roman"/>
                <a:ea typeface="Times New Roman"/>
              </a:rPr>
              <a:t>DePRYCK</a:t>
            </a:r>
            <a:r>
              <a:rPr lang="tr-TR" dirty="0" smtClean="0">
                <a:effectLst/>
                <a:latin typeface="Times New Roman"/>
                <a:ea typeface="Times New Roman"/>
              </a:rPr>
              <a:t>, </a:t>
            </a:r>
            <a:r>
              <a:rPr lang="tr-TR" dirty="0" err="1" smtClean="0">
                <a:effectLst/>
                <a:latin typeface="Times New Roman"/>
                <a:ea typeface="Times New Roman"/>
              </a:rPr>
              <a:t>Jenny</a:t>
            </a:r>
            <a:r>
              <a:rPr lang="tr-TR" dirty="0" smtClean="0">
                <a:effectLst/>
                <a:latin typeface="Times New Roman"/>
                <a:ea typeface="Times New Roman"/>
              </a:rPr>
              <a:t> D., BATTİSTA, </a:t>
            </a:r>
            <a:r>
              <a:rPr lang="tr-TR" dirty="0" err="1" smtClean="0">
                <a:effectLst/>
                <a:latin typeface="Times New Roman"/>
                <a:ea typeface="Times New Roman"/>
              </a:rPr>
              <a:t>Federica</a:t>
            </a:r>
            <a:r>
              <a:rPr lang="tr-TR" dirty="0" smtClean="0">
                <a:effectLst/>
                <a:latin typeface="Times New Roman"/>
                <a:ea typeface="Times New Roman"/>
              </a:rPr>
              <a:t> (2008), </a:t>
            </a:r>
            <a:r>
              <a:rPr lang="tr-TR" dirty="0" err="1" smtClean="0">
                <a:effectLst/>
                <a:latin typeface="Times New Roman"/>
                <a:ea typeface="Times New Roman"/>
              </a:rPr>
              <a:t>Dısaster</a:t>
            </a:r>
            <a:r>
              <a:rPr lang="tr-TR" dirty="0" smtClean="0">
                <a:effectLst/>
                <a:latin typeface="Times New Roman"/>
                <a:ea typeface="Times New Roman"/>
              </a:rPr>
              <a:t> </a:t>
            </a:r>
            <a:r>
              <a:rPr lang="tr-TR" dirty="0" err="1" smtClean="0">
                <a:effectLst/>
                <a:latin typeface="Times New Roman"/>
                <a:ea typeface="Times New Roman"/>
              </a:rPr>
              <a:t>Rısk</a:t>
            </a:r>
            <a:r>
              <a:rPr lang="tr-TR" dirty="0" smtClean="0">
                <a:effectLst/>
                <a:latin typeface="Times New Roman"/>
                <a:ea typeface="Times New Roman"/>
              </a:rPr>
              <a:t> Management </a:t>
            </a:r>
            <a:r>
              <a:rPr lang="tr-TR" dirty="0" err="1" smtClean="0">
                <a:effectLst/>
                <a:latin typeface="Times New Roman"/>
                <a:ea typeface="Times New Roman"/>
              </a:rPr>
              <a:t>Systems</a:t>
            </a:r>
            <a:r>
              <a:rPr lang="tr-TR" dirty="0" smtClean="0">
                <a:effectLst/>
                <a:latin typeface="Times New Roman"/>
                <a:ea typeface="Times New Roman"/>
              </a:rPr>
              <a:t> </a:t>
            </a:r>
            <a:r>
              <a:rPr lang="tr-TR" dirty="0" err="1" smtClean="0">
                <a:effectLst/>
                <a:latin typeface="Times New Roman"/>
                <a:ea typeface="Times New Roman"/>
              </a:rPr>
              <a:t>Analysıs</a:t>
            </a:r>
            <a:r>
              <a:rPr lang="tr-TR" dirty="0" smtClean="0">
                <a:effectLst/>
                <a:latin typeface="Times New Roman"/>
                <a:ea typeface="Times New Roman"/>
              </a:rPr>
              <a:t>. </a:t>
            </a:r>
            <a:r>
              <a:rPr lang="tr-TR" dirty="0" err="1" smtClean="0">
                <a:effectLst/>
                <a:latin typeface="Times New Roman"/>
                <a:ea typeface="Times New Roman"/>
              </a:rPr>
              <a:t>Instıtutıons</a:t>
            </a:r>
            <a:r>
              <a:rPr lang="tr-TR" dirty="0" smtClean="0">
                <a:effectLst/>
                <a:latin typeface="Times New Roman"/>
                <a:ea typeface="Times New Roman"/>
              </a:rPr>
              <a:t> </a:t>
            </a:r>
            <a:r>
              <a:rPr lang="tr-TR" dirty="0" err="1" smtClean="0">
                <a:effectLst/>
                <a:latin typeface="Times New Roman"/>
                <a:ea typeface="Times New Roman"/>
              </a:rPr>
              <a:t>For</a:t>
            </a:r>
            <a:r>
              <a:rPr lang="tr-TR" dirty="0" smtClean="0">
                <a:effectLst/>
                <a:latin typeface="Times New Roman"/>
                <a:ea typeface="Times New Roman"/>
              </a:rPr>
              <a:t> </a:t>
            </a:r>
            <a:r>
              <a:rPr lang="tr-TR" dirty="0" err="1" smtClean="0">
                <a:effectLst/>
                <a:latin typeface="Times New Roman"/>
                <a:ea typeface="Times New Roman"/>
              </a:rPr>
              <a:t>Dısaster</a:t>
            </a:r>
            <a:r>
              <a:rPr lang="tr-TR" dirty="0" smtClean="0">
                <a:effectLst/>
                <a:latin typeface="Times New Roman"/>
                <a:ea typeface="Times New Roman"/>
              </a:rPr>
              <a:t> </a:t>
            </a:r>
            <a:r>
              <a:rPr lang="tr-TR" dirty="0" err="1" smtClean="0">
                <a:effectLst/>
                <a:latin typeface="Times New Roman"/>
                <a:ea typeface="Times New Roman"/>
              </a:rPr>
              <a:t>Rısk</a:t>
            </a:r>
            <a:r>
              <a:rPr lang="tr-TR" dirty="0" smtClean="0">
                <a:effectLst/>
                <a:latin typeface="Times New Roman"/>
                <a:ea typeface="Times New Roman"/>
              </a:rPr>
              <a:t> Management,  Rome, </a:t>
            </a:r>
            <a:r>
              <a:rPr lang="tr-TR" dirty="0" err="1" smtClean="0">
                <a:effectLst/>
                <a:latin typeface="Times New Roman"/>
                <a:ea typeface="Times New Roman"/>
              </a:rPr>
              <a:t>Italy</a:t>
            </a:r>
            <a:r>
              <a:rPr lang="tr-TR" dirty="0" smtClean="0">
                <a:effectLst/>
                <a:latin typeface="Times New Roman"/>
                <a:ea typeface="Times New Roman"/>
              </a:rPr>
              <a:t>, </a:t>
            </a:r>
            <a:r>
              <a:rPr lang="tr-TR" dirty="0" err="1" smtClean="0">
                <a:effectLst/>
                <a:latin typeface="Times New Roman"/>
                <a:ea typeface="Times New Roman"/>
              </a:rPr>
              <a:t>Food</a:t>
            </a:r>
            <a:r>
              <a:rPr lang="tr-TR" dirty="0" smtClean="0">
                <a:effectLst/>
                <a:latin typeface="Times New Roman"/>
                <a:ea typeface="Times New Roman"/>
              </a:rPr>
              <a:t> </a:t>
            </a:r>
            <a:r>
              <a:rPr lang="tr-TR" dirty="0" err="1" smtClean="0">
                <a:effectLst/>
                <a:latin typeface="Times New Roman"/>
                <a:ea typeface="Times New Roman"/>
              </a:rPr>
              <a:t>And</a:t>
            </a:r>
            <a:r>
              <a:rPr lang="tr-TR" dirty="0" smtClean="0">
                <a:effectLst/>
                <a:latin typeface="Times New Roman"/>
                <a:ea typeface="Times New Roman"/>
              </a:rPr>
              <a:t> </a:t>
            </a:r>
            <a:r>
              <a:rPr lang="tr-TR" dirty="0" err="1" smtClean="0">
                <a:effectLst/>
                <a:latin typeface="Times New Roman"/>
                <a:ea typeface="Times New Roman"/>
              </a:rPr>
              <a:t>Agrıculture</a:t>
            </a:r>
            <a:r>
              <a:rPr lang="tr-TR" dirty="0" smtClean="0">
                <a:effectLst/>
                <a:latin typeface="Times New Roman"/>
                <a:ea typeface="Times New Roman"/>
              </a:rPr>
              <a:t> </a:t>
            </a:r>
            <a:r>
              <a:rPr lang="tr-TR" dirty="0" err="1" smtClean="0">
                <a:effectLst/>
                <a:latin typeface="Times New Roman"/>
                <a:ea typeface="Times New Roman"/>
              </a:rPr>
              <a:t>Organısatıon</a:t>
            </a:r>
            <a:r>
              <a:rPr lang="tr-TR" dirty="0" smtClean="0">
                <a:effectLst/>
                <a:latin typeface="Times New Roman"/>
                <a:ea typeface="Times New Roman"/>
              </a:rPr>
              <a:t> Of </a:t>
            </a:r>
            <a:r>
              <a:rPr lang="tr-TR" dirty="0" err="1" smtClean="0">
                <a:effectLst/>
                <a:latin typeface="Times New Roman"/>
                <a:ea typeface="Times New Roman"/>
              </a:rPr>
              <a:t>The</a:t>
            </a:r>
            <a:r>
              <a:rPr lang="tr-TR" dirty="0" smtClean="0">
                <a:effectLst/>
                <a:latin typeface="Times New Roman"/>
                <a:ea typeface="Times New Roman"/>
              </a:rPr>
              <a:t> </a:t>
            </a:r>
            <a:r>
              <a:rPr lang="tr-TR" dirty="0" err="1" smtClean="0">
                <a:effectLst/>
                <a:latin typeface="Times New Roman"/>
                <a:ea typeface="Times New Roman"/>
              </a:rPr>
              <a:t>Unıted</a:t>
            </a:r>
            <a:r>
              <a:rPr lang="tr-TR" dirty="0" smtClean="0">
                <a:effectLst/>
                <a:latin typeface="Times New Roman"/>
                <a:ea typeface="Times New Roman"/>
              </a:rPr>
              <a:t> </a:t>
            </a:r>
            <a:r>
              <a:rPr lang="tr-TR" dirty="0" err="1" smtClean="0">
                <a:effectLst/>
                <a:latin typeface="Times New Roman"/>
                <a:ea typeface="Times New Roman"/>
              </a:rPr>
              <a:t>Natıons</a:t>
            </a:r>
            <a:r>
              <a:rPr lang="tr-TR" dirty="0" smtClean="0">
                <a:effectLst/>
                <a:latin typeface="Times New Roman"/>
                <a:ea typeface="Times New Roman"/>
              </a:rPr>
              <a:t>. </a:t>
            </a:r>
            <a:endParaRPr lang="tr-TR" sz="5400" dirty="0" smtClean="0">
              <a:effectLst/>
              <a:latin typeface="Times New Roman"/>
              <a:ea typeface="Times New Roman"/>
            </a:endParaRPr>
          </a:p>
          <a:p>
            <a:pPr lvl="0" algn="just">
              <a:spcAft>
                <a:spcPts val="600"/>
              </a:spcAft>
              <a:buFont typeface="+mj-lt"/>
              <a:buAutoNum type="arabicPeriod"/>
            </a:pPr>
            <a:r>
              <a:rPr lang="tr-TR" dirty="0" smtClean="0">
                <a:effectLst/>
                <a:latin typeface="Times New Roman"/>
                <a:ea typeface="Times New Roman"/>
              </a:rPr>
              <a:t>YILMAZ, Abdullah (2003), Türk Kamu Yönetiminin Sorun Alanlarından Biri Olarak Afet Yönetimi, Ankara, </a:t>
            </a:r>
            <a:r>
              <a:rPr lang="tr-TR" dirty="0" err="1" smtClean="0">
                <a:effectLst/>
                <a:latin typeface="Times New Roman"/>
                <a:ea typeface="Times New Roman"/>
              </a:rPr>
              <a:t>Pagem</a:t>
            </a:r>
            <a:r>
              <a:rPr lang="tr-TR" dirty="0" smtClean="0">
                <a:effectLst/>
                <a:latin typeface="Times New Roman"/>
                <a:ea typeface="Times New Roman"/>
              </a:rPr>
              <a:t> Yayıncılık. </a:t>
            </a:r>
            <a:endParaRPr lang="tr-TR" sz="5400" dirty="0" smtClean="0">
              <a:effectLst/>
              <a:latin typeface="Times New Roman"/>
              <a:ea typeface="Times New Roman"/>
            </a:endParaRPr>
          </a:p>
          <a:p>
            <a:pPr lvl="0" algn="just">
              <a:spcAft>
                <a:spcPts val="600"/>
              </a:spcAft>
              <a:buFont typeface="+mj-lt"/>
              <a:buAutoNum type="arabicPeriod"/>
            </a:pPr>
            <a:r>
              <a:rPr lang="tr-TR" dirty="0" smtClean="0">
                <a:effectLst/>
                <a:latin typeface="Times New Roman"/>
                <a:ea typeface="Times New Roman"/>
              </a:rPr>
              <a:t>ERKAL, Tevfik (2008) Türkiye’de Afet Yönetimi, Doğu Coğrafya Dergisi 22, 147-164.</a:t>
            </a:r>
            <a:endParaRPr lang="tr-TR" sz="5400" dirty="0" smtClean="0">
              <a:effectLst/>
              <a:latin typeface="Times New Roman"/>
              <a:ea typeface="Times New Roman"/>
            </a:endParaRPr>
          </a:p>
          <a:p>
            <a:pPr lvl="0" algn="just">
              <a:spcAft>
                <a:spcPts val="600"/>
              </a:spcAft>
              <a:buFont typeface="+mj-lt"/>
              <a:buAutoNum type="arabicPeriod"/>
            </a:pPr>
            <a:r>
              <a:rPr lang="tr-TR" dirty="0" smtClean="0">
                <a:effectLst/>
                <a:latin typeface="Times New Roman"/>
                <a:ea typeface="Times New Roman"/>
              </a:rPr>
              <a:t>PRIEUR, </a:t>
            </a:r>
            <a:r>
              <a:rPr lang="tr-TR" dirty="0" err="1" smtClean="0">
                <a:effectLst/>
                <a:latin typeface="Times New Roman"/>
                <a:ea typeface="Times New Roman"/>
              </a:rPr>
              <a:t>Michel</a:t>
            </a:r>
            <a:r>
              <a:rPr lang="tr-TR" dirty="0" smtClean="0">
                <a:effectLst/>
                <a:latin typeface="Times New Roman"/>
                <a:ea typeface="Times New Roman"/>
              </a:rPr>
              <a:t> (2012), </a:t>
            </a:r>
            <a:r>
              <a:rPr lang="tr-TR" dirty="0" err="1" smtClean="0">
                <a:effectLst/>
                <a:latin typeface="Times New Roman"/>
                <a:ea typeface="Times New Roman"/>
              </a:rPr>
              <a:t>Ethical</a:t>
            </a:r>
            <a:r>
              <a:rPr lang="tr-TR" dirty="0" smtClean="0">
                <a:effectLst/>
                <a:latin typeface="Times New Roman"/>
                <a:ea typeface="Times New Roman"/>
              </a:rPr>
              <a:t> </a:t>
            </a:r>
            <a:r>
              <a:rPr lang="tr-TR" dirty="0" err="1" smtClean="0">
                <a:effectLst/>
                <a:latin typeface="Times New Roman"/>
                <a:ea typeface="Times New Roman"/>
              </a:rPr>
              <a:t>Principles</a:t>
            </a:r>
            <a:r>
              <a:rPr lang="tr-TR" dirty="0" smtClean="0">
                <a:effectLst/>
                <a:latin typeface="Times New Roman"/>
                <a:ea typeface="Times New Roman"/>
              </a:rPr>
              <a:t> on </a:t>
            </a:r>
            <a:r>
              <a:rPr lang="tr-TR" dirty="0" err="1" smtClean="0">
                <a:effectLst/>
                <a:latin typeface="Times New Roman"/>
                <a:ea typeface="Times New Roman"/>
              </a:rPr>
              <a:t>Disaster</a:t>
            </a:r>
            <a:r>
              <a:rPr lang="tr-TR" dirty="0" smtClean="0">
                <a:effectLst/>
                <a:latin typeface="Times New Roman"/>
                <a:ea typeface="Times New Roman"/>
              </a:rPr>
              <a:t> Risk </a:t>
            </a:r>
            <a:r>
              <a:rPr lang="tr-TR" dirty="0" err="1" smtClean="0">
                <a:effectLst/>
                <a:latin typeface="Times New Roman"/>
                <a:ea typeface="Times New Roman"/>
              </a:rPr>
              <a:t>Reduction</a:t>
            </a:r>
            <a:r>
              <a:rPr lang="tr-TR" dirty="0" smtClean="0">
                <a:effectLst/>
                <a:latin typeface="Times New Roman"/>
                <a:ea typeface="Times New Roman"/>
              </a:rPr>
              <a:t> </a:t>
            </a:r>
            <a:r>
              <a:rPr lang="tr-TR" dirty="0" err="1" smtClean="0">
                <a:effectLst/>
                <a:latin typeface="Times New Roman"/>
                <a:ea typeface="Times New Roman"/>
              </a:rPr>
              <a:t>and</a:t>
            </a:r>
            <a:r>
              <a:rPr lang="tr-TR" dirty="0" smtClean="0">
                <a:effectLst/>
                <a:latin typeface="Times New Roman"/>
                <a:ea typeface="Times New Roman"/>
              </a:rPr>
              <a:t> </a:t>
            </a:r>
            <a:r>
              <a:rPr lang="tr-TR" dirty="0" err="1" smtClean="0">
                <a:effectLst/>
                <a:latin typeface="Times New Roman"/>
                <a:ea typeface="Times New Roman"/>
              </a:rPr>
              <a:t>People’s</a:t>
            </a:r>
            <a:r>
              <a:rPr lang="tr-TR" dirty="0" smtClean="0">
                <a:effectLst/>
                <a:latin typeface="Times New Roman"/>
                <a:ea typeface="Times New Roman"/>
              </a:rPr>
              <a:t> </a:t>
            </a:r>
            <a:r>
              <a:rPr lang="tr-TR" dirty="0" err="1" smtClean="0">
                <a:effectLst/>
                <a:latin typeface="Times New Roman"/>
                <a:ea typeface="Times New Roman"/>
              </a:rPr>
              <a:t>Resilience</a:t>
            </a:r>
            <a:r>
              <a:rPr lang="tr-TR" dirty="0" smtClean="0">
                <a:effectLst/>
                <a:latin typeface="Times New Roman"/>
                <a:ea typeface="Times New Roman"/>
              </a:rPr>
              <a:t>, </a:t>
            </a:r>
            <a:r>
              <a:rPr lang="tr-TR" dirty="0" err="1" smtClean="0">
                <a:effectLst/>
                <a:latin typeface="Times New Roman"/>
                <a:ea typeface="Times New Roman"/>
              </a:rPr>
              <a:t>European</a:t>
            </a:r>
            <a:r>
              <a:rPr lang="tr-TR" dirty="0" smtClean="0">
                <a:effectLst/>
                <a:latin typeface="Times New Roman"/>
                <a:ea typeface="Times New Roman"/>
              </a:rPr>
              <a:t> </a:t>
            </a:r>
            <a:r>
              <a:rPr lang="tr-TR" dirty="0" err="1" smtClean="0">
                <a:effectLst/>
                <a:latin typeface="Times New Roman"/>
                <a:ea typeface="Times New Roman"/>
              </a:rPr>
              <a:t>and</a:t>
            </a:r>
            <a:r>
              <a:rPr lang="tr-TR" dirty="0" smtClean="0">
                <a:effectLst/>
                <a:latin typeface="Times New Roman"/>
                <a:ea typeface="Times New Roman"/>
              </a:rPr>
              <a:t> </a:t>
            </a:r>
            <a:r>
              <a:rPr lang="tr-TR" dirty="0" err="1" smtClean="0">
                <a:effectLst/>
                <a:latin typeface="Times New Roman"/>
                <a:ea typeface="Times New Roman"/>
              </a:rPr>
              <a:t>Mediterranean</a:t>
            </a:r>
            <a:r>
              <a:rPr lang="tr-TR" dirty="0" smtClean="0">
                <a:effectLst/>
                <a:latin typeface="Times New Roman"/>
                <a:ea typeface="Times New Roman"/>
              </a:rPr>
              <a:t> </a:t>
            </a:r>
            <a:r>
              <a:rPr lang="tr-TR" dirty="0" err="1" smtClean="0">
                <a:effectLst/>
                <a:latin typeface="Times New Roman"/>
                <a:ea typeface="Times New Roman"/>
              </a:rPr>
              <a:t>Major</a:t>
            </a:r>
            <a:r>
              <a:rPr lang="tr-TR" dirty="0" smtClean="0">
                <a:effectLst/>
                <a:latin typeface="Times New Roman"/>
                <a:ea typeface="Times New Roman"/>
              </a:rPr>
              <a:t> </a:t>
            </a:r>
            <a:r>
              <a:rPr lang="tr-TR" dirty="0" err="1" smtClean="0">
                <a:effectLst/>
                <a:latin typeface="Times New Roman"/>
                <a:ea typeface="Times New Roman"/>
              </a:rPr>
              <a:t>Hazards</a:t>
            </a:r>
            <a:r>
              <a:rPr lang="tr-TR" dirty="0" smtClean="0">
                <a:effectLst/>
                <a:latin typeface="Times New Roman"/>
                <a:ea typeface="Times New Roman"/>
              </a:rPr>
              <a:t> </a:t>
            </a:r>
            <a:r>
              <a:rPr lang="tr-TR" dirty="0" err="1" smtClean="0">
                <a:effectLst/>
                <a:latin typeface="Times New Roman"/>
                <a:ea typeface="Times New Roman"/>
              </a:rPr>
              <a:t>Agreement</a:t>
            </a:r>
            <a:r>
              <a:rPr lang="tr-TR" dirty="0" smtClean="0">
                <a:effectLst/>
                <a:latin typeface="Times New Roman"/>
                <a:ea typeface="Times New Roman"/>
              </a:rPr>
              <a:t> (EUR-OPA), </a:t>
            </a:r>
            <a:r>
              <a:rPr lang="tr-TR" dirty="0" err="1" smtClean="0">
                <a:effectLst/>
                <a:latin typeface="Times New Roman"/>
                <a:ea typeface="Times New Roman"/>
              </a:rPr>
              <a:t>Strasbourg</a:t>
            </a:r>
            <a:r>
              <a:rPr lang="tr-TR" dirty="0" smtClean="0">
                <a:effectLst/>
                <a:latin typeface="Times New Roman"/>
                <a:ea typeface="Times New Roman"/>
              </a:rPr>
              <a:t>, </a:t>
            </a:r>
            <a:r>
              <a:rPr lang="tr-TR" dirty="0" err="1" smtClean="0">
                <a:effectLst/>
                <a:latin typeface="Times New Roman"/>
                <a:ea typeface="Times New Roman"/>
              </a:rPr>
              <a:t>Council</a:t>
            </a:r>
            <a:r>
              <a:rPr lang="tr-TR" dirty="0" smtClean="0">
                <a:effectLst/>
                <a:latin typeface="Times New Roman"/>
                <a:ea typeface="Times New Roman"/>
              </a:rPr>
              <a:t> of Europe.</a:t>
            </a:r>
            <a:endParaRPr lang="tr-TR" sz="5400" dirty="0" smtClean="0">
              <a:effectLst/>
              <a:latin typeface="Times New Roman"/>
              <a:ea typeface="Times New Roman"/>
            </a:endParaRPr>
          </a:p>
          <a:p>
            <a:pPr lvl="0" algn="just">
              <a:spcAft>
                <a:spcPts val="600"/>
              </a:spcAft>
              <a:buFont typeface="+mj-lt"/>
              <a:buAutoNum type="arabicPeriod"/>
            </a:pPr>
            <a:r>
              <a:rPr lang="tr-TR" dirty="0" smtClean="0">
                <a:effectLst/>
                <a:latin typeface="Times New Roman"/>
                <a:ea typeface="Times New Roman"/>
              </a:rPr>
              <a:t>ASHTON, </a:t>
            </a:r>
            <a:r>
              <a:rPr lang="tr-TR" dirty="0" err="1" smtClean="0">
                <a:effectLst/>
                <a:latin typeface="Times New Roman"/>
                <a:ea typeface="Times New Roman"/>
              </a:rPr>
              <a:t>Holly</a:t>
            </a:r>
            <a:r>
              <a:rPr lang="tr-TR" dirty="0" smtClean="0">
                <a:effectLst/>
                <a:latin typeface="Times New Roman"/>
                <a:ea typeface="Times New Roman"/>
              </a:rPr>
              <a:t> (2008),   Legal </a:t>
            </a:r>
            <a:r>
              <a:rPr lang="tr-TR" dirty="0" err="1" smtClean="0">
                <a:effectLst/>
                <a:latin typeface="Times New Roman"/>
                <a:ea typeface="Times New Roman"/>
              </a:rPr>
              <a:t>and</a:t>
            </a:r>
            <a:r>
              <a:rPr lang="tr-TR" dirty="0" smtClean="0">
                <a:effectLst/>
                <a:latin typeface="Times New Roman"/>
                <a:ea typeface="Times New Roman"/>
              </a:rPr>
              <a:t> </a:t>
            </a:r>
            <a:r>
              <a:rPr lang="tr-TR" dirty="0" err="1" smtClean="0">
                <a:effectLst/>
                <a:latin typeface="Times New Roman"/>
                <a:ea typeface="Times New Roman"/>
              </a:rPr>
              <a:t>Ethical</a:t>
            </a:r>
            <a:r>
              <a:rPr lang="tr-TR" dirty="0" smtClean="0">
                <a:effectLst/>
                <a:latin typeface="Times New Roman"/>
                <a:ea typeface="Times New Roman"/>
              </a:rPr>
              <a:t> </a:t>
            </a:r>
            <a:r>
              <a:rPr lang="tr-TR" dirty="0" err="1" smtClean="0">
                <a:effectLst/>
                <a:latin typeface="Times New Roman"/>
                <a:ea typeface="Times New Roman"/>
              </a:rPr>
              <a:t>Aspects</a:t>
            </a:r>
            <a:r>
              <a:rPr lang="tr-TR" dirty="0" smtClean="0">
                <a:effectLst/>
                <a:latin typeface="Times New Roman"/>
                <a:ea typeface="Times New Roman"/>
              </a:rPr>
              <a:t> of First </a:t>
            </a:r>
            <a:r>
              <a:rPr lang="tr-TR" dirty="0" err="1" smtClean="0">
                <a:effectLst/>
                <a:latin typeface="Times New Roman"/>
                <a:ea typeface="Times New Roman"/>
              </a:rPr>
              <a:t>Medical</a:t>
            </a:r>
            <a:r>
              <a:rPr lang="tr-TR" dirty="0" smtClean="0">
                <a:effectLst/>
                <a:latin typeface="Times New Roman"/>
                <a:ea typeface="Times New Roman"/>
              </a:rPr>
              <a:t> </a:t>
            </a:r>
            <a:r>
              <a:rPr lang="tr-TR" dirty="0" err="1" smtClean="0">
                <a:effectLst/>
                <a:latin typeface="Times New Roman"/>
                <a:ea typeface="Times New Roman"/>
              </a:rPr>
              <a:t>Response</a:t>
            </a:r>
            <a:r>
              <a:rPr lang="tr-TR" dirty="0" smtClean="0">
                <a:effectLst/>
                <a:latin typeface="Times New Roman"/>
                <a:ea typeface="Times New Roman"/>
              </a:rPr>
              <a:t> </a:t>
            </a:r>
            <a:r>
              <a:rPr lang="tr-TR" dirty="0" err="1" smtClean="0">
                <a:effectLst/>
                <a:latin typeface="Times New Roman"/>
                <a:ea typeface="Times New Roman"/>
              </a:rPr>
              <a:t>to</a:t>
            </a:r>
            <a:r>
              <a:rPr lang="tr-TR" dirty="0" smtClean="0">
                <a:effectLst/>
                <a:latin typeface="Times New Roman"/>
                <a:ea typeface="Times New Roman"/>
              </a:rPr>
              <a:t> </a:t>
            </a:r>
            <a:r>
              <a:rPr lang="tr-TR" dirty="0" err="1" smtClean="0">
                <a:effectLst/>
                <a:latin typeface="Times New Roman"/>
                <a:ea typeface="Times New Roman"/>
              </a:rPr>
              <a:t>Disasters</a:t>
            </a:r>
            <a:r>
              <a:rPr lang="tr-TR" dirty="0" smtClean="0">
                <a:effectLst/>
                <a:latin typeface="Times New Roman"/>
                <a:ea typeface="Times New Roman"/>
              </a:rPr>
              <a:t> – Background </a:t>
            </a:r>
            <a:r>
              <a:rPr lang="tr-TR" dirty="0" err="1" smtClean="0">
                <a:effectLst/>
                <a:latin typeface="Times New Roman"/>
                <a:ea typeface="Times New Roman"/>
              </a:rPr>
              <a:t>Paper</a:t>
            </a:r>
            <a:r>
              <a:rPr lang="tr-TR" dirty="0" smtClean="0">
                <a:effectLst/>
                <a:latin typeface="Times New Roman"/>
                <a:ea typeface="Times New Roman"/>
              </a:rPr>
              <a:t>, International Workshop, Rome 11-12 </a:t>
            </a:r>
            <a:r>
              <a:rPr lang="tr-TR" dirty="0" err="1" smtClean="0">
                <a:effectLst/>
                <a:latin typeface="Times New Roman"/>
                <a:ea typeface="Times New Roman"/>
              </a:rPr>
              <a:t>December</a:t>
            </a:r>
            <a:r>
              <a:rPr lang="tr-TR" dirty="0" smtClean="0">
                <a:effectLst/>
                <a:latin typeface="Times New Roman"/>
                <a:ea typeface="Times New Roman"/>
              </a:rPr>
              <a:t>, 2008.</a:t>
            </a:r>
            <a:endParaRPr lang="tr-TR" sz="5400" dirty="0" smtClean="0">
              <a:effectLst/>
              <a:latin typeface="Times New Roman"/>
              <a:ea typeface="Times New Roman"/>
            </a:endParaRPr>
          </a:p>
          <a:p>
            <a:pPr lvl="0" algn="just">
              <a:spcAft>
                <a:spcPts val="600"/>
              </a:spcAft>
              <a:buFont typeface="+mj-lt"/>
              <a:buAutoNum type="arabicPeriod"/>
            </a:pPr>
            <a:r>
              <a:rPr lang="tr-TR" dirty="0" smtClean="0">
                <a:effectLst/>
                <a:latin typeface="Times New Roman"/>
                <a:ea typeface="Times New Roman"/>
              </a:rPr>
              <a:t>SUNDNES, </a:t>
            </a:r>
            <a:r>
              <a:rPr lang="tr-TR" dirty="0" err="1" smtClean="0">
                <a:effectLst/>
                <a:latin typeface="Times New Roman"/>
                <a:ea typeface="Times New Roman"/>
              </a:rPr>
              <a:t>Knut</a:t>
            </a:r>
            <a:r>
              <a:rPr lang="tr-TR" dirty="0" smtClean="0">
                <a:effectLst/>
                <a:latin typeface="Times New Roman"/>
                <a:ea typeface="Times New Roman"/>
              </a:rPr>
              <a:t> O. ve BIRNBAUM, </a:t>
            </a:r>
            <a:r>
              <a:rPr lang="tr-TR" dirty="0" err="1" smtClean="0">
                <a:effectLst/>
                <a:latin typeface="Times New Roman"/>
                <a:ea typeface="Times New Roman"/>
              </a:rPr>
              <a:t>Marvin</a:t>
            </a:r>
            <a:r>
              <a:rPr lang="tr-TR" dirty="0" smtClean="0">
                <a:effectLst/>
                <a:latin typeface="Times New Roman"/>
                <a:ea typeface="Times New Roman"/>
              </a:rPr>
              <a:t> (2003), </a:t>
            </a:r>
            <a:r>
              <a:rPr lang="tr-TR" dirty="0" err="1" smtClean="0">
                <a:effectLst/>
                <a:latin typeface="Times New Roman"/>
                <a:ea typeface="Times New Roman"/>
              </a:rPr>
              <a:t>Ethical</a:t>
            </a:r>
            <a:r>
              <a:rPr lang="tr-TR" dirty="0" smtClean="0">
                <a:effectLst/>
                <a:latin typeface="Times New Roman"/>
                <a:ea typeface="Times New Roman"/>
              </a:rPr>
              <a:t> </a:t>
            </a:r>
            <a:r>
              <a:rPr lang="tr-TR" dirty="0" err="1" smtClean="0">
                <a:effectLst/>
                <a:latin typeface="Times New Roman"/>
                <a:ea typeface="Times New Roman"/>
              </a:rPr>
              <a:t>Issues</a:t>
            </a:r>
            <a:r>
              <a:rPr lang="tr-TR" dirty="0" smtClean="0">
                <a:effectLst/>
                <a:latin typeface="Times New Roman"/>
                <a:ea typeface="Times New Roman"/>
              </a:rPr>
              <a:t>, </a:t>
            </a:r>
            <a:r>
              <a:rPr lang="tr-TR" dirty="0" err="1" smtClean="0">
                <a:effectLst/>
                <a:latin typeface="Times New Roman"/>
                <a:ea typeface="Times New Roman"/>
              </a:rPr>
              <a:t>Prehospital</a:t>
            </a:r>
            <a:r>
              <a:rPr lang="tr-TR" dirty="0" smtClean="0">
                <a:effectLst/>
                <a:latin typeface="Times New Roman"/>
                <a:ea typeface="Times New Roman"/>
              </a:rPr>
              <a:t> </a:t>
            </a:r>
            <a:r>
              <a:rPr lang="tr-TR" dirty="0" err="1" smtClean="0">
                <a:effectLst/>
                <a:latin typeface="Times New Roman"/>
                <a:ea typeface="Times New Roman"/>
              </a:rPr>
              <a:t>and</a:t>
            </a:r>
            <a:r>
              <a:rPr lang="tr-TR" dirty="0" smtClean="0">
                <a:effectLst/>
                <a:latin typeface="Times New Roman"/>
                <a:ea typeface="Times New Roman"/>
              </a:rPr>
              <a:t> </a:t>
            </a:r>
            <a:r>
              <a:rPr lang="tr-TR" dirty="0" err="1" smtClean="0">
                <a:effectLst/>
                <a:latin typeface="Times New Roman"/>
                <a:ea typeface="Times New Roman"/>
              </a:rPr>
              <a:t>Disaster</a:t>
            </a:r>
            <a:r>
              <a:rPr lang="tr-TR" dirty="0" smtClean="0">
                <a:effectLst/>
                <a:latin typeface="Times New Roman"/>
                <a:ea typeface="Times New Roman"/>
              </a:rPr>
              <a:t> </a:t>
            </a:r>
            <a:r>
              <a:rPr lang="tr-TR" dirty="0" err="1" smtClean="0">
                <a:effectLst/>
                <a:latin typeface="Times New Roman"/>
                <a:ea typeface="Times New Roman"/>
              </a:rPr>
              <a:t>Medicine</a:t>
            </a:r>
            <a:r>
              <a:rPr lang="tr-TR" dirty="0" smtClean="0">
                <a:effectLst/>
                <a:latin typeface="Times New Roman"/>
                <a:ea typeface="Times New Roman"/>
              </a:rPr>
              <a:t>, 17(3),128-143.</a:t>
            </a:r>
            <a:endParaRPr lang="tr-TR" sz="5400" dirty="0" smtClean="0">
              <a:effectLst/>
              <a:latin typeface="Times New Roman"/>
              <a:ea typeface="Times New Roman"/>
            </a:endParaRPr>
          </a:p>
          <a:p>
            <a:pPr lvl="0" algn="just">
              <a:spcAft>
                <a:spcPts val="600"/>
              </a:spcAft>
              <a:buFont typeface="+mj-lt"/>
              <a:buAutoNum type="arabicPeriod"/>
            </a:pPr>
            <a:r>
              <a:rPr lang="tr-TR" dirty="0" smtClean="0">
                <a:effectLst/>
                <a:latin typeface="Times New Roman"/>
                <a:ea typeface="Times New Roman"/>
              </a:rPr>
              <a:t>ZACK, </a:t>
            </a:r>
            <a:r>
              <a:rPr lang="tr-TR" dirty="0" err="1" smtClean="0">
                <a:effectLst/>
                <a:latin typeface="Times New Roman"/>
                <a:ea typeface="Times New Roman"/>
              </a:rPr>
              <a:t>Naomi</a:t>
            </a:r>
            <a:r>
              <a:rPr lang="tr-TR" dirty="0" smtClean="0">
                <a:effectLst/>
                <a:latin typeface="Times New Roman"/>
                <a:ea typeface="Times New Roman"/>
              </a:rPr>
              <a:t> (2009), </a:t>
            </a:r>
            <a:r>
              <a:rPr lang="tr-TR" dirty="0" err="1" smtClean="0">
                <a:effectLst/>
                <a:latin typeface="Times New Roman"/>
                <a:ea typeface="Times New Roman"/>
              </a:rPr>
              <a:t>Ethics</a:t>
            </a:r>
            <a:r>
              <a:rPr lang="tr-TR" dirty="0" smtClean="0">
                <a:effectLst/>
                <a:latin typeface="Times New Roman"/>
                <a:ea typeface="Times New Roman"/>
              </a:rPr>
              <a:t> </a:t>
            </a:r>
            <a:r>
              <a:rPr lang="tr-TR" dirty="0" err="1" smtClean="0">
                <a:effectLst/>
                <a:latin typeface="Times New Roman"/>
                <a:ea typeface="Times New Roman"/>
              </a:rPr>
              <a:t>for</a:t>
            </a:r>
            <a:r>
              <a:rPr lang="tr-TR" dirty="0" smtClean="0">
                <a:effectLst/>
                <a:latin typeface="Times New Roman"/>
                <a:ea typeface="Times New Roman"/>
              </a:rPr>
              <a:t> </a:t>
            </a:r>
            <a:r>
              <a:rPr lang="tr-TR" dirty="0" err="1" smtClean="0">
                <a:effectLst/>
                <a:latin typeface="Times New Roman"/>
                <a:ea typeface="Times New Roman"/>
              </a:rPr>
              <a:t>Disaster</a:t>
            </a:r>
            <a:r>
              <a:rPr lang="tr-TR" dirty="0" smtClean="0">
                <a:effectLst/>
                <a:latin typeface="Times New Roman"/>
                <a:ea typeface="Times New Roman"/>
              </a:rPr>
              <a:t>, </a:t>
            </a:r>
            <a:r>
              <a:rPr lang="tr-TR" dirty="0" err="1" smtClean="0">
                <a:effectLst/>
                <a:latin typeface="Times New Roman"/>
                <a:ea typeface="Times New Roman"/>
              </a:rPr>
              <a:t>Plymouth</a:t>
            </a:r>
            <a:r>
              <a:rPr lang="tr-TR" dirty="0" smtClean="0">
                <a:effectLst/>
                <a:latin typeface="Times New Roman"/>
                <a:ea typeface="Times New Roman"/>
              </a:rPr>
              <a:t>, United </a:t>
            </a:r>
            <a:r>
              <a:rPr lang="tr-TR" dirty="0" err="1" smtClean="0">
                <a:effectLst/>
                <a:latin typeface="Times New Roman"/>
                <a:ea typeface="Times New Roman"/>
              </a:rPr>
              <a:t>Kingdom</a:t>
            </a:r>
            <a:r>
              <a:rPr lang="tr-TR" dirty="0" smtClean="0">
                <a:effectLst/>
                <a:latin typeface="Times New Roman"/>
                <a:ea typeface="Times New Roman"/>
              </a:rPr>
              <a:t>, </a:t>
            </a:r>
            <a:r>
              <a:rPr lang="tr-TR" dirty="0" err="1" smtClean="0">
                <a:effectLst/>
                <a:latin typeface="Times New Roman"/>
                <a:ea typeface="Times New Roman"/>
              </a:rPr>
              <a:t>Rowman</a:t>
            </a:r>
            <a:r>
              <a:rPr lang="tr-TR" dirty="0" smtClean="0">
                <a:effectLst/>
                <a:latin typeface="Times New Roman"/>
                <a:ea typeface="Times New Roman"/>
              </a:rPr>
              <a:t> &amp; </a:t>
            </a:r>
            <a:r>
              <a:rPr lang="tr-TR" dirty="0" err="1" smtClean="0">
                <a:effectLst/>
                <a:latin typeface="Times New Roman"/>
                <a:ea typeface="Times New Roman"/>
              </a:rPr>
              <a:t>Littlefield</a:t>
            </a:r>
            <a:r>
              <a:rPr lang="tr-TR" dirty="0" smtClean="0">
                <a:effectLst/>
                <a:latin typeface="Times New Roman"/>
                <a:ea typeface="Times New Roman"/>
              </a:rPr>
              <a:t> </a:t>
            </a:r>
            <a:r>
              <a:rPr lang="tr-TR" dirty="0" err="1" smtClean="0">
                <a:effectLst/>
                <a:latin typeface="Times New Roman"/>
                <a:ea typeface="Times New Roman"/>
              </a:rPr>
              <a:t>Publishers</a:t>
            </a:r>
            <a:r>
              <a:rPr lang="tr-TR" dirty="0" smtClean="0">
                <a:effectLst/>
                <a:latin typeface="Times New Roman"/>
                <a:ea typeface="Times New Roman"/>
              </a:rPr>
              <a:t> </a:t>
            </a:r>
            <a:r>
              <a:rPr lang="tr-TR" dirty="0" err="1" smtClean="0">
                <a:effectLst/>
                <a:latin typeface="Times New Roman"/>
                <a:ea typeface="Times New Roman"/>
              </a:rPr>
              <a:t>Inc</a:t>
            </a:r>
            <a:r>
              <a:rPr lang="tr-TR" dirty="0" smtClean="0">
                <a:effectLst/>
                <a:latin typeface="Times New Roman"/>
                <a:ea typeface="Times New Roman"/>
              </a:rPr>
              <a:t>.</a:t>
            </a:r>
            <a:endParaRPr lang="tr-TR" sz="5400" dirty="0" smtClean="0">
              <a:effectLst/>
              <a:latin typeface="Times New Roman"/>
              <a:ea typeface="Times New Roman"/>
            </a:endParaRPr>
          </a:p>
          <a:p>
            <a:pPr lvl="0" algn="just">
              <a:spcAft>
                <a:spcPts val="600"/>
              </a:spcAft>
              <a:buFont typeface="+mj-lt"/>
              <a:buAutoNum type="arabicPeriod"/>
            </a:pPr>
            <a:r>
              <a:rPr lang="tr-TR" dirty="0" smtClean="0">
                <a:effectLst/>
                <a:latin typeface="Times New Roman"/>
                <a:ea typeface="Times New Roman"/>
              </a:rPr>
              <a:t>SOLIMAN, </a:t>
            </a:r>
            <a:r>
              <a:rPr lang="tr-TR" dirty="0" err="1" smtClean="0">
                <a:effectLst/>
                <a:latin typeface="Times New Roman"/>
                <a:ea typeface="Times New Roman"/>
              </a:rPr>
              <a:t>Hussein</a:t>
            </a:r>
            <a:r>
              <a:rPr lang="tr-TR" dirty="0" smtClean="0">
                <a:effectLst/>
                <a:latin typeface="Times New Roman"/>
                <a:ea typeface="Times New Roman"/>
              </a:rPr>
              <a:t> H. ve ROGGE, Mary E. (2002), </a:t>
            </a:r>
            <a:r>
              <a:rPr lang="tr-TR" dirty="0" err="1" smtClean="0">
                <a:effectLst/>
                <a:latin typeface="Times New Roman"/>
                <a:ea typeface="Times New Roman"/>
              </a:rPr>
              <a:t>Ethical</a:t>
            </a:r>
            <a:r>
              <a:rPr lang="tr-TR" dirty="0" smtClean="0">
                <a:effectLst/>
                <a:latin typeface="Times New Roman"/>
                <a:ea typeface="Times New Roman"/>
              </a:rPr>
              <a:t> </a:t>
            </a:r>
            <a:r>
              <a:rPr lang="tr-TR" dirty="0" err="1" smtClean="0">
                <a:effectLst/>
                <a:latin typeface="Times New Roman"/>
                <a:ea typeface="Times New Roman"/>
              </a:rPr>
              <a:t>Considerations</a:t>
            </a:r>
            <a:r>
              <a:rPr lang="tr-TR" dirty="0" smtClean="0">
                <a:effectLst/>
                <a:latin typeface="Times New Roman"/>
                <a:ea typeface="Times New Roman"/>
              </a:rPr>
              <a:t> in </a:t>
            </a:r>
            <a:r>
              <a:rPr lang="tr-TR" dirty="0" err="1" smtClean="0">
                <a:effectLst/>
                <a:latin typeface="Times New Roman"/>
                <a:ea typeface="Times New Roman"/>
              </a:rPr>
              <a:t>Disaster</a:t>
            </a:r>
            <a:r>
              <a:rPr lang="tr-TR" dirty="0" smtClean="0">
                <a:effectLst/>
                <a:latin typeface="Times New Roman"/>
                <a:ea typeface="Times New Roman"/>
              </a:rPr>
              <a:t> Services: A </a:t>
            </a:r>
            <a:r>
              <a:rPr lang="tr-TR" dirty="0" err="1" smtClean="0">
                <a:effectLst/>
                <a:latin typeface="Times New Roman"/>
                <a:ea typeface="Times New Roman"/>
              </a:rPr>
              <a:t>Social</a:t>
            </a:r>
            <a:r>
              <a:rPr lang="tr-TR" dirty="0" smtClean="0">
                <a:effectLst/>
                <a:latin typeface="Times New Roman"/>
                <a:ea typeface="Times New Roman"/>
              </a:rPr>
              <a:t> </a:t>
            </a:r>
            <a:r>
              <a:rPr lang="tr-TR" dirty="0" err="1" smtClean="0">
                <a:effectLst/>
                <a:latin typeface="Times New Roman"/>
                <a:ea typeface="Times New Roman"/>
              </a:rPr>
              <a:t>Work</a:t>
            </a:r>
            <a:r>
              <a:rPr lang="tr-TR" dirty="0" smtClean="0">
                <a:effectLst/>
                <a:latin typeface="Times New Roman"/>
                <a:ea typeface="Times New Roman"/>
              </a:rPr>
              <a:t> </a:t>
            </a:r>
            <a:r>
              <a:rPr lang="tr-TR" dirty="0" err="1" smtClean="0">
                <a:effectLst/>
                <a:latin typeface="Times New Roman"/>
                <a:ea typeface="Times New Roman"/>
              </a:rPr>
              <a:t>Perspective</a:t>
            </a:r>
            <a:r>
              <a:rPr lang="tr-TR" dirty="0" smtClean="0">
                <a:effectLst/>
                <a:latin typeface="Times New Roman"/>
                <a:ea typeface="Times New Roman"/>
              </a:rPr>
              <a:t>, Electronic </a:t>
            </a:r>
            <a:r>
              <a:rPr lang="tr-TR" dirty="0" err="1" smtClean="0">
                <a:effectLst/>
                <a:latin typeface="Times New Roman"/>
                <a:ea typeface="Times New Roman"/>
              </a:rPr>
              <a:t>Journal</a:t>
            </a:r>
            <a:r>
              <a:rPr lang="tr-TR" dirty="0" smtClean="0">
                <a:effectLst/>
                <a:latin typeface="Times New Roman"/>
                <a:ea typeface="Times New Roman"/>
              </a:rPr>
              <a:t> of </a:t>
            </a:r>
            <a:r>
              <a:rPr lang="tr-TR" dirty="0" err="1" smtClean="0">
                <a:effectLst/>
                <a:latin typeface="Times New Roman"/>
                <a:ea typeface="Times New Roman"/>
              </a:rPr>
              <a:t>Social</a:t>
            </a:r>
            <a:r>
              <a:rPr lang="tr-TR" dirty="0" smtClean="0">
                <a:effectLst/>
                <a:latin typeface="Times New Roman"/>
                <a:ea typeface="Times New Roman"/>
              </a:rPr>
              <a:t> </a:t>
            </a:r>
            <a:r>
              <a:rPr lang="tr-TR" dirty="0" err="1" smtClean="0">
                <a:effectLst/>
                <a:latin typeface="Times New Roman"/>
                <a:ea typeface="Times New Roman"/>
              </a:rPr>
              <a:t>Work</a:t>
            </a:r>
            <a:r>
              <a:rPr lang="tr-TR" dirty="0" smtClean="0">
                <a:effectLst/>
                <a:latin typeface="Times New Roman"/>
                <a:ea typeface="Times New Roman"/>
              </a:rPr>
              <a:t>, 1(1), 1-23.</a:t>
            </a:r>
            <a:endParaRPr lang="tr-TR" sz="5400" dirty="0" smtClean="0">
              <a:effectLst/>
              <a:latin typeface="Times New Roman"/>
              <a:ea typeface="Times New Roman"/>
            </a:endParaRPr>
          </a:p>
          <a:p>
            <a:pPr lvl="0" algn="just">
              <a:spcAft>
                <a:spcPts val="600"/>
              </a:spcAft>
              <a:buFont typeface="+mj-lt"/>
              <a:buAutoNum type="arabicPeriod"/>
            </a:pPr>
            <a:r>
              <a:rPr lang="tr-TR" dirty="0" smtClean="0">
                <a:effectLst/>
                <a:latin typeface="Times New Roman"/>
                <a:ea typeface="Times New Roman"/>
              </a:rPr>
              <a:t>AKIYAMA, </a:t>
            </a:r>
            <a:r>
              <a:rPr lang="tr-TR" dirty="0" err="1" smtClean="0">
                <a:effectLst/>
                <a:latin typeface="Times New Roman"/>
                <a:ea typeface="Times New Roman"/>
              </a:rPr>
              <a:t>Nobumasa</a:t>
            </a:r>
            <a:r>
              <a:rPr lang="tr-TR" dirty="0" smtClean="0">
                <a:effectLst/>
                <a:latin typeface="Times New Roman"/>
                <a:ea typeface="Times New Roman"/>
              </a:rPr>
              <a:t>, SATO, </a:t>
            </a:r>
            <a:r>
              <a:rPr lang="tr-TR" dirty="0" err="1" smtClean="0">
                <a:effectLst/>
                <a:latin typeface="Times New Roman"/>
                <a:ea typeface="Times New Roman"/>
              </a:rPr>
              <a:t>Heigo</a:t>
            </a:r>
            <a:r>
              <a:rPr lang="tr-TR" dirty="0" smtClean="0">
                <a:effectLst/>
                <a:latin typeface="Times New Roman"/>
                <a:ea typeface="Times New Roman"/>
              </a:rPr>
              <a:t>, NAITO, </a:t>
            </a:r>
            <a:r>
              <a:rPr lang="tr-TR" dirty="0" err="1" smtClean="0">
                <a:effectLst/>
                <a:latin typeface="Times New Roman"/>
                <a:ea typeface="Times New Roman"/>
              </a:rPr>
              <a:t>Kaoru</a:t>
            </a:r>
            <a:r>
              <a:rPr lang="tr-TR" dirty="0" smtClean="0">
                <a:effectLst/>
                <a:latin typeface="Times New Roman"/>
                <a:ea typeface="Times New Roman"/>
              </a:rPr>
              <a:t>, NAOI, </a:t>
            </a:r>
            <a:r>
              <a:rPr lang="tr-TR" dirty="0" err="1" smtClean="0">
                <a:effectLst/>
                <a:latin typeface="Times New Roman"/>
                <a:ea typeface="Times New Roman"/>
              </a:rPr>
              <a:t>Yosuke</a:t>
            </a:r>
            <a:r>
              <a:rPr lang="tr-TR" dirty="0" smtClean="0">
                <a:effectLst/>
                <a:latin typeface="Times New Roman"/>
                <a:ea typeface="Times New Roman"/>
              </a:rPr>
              <a:t>, KATSUTA, </a:t>
            </a:r>
            <a:r>
              <a:rPr lang="tr-TR" dirty="0" err="1" smtClean="0">
                <a:effectLst/>
                <a:latin typeface="Times New Roman"/>
                <a:ea typeface="Times New Roman"/>
              </a:rPr>
              <a:t>Tadahiro</a:t>
            </a:r>
            <a:r>
              <a:rPr lang="tr-TR" dirty="0" smtClean="0">
                <a:effectLst/>
                <a:latin typeface="Times New Roman"/>
                <a:ea typeface="Times New Roman"/>
              </a:rPr>
              <a:t> (2012), </a:t>
            </a:r>
            <a:r>
              <a:rPr lang="tr-TR" dirty="0" err="1" smtClean="0">
                <a:effectLst/>
                <a:latin typeface="Times New Roman"/>
                <a:ea typeface="Times New Roman"/>
              </a:rPr>
              <a:t>The</a:t>
            </a:r>
            <a:r>
              <a:rPr lang="tr-TR" dirty="0" smtClean="0">
                <a:effectLst/>
                <a:latin typeface="Times New Roman"/>
                <a:ea typeface="Times New Roman"/>
              </a:rPr>
              <a:t> </a:t>
            </a:r>
            <a:r>
              <a:rPr lang="tr-TR" dirty="0" err="1" smtClean="0">
                <a:effectLst/>
                <a:latin typeface="Times New Roman"/>
                <a:ea typeface="Times New Roman"/>
              </a:rPr>
              <a:t>Fukushima</a:t>
            </a:r>
            <a:r>
              <a:rPr lang="tr-TR" dirty="0" smtClean="0">
                <a:effectLst/>
                <a:latin typeface="Times New Roman"/>
                <a:ea typeface="Times New Roman"/>
              </a:rPr>
              <a:t> </a:t>
            </a:r>
            <a:r>
              <a:rPr lang="tr-TR" dirty="0" err="1" smtClean="0">
                <a:effectLst/>
                <a:latin typeface="Times New Roman"/>
                <a:ea typeface="Times New Roman"/>
              </a:rPr>
              <a:t>Nuclear</a:t>
            </a:r>
            <a:r>
              <a:rPr lang="tr-TR" dirty="0" smtClean="0">
                <a:effectLst/>
                <a:latin typeface="Times New Roman"/>
                <a:ea typeface="Times New Roman"/>
              </a:rPr>
              <a:t> </a:t>
            </a:r>
            <a:r>
              <a:rPr lang="tr-TR" dirty="0" err="1" smtClean="0">
                <a:effectLst/>
                <a:latin typeface="Times New Roman"/>
                <a:ea typeface="Times New Roman"/>
              </a:rPr>
              <a:t>Accident</a:t>
            </a:r>
            <a:r>
              <a:rPr lang="tr-TR" dirty="0" smtClean="0">
                <a:effectLst/>
                <a:latin typeface="Times New Roman"/>
                <a:ea typeface="Times New Roman"/>
              </a:rPr>
              <a:t> </a:t>
            </a:r>
            <a:r>
              <a:rPr lang="tr-TR" dirty="0" err="1" smtClean="0">
                <a:effectLst/>
                <a:latin typeface="Times New Roman"/>
                <a:ea typeface="Times New Roman"/>
              </a:rPr>
              <a:t>and</a:t>
            </a:r>
            <a:r>
              <a:rPr lang="tr-TR" dirty="0" smtClean="0">
                <a:effectLst/>
                <a:latin typeface="Times New Roman"/>
                <a:ea typeface="Times New Roman"/>
              </a:rPr>
              <a:t> </a:t>
            </a:r>
            <a:r>
              <a:rPr lang="tr-TR" dirty="0" err="1" smtClean="0">
                <a:effectLst/>
                <a:latin typeface="Times New Roman"/>
                <a:ea typeface="Times New Roman"/>
              </a:rPr>
              <a:t>Crisis</a:t>
            </a:r>
            <a:r>
              <a:rPr lang="tr-TR" dirty="0" smtClean="0">
                <a:effectLst/>
                <a:latin typeface="Times New Roman"/>
                <a:ea typeface="Times New Roman"/>
              </a:rPr>
              <a:t> Management-</a:t>
            </a:r>
            <a:r>
              <a:rPr lang="tr-TR" dirty="0" err="1" smtClean="0">
                <a:effectLst/>
                <a:latin typeface="Times New Roman"/>
                <a:ea typeface="Times New Roman"/>
              </a:rPr>
              <a:t>Lessons</a:t>
            </a:r>
            <a:r>
              <a:rPr lang="tr-TR" dirty="0" smtClean="0">
                <a:effectLst/>
                <a:latin typeface="Times New Roman"/>
                <a:ea typeface="Times New Roman"/>
              </a:rPr>
              <a:t> </a:t>
            </a:r>
            <a:r>
              <a:rPr lang="tr-TR" dirty="0" err="1" smtClean="0">
                <a:effectLst/>
                <a:latin typeface="Times New Roman"/>
                <a:ea typeface="Times New Roman"/>
              </a:rPr>
              <a:t>for</a:t>
            </a:r>
            <a:r>
              <a:rPr lang="tr-TR" dirty="0" smtClean="0">
                <a:effectLst/>
                <a:latin typeface="Times New Roman"/>
                <a:ea typeface="Times New Roman"/>
              </a:rPr>
              <a:t> Japan-US </a:t>
            </a:r>
            <a:r>
              <a:rPr lang="tr-TR" dirty="0" err="1" smtClean="0">
                <a:effectLst/>
                <a:latin typeface="Times New Roman"/>
                <a:ea typeface="Times New Roman"/>
              </a:rPr>
              <a:t>Alliance</a:t>
            </a:r>
            <a:r>
              <a:rPr lang="tr-TR" dirty="0" smtClean="0">
                <a:effectLst/>
                <a:latin typeface="Times New Roman"/>
                <a:ea typeface="Times New Roman"/>
              </a:rPr>
              <a:t> </a:t>
            </a:r>
            <a:r>
              <a:rPr lang="tr-TR" dirty="0" err="1" smtClean="0">
                <a:effectLst/>
                <a:latin typeface="Times New Roman"/>
                <a:ea typeface="Times New Roman"/>
              </a:rPr>
              <a:t>Cooperation</a:t>
            </a:r>
            <a:r>
              <a:rPr lang="tr-TR" dirty="0" smtClean="0">
                <a:effectLst/>
                <a:latin typeface="Times New Roman"/>
                <a:ea typeface="Times New Roman"/>
              </a:rPr>
              <a:t>, Tokyo, Japan, </a:t>
            </a:r>
            <a:r>
              <a:rPr lang="tr-TR" dirty="0" err="1" smtClean="0">
                <a:effectLst/>
                <a:latin typeface="Times New Roman"/>
                <a:ea typeface="Times New Roman"/>
              </a:rPr>
              <a:t>The</a:t>
            </a:r>
            <a:r>
              <a:rPr lang="tr-TR" dirty="0" smtClean="0">
                <a:effectLst/>
                <a:latin typeface="Times New Roman"/>
                <a:ea typeface="Times New Roman"/>
              </a:rPr>
              <a:t> </a:t>
            </a:r>
            <a:r>
              <a:rPr lang="tr-TR" dirty="0" err="1" smtClean="0">
                <a:effectLst/>
                <a:latin typeface="Times New Roman"/>
                <a:ea typeface="Times New Roman"/>
              </a:rPr>
              <a:t>Saskawa</a:t>
            </a:r>
            <a:r>
              <a:rPr lang="tr-TR" dirty="0" smtClean="0">
                <a:effectLst/>
                <a:latin typeface="Times New Roman"/>
                <a:ea typeface="Times New Roman"/>
              </a:rPr>
              <a:t> </a:t>
            </a:r>
            <a:r>
              <a:rPr lang="tr-TR" dirty="0" err="1" smtClean="0">
                <a:effectLst/>
                <a:latin typeface="Times New Roman"/>
                <a:ea typeface="Times New Roman"/>
              </a:rPr>
              <a:t>Peace</a:t>
            </a:r>
            <a:r>
              <a:rPr lang="tr-TR" dirty="0" smtClean="0">
                <a:effectLst/>
                <a:latin typeface="Times New Roman"/>
                <a:ea typeface="Times New Roman"/>
              </a:rPr>
              <a:t> Foundation. </a:t>
            </a:r>
            <a:endParaRPr lang="tr-TR" sz="5400" dirty="0" smtClean="0">
              <a:effectLst/>
              <a:latin typeface="Times New Roman"/>
              <a:ea typeface="Times New Roman"/>
            </a:endParaRPr>
          </a:p>
          <a:p>
            <a:pPr lvl="0" algn="just">
              <a:spcAft>
                <a:spcPts val="600"/>
              </a:spcAft>
              <a:buFont typeface="+mj-lt"/>
              <a:buAutoNum type="arabicPeriod"/>
            </a:pPr>
            <a:r>
              <a:rPr lang="tr-TR" dirty="0" smtClean="0">
                <a:effectLst/>
                <a:latin typeface="Times New Roman"/>
                <a:ea typeface="Times New Roman"/>
              </a:rPr>
              <a:t>CORBETT, James ve WELCH, Michael (2013), Post-</a:t>
            </a:r>
            <a:r>
              <a:rPr lang="tr-TR" dirty="0" err="1" smtClean="0">
                <a:effectLst/>
                <a:latin typeface="Times New Roman"/>
                <a:ea typeface="Times New Roman"/>
              </a:rPr>
              <a:t>Fukushima</a:t>
            </a:r>
            <a:r>
              <a:rPr lang="tr-TR" dirty="0" smtClean="0">
                <a:effectLst/>
                <a:latin typeface="Times New Roman"/>
                <a:ea typeface="Times New Roman"/>
              </a:rPr>
              <a:t> Japan: </a:t>
            </a:r>
            <a:r>
              <a:rPr lang="tr-TR" dirty="0" err="1" smtClean="0">
                <a:effectLst/>
                <a:latin typeface="Times New Roman"/>
                <a:ea typeface="Times New Roman"/>
              </a:rPr>
              <a:t>Deap-seated</a:t>
            </a:r>
            <a:r>
              <a:rPr lang="tr-TR" dirty="0" smtClean="0">
                <a:effectLst/>
                <a:latin typeface="Times New Roman"/>
                <a:ea typeface="Times New Roman"/>
              </a:rPr>
              <a:t> </a:t>
            </a:r>
            <a:r>
              <a:rPr lang="tr-TR" dirty="0" err="1" smtClean="0">
                <a:effectLst/>
                <a:latin typeface="Times New Roman"/>
                <a:ea typeface="Times New Roman"/>
              </a:rPr>
              <a:t>Economic</a:t>
            </a:r>
            <a:r>
              <a:rPr lang="tr-TR" dirty="0" smtClean="0">
                <a:effectLst/>
                <a:latin typeface="Times New Roman"/>
                <a:ea typeface="Times New Roman"/>
              </a:rPr>
              <a:t> </a:t>
            </a:r>
            <a:r>
              <a:rPr lang="tr-TR" dirty="0" err="1" smtClean="0">
                <a:effectLst/>
                <a:latin typeface="Times New Roman"/>
                <a:ea typeface="Times New Roman"/>
              </a:rPr>
              <a:t>and</a:t>
            </a:r>
            <a:r>
              <a:rPr lang="tr-TR" dirty="0" smtClean="0">
                <a:effectLst/>
                <a:latin typeface="Times New Roman"/>
                <a:ea typeface="Times New Roman"/>
              </a:rPr>
              <a:t> </a:t>
            </a:r>
            <a:r>
              <a:rPr lang="tr-TR" dirty="0" err="1" smtClean="0">
                <a:effectLst/>
                <a:latin typeface="Times New Roman"/>
                <a:ea typeface="Times New Roman"/>
              </a:rPr>
              <a:t>Social</a:t>
            </a:r>
            <a:r>
              <a:rPr lang="tr-TR" dirty="0" smtClean="0">
                <a:effectLst/>
                <a:latin typeface="Times New Roman"/>
                <a:ea typeface="Times New Roman"/>
              </a:rPr>
              <a:t> </a:t>
            </a:r>
            <a:r>
              <a:rPr lang="tr-TR" dirty="0" err="1" smtClean="0">
                <a:effectLst/>
                <a:latin typeface="Times New Roman"/>
                <a:ea typeface="Times New Roman"/>
              </a:rPr>
              <a:t>Crisis</a:t>
            </a:r>
            <a:r>
              <a:rPr lang="tr-TR" dirty="0" smtClean="0">
                <a:effectLst/>
                <a:latin typeface="Times New Roman"/>
                <a:ea typeface="Times New Roman"/>
              </a:rPr>
              <a:t>, Global </a:t>
            </a:r>
            <a:r>
              <a:rPr lang="tr-TR" dirty="0" err="1" smtClean="0">
                <a:effectLst/>
                <a:latin typeface="Times New Roman"/>
                <a:ea typeface="Times New Roman"/>
              </a:rPr>
              <a:t>Research</a:t>
            </a:r>
            <a:r>
              <a:rPr lang="tr-TR" dirty="0" smtClean="0">
                <a:effectLst/>
                <a:latin typeface="Times New Roman"/>
                <a:ea typeface="Times New Roman"/>
              </a:rPr>
              <a:t>, İnternet Adresi;  http://www.globalresearch.ca/post-</a:t>
            </a:r>
            <a:r>
              <a:rPr lang="tr-TR" dirty="0" err="1" smtClean="0">
                <a:effectLst/>
                <a:latin typeface="Times New Roman"/>
                <a:ea typeface="Times New Roman"/>
              </a:rPr>
              <a:t>fukushima</a:t>
            </a:r>
            <a:r>
              <a:rPr lang="tr-TR" dirty="0" smtClean="0">
                <a:effectLst/>
                <a:latin typeface="Times New Roman"/>
                <a:ea typeface="Times New Roman"/>
              </a:rPr>
              <a:t>-</a:t>
            </a:r>
            <a:r>
              <a:rPr lang="tr-TR" dirty="0" err="1" smtClean="0">
                <a:effectLst/>
                <a:latin typeface="Times New Roman"/>
                <a:ea typeface="Times New Roman"/>
              </a:rPr>
              <a:t>japan-deap-seated-economic-and-social-crisis</a:t>
            </a:r>
            <a:r>
              <a:rPr lang="tr-TR" dirty="0" smtClean="0">
                <a:effectLst/>
                <a:latin typeface="Times New Roman"/>
                <a:ea typeface="Times New Roman"/>
              </a:rPr>
              <a:t>/5336242, Erişim Tarihi:  12.04.2016.</a:t>
            </a:r>
            <a:endParaRPr lang="tr-TR" sz="5400" dirty="0" smtClean="0">
              <a:effectLst/>
              <a:latin typeface="Times New Roman"/>
              <a:ea typeface="Times New Roman"/>
            </a:endParaRPr>
          </a:p>
          <a:p>
            <a:pPr lvl="0" algn="just">
              <a:spcAft>
                <a:spcPts val="600"/>
              </a:spcAft>
              <a:buFont typeface="+mj-lt"/>
              <a:buAutoNum type="arabicPeriod"/>
            </a:pPr>
            <a:r>
              <a:rPr lang="tr-TR" dirty="0" smtClean="0">
                <a:effectLst/>
                <a:latin typeface="Times New Roman"/>
                <a:ea typeface="Times New Roman"/>
              </a:rPr>
              <a:t>FREYDOONI, </a:t>
            </a:r>
            <a:r>
              <a:rPr lang="tr-TR" dirty="0" err="1" smtClean="0">
                <a:effectLst/>
                <a:latin typeface="Times New Roman"/>
                <a:ea typeface="Times New Roman"/>
              </a:rPr>
              <a:t>Bahare</a:t>
            </a:r>
            <a:r>
              <a:rPr lang="tr-TR" dirty="0" smtClean="0">
                <a:effectLst/>
                <a:latin typeface="Times New Roman"/>
                <a:ea typeface="Times New Roman"/>
              </a:rPr>
              <a:t> (2007), </a:t>
            </a:r>
            <a:r>
              <a:rPr lang="tr-TR" dirty="0" err="1" smtClean="0">
                <a:effectLst/>
                <a:latin typeface="Times New Roman"/>
                <a:ea typeface="Times New Roman"/>
              </a:rPr>
              <a:t>Disaster</a:t>
            </a:r>
            <a:r>
              <a:rPr lang="tr-TR" dirty="0" smtClean="0">
                <a:effectLst/>
                <a:latin typeface="Times New Roman"/>
                <a:ea typeface="Times New Roman"/>
              </a:rPr>
              <a:t> Management </a:t>
            </a:r>
            <a:r>
              <a:rPr lang="tr-TR" dirty="0" err="1" smtClean="0">
                <a:effectLst/>
                <a:latin typeface="Times New Roman"/>
                <a:ea typeface="Times New Roman"/>
              </a:rPr>
              <a:t>Ethics</a:t>
            </a:r>
            <a:r>
              <a:rPr lang="tr-TR" dirty="0" smtClean="0">
                <a:effectLst/>
                <a:latin typeface="Times New Roman"/>
                <a:ea typeface="Times New Roman"/>
              </a:rPr>
              <a:t>, İnternet Adresi;  http://www.slideserve.com/jalen/</a:t>
            </a:r>
            <a:r>
              <a:rPr lang="tr-TR" dirty="0" err="1" smtClean="0">
                <a:effectLst/>
                <a:latin typeface="Times New Roman"/>
                <a:ea typeface="Times New Roman"/>
              </a:rPr>
              <a:t>disaster-management-ethics</a:t>
            </a:r>
            <a:r>
              <a:rPr lang="tr-TR" dirty="0" smtClean="0">
                <a:effectLst/>
                <a:latin typeface="Times New Roman"/>
                <a:ea typeface="Times New Roman"/>
              </a:rPr>
              <a:t>, Erişim Tarihi: 10.04.2016.</a:t>
            </a:r>
            <a:endParaRPr lang="tr-TR" sz="5400" dirty="0" smtClean="0">
              <a:effectLst/>
              <a:latin typeface="Times New Roman"/>
              <a:ea typeface="Times New Roman"/>
            </a:endParaRPr>
          </a:p>
          <a:p>
            <a:endParaRPr lang="tr-TR" dirty="0"/>
          </a:p>
        </p:txBody>
      </p:sp>
      <p:sp>
        <p:nvSpPr>
          <p:cNvPr id="2" name="Başlık 1"/>
          <p:cNvSpPr>
            <a:spLocks noGrp="1"/>
          </p:cNvSpPr>
          <p:nvPr>
            <p:ph type="title"/>
          </p:nvPr>
        </p:nvSpPr>
        <p:spPr/>
        <p:txBody>
          <a:bodyPr/>
          <a:lstStyle/>
          <a:p>
            <a:r>
              <a:rPr lang="tr-TR" dirty="0" smtClean="0"/>
              <a:t>TEŞEKKÜR EDERİM</a:t>
            </a:r>
            <a:endParaRPr lang="tr-TR" dirty="0"/>
          </a:p>
        </p:txBody>
      </p:sp>
    </p:spTree>
    <p:extLst>
      <p:ext uri="{BB962C8B-B14F-4D97-AF65-F5344CB8AC3E}">
        <p14:creationId xmlns:p14="http://schemas.microsoft.com/office/powerpoint/2010/main" val="696367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2215405"/>
            <a:ext cx="5698976" cy="4525963"/>
          </a:xfrm>
        </p:spPr>
        <p:txBody>
          <a:bodyPr>
            <a:normAutofit/>
          </a:bodyPr>
          <a:lstStyle/>
          <a:p>
            <a:r>
              <a:rPr lang="tr-TR" dirty="0" smtClean="0">
                <a:effectLst/>
                <a:latin typeface="Times New Roman"/>
                <a:ea typeface="Times New Roman"/>
              </a:rPr>
              <a:t>Etik, doğruyu yanlıştan ayırabilmek için gelişmiştir ve ahlaka göre daha somut davranış ilkeleri barındırır. </a:t>
            </a:r>
          </a:p>
          <a:p>
            <a:r>
              <a:rPr lang="tr-TR" dirty="0" smtClean="0">
                <a:effectLst/>
                <a:latin typeface="Times New Roman"/>
                <a:ea typeface="Times New Roman"/>
              </a:rPr>
              <a:t>Etik, insanın içsel denetimini sağlayan, kişinin kendi kendine hesap verebilirliğini düzenleyen, evrensel insani değerlerden oluşur. </a:t>
            </a:r>
          </a:p>
          <a:p>
            <a:r>
              <a:rPr lang="tr-TR" dirty="0" smtClean="0">
                <a:effectLst/>
                <a:latin typeface="Times New Roman"/>
                <a:ea typeface="Times New Roman"/>
              </a:rPr>
              <a:t>Etik, insana ne yapması ya da yapmamasını öneren değer yargılarının biçimlendirdiği davranışlardır.</a:t>
            </a:r>
            <a:endParaRPr lang="tr-TR" dirty="0"/>
          </a:p>
        </p:txBody>
      </p:sp>
      <p:sp>
        <p:nvSpPr>
          <p:cNvPr id="2" name="Başlık 1"/>
          <p:cNvSpPr>
            <a:spLocks noGrp="1"/>
          </p:cNvSpPr>
          <p:nvPr>
            <p:ph type="title"/>
          </p:nvPr>
        </p:nvSpPr>
        <p:spPr>
          <a:xfrm>
            <a:off x="457200" y="448080"/>
            <a:ext cx="8229600" cy="1252728"/>
          </a:xfrm>
        </p:spPr>
        <p:txBody>
          <a:bodyPr/>
          <a:lstStyle/>
          <a:p>
            <a:r>
              <a:rPr lang="tr-TR" b="1" dirty="0" smtClean="0"/>
              <a:t>ETİK? </a:t>
            </a:r>
            <a:endParaRPr lang="tr-TR" b="1" dirty="0"/>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86172" y="2564904"/>
            <a:ext cx="2166739" cy="2101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12160" y="4869160"/>
            <a:ext cx="3114765"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4864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2132856"/>
            <a:ext cx="5387705" cy="4277072"/>
          </a:xfrm>
        </p:spPr>
        <p:txBody>
          <a:bodyPr>
            <a:normAutofit/>
          </a:bodyPr>
          <a:lstStyle/>
          <a:p>
            <a:r>
              <a:rPr lang="tr-TR" sz="2800" dirty="0" smtClean="0">
                <a:effectLst/>
                <a:latin typeface="Times New Roman"/>
                <a:ea typeface="Times New Roman"/>
              </a:rPr>
              <a:t>Afet durumlarının oluşturduğu olağandışı koşullarda, yasal düzenlemeler ve diğer dışsal denetim mekanizmaları çoğu zaman yetersiz kalır, etik ilkelerle oluşan içsel denetim mekanizmasına daha fazla ihtiyaç duyulur.</a:t>
            </a:r>
          </a:p>
        </p:txBody>
      </p:sp>
      <p:sp>
        <p:nvSpPr>
          <p:cNvPr id="2" name="Başlık 1"/>
          <p:cNvSpPr>
            <a:spLocks noGrp="1"/>
          </p:cNvSpPr>
          <p:nvPr>
            <p:ph type="title"/>
          </p:nvPr>
        </p:nvSpPr>
        <p:spPr/>
        <p:txBody>
          <a:bodyPr/>
          <a:lstStyle/>
          <a:p>
            <a:r>
              <a:rPr lang="tr-TR" dirty="0" smtClean="0"/>
              <a:t>AFETLERDE ETİK (1)</a:t>
            </a:r>
            <a:endParaRPr lang="tr-TR" dirty="0"/>
          </a:p>
        </p:txBody>
      </p:sp>
      <p:pic>
        <p:nvPicPr>
          <p:cNvPr id="7172" name="Picture 4" descr="http://cdn.instantshift.com/wp-content/uploads/2013/02/business-ethics.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867353" y="5085184"/>
            <a:ext cx="3114038" cy="15841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s3.eu-central-1.amazonaws.com/euobs-media/46c6126ec514519a5db6c611e8b8d48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53939" y="2612083"/>
            <a:ext cx="3290061" cy="2113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8651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95536" y="2132856"/>
            <a:ext cx="4824536" cy="3960440"/>
          </a:xfrm>
        </p:spPr>
        <p:txBody>
          <a:bodyPr>
            <a:noAutofit/>
          </a:bodyPr>
          <a:lstStyle/>
          <a:p>
            <a:pPr lvl="0">
              <a:spcAft>
                <a:spcPts val="600"/>
              </a:spcAft>
              <a:buClr>
                <a:srgbClr val="31B6FD"/>
              </a:buClr>
            </a:pPr>
            <a:r>
              <a:rPr lang="tr-TR" dirty="0">
                <a:solidFill>
                  <a:srgbClr val="073E87"/>
                </a:solidFill>
                <a:latin typeface="Times New Roman"/>
                <a:ea typeface="Times New Roman"/>
              </a:rPr>
              <a:t>Afet yönetimi etik ilkelerinde, insan onurunu koruyan ve insan haklarını dikkate alan yaklaşımlarla birlikte, etnik kültür ve dini inançlara bağlı hassasiyetler önemsenmeli, bilimsel verilere dayanmalı ve ayrıntıdan ziyade genel ilkeler üzerine yoğunlaşmalıdır.</a:t>
            </a:r>
            <a:endParaRPr lang="tr-TR" dirty="0">
              <a:solidFill>
                <a:srgbClr val="073E87"/>
              </a:solidFill>
            </a:endParaRPr>
          </a:p>
          <a:p>
            <a:endParaRPr lang="tr-TR" sz="2800" dirty="0"/>
          </a:p>
        </p:txBody>
      </p:sp>
      <p:sp>
        <p:nvSpPr>
          <p:cNvPr id="4" name="Başlık 1"/>
          <p:cNvSpPr>
            <a:spLocks noGrp="1"/>
          </p:cNvSpPr>
          <p:nvPr>
            <p:ph type="title"/>
          </p:nvPr>
        </p:nvSpPr>
        <p:spPr/>
        <p:txBody>
          <a:bodyPr>
            <a:normAutofit/>
          </a:bodyPr>
          <a:lstStyle/>
          <a:p>
            <a:r>
              <a:rPr lang="tr-TR" dirty="0"/>
              <a:t>AFETLERDE ETİK </a:t>
            </a:r>
            <a:r>
              <a:rPr lang="tr-TR" dirty="0" smtClean="0"/>
              <a:t>(2)</a:t>
            </a:r>
            <a:endParaRPr lang="tr-TR" dirty="0"/>
          </a:p>
        </p:txBody>
      </p:sp>
      <p:pic>
        <p:nvPicPr>
          <p:cNvPr id="17412" name="Picture 4" descr="http://twilight.org.au/wp-content/uploads/2013/11/philippines420-420x0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86889" y="4437112"/>
            <a:ext cx="3073654" cy="20637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nursinglink.monster.com/nfs/nursinglink/attachment_images/0018/5704/ethicsscrossedfingers380x260_crop380w.jpg?129841149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86889" y="2348880"/>
            <a:ext cx="2955208" cy="194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6169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1988840"/>
            <a:ext cx="5256584" cy="4824536"/>
          </a:xfrm>
        </p:spPr>
        <p:txBody>
          <a:bodyPr>
            <a:normAutofit/>
          </a:bodyPr>
          <a:lstStyle/>
          <a:p>
            <a:r>
              <a:rPr lang="tr-TR" dirty="0" smtClean="0">
                <a:effectLst/>
                <a:latin typeface="Times New Roman"/>
                <a:ea typeface="Times New Roman"/>
              </a:rPr>
              <a:t>Olağan durumlarda ve güncel hayatta kullanılan ve toplumsal olarak uymakta çok fazla sıkıntı yaşanmayan etik ilkelerin, afet durumlarında da devam etmesi beklenir. </a:t>
            </a:r>
          </a:p>
          <a:p>
            <a:r>
              <a:rPr lang="tr-TR" dirty="0" smtClean="0">
                <a:effectLst/>
                <a:latin typeface="Times New Roman"/>
                <a:ea typeface="Times New Roman"/>
              </a:rPr>
              <a:t>Afet durumlarında olağan etik ilkelerin geçerliliğinin korunabilmesi ya da uygulama imkanının sağlanması, afet yönetimi için yeni etik ilkelerin oluşturulmasından daha önemlidir”. </a:t>
            </a:r>
          </a:p>
        </p:txBody>
      </p:sp>
      <p:sp>
        <p:nvSpPr>
          <p:cNvPr id="2" name="Başlık 1"/>
          <p:cNvSpPr>
            <a:spLocks noGrp="1"/>
          </p:cNvSpPr>
          <p:nvPr>
            <p:ph type="title"/>
          </p:nvPr>
        </p:nvSpPr>
        <p:spPr>
          <a:xfrm>
            <a:off x="457200" y="634678"/>
            <a:ext cx="8229600" cy="706090"/>
          </a:xfrm>
        </p:spPr>
        <p:txBody>
          <a:bodyPr>
            <a:normAutofit fontScale="90000"/>
          </a:bodyPr>
          <a:lstStyle/>
          <a:p>
            <a:pPr>
              <a:spcAft>
                <a:spcPts val="600"/>
              </a:spcAft>
              <a:tabLst>
                <a:tab pos="457200" algn="l"/>
              </a:tabLst>
            </a:pPr>
            <a:r>
              <a:rPr lang="tr-TR" b="1" dirty="0" smtClean="0">
                <a:effectLst/>
                <a:latin typeface="Times New Roman"/>
                <a:ea typeface="Times New Roman"/>
              </a:rPr>
              <a:t>Afetlerde Etik İlkeler (1)</a:t>
            </a:r>
            <a:endParaRPr lang="tr-TR" dirty="0"/>
          </a:p>
        </p:txBody>
      </p:sp>
      <p:pic>
        <p:nvPicPr>
          <p:cNvPr id="13314" name="Picture 2" descr="http://media.tinmoi.vn/2012/08/10/17_8_1344590579_43_13177389311n.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06596" y="1844824"/>
            <a:ext cx="3501908" cy="2304256"/>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s://timeglobalspin.files.wordpress.com/2012/07/20120722_zaf_x99_070.jpg?w=480&amp;h=320&amp;crop=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79604" y="4365104"/>
            <a:ext cx="3564395" cy="237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4010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2132856"/>
            <a:ext cx="5616624" cy="4536504"/>
          </a:xfrm>
        </p:spPr>
        <p:txBody>
          <a:bodyPr>
            <a:normAutofit fontScale="92500"/>
          </a:bodyPr>
          <a:lstStyle/>
          <a:p>
            <a:r>
              <a:rPr lang="tr-TR" dirty="0" smtClean="0">
                <a:effectLst/>
                <a:latin typeface="Times New Roman"/>
                <a:ea typeface="Times New Roman"/>
              </a:rPr>
              <a:t>Etik ilkeler, yönetimde etkinliğin sağlanması adına, afetlerin yönetiminde, hem idareye hem de topluma yol gösterici olmalıdır. </a:t>
            </a:r>
          </a:p>
          <a:p>
            <a:r>
              <a:rPr lang="tr-TR" dirty="0" smtClean="0">
                <a:effectLst/>
                <a:latin typeface="Times New Roman"/>
                <a:ea typeface="Times New Roman"/>
              </a:rPr>
              <a:t>Afet yönetiminde kamu idaresi başta olmak üzere, sivil toplum, özel sektör ve toplumdan hiç kimse sorumluluktan kaçmamalı, sorumluluklar devredilemez olmalı, herkes üzerine düşen görevi etkin bir şekilde yerine getirmelidir. </a:t>
            </a:r>
          </a:p>
          <a:p>
            <a:r>
              <a:rPr lang="tr-TR" dirty="0" smtClean="0">
                <a:effectLst/>
                <a:latin typeface="Times New Roman"/>
                <a:ea typeface="Times New Roman"/>
              </a:rPr>
              <a:t>Afet yönetiminin etik ilkeleri, kamu idaresinin, yöneticinin ve bireylerin uyması gereken ilkeler olarak sınıflandırılabilir.</a:t>
            </a:r>
            <a:endParaRPr lang="tr-TR" dirty="0"/>
          </a:p>
        </p:txBody>
      </p:sp>
      <p:sp>
        <p:nvSpPr>
          <p:cNvPr id="2" name="Başlık 1"/>
          <p:cNvSpPr>
            <a:spLocks noGrp="1"/>
          </p:cNvSpPr>
          <p:nvPr>
            <p:ph type="title"/>
          </p:nvPr>
        </p:nvSpPr>
        <p:spPr>
          <a:xfrm>
            <a:off x="467544" y="562670"/>
            <a:ext cx="8229600" cy="778098"/>
          </a:xfrm>
        </p:spPr>
        <p:txBody>
          <a:bodyPr>
            <a:normAutofit/>
          </a:bodyPr>
          <a:lstStyle/>
          <a:p>
            <a:pPr>
              <a:spcAft>
                <a:spcPts val="600"/>
              </a:spcAft>
              <a:tabLst>
                <a:tab pos="457200" algn="l"/>
              </a:tabLst>
            </a:pPr>
            <a:r>
              <a:rPr lang="tr-TR" sz="4000" b="1" dirty="0">
                <a:latin typeface="Times New Roman"/>
                <a:ea typeface="Times New Roman"/>
              </a:rPr>
              <a:t>Afetlerde Etik İlkeler (2)</a:t>
            </a:r>
          </a:p>
        </p:txBody>
      </p:sp>
      <p:pic>
        <p:nvPicPr>
          <p:cNvPr id="14338" name="Picture 2" descr="https://espnfivethirtyeight.files.wordpress.com/2014/03/538_disaster.png?w=120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12160" y="2344739"/>
            <a:ext cx="3096344" cy="2020365"/>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images.nationalgeographic.com/wpf/media-live/photos/000/528/overrides/rio-20-un-climate-conference-disaster-japan_52801_600x45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40152" y="4410490"/>
            <a:ext cx="3203848" cy="2402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1089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2204864"/>
            <a:ext cx="5440556" cy="4320480"/>
          </a:xfrm>
        </p:spPr>
        <p:txBody>
          <a:bodyPr>
            <a:normAutofit/>
          </a:bodyPr>
          <a:lstStyle/>
          <a:p>
            <a:r>
              <a:rPr lang="tr-TR" dirty="0" smtClean="0">
                <a:effectLst/>
                <a:latin typeface="Times New Roman"/>
                <a:ea typeface="Times New Roman"/>
              </a:rPr>
              <a:t>Afet yönetimine hâkim olabilecek etik yozlaşma, toplumlara olağan durumlara göre çok daha büyük zararlar verebilmektedir. </a:t>
            </a:r>
          </a:p>
          <a:p>
            <a:r>
              <a:rPr lang="tr-TR" dirty="0" smtClean="0">
                <a:effectLst/>
                <a:latin typeface="Times New Roman"/>
                <a:ea typeface="Times New Roman"/>
              </a:rPr>
              <a:t>Öncelikle hizmetlerin etkinliği azalmakta, vatandaşın beklentileri farklılaşabilmekte, kamu idaresi ile vatandaş arasındaki güven algısı olumsuz etkilenmekte, bireyleri yasalara ve kurallara uymamaya, etik dışı davranmaya yönlendirebilmektedir. </a:t>
            </a:r>
          </a:p>
        </p:txBody>
      </p:sp>
      <p:sp>
        <p:nvSpPr>
          <p:cNvPr id="2" name="Başlık 1"/>
          <p:cNvSpPr>
            <a:spLocks noGrp="1"/>
          </p:cNvSpPr>
          <p:nvPr>
            <p:ph type="title"/>
          </p:nvPr>
        </p:nvSpPr>
        <p:spPr/>
        <p:txBody>
          <a:bodyPr>
            <a:normAutofit/>
          </a:bodyPr>
          <a:lstStyle/>
          <a:p>
            <a:pPr>
              <a:spcAft>
                <a:spcPts val="600"/>
              </a:spcAft>
              <a:tabLst>
                <a:tab pos="457200" algn="l"/>
              </a:tabLst>
            </a:pPr>
            <a:r>
              <a:rPr lang="tr-TR" sz="4000" b="1" dirty="0">
                <a:latin typeface="Times New Roman"/>
                <a:ea typeface="Times New Roman"/>
              </a:rPr>
              <a:t>Afetlerde Etik İlkeler (3)</a:t>
            </a:r>
          </a:p>
        </p:txBody>
      </p:sp>
      <p:pic>
        <p:nvPicPr>
          <p:cNvPr id="15362" name="Picture 2" descr="http://scd.france24.com/fr/files_fr/article/image/philippines-taiyan.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96136" y="2455464"/>
            <a:ext cx="3338466" cy="2125664"/>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http://ichef-1.bbci.co.uk/news/660/media/images/77622000/jpg/_77622679_9710871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96136" y="4797152"/>
            <a:ext cx="3338736" cy="1876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7217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67544" y="2276872"/>
            <a:ext cx="4536504" cy="4032448"/>
          </a:xfrm>
        </p:spPr>
        <p:txBody>
          <a:bodyPr>
            <a:normAutofit/>
          </a:bodyPr>
          <a:lstStyle/>
          <a:p>
            <a:r>
              <a:rPr lang="tr-TR" dirty="0"/>
              <a:t>Etik sorumluluk olarak idare öncelikle, ayrımcılık ve kayırmacılığın önüne geçmeli, katı ve hiyerarşik bir yönetim anlayışından ziyade, toplumla işbirliği içerisinde, katılım mekanizmalarını kullanan, şeffaf ve hesap verebilir bir yönetim anlayışını benimsemelidir.</a:t>
            </a:r>
          </a:p>
          <a:p>
            <a:endParaRPr lang="tr-TR" dirty="0"/>
          </a:p>
        </p:txBody>
      </p:sp>
      <p:sp>
        <p:nvSpPr>
          <p:cNvPr id="4" name="Başlık 1"/>
          <p:cNvSpPr>
            <a:spLocks noGrp="1"/>
          </p:cNvSpPr>
          <p:nvPr>
            <p:ph type="title"/>
          </p:nvPr>
        </p:nvSpPr>
        <p:spPr/>
        <p:txBody>
          <a:bodyPr>
            <a:normAutofit/>
          </a:bodyPr>
          <a:lstStyle/>
          <a:p>
            <a:pPr>
              <a:spcAft>
                <a:spcPts val="600"/>
              </a:spcAft>
              <a:tabLst>
                <a:tab pos="457200" algn="l"/>
              </a:tabLst>
            </a:pPr>
            <a:r>
              <a:rPr lang="tr-TR" sz="4000" b="1" dirty="0">
                <a:latin typeface="Times New Roman"/>
                <a:ea typeface="Times New Roman"/>
              </a:rPr>
              <a:t>İdarenin Etik Sorumlulukları </a:t>
            </a:r>
            <a:r>
              <a:rPr lang="tr-TR" sz="4000" b="1" dirty="0" smtClean="0">
                <a:latin typeface="Times New Roman"/>
                <a:ea typeface="Times New Roman"/>
              </a:rPr>
              <a:t>(1)</a:t>
            </a:r>
            <a:endParaRPr lang="tr-TR" sz="4000" b="1" dirty="0">
              <a:latin typeface="Times New Roman"/>
              <a:ea typeface="Times New Roman"/>
            </a:endParaRPr>
          </a:p>
        </p:txBody>
      </p:sp>
      <p:pic>
        <p:nvPicPr>
          <p:cNvPr id="18434" name="Picture 2" descr="http://www.deep.med.miami.edu/images/FEMA%209011%20Andrea%20Booher.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60641" y="2204864"/>
            <a:ext cx="3240359" cy="2160240"/>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https://wadem.org/wp-content/uploads/2016/03/FEMA-disaster-relief-funds-Q2510LL-x-larg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58272" y="4509120"/>
            <a:ext cx="3045095" cy="2237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54419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lga Biçimi">
  <a:themeElements>
    <a:clrScheme name="Dalga Biçimi">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Dalga Biçimi">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alga Biçimi">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220</TotalTime>
  <Words>1487</Words>
  <Application>Microsoft Office PowerPoint</Application>
  <PresentationFormat>Ekran Gösterisi (4:3)</PresentationFormat>
  <Paragraphs>90</Paragraphs>
  <Slides>21</Slides>
  <Notes>1</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21</vt:i4>
      </vt:variant>
    </vt:vector>
  </HeadingPairs>
  <TitlesOfParts>
    <vt:vector size="26" baseType="lpstr">
      <vt:lpstr>Calibri</vt:lpstr>
      <vt:lpstr>Candara</vt:lpstr>
      <vt:lpstr>Symbol</vt:lpstr>
      <vt:lpstr>Times New Roman</vt:lpstr>
      <vt:lpstr>Dalga Biçimi</vt:lpstr>
      <vt:lpstr>AFETLERDE ETİK MESELELER</vt:lpstr>
      <vt:lpstr>Sunum Planı</vt:lpstr>
      <vt:lpstr>ETİK? </vt:lpstr>
      <vt:lpstr>AFETLERDE ETİK (1)</vt:lpstr>
      <vt:lpstr>AFETLERDE ETİK (2)</vt:lpstr>
      <vt:lpstr>Afetlerde Etik İlkeler (1)</vt:lpstr>
      <vt:lpstr>Afetlerde Etik İlkeler (2)</vt:lpstr>
      <vt:lpstr>Afetlerde Etik İlkeler (3)</vt:lpstr>
      <vt:lpstr>İdarenin Etik Sorumlulukları (1)</vt:lpstr>
      <vt:lpstr>İdarenin Etik Sorumlulukları (2)</vt:lpstr>
      <vt:lpstr>Yöneticinin Etik Sorumlulukları</vt:lpstr>
      <vt:lpstr>Bireyin Etik Sorumlulukları</vt:lpstr>
      <vt:lpstr>Afetlerde Etik İkilemler ve Sorunlar(1)</vt:lpstr>
      <vt:lpstr>Afetlerde Etik İkilemler ve Sorunlar(2)</vt:lpstr>
      <vt:lpstr>Afetlerde Etik İkilemler ve Sorunlar(3)</vt:lpstr>
      <vt:lpstr>Risk Yönetimi ve Kalkınma İkilemi</vt:lpstr>
      <vt:lpstr>İnsani Yardımların Yapılması Sırasında Karşılaşılan İkilemler </vt:lpstr>
      <vt:lpstr>Yardıma Bağımlılık Sendromunun (1) </vt:lpstr>
      <vt:lpstr>Yardıma Bağımlılık Sendromunun (2) </vt:lpstr>
      <vt:lpstr>Sonuç</vt:lpstr>
      <vt:lpstr>TEŞEKKÜR EDERİM</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AFETLERDE ETİK MESELELER</dc:title>
  <dc:creator>EGE</dc:creator>
  <cp:lastModifiedBy>gizem</cp:lastModifiedBy>
  <cp:revision>24</cp:revision>
  <cp:lastPrinted>2016-04-29T10:26:37Z</cp:lastPrinted>
  <dcterms:created xsi:type="dcterms:W3CDTF">2016-04-29T07:53:42Z</dcterms:created>
  <dcterms:modified xsi:type="dcterms:W3CDTF">2017-03-24T22:00:28Z</dcterms:modified>
</cp:coreProperties>
</file>