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03" r:id="rId2"/>
    <p:sldId id="376" r:id="rId3"/>
    <p:sldId id="258" r:id="rId4"/>
    <p:sldId id="375" r:id="rId5"/>
    <p:sldId id="260" r:id="rId6"/>
    <p:sldId id="377" r:id="rId7"/>
    <p:sldId id="378" r:id="rId8"/>
    <p:sldId id="379" r:id="rId9"/>
    <p:sldId id="380" r:id="rId10"/>
    <p:sldId id="381" r:id="rId11"/>
    <p:sldId id="382" r:id="rId12"/>
    <p:sldId id="383" r:id="rId13"/>
    <p:sldId id="384" r:id="rId14"/>
    <p:sldId id="385" r:id="rId15"/>
    <p:sldId id="386" r:id="rId16"/>
    <p:sldId id="387" r:id="rId17"/>
    <p:sldId id="388" r:id="rId18"/>
    <p:sldId id="398" r:id="rId19"/>
    <p:sldId id="389" r:id="rId20"/>
    <p:sldId id="390" r:id="rId21"/>
    <p:sldId id="399" r:id="rId22"/>
    <p:sldId id="391" r:id="rId23"/>
    <p:sldId id="287" r:id="rId24"/>
    <p:sldId id="289" r:id="rId25"/>
    <p:sldId id="290" r:id="rId26"/>
    <p:sldId id="392" r:id="rId27"/>
    <p:sldId id="393" r:id="rId28"/>
    <p:sldId id="394" r:id="rId29"/>
    <p:sldId id="395" r:id="rId30"/>
    <p:sldId id="396" r:id="rId31"/>
    <p:sldId id="397" r:id="rId32"/>
    <p:sldId id="400" r:id="rId33"/>
    <p:sldId id="401" r:id="rId34"/>
    <p:sldId id="402" r:id="rId35"/>
    <p:sldId id="374" r:id="rId3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9" autoAdjust="0"/>
    <p:restoredTop sz="94624" autoAdjust="0"/>
  </p:normalViewPr>
  <p:slideViewPr>
    <p:cSldViewPr>
      <p:cViewPr varScale="1">
        <p:scale>
          <a:sx n="70" d="100"/>
          <a:sy n="70" d="100"/>
        </p:scale>
        <p:origin x="13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2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B423D-DAA8-4C2B-8CD3-4EA00CA7092F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B29758-F040-46AF-8E3D-B164556F0E1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634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7785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73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137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9656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434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5988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307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8969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6345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836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179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tx2">
                <a:lumMod val="51000"/>
                <a:lumOff val="4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E7055-633A-44C6-8E47-0FF93593CE5E}" type="datetimeFigureOut">
              <a:rPr lang="tr-TR" smtClean="0"/>
              <a:pPr/>
              <a:t>25.03.2017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DB54-5B38-4CB1-9797-2FCAF57B4BD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616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-180528" y="260648"/>
            <a:ext cx="8229600" cy="1368152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tr-TR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Akciğer Fizik Muayenesinde Yeni Bir Yöntem:</a:t>
            </a:r>
            <a:br>
              <a:rPr lang="tr-TR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tr-TR" sz="27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AKCİĞER ULTRASONOGRAFİSİ</a:t>
            </a:r>
            <a:endParaRPr lang="tr-TR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146576" cy="458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Dikdörtgen"/>
          <p:cNvSpPr/>
          <p:nvPr/>
        </p:nvSpPr>
        <p:spPr>
          <a:xfrm>
            <a:off x="5687616" y="5934670"/>
            <a:ext cx="34563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Yrd.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Doç.Dr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Togay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EVRİN</a:t>
            </a:r>
          </a:p>
          <a:p>
            <a:pPr algn="ctr"/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Ufuk Üniversitesi Acil Tıp </a:t>
            </a:r>
            <a:r>
              <a:rPr lang="tr-TR" dirty="0" err="1" smtClean="0">
                <a:solidFill>
                  <a:schemeClr val="bg1">
                    <a:lumMod val="75000"/>
                  </a:schemeClr>
                </a:solidFill>
              </a:rPr>
              <a:t>AnaBilim</a:t>
            </a:r>
            <a:r>
              <a:rPr lang="tr-TR" dirty="0" smtClean="0">
                <a:solidFill>
                  <a:schemeClr val="bg1">
                    <a:lumMod val="75000"/>
                  </a:schemeClr>
                </a:solidFill>
              </a:rPr>
              <a:t> Dalı</a:t>
            </a:r>
            <a:endParaRPr lang="tr-T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USG Teknik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696744" cy="23333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Dikdörtgen"/>
          <p:cNvSpPr/>
          <p:nvPr/>
        </p:nvSpPr>
        <p:spPr>
          <a:xfrm>
            <a:off x="1259632" y="4653136"/>
            <a:ext cx="22039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smtClean="0"/>
              <a:t>bat-</a:t>
            </a:r>
            <a:r>
              <a:rPr lang="tr-TR" dirty="0" err="1" smtClean="0"/>
              <a:t>sign</a:t>
            </a:r>
            <a:endParaRPr lang="tr-TR" dirty="0" smtClean="0"/>
          </a:p>
          <a:p>
            <a:r>
              <a:rPr lang="tr-TR" dirty="0" smtClean="0"/>
              <a:t>(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wings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bat)</a:t>
            </a:r>
          </a:p>
          <a:p>
            <a:r>
              <a:rPr lang="tr-TR" dirty="0" smtClean="0"/>
              <a:t>Üst ve alt kot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USG Teknik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772817"/>
            <a:ext cx="3600400" cy="2232248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716016" y="1772816"/>
            <a:ext cx="40324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Eight</a:t>
            </a:r>
            <a:r>
              <a:rPr lang="tr-TR" dirty="0" smtClean="0"/>
              <a:t>-</a:t>
            </a:r>
            <a:r>
              <a:rPr lang="tr-TR" dirty="0" err="1" smtClean="0"/>
              <a:t>zone</a:t>
            </a:r>
            <a:r>
              <a:rPr lang="tr-TR" dirty="0" smtClean="0"/>
              <a:t> </a:t>
            </a:r>
            <a:r>
              <a:rPr lang="tr-TR" dirty="0" err="1" smtClean="0"/>
              <a:t>scanning</a:t>
            </a:r>
            <a:r>
              <a:rPr lang="tr-TR" dirty="0" smtClean="0"/>
              <a:t> </a:t>
            </a:r>
            <a:r>
              <a:rPr lang="tr-TR" dirty="0" err="1" smtClean="0"/>
              <a:t>scheme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antero</a:t>
            </a:r>
            <a:r>
              <a:rPr lang="tr-TR" dirty="0" smtClean="0"/>
              <a:t>-</a:t>
            </a:r>
            <a:r>
              <a:rPr lang="tr-TR" dirty="0" err="1" smtClean="0"/>
              <a:t>lateral</a:t>
            </a:r>
            <a:r>
              <a:rPr lang="tr-TR" dirty="0" smtClean="0"/>
              <a:t> </a:t>
            </a:r>
            <a:r>
              <a:rPr lang="tr-TR" dirty="0" err="1" smtClean="0"/>
              <a:t>chest</a:t>
            </a:r>
            <a:r>
              <a:rPr lang="tr-TR" dirty="0" smtClean="0"/>
              <a:t>(PS:</a:t>
            </a:r>
            <a:r>
              <a:rPr lang="tr-TR" dirty="0" err="1" smtClean="0"/>
              <a:t>parasternal</a:t>
            </a:r>
            <a:r>
              <a:rPr lang="tr-TR" dirty="0" smtClean="0"/>
              <a:t>,AA:</a:t>
            </a:r>
            <a:r>
              <a:rPr lang="tr-TR" dirty="0" err="1" smtClean="0"/>
              <a:t>Anterior</a:t>
            </a:r>
            <a:r>
              <a:rPr lang="tr-TR" dirty="0" smtClean="0"/>
              <a:t> </a:t>
            </a:r>
            <a:r>
              <a:rPr lang="tr-TR" dirty="0" err="1" smtClean="0"/>
              <a:t>axillary</a:t>
            </a:r>
            <a:r>
              <a:rPr lang="tr-TR" dirty="0" smtClean="0"/>
              <a:t>,PA:</a:t>
            </a:r>
            <a:r>
              <a:rPr lang="tr-TR" dirty="0" err="1" smtClean="0"/>
              <a:t>Posterior</a:t>
            </a:r>
            <a:r>
              <a:rPr lang="tr-TR" dirty="0" smtClean="0"/>
              <a:t> </a:t>
            </a:r>
            <a:r>
              <a:rPr lang="tr-TR" dirty="0" err="1" smtClean="0"/>
              <a:t>axillary</a:t>
            </a:r>
            <a:endParaRPr lang="tr-TR" dirty="0" smtClean="0"/>
          </a:p>
          <a:p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043608" y="4509120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ASY ‘ de , 2 bölgenin hızlı </a:t>
            </a:r>
            <a:r>
              <a:rPr lang="tr-TR" dirty="0" err="1" smtClean="0"/>
              <a:t>usg</a:t>
            </a:r>
            <a:r>
              <a:rPr lang="tr-TR" dirty="0" smtClean="0"/>
              <a:t> bakısı </a:t>
            </a:r>
            <a:r>
              <a:rPr lang="tr-TR" dirty="0" err="1" smtClean="0"/>
              <a:t>intersisyel</a:t>
            </a:r>
            <a:r>
              <a:rPr lang="tr-TR" dirty="0" smtClean="0"/>
              <a:t> akciğer  hastalığı ve </a:t>
            </a:r>
            <a:r>
              <a:rPr lang="tr-TR" dirty="0" err="1" smtClean="0"/>
              <a:t>kardiyojenik</a:t>
            </a:r>
            <a:r>
              <a:rPr lang="tr-TR" dirty="0" smtClean="0"/>
              <a:t> akut </a:t>
            </a:r>
            <a:r>
              <a:rPr lang="tr-TR" dirty="0" err="1" smtClean="0"/>
              <a:t>pulmoner</a:t>
            </a:r>
            <a:r>
              <a:rPr lang="tr-TR" dirty="0" smtClean="0"/>
              <a:t> ödemi dışlamada yeterlidir.</a:t>
            </a:r>
            <a:endParaRPr 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USG Teknik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her iki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costaphrenic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sinus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Konveks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Subdiyafragmatik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organlar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dalak)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 ideali oturur pozisyonda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axiller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hattan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221088"/>
            <a:ext cx="2016224" cy="2057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Artefakt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ve Normal Bulgular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  Plevra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0.2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0.4 mm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ekoik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çizgi 0,5 cm kot altında</a:t>
            </a:r>
            <a:endParaRPr lang="tr-TR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sliding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amplitude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sliding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is minimal at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apices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maximal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bases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sea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shore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sign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Horizontal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lines</a:t>
            </a: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tr-TR" b="1" dirty="0" err="1" smtClean="0">
                <a:latin typeface="Times New Roman" pitchFamily="18" charset="0"/>
                <a:cs typeface="Times New Roman" pitchFamily="18" charset="0"/>
              </a:rPr>
              <a:t>lines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Artefakt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ve Normal Bulgular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523810" cy="3677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974" y="1484784"/>
            <a:ext cx="2186161" cy="37444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484784"/>
            <a:ext cx="2376264" cy="37444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Plevral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Efüzyon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USG hem akciğer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oskültasyonu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hem de x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raye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göre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plevral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effüzyonu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tanısal doğrulamada daha etkin.</a:t>
            </a:r>
          </a:p>
          <a:p>
            <a:pPr>
              <a:buNone/>
            </a:pP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Goldstein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Mourgeon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Cluzel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Grenier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P,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Rouby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JJ: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Comparative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performances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auscultation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radiography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respiratorydistress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Anesthesiology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100, 9–15 (2004)</a:t>
            </a:r>
          </a:p>
          <a:p>
            <a:pPr>
              <a:buNone/>
            </a:pPr>
            <a:endParaRPr lang="tr-TR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Xray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Ortastatik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pozisyonda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effüzyon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en az 200 mL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supin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pozisyonda duyarlılık daha da azalır.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USG 20 ml sıvıyı değerlendirebilir</a:t>
            </a:r>
            <a:endParaRPr lang="tr-TR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Blackmore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CC,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WC, Dallas RV,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Crow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HC.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Pleural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estimation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radiograph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prediction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rule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Acad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Radiol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1996;3(2):103-9. </a:t>
            </a:r>
          </a:p>
          <a:p>
            <a:pPr>
              <a:buNone/>
            </a:pP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Goldstein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Mourgeon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Cluzel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Grenier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P,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Rouby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JJ: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Comparative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performances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auscultation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radiography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respiratorydistress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Anesthesiology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100, 9–15 (2004)</a:t>
            </a:r>
          </a:p>
          <a:p>
            <a:pPr>
              <a:buNone/>
            </a:pPr>
            <a:endParaRPr lang="tr-TR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Plevral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Efüzyon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Efüzyonun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karakteristiğine göre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transuda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eksüda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ayrımı yapılabilir. 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Anekoik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(siyah)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Kompleks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septasız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(siyah içinde beyaz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ekoik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fibrin)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kompleks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septalı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(siyah içinde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beya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septalar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),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Plevral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Efüzyon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2376264" cy="2880320"/>
          </a:xfrm>
          <a:prstGeom prst="rect">
            <a:avLst/>
          </a:prstGeom>
          <a:noFill/>
        </p:spPr>
      </p:pic>
      <p:pic>
        <p:nvPicPr>
          <p:cNvPr id="5" name="4 Resi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2124195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1772816"/>
            <a:ext cx="2304256" cy="2952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Plevral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Efüzyon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7" y="1556792"/>
            <a:ext cx="4248472" cy="345638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Dikdörtgen"/>
          <p:cNvSpPr/>
          <p:nvPr/>
        </p:nvSpPr>
        <p:spPr>
          <a:xfrm>
            <a:off x="1259632" y="53732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Ampiyem</a:t>
            </a:r>
            <a:r>
              <a:rPr lang="tr-TR" dirty="0" smtClean="0"/>
              <a:t> bal peteği görünümü</a:t>
            </a:r>
            <a:endParaRPr lang="tr-T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Pnömotoraks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4019048" cy="30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Dikdörtgen"/>
          <p:cNvSpPr/>
          <p:nvPr/>
        </p:nvSpPr>
        <p:spPr>
          <a:xfrm>
            <a:off x="3491880" y="5157192"/>
            <a:ext cx="2141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 err="1" smtClean="0"/>
              <a:t>stratosphere</a:t>
            </a:r>
            <a:r>
              <a:rPr lang="tr-TR" dirty="0" smtClean="0"/>
              <a:t> </a:t>
            </a:r>
            <a:r>
              <a:rPr lang="tr-TR" dirty="0" err="1" smtClean="0"/>
              <a:t>sign</a:t>
            </a:r>
            <a:endParaRPr lang="tr-TR" dirty="0" smtClean="0"/>
          </a:p>
          <a:p>
            <a:r>
              <a:rPr lang="tr-TR" dirty="0" err="1" smtClean="0"/>
              <a:t>Lung</a:t>
            </a:r>
            <a:r>
              <a:rPr lang="tr-TR" dirty="0" smtClean="0"/>
              <a:t> </a:t>
            </a:r>
            <a:r>
              <a:rPr lang="tr-TR" dirty="0" err="1" smtClean="0"/>
              <a:t>point</a:t>
            </a:r>
            <a:endParaRPr lang="tr-TR" dirty="0" smtClean="0"/>
          </a:p>
          <a:p>
            <a:r>
              <a:rPr lang="tr-TR" dirty="0" err="1" smtClean="0"/>
              <a:t>Lung</a:t>
            </a:r>
            <a:r>
              <a:rPr lang="tr-TR" dirty="0" smtClean="0"/>
              <a:t> </a:t>
            </a:r>
            <a:r>
              <a:rPr lang="tr-TR" dirty="0" err="1" smtClean="0"/>
              <a:t>sliding</a:t>
            </a:r>
            <a:r>
              <a:rPr lang="tr-TR" dirty="0" smtClean="0"/>
              <a:t> azalması</a:t>
            </a:r>
            <a:endParaRPr lang="tr-T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USG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Günümüzde acil servislerde kullanımı hızla artan bir tanı aracı olarak karşımıza çıkmaktadır.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Girişimsel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periferik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blok , santral damar yolu ,LP 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FAST , BLUE , Yabancı Cisim , CVP, Acil Kardiyak USG , Havayolu USG , Akciğer USG…….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Lüks -------  ihtiyaç  -------  olmazsa olmaz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Pnömotoraks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pnömotoraks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için %100 tanı koydurucu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sliding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jet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frequency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ventilation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masif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atelektazi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plevral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fibrosis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frenik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sinir paralizisi,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cardiopulmonary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arrest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apne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Pnömotoraks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2060849"/>
            <a:ext cx="3744415" cy="31880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Pnömoni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USG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sensitivite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(94%)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spesifisite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(96%) </a:t>
            </a:r>
          </a:p>
          <a:p>
            <a:pPr>
              <a:buNone/>
            </a:pP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Miguel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Chavez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Navid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Shams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Laura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 Ellington1,et al, 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pneumonia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systematic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meta-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2014, 15:50 </a:t>
            </a:r>
          </a:p>
          <a:p>
            <a:pPr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Pnömoni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Hipoekoik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alanlar(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bronkogram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Düzensiz ,çıkıntılı akciğer sınırları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Hava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bronkogram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Pleural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effusion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Vas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akım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konsolide akciğer alanında (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color or power Doppler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imaging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Akciğeride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hepatizasyon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bulgusu</a:t>
            </a:r>
          </a:p>
          <a:p>
            <a:pPr marL="0" indent="0">
              <a:buNone/>
            </a:pPr>
            <a:r>
              <a:rPr lang="tr-TR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tr-T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Michael </a:t>
            </a:r>
            <a:r>
              <a:rPr lang="tr-TR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Blaivas</a:t>
            </a:r>
            <a:r>
              <a:rPr lang="tr-T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Evaluation of </a:t>
            </a:r>
            <a:r>
              <a:rPr lang="tr-TR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Pneumonia</a:t>
            </a:r>
            <a:r>
              <a:rPr lang="tr-T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J </a:t>
            </a:r>
            <a:r>
              <a:rPr lang="tr-TR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2012; 31:823–826</a:t>
            </a:r>
            <a:endParaRPr lang="tr-TR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34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Pnömoni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429239" cy="2404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3923928" y="14847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/>
              </a:rPr>
              <a:t>White 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arrow shows air </a:t>
            </a:r>
            <a:r>
              <a:rPr lang="en-US" dirty="0" err="1">
                <a:solidFill>
                  <a:srgbClr val="000000"/>
                </a:solidFill>
                <a:latin typeface="Times New Roman"/>
              </a:rPr>
              <a:t>bronchograms</a:t>
            </a:r>
            <a:r>
              <a:rPr lang="en-US" dirty="0">
                <a:solidFill>
                  <a:srgbClr val="000000"/>
                </a:solidFill>
                <a:latin typeface="Times New Roman"/>
              </a:rPr>
              <a:t> in tissue-like sonographic pattern of lung</a:t>
            </a:r>
            <a:endParaRPr lang="tr-T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3456384" cy="172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932134" y="414908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latin typeface="Times New Roman"/>
                <a:ea typeface="Calibri"/>
              </a:rPr>
              <a:t>a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the</a:t>
            </a:r>
            <a:r>
              <a:rPr lang="tr-TR" dirty="0">
                <a:latin typeface="Times New Roman"/>
                <a:ea typeface="Calibri"/>
              </a:rPr>
              <a:t> presence of </a:t>
            </a:r>
            <a:r>
              <a:rPr lang="tr-TR" dirty="0" err="1">
                <a:latin typeface="Times New Roman"/>
                <a:ea typeface="Calibri"/>
              </a:rPr>
              <a:t>consolidation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with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evidence</a:t>
            </a:r>
            <a:r>
              <a:rPr lang="tr-TR" dirty="0">
                <a:latin typeface="Times New Roman"/>
                <a:ea typeface="Calibri"/>
              </a:rPr>
              <a:t> of </a:t>
            </a:r>
            <a:r>
              <a:rPr lang="tr-TR" dirty="0" err="1">
                <a:latin typeface="Times New Roman"/>
                <a:ea typeface="Calibri"/>
              </a:rPr>
              <a:t>air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bronchograms</a:t>
            </a:r>
            <a:r>
              <a:rPr lang="tr-TR" dirty="0">
                <a:latin typeface="Times New Roman"/>
                <a:ea typeface="Calibri"/>
              </a:rPr>
              <a:t>,</a:t>
            </a:r>
            <a:r>
              <a:rPr lang="tr-TR" b="1" dirty="0">
                <a:latin typeface="Times New Roman"/>
                <a:ea typeface="Calibri"/>
              </a:rPr>
              <a:t> b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Air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bronchograms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are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seen</a:t>
            </a:r>
            <a:r>
              <a:rPr lang="tr-TR" dirty="0">
                <a:latin typeface="Times New Roman"/>
                <a:ea typeface="Calibri"/>
              </a:rPr>
              <a:t> in </a:t>
            </a:r>
            <a:r>
              <a:rPr lang="tr-TR" dirty="0" err="1">
                <a:latin typeface="Times New Roman"/>
                <a:ea typeface="Calibri"/>
              </a:rPr>
              <a:t>the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infected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area</a:t>
            </a:r>
            <a:r>
              <a:rPr lang="tr-TR" dirty="0">
                <a:latin typeface="Times New Roman"/>
                <a:ea typeface="Calibri"/>
              </a:rPr>
              <a:t> as </a:t>
            </a:r>
            <a:r>
              <a:rPr lang="tr-TR" dirty="0" err="1">
                <a:latin typeface="Times New Roman"/>
                <a:ea typeface="Calibri"/>
              </a:rPr>
              <a:t>branching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echogenic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structures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89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Pnömoni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5499069" cy="2206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755576" y="39330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 smtClean="0">
                <a:latin typeface="Times New Roman"/>
                <a:ea typeface="Calibri"/>
              </a:rPr>
              <a:t>a </a:t>
            </a:r>
            <a:r>
              <a:rPr lang="tr-TR" dirty="0" err="1" smtClean="0">
                <a:latin typeface="Times New Roman"/>
                <a:ea typeface="Calibri"/>
              </a:rPr>
              <a:t>Fluid</a:t>
            </a:r>
            <a:r>
              <a:rPr lang="tr-TR" dirty="0" smtClean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bronchograms</a:t>
            </a:r>
            <a:r>
              <a:rPr lang="tr-TR" dirty="0">
                <a:latin typeface="Times New Roman"/>
                <a:ea typeface="Calibri"/>
              </a:rPr>
              <a:t>, </a:t>
            </a:r>
            <a:r>
              <a:rPr lang="tr-TR" dirty="0" err="1">
                <a:latin typeface="Times New Roman"/>
                <a:ea typeface="Calibri"/>
              </a:rPr>
              <a:t>which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are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frequently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observed</a:t>
            </a:r>
            <a:r>
              <a:rPr lang="tr-TR" dirty="0">
                <a:latin typeface="Times New Roman"/>
                <a:ea typeface="Calibri"/>
              </a:rPr>
              <a:t> in post </a:t>
            </a:r>
            <a:r>
              <a:rPr lang="tr-TR" dirty="0" err="1">
                <a:latin typeface="Times New Roman"/>
                <a:ea typeface="Calibri"/>
              </a:rPr>
              <a:t>obstructive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pneumonia</a:t>
            </a:r>
            <a:r>
              <a:rPr lang="tr-TR" dirty="0">
                <a:latin typeface="Times New Roman"/>
                <a:ea typeface="Calibri"/>
              </a:rPr>
              <a:t>, </a:t>
            </a:r>
            <a:r>
              <a:rPr lang="tr-TR" dirty="0" err="1">
                <a:latin typeface="Times New Roman"/>
                <a:ea typeface="Calibri"/>
              </a:rPr>
              <a:t>appear</a:t>
            </a:r>
            <a:r>
              <a:rPr lang="tr-TR" dirty="0">
                <a:latin typeface="Times New Roman"/>
                <a:ea typeface="Calibri"/>
              </a:rPr>
              <a:t> as </a:t>
            </a:r>
            <a:r>
              <a:rPr lang="tr-TR" dirty="0" err="1">
                <a:latin typeface="Times New Roman"/>
                <a:ea typeface="Calibri"/>
              </a:rPr>
              <a:t>anechoic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tubular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structures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with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hyperechoic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walls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without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any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color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Doppler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signal</a:t>
            </a:r>
            <a:r>
              <a:rPr lang="tr-TR" dirty="0">
                <a:latin typeface="Times New Roman"/>
                <a:ea typeface="Calibri"/>
              </a:rPr>
              <a:t>, </a:t>
            </a:r>
            <a:r>
              <a:rPr lang="tr-TR" b="1" dirty="0">
                <a:latin typeface="Times New Roman"/>
                <a:ea typeface="Calibri"/>
              </a:rPr>
              <a:t>b </a:t>
            </a:r>
            <a:r>
              <a:rPr lang="tr-TR" dirty="0">
                <a:latin typeface="Times New Roman"/>
                <a:ea typeface="Calibri"/>
              </a:rPr>
              <a:t>LUS </a:t>
            </a:r>
            <a:r>
              <a:rPr lang="tr-TR" dirty="0" err="1">
                <a:latin typeface="Times New Roman"/>
                <a:ea typeface="Calibri"/>
              </a:rPr>
              <a:t>reveals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air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and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fluid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bronchograms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within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the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affected</a:t>
            </a:r>
            <a:r>
              <a:rPr lang="tr-TR" dirty="0">
                <a:latin typeface="Times New Roman"/>
                <a:ea typeface="Calibri"/>
              </a:rPr>
              <a:t> </a:t>
            </a:r>
            <a:r>
              <a:rPr lang="tr-TR" dirty="0" err="1">
                <a:latin typeface="Times New Roman"/>
                <a:ea typeface="Calibri"/>
              </a:rPr>
              <a:t>area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1626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43711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bronchograms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frequently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observed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in post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obstructive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pneumonia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appear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anechoic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tubular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structures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hyperechoic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ea typeface="Calibri"/>
                <a:cs typeface="Times New Roman" pitchFamily="18" charset="0"/>
              </a:rPr>
              <a:t>walls</a:t>
            </a:r>
            <a:r>
              <a:rPr lang="tr-TR" sz="20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484784"/>
            <a:ext cx="2520280" cy="2286198"/>
          </a:xfrm>
          <a:prstGeom prst="rect">
            <a:avLst/>
          </a:prstGeom>
          <a:noFill/>
        </p:spPr>
      </p:pic>
      <p:pic>
        <p:nvPicPr>
          <p:cNvPr id="5" name="4 Resi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412776"/>
            <a:ext cx="2520280" cy="2448272"/>
          </a:xfrm>
          <a:prstGeom prst="rect">
            <a:avLst/>
          </a:prstGeom>
          <a:noFill/>
        </p:spPr>
      </p:pic>
      <p:sp>
        <p:nvSpPr>
          <p:cNvPr id="7" name="6 Dikdörtgen"/>
          <p:cNvSpPr/>
          <p:nvPr/>
        </p:nvSpPr>
        <p:spPr>
          <a:xfrm>
            <a:off x="2987824" y="476672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Pnömoni</a:t>
            </a:r>
            <a:endParaRPr lang="tr-TR" dirty="0"/>
          </a:p>
        </p:txBody>
      </p:sp>
      <p:pic>
        <p:nvPicPr>
          <p:cNvPr id="8" name="7 Resim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2028825" cy="2209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Intersisyel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Sendrom ve Akut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Ödem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                     LUNG ROCKETS 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sensitivite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ödem 100%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spesificite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92%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sensitivite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spesifite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93%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Intersisyel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Sendrom</a:t>
            </a:r>
          </a:p>
          <a:p>
            <a:pPr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LUNG ROCKETS </a:t>
            </a:r>
          </a:p>
          <a:p>
            <a:pPr>
              <a:buNone/>
            </a:pP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Angelika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Reissig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Roberto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Copetti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Acquired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Pneumonia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Interstitial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Respiration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2014;87:179–189</a:t>
            </a:r>
          </a:p>
          <a:p>
            <a:pPr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Rockets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2419048" cy="2549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Resi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348880"/>
            <a:ext cx="2952328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Dikdörtgen"/>
          <p:cNvSpPr/>
          <p:nvPr/>
        </p:nvSpPr>
        <p:spPr>
          <a:xfrm>
            <a:off x="1403648" y="53732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 err="1" smtClean="0"/>
              <a:t>Lung</a:t>
            </a:r>
            <a:r>
              <a:rPr lang="tr-TR" dirty="0" smtClean="0"/>
              <a:t> </a:t>
            </a:r>
            <a:r>
              <a:rPr lang="tr-TR" dirty="0" err="1" smtClean="0"/>
              <a:t>rockets</a:t>
            </a:r>
            <a:r>
              <a:rPr lang="tr-TR" dirty="0" smtClean="0"/>
              <a:t> , </a:t>
            </a:r>
            <a:r>
              <a:rPr lang="tr-TR" dirty="0" err="1" smtClean="0"/>
              <a:t>horizontal</a:t>
            </a:r>
            <a:r>
              <a:rPr lang="tr-TR" dirty="0" smtClean="0"/>
              <a:t> A </a:t>
            </a:r>
            <a:r>
              <a:rPr lang="tr-TR" dirty="0" err="1" smtClean="0"/>
              <a:t>lines</a:t>
            </a:r>
            <a:r>
              <a:rPr lang="tr-TR" dirty="0" smtClean="0"/>
              <a:t> yok</a:t>
            </a:r>
            <a:endParaRPr lang="tr-T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Göğüs Duvarı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Kot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sternum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fraktürleri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hematom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 da deplase)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Pnömotoraks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hemotoraks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(komplike)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Diyafram (travmaya bağlı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rüptür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, paralizi KOAH sınıflandırması)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060849"/>
            <a:ext cx="8229600" cy="3312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Nefes Darlığı  (ASY)   (acil servis)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Fizik Muayene , X ray  , Biyokimya</a:t>
            </a:r>
          </a:p>
          <a:p>
            <a:pPr marL="0" indent="0"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USG 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invaziv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, taşınabilir , kolay kullanılabilir)  BLUE , RUSH ,SESAME , FALL….</a:t>
            </a:r>
          </a:p>
          <a:p>
            <a:pPr marL="0" indent="0"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Critical care ultrasound in cardiac arrest. Technological requirements for performing the SESAME-protocol - a holistic approach.</a:t>
            </a:r>
            <a:r>
              <a:rPr lang="tr-TR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D,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Malbrain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ML.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Anaesthesiol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Ther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2015;47(5):471-81.</a:t>
            </a:r>
          </a:p>
          <a:p>
            <a:pPr>
              <a:buNone/>
            </a:pP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Lung ultrasound in acute respiratory failure an introduction to the BLUE-protoco</a:t>
            </a:r>
            <a:r>
              <a:rPr lang="en-US" sz="13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l.</a:t>
            </a:r>
            <a:r>
              <a:rPr lang="it-IT" sz="13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Lichtenstein 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it-IT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2009 May;75(5):313-7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May;75(5):313-7.</a:t>
            </a:r>
            <a:endParaRPr lang="tr-TR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BLUE-protocol and FALLS-protocol: two applications of lung ultrasound in the critically ill.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Lichtenstein 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tr-TR" sz="13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est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2015</a:t>
            </a:r>
            <a:r>
              <a:rPr lang="tr-TR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Jun;147(6):1659-70. </a:t>
            </a:r>
            <a:endParaRPr lang="tr-TR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Relevance of lung ultrasound in the diagnosis of acute respiratory failure: the BLUE protocol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Lichtenstein 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sz="1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2008 Jul;134(1):11725</a:t>
            </a:r>
            <a:endParaRPr lang="en-US" sz="1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13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tr-TR" sz="1200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13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tr-TR" sz="13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Akciğer USG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2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Göğüs Duvarı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user\Desktop\indir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628800"/>
            <a:ext cx="3096344" cy="2735188"/>
          </a:xfrm>
          <a:prstGeom prst="rect">
            <a:avLst/>
          </a:prstGeom>
          <a:noFill/>
        </p:spPr>
      </p:pic>
      <p:pic>
        <p:nvPicPr>
          <p:cNvPr id="40964" name="Picture 4" descr="C:\Users\user\Desktop\20150315_204632-300x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556792"/>
            <a:ext cx="2857500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Göğüs Duvarı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2638095" cy="25112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Dikdörtgen"/>
          <p:cNvSpPr/>
          <p:nvPr/>
        </p:nvSpPr>
        <p:spPr>
          <a:xfrm>
            <a:off x="3491880" y="1628800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( </a:t>
            </a:r>
            <a:r>
              <a:rPr lang="tr-TR" dirty="0" err="1" smtClean="0"/>
              <a:t>Rib</a:t>
            </a:r>
            <a:r>
              <a:rPr lang="tr-TR" dirty="0" smtClean="0"/>
              <a:t> </a:t>
            </a:r>
            <a:r>
              <a:rPr lang="tr-TR" dirty="0" err="1" smtClean="0"/>
              <a:t>fracture</a:t>
            </a:r>
            <a:r>
              <a:rPr lang="tr-TR" dirty="0" smtClean="0"/>
              <a:t>) </a:t>
            </a:r>
            <a:r>
              <a:rPr lang="tr-TR" dirty="0" err="1" smtClean="0"/>
              <a:t>Diagnostic</a:t>
            </a:r>
            <a:r>
              <a:rPr lang="tr-TR" dirty="0" smtClean="0"/>
              <a:t> US in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longitudinal</a:t>
            </a:r>
            <a:r>
              <a:rPr lang="tr-TR" dirty="0" smtClean="0"/>
              <a:t> </a:t>
            </a:r>
            <a:r>
              <a:rPr lang="tr-TR" dirty="0" err="1" smtClean="0"/>
              <a:t>plane</a:t>
            </a:r>
            <a:r>
              <a:rPr lang="tr-TR" dirty="0" smtClean="0"/>
              <a:t> of a </a:t>
            </a:r>
            <a:r>
              <a:rPr lang="tr-TR" dirty="0" err="1" smtClean="0"/>
              <a:t>rib</a:t>
            </a:r>
            <a:r>
              <a:rPr lang="tr-TR" dirty="0" smtClean="0"/>
              <a:t> </a:t>
            </a:r>
            <a:r>
              <a:rPr lang="tr-TR" dirty="0" err="1" smtClean="0"/>
              <a:t>consistent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a </a:t>
            </a:r>
            <a:r>
              <a:rPr lang="tr-TR" dirty="0" err="1" smtClean="0"/>
              <a:t>fracture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surrounding</a:t>
            </a:r>
            <a:r>
              <a:rPr lang="tr-TR" dirty="0" smtClean="0"/>
              <a:t> </a:t>
            </a:r>
            <a:r>
              <a:rPr lang="tr-TR" dirty="0" err="1" smtClean="0"/>
              <a:t>hematoma</a:t>
            </a:r>
            <a:r>
              <a:rPr lang="tr-TR" dirty="0" smtClean="0"/>
              <a:t> (</a:t>
            </a:r>
            <a:r>
              <a:rPr lang="tr-TR" dirty="0" err="1" smtClean="0"/>
              <a:t>asterisk</a:t>
            </a:r>
            <a:r>
              <a:rPr lang="tr-TR" dirty="0" smtClean="0"/>
              <a:t>) </a:t>
            </a:r>
            <a:r>
              <a:rPr lang="tr-TR" dirty="0" err="1" smtClean="0"/>
              <a:t>displacing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overlying</a:t>
            </a:r>
            <a:r>
              <a:rPr lang="tr-TR" dirty="0" smtClean="0"/>
              <a:t> </a:t>
            </a:r>
            <a:r>
              <a:rPr lang="tr-TR" dirty="0" err="1" smtClean="0"/>
              <a:t>pectoralis</a:t>
            </a:r>
            <a:r>
              <a:rPr lang="tr-TR" dirty="0" smtClean="0"/>
              <a:t> </a:t>
            </a:r>
            <a:r>
              <a:rPr lang="tr-TR" dirty="0" err="1" smtClean="0"/>
              <a:t>minor</a:t>
            </a:r>
            <a:r>
              <a:rPr lang="tr-TR" dirty="0" smtClean="0"/>
              <a:t> </a:t>
            </a:r>
            <a:r>
              <a:rPr lang="tr-TR" dirty="0" err="1" smtClean="0"/>
              <a:t>muscle</a:t>
            </a:r>
            <a:r>
              <a:rPr lang="tr-TR" dirty="0" smtClean="0"/>
              <a:t> (</a:t>
            </a:r>
            <a:r>
              <a:rPr lang="tr-TR" dirty="0" err="1" smtClean="0"/>
              <a:t>pm</a:t>
            </a:r>
            <a:r>
              <a:rPr lang="tr-TR" dirty="0" smtClean="0"/>
              <a:t>) </a:t>
            </a:r>
            <a:r>
              <a:rPr lang="tr-TR" dirty="0" err="1" smtClean="0"/>
              <a:t>and</a:t>
            </a:r>
            <a:r>
              <a:rPr lang="tr-TR" dirty="0" smtClean="0"/>
              <a:t> a </a:t>
            </a:r>
            <a:r>
              <a:rPr lang="tr-TR" dirty="0" err="1" smtClean="0"/>
              <a:t>portion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pectoralis</a:t>
            </a:r>
            <a:r>
              <a:rPr lang="tr-TR" dirty="0" smtClean="0"/>
              <a:t> </a:t>
            </a:r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muscle</a:t>
            </a:r>
            <a:r>
              <a:rPr lang="tr-TR" dirty="0" smtClean="0"/>
              <a:t> (PM</a:t>
            </a:r>
            <a:endParaRPr lang="tr-TR" dirty="0"/>
          </a:p>
        </p:txBody>
      </p:sp>
      <p:pic>
        <p:nvPicPr>
          <p:cNvPr id="6" name="5 Resim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2736304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Sınırlar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Obezite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Kişi bağımlı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Amfizem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Sol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kostofrenik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sinüs</a:t>
            </a:r>
          </a:p>
          <a:p>
            <a:pPr>
              <a:buNone/>
            </a:pP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Sonuç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Güvenilir , kolay ,ucuz tanısal bir araç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Radyasyon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Transport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Yeni USG cihazları akciğer muayenesi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Referanslar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Goldstein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Mourgeon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Cluzel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Grenier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P,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Rouby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JJ: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Comparative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performances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auscultation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respiratorydistress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Anesthesiology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100, 9–15 (2004)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Koenig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SJ,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Narasimhan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M, Mayo PH.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Thoracicultrasonography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specialist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.2011;140(5):1332-41. http://dx.doi.org/10.1378/chest.11-0348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Nazarian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LN.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top 10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reasons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musculoskeletal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sonography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is 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complementary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alternative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technique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MRI. AJR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Roentgenol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2008;190:1621-6.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Volpicelli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Elbarbary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Blaivas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DA,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Mathis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Kirkpatrick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AW, et al.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evidencebasedrecommendations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-of-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2012;38(4):577-91.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Mezière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GA.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Relevance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BLUE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protocol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2008;134:117-25.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-of-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infection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unit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2007;35:S262-S7.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Mathis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Thoraxsonography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Part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pleura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1997;23:1131-9.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Lapostolle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Petrovic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Lenoir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Catineau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Galinski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Metzger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J, et al.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Usefulness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held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devices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-of-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hospital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performed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physicians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Emerg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2006;24:237-42.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Knudsen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CW et al (2004)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B-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natriureticpeptide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radiographic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findings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acutedyspnea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15:363–368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Onwuanyi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et al (2007)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decompensated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pathophysiology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treatment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Cardiol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99(6B):25D–30D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Studler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U et al (2008)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Accuracy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radiographs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theemergency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18:1644–1652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12.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Jambrick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Z et al (2004)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Usefulness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comets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nonradiologic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sign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extravascular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water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Cardiol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93:1265–1270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Volpicelli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Frascisco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pleuritic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department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Emerg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2008, 34:179–186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14.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Gargani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Giovanni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Volpicelli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 do it: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Cardiovascular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2014, 12:25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15.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Delle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Sedie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Doveri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Frassi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Gargani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L,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D’Errico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G, Pepe P,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Bazzichi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L,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Riente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L,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Caramella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Bombardieri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Letter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editors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comets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systemic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sclerosis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useful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detect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interstitial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fibrosis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Exp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Rheumatol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2010, 28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Alfredo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Barillari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Massimo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Fioretti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emergency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physician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Intern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Emerg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(2010) 5:335–340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17.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Meziere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G: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sign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allowing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bedside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distinction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between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COPD: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comet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tail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artifact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1998; 24:1331–4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18.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Daniel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Simon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Hooland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Paul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Elbers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Manu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L.N.G.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Malbrain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reasons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practice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Anaesthesiology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Therapy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2014,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46, no 5, 323–335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19.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Iván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Vollmer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Ángel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Gayete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Arch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Bronconeumol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2010;46(1):27-34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20.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CJ,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Yang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PC,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HD,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Chang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DB,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Kuo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SH,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KT.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unilateral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hemithorax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opacification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Image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comparison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computed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tomography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Rev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Respir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1993;147(2):430-4. http://dx.doi.org/10.1164/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ajrccm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/147.2.430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21.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Blackmore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CC,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Black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WC, Dallas RV,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Crow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HC.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Pleural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fluid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estimation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radiograph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prediction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rule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Acad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1996;3(2):103-9.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22.Rahman NM,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Singanayagam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Davies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Wrightson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JM,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Mishra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EK, Lee YC, et al.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Diagnostic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accuracy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safety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utilisation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physician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delivered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thoracic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Thorax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2010;65(5):449-53.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23.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Lorenz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Börner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Nikolaus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HP.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Sonographic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volumetry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pleural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effusions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Ultraschall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1988;9:212-5.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24.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Remérand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Dellamonica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J, Mao Z, Ferrari F,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Bouhemad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Jianxin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Y, et al.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Multiplane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quantify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pleural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effusion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at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bedside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Intensive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2010;36(4):656-64. http://dx.doi.org/10.1007/ s00134-010-1769-9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25.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Eibenberger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KL,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Dock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WI,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Ammann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Dorffner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Hörmann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MF,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Grabenwöger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F.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Quantification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pleural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effusions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sonography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versus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Radiology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1994;191:681-4.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26.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Elena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Prina,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Antoni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Torres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Carlos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Roberto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Ribeiro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Carvalho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pleural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effusion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Bras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Pneumol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2014;40(1):1-5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27.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Lichtenstein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Mezière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Lascols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Biderman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Courret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JP,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Gepner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A, et al.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occult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pneumothorax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Crit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2005;33:1231-8.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28.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Miguel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Chavez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Navid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Shams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Laura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 Ellington1,et al,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pneumonia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adults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systematic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review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meta-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Respiratory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2014, 15:50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29. Erden Erol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Unluer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.Arif Karagöz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sign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alveolar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consolidation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bedside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ultrasonography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Air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bronchogram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Interventional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Medicine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Applied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Vol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6 (1),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40–42 (2014)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30.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Angelika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Reissig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Roberto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Copetti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Community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Acquired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Pneumonia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Interstitial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Diseases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Respiration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2014;87:179–189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31. Miller LD,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Joyner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Dudrick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SJ, Eskin DJ (1967)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Clinical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early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embolism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Surg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166:381–393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32.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Mathis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Blank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W,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Reissig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Lechleitner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P,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Reuss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Schuler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Beckh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 (2005)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Thoracic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embolism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a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prospective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multicenter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352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patients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128:1531–1538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33.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Squizzato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Galli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L,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Gerdes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Gerdes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-of-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care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diagnosis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pulmonary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embolism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Journal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(2015) 7:7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34. Griffith JF,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Rainer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TH,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AS,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Law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KL,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Cocks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RA,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Metreweli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Sonography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compared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revealing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fracture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AJR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Roentgenol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1999;173:1603-9.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35.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Paik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SH,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MJ, Park JS,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Goo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JM,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JG.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resolution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sonography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rib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: can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fracture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metastasis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be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differentiated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? AJR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Roentgenol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2005;184:969-74.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36.Baron R, Lee J,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Melson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Sonographic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juxtadiaphragmatic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masses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using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transhepatic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Clin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1980;8:156-9.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37.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Riccabona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chest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children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mediastinum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excluded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Eur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Radiol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2008;18:390-9.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38.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Gerscovich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Cronan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M,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McGahan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J,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Jain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K,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Jones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CD,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McDonald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Ultrasonographic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evaluation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diaphragmatic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motion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Ultrasound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. 2001;20:597-604.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Teşekkürler….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12776"/>
            <a:ext cx="6984776" cy="471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Hızlı , pratik 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Süregelen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Hasta Transport – yatak başı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Çocuklar ve hamileler (radyasyon)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Yoğun bakım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intraoperatif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USG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6" name="Picture 2" descr="C:\Users\user\Desktop\indi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564904"/>
            <a:ext cx="3006080" cy="1728192"/>
          </a:xfrm>
          <a:prstGeom prst="rect">
            <a:avLst/>
          </a:prstGeom>
          <a:noFill/>
        </p:spPr>
      </p:pic>
      <p:pic>
        <p:nvPicPr>
          <p:cNvPr id="41987" name="Picture 3" descr="C:\Users\user\Desktop\System-with-Hand-1024x950-620x57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052736"/>
            <a:ext cx="2282497" cy="2116832"/>
          </a:xfrm>
          <a:prstGeom prst="rect">
            <a:avLst/>
          </a:prstGeom>
          <a:noFill/>
        </p:spPr>
      </p:pic>
      <p:pic>
        <p:nvPicPr>
          <p:cNvPr id="41988" name="Picture 4" descr="C:\Users\user\Desktop\Transducer-leaning-white-bckgd-1024x102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789040"/>
            <a:ext cx="2232248" cy="2232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203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USG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2476872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Fizik Muayene ile eş zamanlı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Öksürük , travma , nefes darlığı ,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hemoptizi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…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Akciğer muayenesinin bir parçası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plevra, akciğerler, göğüs duvarı ,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mediasten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ve diyafram görsel olarak değerlendirme imkanı sunduğu için öne çıkmaktadır.</a:t>
            </a: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Akciğer USG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Akciğer iç organlarımız arasında en çok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hacime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sahip organdır; yüzey alanı 1500 cm² olan bu organı incelerken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probu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nereye koyalım?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 “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Steteskopu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nereye koyuyorsak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probu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 oraya koyabiliriz”(sarı alan ve yeşil alan)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Kritik hasta bakısında bize zaman çok daha değerli olduğu için BLUE , PLAPS protokolleri önerilse de.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USG Cihazları ve </a:t>
            </a:r>
            <a:r>
              <a:rPr lang="tr-TR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Probları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latin typeface="Times New Roman" pitchFamily="18" charset="0"/>
                <a:cs typeface="Times New Roman" pitchFamily="18" charset="0"/>
              </a:rPr>
            </a:b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Her türlü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usg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cihazı ile akciğer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usg’si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yapılabilir.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Taşınabilir , hafif ve küçük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mode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Doppler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Lineer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Konveks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Probda</a:t>
            </a:r>
            <a:endParaRPr lang="tr-TR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USG Teknik</a:t>
            </a:r>
            <a:endParaRPr lang="tr-TR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Steteskopu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nereye koyuyorsak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probu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da oraya koyabiliriz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Resim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2780928"/>
            <a:ext cx="4695825" cy="27694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2081</Words>
  <Application>Microsoft Office PowerPoint</Application>
  <PresentationFormat>Ekran Gösterisi (4:3)</PresentationFormat>
  <Paragraphs>178</Paragraphs>
  <Slides>35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Ofis Teması</vt:lpstr>
      <vt:lpstr>       Akciğer Fizik Muayenesinde Yeni Bir Yöntem:       AKCİĞER ULTRASONOGRAFİSİ</vt:lpstr>
      <vt:lpstr>USG</vt:lpstr>
      <vt:lpstr>Akciğer USG</vt:lpstr>
      <vt:lpstr>USG </vt:lpstr>
      <vt:lpstr>USG</vt:lpstr>
      <vt:lpstr>USG</vt:lpstr>
      <vt:lpstr>Akciğer USG</vt:lpstr>
      <vt:lpstr>USG Cihazları ve Probları </vt:lpstr>
      <vt:lpstr>USG Teknik</vt:lpstr>
      <vt:lpstr>USG Teknik</vt:lpstr>
      <vt:lpstr>USG Teknik</vt:lpstr>
      <vt:lpstr>USG Teknik</vt:lpstr>
      <vt:lpstr>Artefakt ve Normal Bulgular</vt:lpstr>
      <vt:lpstr>Artefakt ve Normal Bulgular</vt:lpstr>
      <vt:lpstr>Plevral Efüzyon</vt:lpstr>
      <vt:lpstr>Plevral Efüzyon</vt:lpstr>
      <vt:lpstr>Plevral Efüzyon</vt:lpstr>
      <vt:lpstr>Plevral Efüzyon</vt:lpstr>
      <vt:lpstr>Pnömotoraks</vt:lpstr>
      <vt:lpstr>Pnömotoraks</vt:lpstr>
      <vt:lpstr>Pnömotoraks</vt:lpstr>
      <vt:lpstr>Pnömoni</vt:lpstr>
      <vt:lpstr>Pnömoni</vt:lpstr>
      <vt:lpstr>Pnömoni</vt:lpstr>
      <vt:lpstr>Pnömoni</vt:lpstr>
      <vt:lpstr>Fluid bronchograms, which are frequently observed in post obstructive pneumonia, appear as anechoic tubular structures with hyperechoic walls    </vt:lpstr>
      <vt:lpstr>Intersisyel Sendrom ve Akut Pulmoner Ödem </vt:lpstr>
      <vt:lpstr>Lung Rockets</vt:lpstr>
      <vt:lpstr>Göğüs Duvarı</vt:lpstr>
      <vt:lpstr>Göğüs Duvarı</vt:lpstr>
      <vt:lpstr>Göğüs Duvarı</vt:lpstr>
      <vt:lpstr>Sınırlar</vt:lpstr>
      <vt:lpstr>Sonuç</vt:lpstr>
      <vt:lpstr>Referanslar</vt:lpstr>
      <vt:lpstr> Teşekkürler….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Akut Bronşit ve Pnömoni Hastasına Yaklaşım</dc:title>
  <dc:creator>Ufuk</dc:creator>
  <cp:lastModifiedBy>gizem</cp:lastModifiedBy>
  <cp:revision>96</cp:revision>
  <dcterms:created xsi:type="dcterms:W3CDTF">2016-01-27T16:13:12Z</dcterms:created>
  <dcterms:modified xsi:type="dcterms:W3CDTF">2017-03-24T22:12:23Z</dcterms:modified>
</cp:coreProperties>
</file>