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62" r:id="rId5"/>
    <p:sldId id="261" r:id="rId6"/>
    <p:sldId id="263" r:id="rId7"/>
    <p:sldId id="264" r:id="rId8"/>
    <p:sldId id="265" r:id="rId9"/>
    <p:sldId id="266" r:id="rId10"/>
    <p:sldId id="267" r:id="rId11"/>
    <p:sldId id="269" r:id="rId12"/>
    <p:sldId id="268" r:id="rId13"/>
    <p:sldId id="270" r:id="rId14"/>
    <p:sldId id="272" r:id="rId15"/>
    <p:sldId id="273" r:id="rId16"/>
    <p:sldId id="274" r:id="rId17"/>
    <p:sldId id="275" r:id="rId18"/>
    <p:sldId id="276" r:id="rId19"/>
    <p:sldId id="279" r:id="rId20"/>
    <p:sldId id="280" r:id="rId21"/>
    <p:sldId id="281" r:id="rId22"/>
    <p:sldId id="286" r:id="rId23"/>
    <p:sldId id="283" r:id="rId24"/>
    <p:sldId id="282" r:id="rId25"/>
    <p:sldId id="284" r:id="rId26"/>
    <p:sldId id="277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339966"/>
    <a:srgbClr val="FFFF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Açık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6" d="100"/>
          <a:sy n="66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61C7-5393-40A7-A530-0881EF65C90C}" type="datetimeFigureOut">
              <a:rPr lang="tr-TR" smtClean="0"/>
              <a:t>14.5.2016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3C88-1ACF-4587-BE92-0301947E12D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61C7-5393-40A7-A530-0881EF65C90C}" type="datetimeFigureOut">
              <a:rPr lang="tr-TR" smtClean="0"/>
              <a:t>14.5.2016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3C88-1ACF-4587-BE92-0301947E12D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61C7-5393-40A7-A530-0881EF65C90C}" type="datetimeFigureOut">
              <a:rPr lang="tr-TR" smtClean="0"/>
              <a:t>14.5.2016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3C88-1ACF-4587-BE92-0301947E12D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61C7-5393-40A7-A530-0881EF65C90C}" type="datetimeFigureOut">
              <a:rPr lang="tr-TR" smtClean="0"/>
              <a:t>14.5.2016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3C88-1ACF-4587-BE92-0301947E12D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61C7-5393-40A7-A530-0881EF65C90C}" type="datetimeFigureOut">
              <a:rPr lang="tr-TR" smtClean="0"/>
              <a:t>14.5.2016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3C88-1ACF-4587-BE92-0301947E12D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61C7-5393-40A7-A530-0881EF65C90C}" type="datetimeFigureOut">
              <a:rPr lang="tr-TR" smtClean="0"/>
              <a:t>14.5.2016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3C88-1ACF-4587-BE92-0301947E12D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61C7-5393-40A7-A530-0881EF65C90C}" type="datetimeFigureOut">
              <a:rPr lang="tr-TR" smtClean="0"/>
              <a:t>14.5.2016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3C88-1ACF-4587-BE92-0301947E12D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61C7-5393-40A7-A530-0881EF65C90C}" type="datetimeFigureOut">
              <a:rPr lang="tr-TR" smtClean="0"/>
              <a:t>14.5.2016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3C88-1ACF-4587-BE92-0301947E12D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61C7-5393-40A7-A530-0881EF65C90C}" type="datetimeFigureOut">
              <a:rPr lang="tr-TR" smtClean="0"/>
              <a:t>14.5.2016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3C88-1ACF-4587-BE92-0301947E12D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61C7-5393-40A7-A530-0881EF65C90C}" type="datetimeFigureOut">
              <a:rPr lang="tr-TR" smtClean="0"/>
              <a:t>14.5.2016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93C88-1ACF-4587-BE92-0301947E12DF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A61C7-5393-40A7-A530-0881EF65C90C}" type="datetimeFigureOut">
              <a:rPr lang="tr-TR" smtClean="0"/>
              <a:t>14.5.2016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D93C88-1ACF-4587-BE92-0301947E12DF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DD93C88-1ACF-4587-BE92-0301947E12DF}" type="slidenum">
              <a:rPr lang="tr-TR" smtClean="0"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86A61C7-5393-40A7-A530-0881EF65C90C}" type="datetimeFigureOut">
              <a:rPr lang="tr-TR" smtClean="0"/>
              <a:t>14.5.2016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539552" y="1844824"/>
            <a:ext cx="784887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ACİL YARDIM ve AFET YÖNETİMİ ÖĞRENCİLERİNİN KARAR VERME DÜZEYLERİ</a:t>
            </a:r>
          </a:p>
          <a:p>
            <a:pPr algn="ctr"/>
            <a:endParaRPr lang="tr-TR" sz="3200" b="1" dirty="0" smtClean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endParaRPr lang="tr-TR" sz="3200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endParaRPr lang="tr-TR" sz="3200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600" b="1" dirty="0" err="1" smtClean="0">
                <a:solidFill>
                  <a:schemeClr val="bg2">
                    <a:lumMod val="75000"/>
                  </a:schemeClr>
                </a:solidFill>
                <a:latin typeface="Comic Sans MS" panose="030F0702030302020204" pitchFamily="66" charset="0"/>
              </a:rPr>
              <a:t>Yard</a:t>
            </a:r>
            <a:r>
              <a:rPr lang="tr-TR" sz="1600" b="1" dirty="0" smtClean="0">
                <a:solidFill>
                  <a:schemeClr val="bg2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1600" b="1" dirty="0" err="1" smtClean="0">
                <a:solidFill>
                  <a:schemeClr val="bg2">
                    <a:lumMod val="75000"/>
                  </a:schemeClr>
                </a:solidFill>
                <a:latin typeface="Comic Sans MS" panose="030F0702030302020204" pitchFamily="66" charset="0"/>
              </a:rPr>
              <a:t>Doç</a:t>
            </a:r>
            <a:r>
              <a:rPr lang="tr-TR" sz="1600" b="1" dirty="0" smtClean="0">
                <a:solidFill>
                  <a:schemeClr val="bg2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1600" b="1" dirty="0" err="1" smtClean="0">
                <a:solidFill>
                  <a:schemeClr val="bg2">
                    <a:lumMod val="75000"/>
                  </a:schemeClr>
                </a:solidFill>
                <a:latin typeface="Comic Sans MS" panose="030F0702030302020204" pitchFamily="66" charset="0"/>
              </a:rPr>
              <a:t>Dr</a:t>
            </a:r>
            <a:r>
              <a:rPr lang="tr-TR" sz="1600" b="1" dirty="0" smtClean="0">
                <a:solidFill>
                  <a:schemeClr val="bg2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tr-TR" sz="1600" b="1" dirty="0">
                <a:solidFill>
                  <a:schemeClr val="bg2">
                    <a:lumMod val="75000"/>
                  </a:schemeClr>
                </a:solidFill>
                <a:latin typeface="Comic Sans MS" panose="030F0702030302020204" pitchFamily="66" charset="0"/>
              </a:rPr>
              <a:t>R</a:t>
            </a:r>
            <a:r>
              <a:rPr lang="tr-TR" sz="1600" b="1" dirty="0" smtClean="0">
                <a:solidFill>
                  <a:schemeClr val="bg2">
                    <a:lumMod val="75000"/>
                  </a:schemeClr>
                </a:solidFill>
                <a:latin typeface="Comic Sans MS" panose="030F0702030302020204" pitchFamily="66" charset="0"/>
              </a:rPr>
              <a:t>ana Can</a:t>
            </a:r>
          </a:p>
          <a:p>
            <a:pPr algn="ctr"/>
            <a:r>
              <a:rPr lang="tr-TR" sz="1600" b="1" dirty="0" smtClean="0">
                <a:solidFill>
                  <a:schemeClr val="bg2">
                    <a:lumMod val="75000"/>
                  </a:schemeClr>
                </a:solidFill>
                <a:latin typeface="Comic Sans MS" panose="030F0702030302020204" pitchFamily="66" charset="0"/>
              </a:rPr>
              <a:t>Mustafa Kemal Üniversitesi Hatay Sağlık Yüksekokulu </a:t>
            </a:r>
            <a:endParaRPr lang="tr-TR" sz="1600" b="1" dirty="0">
              <a:solidFill>
                <a:schemeClr val="bg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3635896" y="6536377"/>
            <a:ext cx="18036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14 Mayıs 2016, Ankara</a:t>
            </a:r>
            <a:endParaRPr lang="tr-TR" sz="1200" dirty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2699792" y="44624"/>
            <a:ext cx="3770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ULUSLARARASI  AFET  ve ACİL TIP KONGRESİ</a:t>
            </a:r>
            <a:endParaRPr lang="tr-TR" sz="1200" dirty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64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611560" y="836712"/>
            <a:ext cx="784887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Melbourne Karar Verme Ölçeği I-II</a:t>
            </a:r>
          </a:p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Mann ve ark (1998), tarafından geliştirilmiş Deniz (2004) tarafından  </a:t>
            </a:r>
            <a:r>
              <a:rPr lang="tr-TR" sz="3200" b="1" dirty="0" err="1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Türkçe’ye</a:t>
            </a:r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 uyarlanmış geçerlik ve güvenirlik çalışması yapmıştır. </a:t>
            </a:r>
          </a:p>
          <a:p>
            <a:pPr algn="ctr"/>
            <a:endParaRPr lang="tr-TR" sz="3200" b="1" dirty="0" smtClean="0">
              <a:solidFill>
                <a:srgbClr val="C89F5D">
                  <a:lumMod val="50000"/>
                </a:srgb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I. kısım: Karar vermede kendine güveni belirlemeye yönelik 6 maddeden</a:t>
            </a:r>
          </a:p>
          <a:p>
            <a:pPr algn="ctr"/>
            <a:endParaRPr lang="tr-TR" sz="3200" b="1" dirty="0" smtClean="0">
              <a:solidFill>
                <a:srgbClr val="C89F5D">
                  <a:lumMod val="50000"/>
                </a:srgb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II. kısım; karar verme stillerini ölçmeye yönelik 22 maddeden </a:t>
            </a:r>
          </a:p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oluşmaktadır.  </a:t>
            </a:r>
            <a:endParaRPr lang="tr-TR" sz="3200" b="1" dirty="0">
              <a:solidFill>
                <a:srgbClr val="C89F5D">
                  <a:lumMod val="50000"/>
                </a:srgb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3203848" y="179348"/>
            <a:ext cx="2747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MATERYAL METOD (4)</a:t>
            </a:r>
            <a:endParaRPr lang="tr-TR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58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611560" y="836712"/>
            <a:ext cx="784887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Melbourne Karar Verme Ölçeği II’ de dört alt grup bulunmaktadır.</a:t>
            </a:r>
          </a:p>
          <a:p>
            <a:pPr algn="ctr"/>
            <a:r>
              <a:rPr lang="tr-TR" sz="28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1.Dikkatli Karar Verme Stili: </a:t>
            </a:r>
          </a:p>
          <a:p>
            <a:pPr algn="ctr"/>
            <a:r>
              <a:rPr lang="tr-TR" sz="28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Karar vermeden önce gerekli bilgiyi arama, alternatifleri dikkatlice değerlendirme, seçim yapma </a:t>
            </a:r>
          </a:p>
          <a:p>
            <a:pPr algn="ctr"/>
            <a:endParaRPr lang="tr-TR" sz="2800" b="1" dirty="0">
              <a:solidFill>
                <a:srgbClr val="C89F5D">
                  <a:lumMod val="50000"/>
                </a:srgb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28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2.Kaçıngan Karar Verme Stili: </a:t>
            </a:r>
          </a:p>
          <a:p>
            <a:pPr algn="ctr"/>
            <a:r>
              <a:rPr lang="tr-TR" sz="28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Karar vermekten kaçınma, kararları başkalarına bırakma eğiliminde olma ve böylece sorumluluğu bir başkasına devrederek karar</a:t>
            </a:r>
          </a:p>
          <a:p>
            <a:pPr algn="ctr"/>
            <a:r>
              <a:rPr lang="tr-TR" sz="28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vermekten kurtulmaya çalışma</a:t>
            </a:r>
            <a:endParaRPr lang="tr-TR" sz="3200" b="1" dirty="0" smtClean="0">
              <a:solidFill>
                <a:srgbClr val="C89F5D">
                  <a:lumMod val="50000"/>
                </a:srgb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3203848" y="179348"/>
            <a:ext cx="2747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MATERYAL METOD (5)</a:t>
            </a:r>
            <a:endParaRPr lang="tr-TR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20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611560" y="836712"/>
            <a:ext cx="784887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Melbourne Karar Verme Ölçeği II’ de dört alt grup bulunmaktadır.</a:t>
            </a:r>
          </a:p>
          <a:p>
            <a:pPr algn="ctr"/>
            <a:r>
              <a:rPr lang="tr-TR" sz="28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3.Erteleyici Karar Verme Stili: </a:t>
            </a:r>
          </a:p>
          <a:p>
            <a:pPr algn="ctr"/>
            <a:r>
              <a:rPr lang="tr-TR" sz="28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kararı geçerli bir neden olmaksızın sürekli</a:t>
            </a:r>
          </a:p>
          <a:p>
            <a:pPr algn="ctr"/>
            <a:r>
              <a:rPr lang="tr-TR" sz="28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erteleme, geciktirme ve sürüncemede bırakma.</a:t>
            </a:r>
          </a:p>
          <a:p>
            <a:pPr algn="ctr"/>
            <a:endParaRPr lang="tr-TR" sz="2800" b="1" dirty="0">
              <a:solidFill>
                <a:srgbClr val="C89F5D">
                  <a:lumMod val="50000"/>
                </a:srgb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28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4.Panik Karar Verme Stili: </a:t>
            </a:r>
          </a:p>
          <a:p>
            <a:pPr algn="ctr"/>
            <a:r>
              <a:rPr lang="tr-TR" sz="28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Karar durumu ile karşı karşıya kaldığında, kendini zaman baskısı altında hissederek aceleci davranışlar sergileyip çabuk çözümlere ulaşma çabası.</a:t>
            </a:r>
            <a:endParaRPr lang="tr-TR" sz="3200" b="1" dirty="0" smtClean="0">
              <a:solidFill>
                <a:srgbClr val="C89F5D">
                  <a:lumMod val="50000"/>
                </a:srgb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3203848" y="179348"/>
            <a:ext cx="2747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MATERYAL METOD (6)</a:t>
            </a:r>
            <a:endParaRPr lang="tr-TR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65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611560" y="1413351"/>
            <a:ext cx="784887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Katılımcıların </a:t>
            </a:r>
          </a:p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yaş ortalaması 20,65 </a:t>
            </a:r>
          </a:p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% 59,4’ü erkek </a:t>
            </a:r>
          </a:p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% 32,1’i ikinci sınıf</a:t>
            </a:r>
          </a:p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%73,6’sı isteyerek bölümü seçmiş</a:t>
            </a:r>
          </a:p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% 30,2’si sevdiği için bölümü seçmiş</a:t>
            </a:r>
          </a:p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(% 20,8’ i  diğer-lisans </a:t>
            </a:r>
            <a:r>
              <a:rPr lang="tr-TR" sz="3200" b="1" dirty="0" err="1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tamamlama,tavsiye</a:t>
            </a:r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-)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3707904" y="179348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BULGULAR (1)</a:t>
            </a:r>
            <a:endParaRPr lang="tr-TR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91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865080"/>
              </p:ext>
            </p:extLst>
          </p:nvPr>
        </p:nvGraphicFramePr>
        <p:xfrm>
          <a:off x="1602700" y="1340768"/>
          <a:ext cx="5849620" cy="4714791"/>
        </p:xfrm>
        <a:graphic>
          <a:graphicData uri="http://schemas.openxmlformats.org/drawingml/2006/table">
            <a:tbl>
              <a:tblPr firstRow="1" firstCol="1" bandRow="1"/>
              <a:tblGrid>
                <a:gridCol w="2393236"/>
                <a:gridCol w="1506299"/>
                <a:gridCol w="1950085"/>
              </a:tblGrid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Anne eğitimi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Sayı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Yüzde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257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okur yazar değil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17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16,0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257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okur yazar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6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5,7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257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339966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ilkokul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339966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59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339966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55,7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257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ortaokul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9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8,5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257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lise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11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10,4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257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üniversite </a:t>
                      </a:r>
                      <a:r>
                        <a:rPr lang="tr-TR" sz="1800" b="1" dirty="0" smtClean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/ YO</a:t>
                      </a:r>
                      <a:endParaRPr lang="tr-TR" sz="18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4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3,8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257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Toplam </a:t>
                      </a:r>
                      <a:endParaRPr lang="tr-TR" sz="18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106</a:t>
                      </a:r>
                      <a:endParaRPr lang="tr-TR" sz="18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100</a:t>
                      </a:r>
                      <a:endParaRPr lang="tr-TR" sz="18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257">
                <a:tc grid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tr-TR" sz="18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tr-TR" sz="18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tr-TR" sz="18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3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Baba eğitimi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Sayı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Yüzde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257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okur yazar değil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4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3,8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257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okur yazar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4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3,8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257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339966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ilkokul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339966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339966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47,2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257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ortaokul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18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17,0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257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lise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17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16,0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257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üniversite </a:t>
                      </a:r>
                      <a:r>
                        <a:rPr lang="tr-TR" sz="1800" b="1" dirty="0" smtClean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/YO</a:t>
                      </a:r>
                      <a:endParaRPr lang="tr-TR" sz="18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13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12,3</a:t>
                      </a:r>
                      <a:endParaRPr lang="tr-TR" sz="18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257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Toplam </a:t>
                      </a:r>
                      <a:endParaRPr lang="tr-TR" sz="18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106</a:t>
                      </a:r>
                      <a:endParaRPr lang="tr-TR" sz="18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100</a:t>
                      </a:r>
                      <a:endParaRPr lang="tr-TR" sz="18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3707904" y="179348"/>
            <a:ext cx="1773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BULGULAR (2)</a:t>
            </a:r>
            <a:endParaRPr lang="tr-TR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89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611560" y="2230993"/>
            <a:ext cx="78488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Katılımcıların </a:t>
            </a:r>
          </a:p>
          <a:p>
            <a:pPr algn="ctr"/>
            <a:r>
              <a:rPr lang="tr-TR" sz="3200" b="1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% 79’u </a:t>
            </a:r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çalışmamaktadır. </a:t>
            </a:r>
          </a:p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Çalışanların yarısı ATT (Tamamına yakını sağlık profesyoneli) 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3707904" y="179348"/>
            <a:ext cx="1773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BULGULAR (3)</a:t>
            </a:r>
            <a:endParaRPr lang="tr-TR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0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72718"/>
              </p:ext>
            </p:extLst>
          </p:nvPr>
        </p:nvGraphicFramePr>
        <p:xfrm>
          <a:off x="1342390" y="2348880"/>
          <a:ext cx="5821898" cy="2053336"/>
        </p:xfrm>
        <a:graphic>
          <a:graphicData uri="http://schemas.openxmlformats.org/drawingml/2006/table">
            <a:tbl>
              <a:tblPr firstRow="1" firstCol="1" bandRow="1"/>
              <a:tblGrid>
                <a:gridCol w="2653546"/>
                <a:gridCol w="1245989"/>
                <a:gridCol w="1922363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Kendi başına karar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Sayı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Yüzde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339966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evet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339966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78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339966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73,6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hayır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28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26,4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Toplam 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106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100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 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Ailede görüş alma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Sayı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Yüzde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339966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evet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339966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78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339966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73,6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bazen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28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26,4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Toplam </a:t>
                      </a:r>
                      <a:endParaRPr lang="tr-TR" sz="18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106</a:t>
                      </a:r>
                      <a:endParaRPr lang="tr-TR" sz="18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100</a:t>
                      </a:r>
                      <a:endParaRPr lang="tr-TR" sz="18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3662854" y="184525"/>
            <a:ext cx="1773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BULGULAR (4)</a:t>
            </a:r>
            <a:endParaRPr lang="tr-TR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64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8798669"/>
              </p:ext>
            </p:extLst>
          </p:nvPr>
        </p:nvGraphicFramePr>
        <p:xfrm>
          <a:off x="1187624" y="2276872"/>
          <a:ext cx="6580450" cy="1646936"/>
        </p:xfrm>
        <a:graphic>
          <a:graphicData uri="http://schemas.openxmlformats.org/drawingml/2006/table">
            <a:tbl>
              <a:tblPr firstRow="1" firstCol="1" bandRow="1"/>
              <a:tblGrid>
                <a:gridCol w="4032448"/>
                <a:gridCol w="1080120"/>
                <a:gridCol w="146788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Melbourne Karar Verme Ölçeği </a:t>
                      </a:r>
                      <a:endParaRPr lang="tr-TR" sz="1800" b="1" dirty="0" smtClean="0">
                        <a:solidFill>
                          <a:srgbClr val="C00000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I-II  </a:t>
                      </a:r>
                      <a:r>
                        <a:rPr lang="tr-TR" sz="1800" b="1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Alt gruplar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Sayı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C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Puan ortalaması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Özsaygı</a:t>
                      </a:r>
                      <a:endParaRPr lang="tr-TR" sz="18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106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3,00</a:t>
                      </a:r>
                      <a:endParaRPr lang="tr-TR" sz="18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Dikkatli</a:t>
                      </a:r>
                      <a:endParaRPr lang="tr-TR" sz="18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106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2,00</a:t>
                      </a:r>
                      <a:endParaRPr lang="tr-TR" sz="18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solidFill>
                            <a:srgbClr val="339966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Kaçıngan</a:t>
                      </a:r>
                      <a:endParaRPr lang="tr-TR" sz="1800" b="1" dirty="0">
                        <a:solidFill>
                          <a:srgbClr val="339966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339966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solidFill>
                            <a:srgbClr val="339966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7,72</a:t>
                      </a:r>
                      <a:endParaRPr lang="tr-TR" sz="1800" b="1" dirty="0">
                        <a:solidFill>
                          <a:srgbClr val="339966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Erteleyici</a:t>
                      </a:r>
                      <a:endParaRPr lang="tr-TR" sz="18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106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6,26</a:t>
                      </a:r>
                      <a:endParaRPr lang="tr-TR" sz="18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Panik</a:t>
                      </a:r>
                      <a:endParaRPr lang="tr-TR" sz="18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106</a:t>
                      </a:r>
                      <a:endParaRPr lang="tr-TR" sz="18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5,88</a:t>
                      </a:r>
                      <a:endParaRPr lang="tr-TR" sz="18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611560" y="5445224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Katılımcılar daha çok </a:t>
            </a:r>
            <a:r>
              <a:rPr lang="tr-TR" b="1" i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karar </a:t>
            </a:r>
            <a:r>
              <a:rPr lang="tr-TR" b="1" i="1" dirty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vermekten kaçınma, kararları başkalarına bırakma eğiliminde olma ve böylece sorumluluğu bir başkasına devrederek </a:t>
            </a:r>
            <a:r>
              <a:rPr lang="tr-TR" b="1" i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karar vermekten </a:t>
            </a:r>
            <a:r>
              <a:rPr lang="tr-TR" b="1" i="1" dirty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kurtulmaya </a:t>
            </a:r>
            <a:r>
              <a:rPr lang="tr-TR" b="1" i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çalışmayı</a:t>
            </a:r>
            <a:endParaRPr lang="tr-TR" b="1" i="1" dirty="0">
              <a:solidFill>
                <a:srgbClr val="C89F5D">
                  <a:lumMod val="50000"/>
                </a:srgb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benimsemiştir. 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3662854" y="179348"/>
            <a:ext cx="1773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BULGULAR (5)</a:t>
            </a:r>
            <a:endParaRPr lang="tr-TR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88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580154"/>
              </p:ext>
            </p:extLst>
          </p:nvPr>
        </p:nvGraphicFramePr>
        <p:xfrm>
          <a:off x="395536" y="2109200"/>
          <a:ext cx="7920880" cy="24719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0160"/>
                <a:gridCol w="792088"/>
                <a:gridCol w="1080120"/>
                <a:gridCol w="1080120"/>
                <a:gridCol w="1224136"/>
                <a:gridCol w="1224136"/>
                <a:gridCol w="108012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1400" b="1" dirty="0" smtClean="0">
                          <a:latin typeface="Comic Sans MS" panose="030F0702030302020204" pitchFamily="66" charset="0"/>
                        </a:rPr>
                        <a:t>TANITICI </a:t>
                      </a:r>
                    </a:p>
                    <a:p>
                      <a:r>
                        <a:rPr lang="tr-TR" sz="1400" b="1" dirty="0" smtClean="0">
                          <a:latin typeface="Comic Sans MS" panose="030F0702030302020204" pitchFamily="66" charset="0"/>
                        </a:rPr>
                        <a:t>ÖZELLİK</a:t>
                      </a:r>
                      <a:endParaRPr lang="tr-TR" sz="1400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b="1" dirty="0" smtClean="0">
                          <a:latin typeface="Comic Sans MS" panose="030F0702030302020204" pitchFamily="66" charset="0"/>
                        </a:rPr>
                        <a:t>N</a:t>
                      </a:r>
                      <a:endParaRPr lang="tr-TR" sz="1400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ÖZSAYGI</a:t>
                      </a:r>
                      <a:endParaRPr lang="tr-TR" sz="14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DİKKATLİ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KAÇINGAN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ERTELEYİCİ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PANİK</a:t>
                      </a:r>
                      <a:endParaRPr lang="tr-TR" sz="14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tr-TR" sz="1400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X±SS</a:t>
                      </a:r>
                      <a:endParaRPr lang="tr-TR" sz="14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X±SS</a:t>
                      </a:r>
                      <a:endParaRPr lang="tr-TR" sz="14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X±SS</a:t>
                      </a:r>
                      <a:endParaRPr lang="tr-TR" sz="14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X±SS</a:t>
                      </a:r>
                      <a:endParaRPr lang="tr-TR" sz="14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X±SS</a:t>
                      </a:r>
                      <a:endParaRPr lang="tr-TR" sz="14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200" b="1" dirty="0" smtClean="0">
                          <a:latin typeface="Comic Sans MS" panose="030F0702030302020204" pitchFamily="66" charset="0"/>
                        </a:rPr>
                        <a:t>Yaş</a:t>
                      </a:r>
                      <a:endParaRPr lang="tr-TR" sz="1200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200" b="1" dirty="0" smtClean="0">
                          <a:latin typeface="Comic Sans MS" panose="030F0702030302020204" pitchFamily="66" charset="0"/>
                        </a:rPr>
                        <a:t>17-20</a:t>
                      </a:r>
                      <a:endParaRPr lang="tr-TR" sz="1200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>
                          <a:latin typeface="Comic Sans MS" panose="030F0702030302020204" pitchFamily="66" charset="0"/>
                        </a:rPr>
                        <a:t>48</a:t>
                      </a:r>
                      <a:endParaRPr lang="tr-TR" sz="1200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3,20±2,63</a:t>
                      </a:r>
                    </a:p>
                    <a:p>
                      <a:endParaRPr lang="tr-TR" sz="1200" b="1" dirty="0">
                        <a:latin typeface="Comic Sans MS" panose="030F0702030302020204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2,18  ±2,34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7,41±2,34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6,22±2,27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5,35±2.60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200" b="1" dirty="0" smtClean="0">
                          <a:latin typeface="Comic Sans MS" panose="030F0702030302020204" pitchFamily="66" charset="0"/>
                        </a:rPr>
                        <a:t>21 ve üzeri</a:t>
                      </a:r>
                      <a:endParaRPr lang="tr-TR" sz="1200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>
                          <a:latin typeface="Comic Sans MS" panose="030F0702030302020204" pitchFamily="66" charset="0"/>
                        </a:rPr>
                        <a:t>58</a:t>
                      </a:r>
                      <a:endParaRPr lang="tr-TR" sz="1200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2,84±2,29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12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1,86±2,43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7,98±2,22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6,29±2,16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6,32±2.22</a:t>
                      </a:r>
                    </a:p>
                  </a:txBody>
                  <a:tcPr marL="68580" marR="68580" marT="0" marB="0"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tr-TR" sz="1200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>
                          <a:latin typeface="Comic Sans MS" panose="030F0702030302020204" pitchFamily="66" charset="0"/>
                        </a:rPr>
                        <a:t>t=0.760 p=0,444</a:t>
                      </a:r>
                      <a:endParaRPr lang="tr-TR" sz="1200" b="1" dirty="0">
                        <a:latin typeface="Comic Sans MS" panose="030F0702030302020204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t=0.697 </a:t>
                      </a:r>
                      <a:endParaRPr lang="tr-TR" sz="1200" b="1" dirty="0" smtClean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p=0,488</a:t>
                      </a:r>
                      <a:endParaRPr lang="tr-TR" sz="12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tr-TR" sz="1200" b="1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=-.1,272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p=0,4206</a:t>
                      </a:r>
                      <a:endParaRPr lang="tr-TR" sz="12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tr-TR" sz="1200" b="1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=-0.148 </a:t>
                      </a:r>
                      <a:r>
                        <a:rPr lang="tr-TR" sz="1200" b="1" dirty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p=0,882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t=-2.074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p=0,041</a:t>
                      </a:r>
                      <a:endParaRPr lang="tr-TR" sz="1200" b="1" dirty="0">
                        <a:solidFill>
                          <a:srgbClr val="FF0000"/>
                        </a:solidFill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Metin kutusu 3"/>
          <p:cNvSpPr txBox="1"/>
          <p:nvPr/>
        </p:nvSpPr>
        <p:spPr>
          <a:xfrm>
            <a:off x="611560" y="5590981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21 yaş ve </a:t>
            </a:r>
            <a:r>
              <a:rPr lang="tr-TR" b="1" dirty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üzeri </a:t>
            </a:r>
            <a:r>
              <a:rPr lang="tr-TR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olanlar karar sürecinde aceleci </a:t>
            </a:r>
            <a:r>
              <a:rPr lang="tr-TR" b="1" dirty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davranışlar sergileyip çabuk çözümlere ulaşma </a:t>
            </a:r>
            <a:r>
              <a:rPr lang="tr-TR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çabası içindeler.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3662854" y="179348"/>
            <a:ext cx="1773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BULGULAR (6)</a:t>
            </a:r>
            <a:endParaRPr lang="tr-TR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82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742032"/>
              </p:ext>
            </p:extLst>
          </p:nvPr>
        </p:nvGraphicFramePr>
        <p:xfrm>
          <a:off x="395536" y="2109200"/>
          <a:ext cx="7920880" cy="24719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0160"/>
                <a:gridCol w="792088"/>
                <a:gridCol w="1080120"/>
                <a:gridCol w="1080120"/>
                <a:gridCol w="1224136"/>
                <a:gridCol w="1224136"/>
                <a:gridCol w="108012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1400" b="1" dirty="0" smtClean="0">
                          <a:latin typeface="Comic Sans MS" panose="030F0702030302020204" pitchFamily="66" charset="0"/>
                        </a:rPr>
                        <a:t>TANITICI </a:t>
                      </a:r>
                    </a:p>
                    <a:p>
                      <a:r>
                        <a:rPr lang="tr-TR" sz="1400" b="1" dirty="0" smtClean="0">
                          <a:latin typeface="Comic Sans MS" panose="030F0702030302020204" pitchFamily="66" charset="0"/>
                        </a:rPr>
                        <a:t>ÖZELLİK</a:t>
                      </a:r>
                      <a:endParaRPr lang="tr-TR" sz="1400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b="1" dirty="0" smtClean="0">
                          <a:latin typeface="Comic Sans MS" panose="030F0702030302020204" pitchFamily="66" charset="0"/>
                        </a:rPr>
                        <a:t>N</a:t>
                      </a:r>
                      <a:endParaRPr lang="tr-TR" sz="1400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ÖZSAYGI</a:t>
                      </a:r>
                      <a:endParaRPr lang="tr-TR" sz="14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DİKKATLİ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KAÇINGAN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ERTELEYİCİ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PANİK</a:t>
                      </a:r>
                      <a:endParaRPr lang="tr-TR" sz="14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tr-TR" sz="1400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X±SS</a:t>
                      </a:r>
                      <a:endParaRPr lang="tr-TR" sz="14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X±SS</a:t>
                      </a:r>
                      <a:endParaRPr lang="tr-TR" sz="14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X±SS</a:t>
                      </a:r>
                      <a:endParaRPr lang="tr-TR" sz="14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X±SS</a:t>
                      </a:r>
                      <a:endParaRPr lang="tr-TR" sz="14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X±SS</a:t>
                      </a:r>
                      <a:endParaRPr lang="tr-TR" sz="14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gridSpan="7">
                  <a:txBody>
                    <a:bodyPr/>
                    <a:lstStyle/>
                    <a:p>
                      <a:r>
                        <a:rPr lang="tr-TR" sz="1200" b="1" dirty="0" smtClean="0">
                          <a:latin typeface="Comic Sans MS" panose="030F0702030302020204" pitchFamily="66" charset="0"/>
                        </a:rPr>
                        <a:t>Mesleği</a:t>
                      </a:r>
                      <a:r>
                        <a:rPr lang="tr-TR" sz="1200" b="1" baseline="0" dirty="0" smtClean="0">
                          <a:latin typeface="Comic Sans MS" panose="030F0702030302020204" pitchFamily="66" charset="0"/>
                        </a:rPr>
                        <a:t> isteyerek seçme durumu</a:t>
                      </a:r>
                      <a:endParaRPr lang="tr-TR" sz="1200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İsteyerek seçen</a:t>
                      </a:r>
                      <a:endParaRPr lang="tr-TR" sz="12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>
                          <a:latin typeface="Comic Sans MS" panose="030F0702030302020204" pitchFamily="66" charset="0"/>
                        </a:rPr>
                        <a:t>78</a:t>
                      </a:r>
                      <a:endParaRPr lang="tr-TR" sz="1200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2,74±2,15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1,73±2,16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7,87±2,30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6.42±2.30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5.94±2.43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İsteyerek seçmeyen</a:t>
                      </a:r>
                      <a:endParaRPr lang="tr-TR" sz="12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>
                          <a:latin typeface="Comic Sans MS" panose="030F0702030302020204" pitchFamily="66" charset="0"/>
                        </a:rPr>
                        <a:t>28</a:t>
                      </a:r>
                      <a:r>
                        <a:rPr lang="tr-TR" sz="1200" b="1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*</a:t>
                      </a:r>
                      <a:endParaRPr lang="tr-TR" sz="12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3,75±3,03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2,78±2,82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7.32±2.21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5.82±1.84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5.71±2.50</a:t>
                      </a:r>
                    </a:p>
                  </a:txBody>
                  <a:tcPr marL="68580" marR="68580" marT="0" marB="0"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tr-TR" sz="1200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t=-1.889 p=0,062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t=-2.035 </a:t>
                      </a:r>
                      <a:endParaRPr lang="tr-TR" sz="12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p=0,044</a:t>
                      </a:r>
                      <a:endParaRPr lang="tr-TR" sz="12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t=1.093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p=0,277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t=1.244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p=0,216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t=0.434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p=0,665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Metin kutusu 3"/>
          <p:cNvSpPr txBox="1"/>
          <p:nvPr/>
        </p:nvSpPr>
        <p:spPr>
          <a:xfrm>
            <a:off x="611560" y="5590981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Mesleği isteyerek seçmeyenler dikkatli karar verme stilini daha çok benimsemiştir. 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3662854" y="179348"/>
            <a:ext cx="1773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BULGULAR (7)</a:t>
            </a:r>
            <a:endParaRPr lang="tr-TR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23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539552" y="2132856"/>
            <a:ext cx="78488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Karar verme, bir amaca varmak için  mevcut olan ve koşullara göre</a:t>
            </a:r>
          </a:p>
          <a:p>
            <a:pPr algn="ctr"/>
            <a:r>
              <a:rPr lang="tr-TR" sz="32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mümkün olabilecek seçeneklerden en uygun görüneni seçmek,</a:t>
            </a:r>
          </a:p>
          <a:p>
            <a:pPr algn="ctr"/>
            <a:r>
              <a:rPr lang="tr-TR" sz="32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tercih etmektir. </a:t>
            </a:r>
            <a:endParaRPr lang="tr-TR" sz="3200" b="1" dirty="0">
              <a:solidFill>
                <a:schemeClr val="accent5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2829242" y="179348"/>
            <a:ext cx="3542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GİRİŞ ve GENEL BİLGİLER (1)</a:t>
            </a:r>
            <a:endParaRPr lang="tr-TR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00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385198"/>
              </p:ext>
            </p:extLst>
          </p:nvPr>
        </p:nvGraphicFramePr>
        <p:xfrm>
          <a:off x="395536" y="2109200"/>
          <a:ext cx="7920880" cy="24221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0160"/>
                <a:gridCol w="792088"/>
                <a:gridCol w="1080120"/>
                <a:gridCol w="1080120"/>
                <a:gridCol w="1224136"/>
                <a:gridCol w="1224136"/>
                <a:gridCol w="108012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1400" b="1" dirty="0" smtClean="0">
                          <a:latin typeface="Comic Sans MS" panose="030F0702030302020204" pitchFamily="66" charset="0"/>
                        </a:rPr>
                        <a:t>TANITICI </a:t>
                      </a:r>
                    </a:p>
                    <a:p>
                      <a:r>
                        <a:rPr lang="tr-TR" sz="1400" b="1" dirty="0" smtClean="0">
                          <a:latin typeface="Comic Sans MS" panose="030F0702030302020204" pitchFamily="66" charset="0"/>
                        </a:rPr>
                        <a:t>ÖZELLİK</a:t>
                      </a:r>
                      <a:endParaRPr lang="tr-TR" sz="1400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b="1" dirty="0" smtClean="0">
                          <a:latin typeface="Comic Sans MS" panose="030F0702030302020204" pitchFamily="66" charset="0"/>
                        </a:rPr>
                        <a:t>N</a:t>
                      </a:r>
                      <a:endParaRPr lang="tr-TR" sz="1400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ÖZSAYGI</a:t>
                      </a:r>
                      <a:endParaRPr lang="tr-TR" sz="14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DİKKATLİ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KAÇINGAN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ERTELEYİCİ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PANİK</a:t>
                      </a:r>
                      <a:endParaRPr lang="tr-TR" sz="14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tr-TR" sz="1400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X±SS</a:t>
                      </a:r>
                      <a:endParaRPr lang="tr-TR" sz="14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X±SS</a:t>
                      </a:r>
                      <a:endParaRPr lang="tr-TR" sz="14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X±SS</a:t>
                      </a:r>
                      <a:endParaRPr lang="tr-TR" sz="14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X±SS</a:t>
                      </a:r>
                      <a:endParaRPr lang="tr-TR" sz="14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X±SS</a:t>
                      </a:r>
                      <a:endParaRPr lang="tr-TR" sz="14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gridSpan="7">
                  <a:txBody>
                    <a:bodyPr/>
                    <a:lstStyle/>
                    <a:p>
                      <a:r>
                        <a:rPr lang="tr-TR" sz="1200" b="1" dirty="0" smtClean="0">
                          <a:latin typeface="Comic Sans MS" panose="030F0702030302020204" pitchFamily="66" charset="0"/>
                        </a:rPr>
                        <a:t>Bir kurumda çalışma durumu</a:t>
                      </a:r>
                      <a:endParaRPr lang="tr-TR" sz="1200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Çalışan </a:t>
                      </a:r>
                      <a:endParaRPr lang="tr-TR" sz="12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>
                          <a:latin typeface="Comic Sans MS" panose="030F0702030302020204" pitchFamily="66" charset="0"/>
                        </a:rPr>
                        <a:t>22</a:t>
                      </a:r>
                      <a:r>
                        <a:rPr lang="tr-TR" sz="1200" b="1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*</a:t>
                      </a:r>
                      <a:endParaRPr lang="tr-TR" sz="12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2,59±1,62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1.00±1.41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7.68±2.60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6.13±2.49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6.22±2.09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Çalışmayan </a:t>
                      </a:r>
                      <a:endParaRPr lang="tr-TR" sz="12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>
                          <a:latin typeface="Comic Sans MS" panose="030F0702030302020204" pitchFamily="66" charset="0"/>
                        </a:rPr>
                        <a:t>84</a:t>
                      </a:r>
                      <a:endParaRPr lang="tr-TR" sz="12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3,11±2.61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2.27±2.52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7.73±2.21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6.29±2.13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5.79±2.53</a:t>
                      </a:r>
                    </a:p>
                  </a:txBody>
                  <a:tcPr marL="68580" marR="68580" marT="0" marB="0"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tr-TR" sz="1200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t=-0.900 p=0,370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t=-2.270</a:t>
                      </a:r>
                      <a:endParaRPr lang="tr-TR" sz="12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p=0,025</a:t>
                      </a:r>
                      <a:endParaRPr lang="tr-TR" sz="12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t=-0.102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p=0,919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t=-0.305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p=0,761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t=0.773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p=0,465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Metin kutusu 3"/>
          <p:cNvSpPr txBox="1"/>
          <p:nvPr/>
        </p:nvSpPr>
        <p:spPr>
          <a:xfrm>
            <a:off x="611560" y="5590981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Bir kurumda çalışmayanlar dikkatli karar verme stilini daha çok benimsemiştir. 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3662854" y="179348"/>
            <a:ext cx="1773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BULGULAR (8)</a:t>
            </a:r>
            <a:endParaRPr lang="tr-TR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09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966278"/>
              </p:ext>
            </p:extLst>
          </p:nvPr>
        </p:nvGraphicFramePr>
        <p:xfrm>
          <a:off x="395536" y="2109200"/>
          <a:ext cx="7920880" cy="24221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0160"/>
                <a:gridCol w="792088"/>
                <a:gridCol w="1080120"/>
                <a:gridCol w="1080120"/>
                <a:gridCol w="1224136"/>
                <a:gridCol w="1224136"/>
                <a:gridCol w="108012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1400" b="1" dirty="0" smtClean="0">
                          <a:latin typeface="Comic Sans MS" panose="030F0702030302020204" pitchFamily="66" charset="0"/>
                        </a:rPr>
                        <a:t>TANITICI </a:t>
                      </a:r>
                    </a:p>
                    <a:p>
                      <a:r>
                        <a:rPr lang="tr-TR" sz="1400" b="1" dirty="0" smtClean="0">
                          <a:latin typeface="Comic Sans MS" panose="030F0702030302020204" pitchFamily="66" charset="0"/>
                        </a:rPr>
                        <a:t>ÖZELLİK</a:t>
                      </a:r>
                      <a:endParaRPr lang="tr-TR" sz="1400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b="1" dirty="0" smtClean="0">
                          <a:latin typeface="Comic Sans MS" panose="030F0702030302020204" pitchFamily="66" charset="0"/>
                        </a:rPr>
                        <a:t>N</a:t>
                      </a:r>
                      <a:endParaRPr lang="tr-TR" sz="1400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ÖZSAYGI</a:t>
                      </a:r>
                      <a:endParaRPr lang="tr-TR" sz="14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DİKKATLİ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KAÇINGAN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ERTELEYİCİ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PANİK</a:t>
                      </a:r>
                      <a:endParaRPr lang="tr-TR" sz="14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tr-TR" sz="1400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1200" dirty="0" smtClean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X±SS</a:t>
                      </a:r>
                      <a:endParaRPr lang="tr-TR" sz="14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X±SS</a:t>
                      </a:r>
                      <a:endParaRPr lang="tr-TR" sz="14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X±SS</a:t>
                      </a:r>
                      <a:endParaRPr lang="tr-TR" sz="14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X±SS</a:t>
                      </a:r>
                      <a:endParaRPr lang="tr-TR" sz="14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X±SS</a:t>
                      </a:r>
                      <a:endParaRPr lang="tr-TR" sz="14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gridSpan="7">
                  <a:txBody>
                    <a:bodyPr/>
                    <a:lstStyle/>
                    <a:p>
                      <a:r>
                        <a:rPr lang="tr-TR" sz="1200" b="1" dirty="0" smtClean="0">
                          <a:latin typeface="Comic Sans MS" panose="030F0702030302020204" pitchFamily="66" charset="0"/>
                        </a:rPr>
                        <a:t>Ailede karar alınırken görüş alınma durumu</a:t>
                      </a:r>
                      <a:endParaRPr lang="tr-TR" sz="1200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Evet</a:t>
                      </a:r>
                      <a:endParaRPr lang="tr-TR" sz="12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>
                          <a:latin typeface="Comic Sans MS" panose="030F0702030302020204" pitchFamily="66" charset="0"/>
                        </a:rPr>
                        <a:t>78</a:t>
                      </a:r>
                      <a:endParaRPr lang="tr-TR" sz="1200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2,60±2,14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1.41±1.56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8.24±2.10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6.60±2.03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6.32±2.48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 smtClean="0">
                          <a:effectLst/>
                          <a:latin typeface="Comic Sans MS" panose="030F0702030302020204" pitchFamily="66" charset="0"/>
                          <a:ea typeface="Times New Roman"/>
                          <a:cs typeface="Times New Roman"/>
                        </a:rPr>
                        <a:t>Bazen</a:t>
                      </a:r>
                      <a:endParaRPr lang="tr-TR" sz="12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200" b="1" dirty="0" smtClean="0">
                          <a:latin typeface="Comic Sans MS" panose="030F0702030302020204" pitchFamily="66" charset="0"/>
                        </a:rPr>
                        <a:t>28</a:t>
                      </a:r>
                      <a:r>
                        <a:rPr lang="tr-TR" sz="1200" b="1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*</a:t>
                      </a:r>
                      <a:endParaRPr lang="tr-TR" sz="12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4,14±2.90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3.67±3.35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6.28±2.19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5.32±2.40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4.67±1.88</a:t>
                      </a:r>
                    </a:p>
                  </a:txBody>
                  <a:tcPr marL="68580" marR="68580" marT="0" marB="0"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tr-TR" sz="1200" b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t=-2.960 p=0,004</a:t>
                      </a:r>
                      <a:endParaRPr lang="tr-TR" sz="12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t=-4.729 </a:t>
                      </a:r>
                      <a:endParaRPr lang="tr-TR" sz="12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p=0,000</a:t>
                      </a:r>
                      <a:endParaRPr lang="tr-TR" sz="12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t=4.180 </a:t>
                      </a:r>
                      <a:endParaRPr lang="tr-TR" sz="12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p=0,000</a:t>
                      </a:r>
                      <a:endParaRPr lang="tr-TR" sz="12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t=2.722 p=0,008</a:t>
                      </a:r>
                      <a:endParaRPr lang="tr-TR" sz="1200" b="1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t=3.180</a:t>
                      </a:r>
                      <a:endParaRPr lang="tr-TR" sz="12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b="1" dirty="0"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Calibri"/>
                          <a:cs typeface="Times New Roman"/>
                        </a:rPr>
                        <a:t>p=0,002</a:t>
                      </a:r>
                      <a:endParaRPr lang="tr-TR" sz="1200" b="1" dirty="0">
                        <a:effectLst/>
                        <a:latin typeface="Comic Sans MS" panose="030F0702030302020204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Metin kutusu 3"/>
          <p:cNvSpPr txBox="1"/>
          <p:nvPr/>
        </p:nvSpPr>
        <p:spPr>
          <a:xfrm>
            <a:off x="611560" y="5590981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Tüm alt gruplar arasında anlamlı fark var. Gözlere düşen örneklem sayıları çok farklı. 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3662854" y="179348"/>
            <a:ext cx="1773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BULGULAR (9)</a:t>
            </a:r>
            <a:endParaRPr lang="tr-TR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01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584544" y="44624"/>
            <a:ext cx="784887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3200" b="1" dirty="0">
              <a:solidFill>
                <a:srgbClr val="C89F5D">
                  <a:lumMod val="50000"/>
                </a:srgb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Literatürde benzer çalışmalar vardır.</a:t>
            </a:r>
          </a:p>
          <a:p>
            <a:pPr algn="just"/>
            <a:r>
              <a:rPr lang="tr-TR" sz="1400" b="1" dirty="0" err="1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Tatlılıoğlu</a:t>
            </a:r>
            <a:r>
              <a:rPr lang="tr-TR" sz="14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 K. Üniversite öğrencilerinin karar vermede öz-saygı düzeyleri ile karar verme stilleri arasındaki ilişkinin bazı değişkenlere </a:t>
            </a:r>
            <a:r>
              <a:rPr lang="tr-TR" sz="1400" b="1" dirty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göre incelenmesi. Akademik Sosyal Araştırmalar Dergisi, </a:t>
            </a:r>
            <a:r>
              <a:rPr lang="tr-TR" sz="14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2014; 2 (1): 150-170.</a:t>
            </a:r>
          </a:p>
          <a:p>
            <a:pPr algn="just"/>
            <a:endParaRPr lang="tr-TR" sz="1400" b="1" dirty="0">
              <a:solidFill>
                <a:srgbClr val="C89F5D">
                  <a:lumMod val="50000"/>
                </a:srgbClr>
              </a:solidFill>
              <a:latin typeface="Comic Sans MS" panose="030F0702030302020204" pitchFamily="66" charset="0"/>
            </a:endParaRPr>
          </a:p>
          <a:p>
            <a:pPr algn="just"/>
            <a:r>
              <a:rPr lang="tr-TR" sz="1400" b="1" dirty="0" err="1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Erözkan</a:t>
            </a:r>
            <a:r>
              <a:rPr lang="tr-TR" sz="14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 A. Üniversite öğrencilerinin bağlanma stilleri ve </a:t>
            </a:r>
            <a:r>
              <a:rPr lang="tr-TR" sz="1400" b="1" dirty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karar stratejileri. </a:t>
            </a:r>
            <a:r>
              <a:rPr lang="tr-TR" sz="14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Uluslararası Avrasya Sosyal Bilimler Dergisi. 2011; 2 (3):60-74.</a:t>
            </a:r>
          </a:p>
          <a:p>
            <a:pPr algn="just"/>
            <a:endParaRPr lang="tr-TR" sz="1400" b="1" dirty="0">
              <a:solidFill>
                <a:srgbClr val="C89F5D">
                  <a:lumMod val="50000"/>
                </a:srgbClr>
              </a:solidFill>
              <a:latin typeface="Comic Sans MS" panose="030F0702030302020204" pitchFamily="66" charset="0"/>
            </a:endParaRPr>
          </a:p>
          <a:p>
            <a:pPr algn="just"/>
            <a:r>
              <a:rPr lang="tr-TR" sz="14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Ulaş AH, </a:t>
            </a:r>
            <a:r>
              <a:rPr lang="tr-TR" sz="1400" b="1" dirty="0" err="1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Epçaçan</a:t>
            </a:r>
            <a:r>
              <a:rPr lang="tr-TR" sz="14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 C, </a:t>
            </a:r>
            <a:r>
              <a:rPr lang="tr-TR" sz="1400" b="1" dirty="0" err="1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Epçaçan</a:t>
            </a:r>
            <a:r>
              <a:rPr lang="tr-TR" sz="14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 </a:t>
            </a:r>
            <a:r>
              <a:rPr lang="tr-TR" sz="1400" b="1" dirty="0" err="1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C</a:t>
            </a:r>
            <a:r>
              <a:rPr lang="tr-TR" sz="1400" b="1" dirty="0" err="1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,</a:t>
            </a:r>
            <a:r>
              <a:rPr lang="tr-TR" sz="1400" b="1" dirty="0" err="1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Koçak</a:t>
            </a:r>
            <a:r>
              <a:rPr lang="tr-TR" sz="14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 B. Öğretmen Adaylarının Karar Vermede Özsaygı</a:t>
            </a:r>
          </a:p>
          <a:p>
            <a:pPr algn="just"/>
            <a:r>
              <a:rPr lang="tr-TR" sz="14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Düzeyi Ve Karar Verme </a:t>
            </a:r>
            <a:r>
              <a:rPr lang="tr-TR" sz="1400" b="1" dirty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Stillerinin İncelenmesi. </a:t>
            </a:r>
            <a:r>
              <a:rPr lang="tr-TR" sz="1400" b="1" dirty="0" err="1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Turkish</a:t>
            </a:r>
            <a:r>
              <a:rPr lang="tr-TR" sz="1400" b="1" dirty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 </a:t>
            </a:r>
            <a:r>
              <a:rPr lang="tr-TR" sz="1400" b="1" dirty="0" err="1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Studies</a:t>
            </a:r>
            <a:r>
              <a:rPr lang="tr-TR" sz="14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, 2015; 10 (3): 1031-1052.</a:t>
            </a:r>
          </a:p>
          <a:p>
            <a:pPr algn="just"/>
            <a:endParaRPr lang="tr-TR" sz="1400" b="1" dirty="0">
              <a:solidFill>
                <a:srgbClr val="C89F5D">
                  <a:lumMod val="50000"/>
                </a:srgbClr>
              </a:solidFill>
              <a:latin typeface="Comic Sans MS" panose="030F0702030302020204" pitchFamily="66" charset="0"/>
            </a:endParaRPr>
          </a:p>
          <a:p>
            <a:pPr algn="just"/>
            <a:r>
              <a:rPr lang="tr-TR" sz="14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Sucu G, Dicle A</a:t>
            </a:r>
            <a:r>
              <a:rPr lang="tr-TR" sz="1400" b="1" dirty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, Saka O. Hemşirelikte Klinik Karar Verme, </a:t>
            </a:r>
            <a:r>
              <a:rPr lang="tr-TR" sz="14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Etkileyen Etmenler </a:t>
            </a:r>
            <a:r>
              <a:rPr lang="tr-TR" sz="1400" b="1" dirty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Ve Karar Verme Modelleri. Hemşirelikte Eğitim ve Araştırma Dergisi 2012; 9 (1): </a:t>
            </a:r>
            <a:r>
              <a:rPr lang="tr-TR" sz="14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52-60.</a:t>
            </a:r>
          </a:p>
          <a:p>
            <a:pPr algn="just"/>
            <a:endParaRPr lang="tr-TR" sz="1400" b="1" dirty="0">
              <a:solidFill>
                <a:srgbClr val="C89F5D">
                  <a:lumMod val="50000"/>
                </a:srgbClr>
              </a:solidFill>
              <a:latin typeface="Comic Sans MS" panose="030F0702030302020204" pitchFamily="66" charset="0"/>
            </a:endParaRPr>
          </a:p>
          <a:p>
            <a:pPr algn="just"/>
            <a:r>
              <a:rPr lang="tr-TR" sz="14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Kaya N, </a:t>
            </a:r>
            <a:r>
              <a:rPr lang="tr-TR" sz="1400" b="1" dirty="0" err="1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Bolol</a:t>
            </a:r>
            <a:r>
              <a:rPr lang="tr-TR" sz="14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 N, Turan Y, Kaya H, İşçi Ç</a:t>
            </a:r>
            <a:r>
              <a:rPr lang="tr-TR" sz="1400" b="1" dirty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. Kulak Burun Boğaz Kliniklerinde Çalışan </a:t>
            </a:r>
            <a:r>
              <a:rPr lang="tr-TR" sz="14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Hemşirelerin Karar </a:t>
            </a:r>
            <a:r>
              <a:rPr lang="tr-TR" sz="1400" b="1" dirty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Verme Stratejileri ve Mesleki Doyumları. Fırat Tıp Dergisi 2011;16(1): </a:t>
            </a:r>
            <a:r>
              <a:rPr lang="tr-TR" sz="14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25-31.</a:t>
            </a:r>
          </a:p>
          <a:p>
            <a:pPr algn="just"/>
            <a:endParaRPr lang="tr-TR" sz="1400" b="1" dirty="0">
              <a:solidFill>
                <a:srgbClr val="C89F5D">
                  <a:lumMod val="50000"/>
                </a:srgbClr>
              </a:solidFill>
              <a:latin typeface="Comic Sans MS" panose="030F0702030302020204" pitchFamily="66" charset="0"/>
            </a:endParaRPr>
          </a:p>
          <a:p>
            <a:pPr algn="just"/>
            <a:r>
              <a:rPr lang="tr-TR" sz="1400" b="1" dirty="0" err="1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Çolakkadıoğlu</a:t>
            </a:r>
            <a:r>
              <a:rPr lang="tr-TR" sz="14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 O. Ergenlerde Karar Verme </a:t>
            </a:r>
            <a:r>
              <a:rPr lang="tr-TR" sz="1400" b="1" dirty="0" err="1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Ölçeği’nin</a:t>
            </a:r>
            <a:r>
              <a:rPr lang="tr-TR" sz="14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 Ortaöğretim Öğrencileri</a:t>
            </a:r>
          </a:p>
          <a:p>
            <a:pPr algn="just"/>
            <a:r>
              <a:rPr lang="tr-TR" sz="14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İçin Geçerlik Ve </a:t>
            </a:r>
            <a:r>
              <a:rPr lang="tr-TR" sz="1400" b="1" dirty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Güvenirlik </a:t>
            </a:r>
            <a:r>
              <a:rPr lang="tr-TR" sz="14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Çalışması. Mustafa </a:t>
            </a:r>
            <a:r>
              <a:rPr lang="tr-TR" sz="1400" b="1" dirty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Kemal Üniversitesi Sosyal Bilimler Enstitüsü Dergisi. </a:t>
            </a:r>
            <a:r>
              <a:rPr lang="tr-TR" sz="14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2012; 9 (19): 387-403.</a:t>
            </a:r>
          </a:p>
          <a:p>
            <a:pPr algn="just"/>
            <a:endParaRPr lang="tr-TR" sz="1400" b="1" dirty="0">
              <a:solidFill>
                <a:srgbClr val="C89F5D">
                  <a:lumMod val="50000"/>
                </a:srgbClr>
              </a:solidFill>
              <a:latin typeface="Comic Sans MS" panose="030F0702030302020204" pitchFamily="66" charset="0"/>
            </a:endParaRPr>
          </a:p>
          <a:p>
            <a:pPr algn="just"/>
            <a:r>
              <a:rPr lang="tr-TR" sz="1400" b="1" dirty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Taşdelen A. </a:t>
            </a:r>
            <a:r>
              <a:rPr lang="tr-TR" sz="14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Öğretmen Adaylarının Bazı </a:t>
            </a:r>
            <a:r>
              <a:rPr lang="tr-TR" sz="1400" b="1" dirty="0" err="1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Psiko</a:t>
            </a:r>
            <a:r>
              <a:rPr lang="tr-TR" sz="14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 Sosyal </a:t>
            </a:r>
            <a:r>
              <a:rPr lang="tr-TR" sz="1400" b="1" dirty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Değişkenlere Göre Karar Verme Stilleri. Pamukkale Üniversitesi Eğitim Fakültesi </a:t>
            </a:r>
            <a:r>
              <a:rPr lang="tr-TR" sz="14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Dergisi 2001; 10: 40-52. </a:t>
            </a:r>
          </a:p>
          <a:p>
            <a:pPr algn="ctr"/>
            <a:r>
              <a:rPr lang="tr-TR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Ancak acil yardım ve afet yönetimi öğrenci grubunda yapılmış benzer çalışmaya rastlanmamıştır. 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3058853" y="179348"/>
            <a:ext cx="3097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TARTIŞMA ve SONUÇ (1) </a:t>
            </a:r>
            <a:endParaRPr lang="tr-TR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28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584544" y="1425994"/>
            <a:ext cx="7848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3200" b="1" dirty="0">
              <a:solidFill>
                <a:srgbClr val="C89F5D">
                  <a:lumMod val="50000"/>
                </a:srgb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Katılımcıların karar vermede kendilerine güvenmedikleri </a:t>
            </a:r>
          </a:p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(puan </a:t>
            </a:r>
            <a:r>
              <a:rPr lang="tr-TR" sz="3200" b="1" dirty="0" err="1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ort</a:t>
            </a:r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= 3.00) bulunmuştur.</a:t>
            </a:r>
          </a:p>
          <a:p>
            <a:pPr algn="ctr"/>
            <a:endParaRPr lang="tr-TR" sz="3200" b="1" dirty="0">
              <a:solidFill>
                <a:srgbClr val="C89F5D">
                  <a:lumMod val="50000"/>
                </a:srgb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Acil yardım ve afet yönetimi bölümü öğrencilerinin öncelikle </a:t>
            </a:r>
            <a:r>
              <a:rPr lang="tr-TR" sz="3200" b="1" u="sng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kaçıngan </a:t>
            </a:r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sonra da </a:t>
            </a:r>
            <a:r>
              <a:rPr lang="tr-TR" sz="3200" b="1" u="sng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erteleyici</a:t>
            </a:r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   karar verme </a:t>
            </a:r>
            <a:r>
              <a:rPr lang="tr-TR" sz="3200" b="1" dirty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stilini </a:t>
            </a:r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be</a:t>
            </a:r>
            <a:r>
              <a:rPr lang="tr-TR" sz="3200" b="1" dirty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n</a:t>
            </a:r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imsedikleri görülmektedir.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2987824" y="179348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TARTIŞMA ve SONUÇ (2) </a:t>
            </a:r>
            <a:endParaRPr lang="tr-TR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68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584544" y="908720"/>
            <a:ext cx="784887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Sonuç olarak;</a:t>
            </a:r>
          </a:p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Afet ve acil durumlarda karar vermek önem taşımaktadır. </a:t>
            </a:r>
          </a:p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Olağanüstü durumun sağlıklı şekilde kontrol altına alınmasında olayın  </a:t>
            </a:r>
            <a:r>
              <a:rPr lang="tr-TR" sz="3200" b="1" dirty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bütün </a:t>
            </a:r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faktörlerinin </a:t>
            </a:r>
            <a:r>
              <a:rPr lang="tr-TR" sz="3200" b="1" dirty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etkilerini hesaba </a:t>
            </a:r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katmak , </a:t>
            </a:r>
            <a:r>
              <a:rPr lang="tr-TR" sz="3200" b="1" dirty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objektif ve bilinçli</a:t>
            </a:r>
          </a:p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olmak, </a:t>
            </a:r>
            <a:r>
              <a:rPr lang="tr-TR" sz="3200" b="1" dirty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bilimsel </a:t>
            </a:r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yöntemlerle en </a:t>
            </a:r>
            <a:r>
              <a:rPr lang="tr-TR" sz="3200" b="1" dirty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uygun </a:t>
            </a:r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olanı seçmek önemlidir. 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2987824" y="179348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TARTIŞMA ve SONUÇ (3) </a:t>
            </a:r>
            <a:endParaRPr lang="tr-TR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24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584544" y="908720"/>
            <a:ext cx="784887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Bu bağlamda;</a:t>
            </a:r>
          </a:p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Acil yardım ve afet yönetimi öğrencilerinde etkili karar verme stilini geliştirmeye yönelik çalışmaların planlanması gerekir. </a:t>
            </a:r>
          </a:p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Karar verme becerisini geliştirmede kendine güvenmeyi etkileyecek mesleki bilginin yeterli ve etkin şekilde verilmesi önemlidir. 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2987824" y="179348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TARTIŞMA ve SONUÇ  (4)</a:t>
            </a:r>
            <a:endParaRPr lang="tr-TR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86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KUYENILOGO"/>
          <p:cNvPicPr>
            <a:picLocks noChangeAspect="1" noChangeArrowheads="1"/>
          </p:cNvPicPr>
          <p:nvPr/>
        </p:nvPicPr>
        <p:blipFill>
          <a:blip r:embed="rId2">
            <a:lum bright="40000" contrast="-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836613"/>
            <a:ext cx="6120680" cy="535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1994283" y="4161854"/>
            <a:ext cx="5170005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tr-T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Teşekkür ederim.</a:t>
            </a:r>
            <a:endParaRPr lang="tr-TR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5796136" y="6237312"/>
            <a:ext cx="18806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4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ranacan@mku.edu.tr</a:t>
            </a:r>
            <a:endParaRPr lang="tr-TR" sz="1400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2699792" y="44624"/>
            <a:ext cx="3770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ULUSLARARASI  AFET  ve ACİL TIP KONGRESİ</a:t>
            </a:r>
            <a:endParaRPr lang="tr-TR" sz="1200" dirty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3635896" y="6536377"/>
            <a:ext cx="18036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 smtClean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14 Mayıs 2016, Ankara</a:t>
            </a:r>
            <a:endParaRPr lang="tr-TR" sz="1200" dirty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32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611560" y="620688"/>
            <a:ext cx="784887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Afet yönetimi, </a:t>
            </a:r>
          </a:p>
          <a:p>
            <a:pPr algn="ctr"/>
            <a:r>
              <a:rPr lang="tr-TR" sz="32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afet öncesinde önlemlerin alınması ve oluşabilecek zararları en aza indirmede öngörüde bulunma ve buna uygun planlama yapmayı, </a:t>
            </a:r>
          </a:p>
          <a:p>
            <a:pPr algn="ctr"/>
            <a:r>
              <a:rPr lang="tr-TR" sz="32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afet durumlarında olaylara zamanında, hızlı ve etkili olarak müdahale etmeyi ve </a:t>
            </a:r>
          </a:p>
          <a:p>
            <a:pPr algn="ctr"/>
            <a:r>
              <a:rPr lang="tr-TR" sz="32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afetten etkilenen bireylere daha güvenli yaşam alanı oluşturmayı içeren faaliyetlerdir. 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2771800" y="188640"/>
            <a:ext cx="3579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GİRİŞ ve GENEL BİLGİLER (4)</a:t>
            </a:r>
            <a:endParaRPr lang="tr-TR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81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611560" y="1844824"/>
            <a:ext cx="78488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Acil durum ve afet yönetiminde </a:t>
            </a:r>
          </a:p>
          <a:p>
            <a:pPr algn="ctr"/>
            <a:r>
              <a:rPr lang="tr-TR" sz="32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temel amaç </a:t>
            </a:r>
          </a:p>
          <a:p>
            <a:pPr marL="457200" indent="-457200" algn="ctr">
              <a:buFont typeface="Wingdings" panose="05000000000000000000" pitchFamily="2" charset="2"/>
              <a:buChar char="§"/>
            </a:pPr>
            <a:r>
              <a:rPr lang="tr-TR" sz="32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hayat kurtarmak, </a:t>
            </a:r>
          </a:p>
          <a:p>
            <a:pPr marL="457200" indent="-457200" algn="ctr">
              <a:buFont typeface="Wingdings" panose="05000000000000000000" pitchFamily="2" charset="2"/>
              <a:buChar char="§"/>
            </a:pPr>
            <a:r>
              <a:rPr lang="tr-TR" sz="32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tedavi sürecini başlatmak ,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tr-TR" sz="32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kriz durumunu başarılı bir şekilde yönetebilmektir.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2771800" y="179348"/>
            <a:ext cx="3579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GİRİŞ ve GENEL BİLGİLER (5)</a:t>
            </a:r>
            <a:endParaRPr lang="tr-TR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97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611560" y="2098591"/>
            <a:ext cx="78488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Böylesine çok bileşenli bir alanda çalışmak yeterli bilgi ve donanıma sahip olmayı aynı zamanda </a:t>
            </a:r>
            <a:r>
              <a:rPr lang="tr-TR" sz="3200" b="1" dirty="0" smtClean="0">
                <a:solidFill>
                  <a:srgbClr val="0000CC"/>
                </a:solidFill>
                <a:latin typeface="Comic Sans MS" panose="030F0702030302020204" pitchFamily="66" charset="0"/>
              </a:rPr>
              <a:t>doğru ve hızlı karar verme becerisine</a:t>
            </a:r>
            <a:r>
              <a:rPr lang="tr-TR" sz="3200" b="1" dirty="0" smtClean="0">
                <a:solidFill>
                  <a:schemeClr val="accent5">
                    <a:lumMod val="50000"/>
                  </a:schemeClr>
                </a:solidFill>
                <a:latin typeface="Comic Sans MS" panose="030F0702030302020204" pitchFamily="66" charset="0"/>
              </a:rPr>
              <a:t> sahip olmayı gerektirmektedir. </a:t>
            </a:r>
          </a:p>
        </p:txBody>
      </p:sp>
      <p:sp>
        <p:nvSpPr>
          <p:cNvPr id="3" name="Metin kutusu 2"/>
          <p:cNvSpPr txBox="1"/>
          <p:nvPr/>
        </p:nvSpPr>
        <p:spPr>
          <a:xfrm>
            <a:off x="2771800" y="188640"/>
            <a:ext cx="3579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GİRİŞ ve GENEL BİLGİLER (6)</a:t>
            </a:r>
            <a:endParaRPr lang="tr-TR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08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611560" y="1894180"/>
            <a:ext cx="78488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Bu çalışmanın ortaya çıkış noktası ve amacı da; </a:t>
            </a:r>
          </a:p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acil durum ve afet yönetimi konusunda lisans eğitimi alan acil yardım ve afet yönetimi bölümü öğrencilerinin karar verme becerilerini belirlemektir. </a:t>
            </a:r>
            <a:endParaRPr lang="tr-TR" sz="3200" b="1" dirty="0">
              <a:solidFill>
                <a:srgbClr val="C89F5D">
                  <a:lumMod val="50000"/>
                </a:srgb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3203848" y="179348"/>
            <a:ext cx="2648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ÇALIŞMANIN AMACI</a:t>
            </a:r>
            <a:endParaRPr lang="tr-TR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67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611560" y="1124744"/>
            <a:ext cx="7848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Çalışmanın evrenini Mustafa Kemal Üniversitesi Hatay Sağlık Yüksekokulu Acil Yardım ve Afet Yönetimi bölümünde 1-2-3-4. sınıflarda okuyan öğrenciler oluşturmaktadır. </a:t>
            </a:r>
          </a:p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Çalışmada örneklem seçimine gidilmemiş olup çalışmaya katılmayı kabul eden 106 öğrenci örnekleme alınmıştır. </a:t>
            </a:r>
            <a:endParaRPr lang="tr-TR" sz="3200" b="1" dirty="0">
              <a:solidFill>
                <a:srgbClr val="C89F5D">
                  <a:lumMod val="50000"/>
                </a:srgb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3203848" y="179348"/>
            <a:ext cx="2710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MATERYAL METOD (1)</a:t>
            </a:r>
            <a:endParaRPr lang="tr-TR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31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611560" y="2276872"/>
            <a:ext cx="78488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Çalışmada </a:t>
            </a:r>
          </a:p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Kişisel bilgi formu </a:t>
            </a:r>
          </a:p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Melbourne Karar Verme Ölçeği I-II kullanılmıştır.</a:t>
            </a:r>
            <a:endParaRPr lang="tr-TR" sz="3200" b="1" dirty="0">
              <a:solidFill>
                <a:srgbClr val="C89F5D">
                  <a:lumMod val="50000"/>
                </a:srgb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3203848" y="179348"/>
            <a:ext cx="2747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MATERYAL METOD (2)</a:t>
            </a:r>
            <a:endParaRPr lang="tr-TR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18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611560" y="2276872"/>
            <a:ext cx="78488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Kişisel bilgi formu </a:t>
            </a:r>
          </a:p>
          <a:p>
            <a:pPr algn="ctr"/>
            <a:r>
              <a:rPr lang="tr-TR" sz="3200" b="1" dirty="0" smtClean="0">
                <a:solidFill>
                  <a:srgbClr val="C89F5D">
                    <a:lumMod val="50000"/>
                  </a:srgbClr>
                </a:solidFill>
                <a:latin typeface="Comic Sans MS" panose="030F0702030302020204" pitchFamily="66" charset="0"/>
              </a:rPr>
              <a:t>Katılımcıların kişisel özelliklerini ve karar verme sürecinde etkili olabileceği düşünülen özellikleri belirlemeye yönelik 13 ifadeden oluşmaktadır. </a:t>
            </a:r>
            <a:endParaRPr lang="tr-TR" sz="3200" b="1" dirty="0">
              <a:solidFill>
                <a:srgbClr val="C89F5D">
                  <a:lumMod val="50000"/>
                </a:srgb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3203848" y="179348"/>
            <a:ext cx="2747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MATERYAL METOD (3)</a:t>
            </a:r>
            <a:endParaRPr lang="tr-TR" dirty="0">
              <a:solidFill>
                <a:srgbClr val="FFFF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34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705</TotalTime>
  <Words>1302</Words>
  <Application>Microsoft Office PowerPoint</Application>
  <PresentationFormat>Ekran Gösterisi (4:3)</PresentationFormat>
  <Paragraphs>365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7" baseType="lpstr">
      <vt:lpstr>Bitişiklik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Rana</dc:creator>
  <cp:lastModifiedBy>LEN_30</cp:lastModifiedBy>
  <cp:revision>36</cp:revision>
  <dcterms:created xsi:type="dcterms:W3CDTF">2016-05-07T19:13:54Z</dcterms:created>
  <dcterms:modified xsi:type="dcterms:W3CDTF">2016-05-14T12:09:55Z</dcterms:modified>
</cp:coreProperties>
</file>