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8" r:id="rId3"/>
    <p:sldId id="270" r:id="rId4"/>
    <p:sldId id="268" r:id="rId5"/>
    <p:sldId id="264" r:id="rId6"/>
    <p:sldId id="275" r:id="rId7"/>
    <p:sldId id="265" r:id="rId8"/>
    <p:sldId id="271" r:id="rId9"/>
    <p:sldId id="269" r:id="rId10"/>
    <p:sldId id="272" r:id="rId11"/>
    <p:sldId id="262" r:id="rId12"/>
    <p:sldId id="263" r:id="rId13"/>
    <p:sldId id="277" r:id="rId14"/>
    <p:sldId id="274" r:id="rId15"/>
    <p:sldId id="276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_al__ma_Sayfas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4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5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Öğrenci Sayıları</c:v>
                </c:pt>
              </c:strCache>
            </c:strRef>
          </c:tx>
          <c:cat>
            <c:strRef>
              <c:f>Sayfa1!$A$2:$A$8</c:f>
              <c:strCache>
                <c:ptCount val="7"/>
                <c:pt idx="0">
                  <c:v>Çanakkale</c:v>
                </c:pt>
                <c:pt idx="1">
                  <c:v>Burdur</c:v>
                </c:pt>
                <c:pt idx="2">
                  <c:v>Gümüşhane</c:v>
                </c:pt>
                <c:pt idx="3">
                  <c:v>Hatay</c:v>
                </c:pt>
                <c:pt idx="4">
                  <c:v>Tekirdağ</c:v>
                </c:pt>
                <c:pt idx="5">
                  <c:v>Biruni</c:v>
                </c:pt>
                <c:pt idx="6">
                  <c:v>Girne</c:v>
                </c:pt>
              </c:strCache>
            </c:strRef>
          </c:cat>
          <c:val>
            <c:numRef>
              <c:f>Sayfa1!$B$2:$B$8</c:f>
              <c:numCache>
                <c:formatCode>General</c:formatCode>
                <c:ptCount val="7"/>
                <c:pt idx="0">
                  <c:v>500</c:v>
                </c:pt>
                <c:pt idx="1">
                  <c:v>200</c:v>
                </c:pt>
                <c:pt idx="2">
                  <c:v>150</c:v>
                </c:pt>
                <c:pt idx="3">
                  <c:v>100</c:v>
                </c:pt>
                <c:pt idx="4">
                  <c:v>40</c:v>
                </c:pt>
                <c:pt idx="5">
                  <c:v>20</c:v>
                </c:pt>
                <c:pt idx="6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tr-TR" dirty="0" smtClean="0"/>
              <a:t>Acil Yardım ve Afet Yönetimi Lisans Müfredatının </a:t>
            </a:r>
            <a:r>
              <a:rPr lang="tr-TR" dirty="0"/>
              <a:t>Alanlara Göre Dağılımı</a:t>
            </a:r>
          </a:p>
        </c:rich>
      </c:tx>
      <c:layout>
        <c:manualLayout>
          <c:xMode val="edge"/>
          <c:yMode val="edge"/>
          <c:x val="0.1889583095591312"/>
          <c:y val="4.8595944204064004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Müfredatın Alanlara Göre Dağılımı</c:v>
                </c:pt>
              </c:strCache>
            </c:strRef>
          </c:tx>
          <c:explosion val="25"/>
          <c:cat>
            <c:strRef>
              <c:f>Sayfa1!$A$2:$A$6</c:f>
              <c:strCache>
                <c:ptCount val="5"/>
                <c:pt idx="0">
                  <c:v>Sağlık Bilimleri (Acil Tıp ve Halk Sağlığı Ağırlıklı)</c:v>
                </c:pt>
                <c:pt idx="1">
                  <c:v>Yönetim Bilimleri</c:v>
                </c:pt>
                <c:pt idx="2">
                  <c:v>Eğitim Bilimleri</c:v>
                </c:pt>
                <c:pt idx="3">
                  <c:v>Teknik Bilimler </c:v>
                </c:pt>
                <c:pt idx="4">
                  <c:v>Diğer 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65</c:v>
                </c:pt>
                <c:pt idx="1">
                  <c:v>15</c:v>
                </c:pt>
                <c:pt idx="2">
                  <c:v>10</c:v>
                </c:pt>
                <c:pt idx="3">
                  <c:v>5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Çanakkale</c:v>
                </c:pt>
              </c:strCache>
            </c:strRef>
          </c:tx>
          <c:invertIfNegative val="0"/>
          <c:cat>
            <c:strRef>
              <c:f>Sayfa1!$A$2:$A$5</c:f>
              <c:strCache>
                <c:ptCount val="2"/>
                <c:pt idx="0">
                  <c:v>I. Öğretim</c:v>
                </c:pt>
                <c:pt idx="1">
                  <c:v>II. Öğretim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294</c:v>
                </c:pt>
                <c:pt idx="1">
                  <c:v>274</c:v>
                </c:pt>
              </c:numCache>
            </c:numRef>
          </c:val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Seri 2</c:v>
                </c:pt>
              </c:strCache>
            </c:strRef>
          </c:tx>
          <c:invertIfNegative val="0"/>
          <c:cat>
            <c:strRef>
              <c:f>Sayfa1!$A$2:$A$5</c:f>
              <c:strCache>
                <c:ptCount val="2"/>
                <c:pt idx="0">
                  <c:v>I. Öğretim</c:v>
                </c:pt>
                <c:pt idx="1">
                  <c:v>II. Öğretim</c:v>
                </c:pt>
              </c:strCache>
            </c:strRef>
          </c:cat>
          <c:val>
            <c:numRef>
              <c:f>Sayfa1!$C$2:$C$5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Seri 3</c:v>
                </c:pt>
              </c:strCache>
            </c:strRef>
          </c:tx>
          <c:invertIfNegative val="0"/>
          <c:cat>
            <c:strRef>
              <c:f>Sayfa1!$A$2:$A$5</c:f>
              <c:strCache>
                <c:ptCount val="2"/>
                <c:pt idx="0">
                  <c:v>I. Öğretim</c:v>
                </c:pt>
                <c:pt idx="1">
                  <c:v>II. Öğretim</c:v>
                </c:pt>
              </c:strCache>
            </c:strRef>
          </c:cat>
          <c:val>
            <c:numRef>
              <c:f>Sayfa1!$D$2:$D$5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67026176"/>
        <c:axId val="567028896"/>
        <c:axId val="0"/>
      </c:bar3DChart>
      <c:catAx>
        <c:axId val="567026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67028896"/>
        <c:crosses val="autoZero"/>
        <c:auto val="1"/>
        <c:lblAlgn val="ctr"/>
        <c:lblOffset val="100"/>
        <c:noMultiLvlLbl val="0"/>
      </c:catAx>
      <c:valAx>
        <c:axId val="567028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67026176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 dirty="0" smtClean="0"/>
              <a:t>Acil</a:t>
            </a:r>
            <a:r>
              <a:rPr lang="tr-TR" baseline="0" dirty="0" smtClean="0"/>
              <a:t> Yardım ve Afet Yönetimi Bölümü Yıllara Göre Mezun Durumu</a:t>
            </a:r>
            <a:endParaRPr lang="tr-TR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dLbl>
              <c:idx val="7"/>
              <c:spPr>
                <a:solidFill>
                  <a:schemeClr val="accent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solidFill>
                  <a:schemeClr val="accent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Sayfa1!$A$2:$A$10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Sayfa1!$B$2:$B$10</c:f>
              <c:numCache>
                <c:formatCode>General</c:formatCode>
                <c:ptCount val="9"/>
                <c:pt idx="0">
                  <c:v>19</c:v>
                </c:pt>
                <c:pt idx="1">
                  <c:v>46</c:v>
                </c:pt>
                <c:pt idx="2">
                  <c:v>64</c:v>
                </c:pt>
                <c:pt idx="3">
                  <c:v>97</c:v>
                </c:pt>
                <c:pt idx="4">
                  <c:v>147</c:v>
                </c:pt>
                <c:pt idx="5">
                  <c:v>243</c:v>
                </c:pt>
                <c:pt idx="6">
                  <c:v>321</c:v>
                </c:pt>
                <c:pt idx="7">
                  <c:v>470</c:v>
                </c:pt>
                <c:pt idx="8">
                  <c:v>700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Seri 2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Sayfa1!$A$2:$A$10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Sayfa1!$C$2:$C$10</c:f>
              <c:numCache>
                <c:formatCode>General</c:formatCode>
                <c:ptCount val="9"/>
                <c:pt idx="0">
                  <c:v>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Seri 3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Sayfa1!$A$2:$A$10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Sayfa1!$D$2:$D$10</c:f>
              <c:numCache>
                <c:formatCode>General</c:formatCode>
                <c:ptCount val="9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29249424"/>
        <c:axId val="529242896"/>
      </c:lineChart>
      <c:catAx>
        <c:axId val="529249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529242896"/>
        <c:crosses val="autoZero"/>
        <c:auto val="1"/>
        <c:lblAlgn val="ctr"/>
        <c:lblOffset val="100"/>
        <c:noMultiLvlLbl val="0"/>
      </c:catAx>
      <c:valAx>
        <c:axId val="52924289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29249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/>
              <a:t>AYAY Mezunlarının Meslek Dağılımı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Sayfa1!$A$2:$A$6</c:f>
              <c:strCache>
                <c:ptCount val="5"/>
                <c:pt idx="0">
                  <c:v>Akademisyen</c:v>
                </c:pt>
                <c:pt idx="1">
                  <c:v>Enformasyon Memuru</c:v>
                </c:pt>
                <c:pt idx="2">
                  <c:v>Acil Tıp Teknisyeni </c:v>
                </c:pt>
                <c:pt idx="3">
                  <c:v>Öğretmen</c:v>
                </c:pt>
                <c:pt idx="4">
                  <c:v>Paramedik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25</c:v>
                </c:pt>
                <c:pt idx="1">
                  <c:v>58</c:v>
                </c:pt>
                <c:pt idx="2">
                  <c:v>78</c:v>
                </c:pt>
                <c:pt idx="3">
                  <c:v>20</c:v>
                </c:pt>
                <c:pt idx="4">
                  <c:v>10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0.18706</cdr:x>
      <cdr:y>0.2236</cdr:y>
    </cdr:to>
    <cdr:pic>
      <cdr:nvPicPr>
        <cdr:cNvPr id="2" name="Resim 1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 cstate="print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-838200" y="-427512"/>
          <a:ext cx="1967031" cy="1285590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7D06C-F6A1-4C52-8055-7B9A3F7CAA36}" type="datetimeFigureOut">
              <a:rPr lang="tr-TR" smtClean="0"/>
              <a:t>14.05.2016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CFD989-C650-4980-9E39-AA65D0FA0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9480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FD989-C650-4980-9E39-AA65D0FA0560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128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088AF-81AA-41DA-95B2-84CDB755ADB3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9661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E8065-95B2-48F9-BE7E-FC0B9ACF8619}" type="datetime1">
              <a:rPr lang="tr-TR" smtClean="0"/>
              <a:t>14.05.2016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Acil Yardım ve Afet Yöneticileri Derneği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E415-F6C6-453B-86C5-C6B97EC412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102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AFE0F-34CC-48CE-9358-76D4ABD6CDB5}" type="datetime1">
              <a:rPr lang="tr-TR" smtClean="0"/>
              <a:t>14.05.2016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Acil Yardım ve Afet Yöneticileri Derneği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E415-F6C6-453B-86C5-C6B97EC412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4173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EC5C0-0ACD-48CB-B96B-22F104BC5DE4}" type="datetime1">
              <a:rPr lang="tr-TR" smtClean="0"/>
              <a:t>14.05.2016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Acil Yardım ve Afet Yöneticileri Derneği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E415-F6C6-453B-86C5-C6B97EC412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785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44C5F-7B10-4B4D-8A9C-6A2B667C89AF}" type="datetime1">
              <a:rPr lang="tr-TR" smtClean="0"/>
              <a:t>14.05.2016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Acil Yardım ve Afet Yöneticileri Derneği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E415-F6C6-453B-86C5-C6B97EC412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9070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9A24-D684-4FC6-B582-6C2365645798}" type="datetime1">
              <a:rPr lang="tr-TR" smtClean="0"/>
              <a:t>14.05.2016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Acil Yardım ve Afet Yöneticileri Derneği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E415-F6C6-453B-86C5-C6B97EC412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9098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12147-38DD-4896-993D-39CA31F05D01}" type="datetime1">
              <a:rPr lang="tr-TR" smtClean="0"/>
              <a:t>14.05.2016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Acil Yardım ve Afet Yöneticileri Derneği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E415-F6C6-453B-86C5-C6B97EC412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75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88248-E090-42AA-B067-A33AE5B2C964}" type="datetime1">
              <a:rPr lang="tr-TR" smtClean="0"/>
              <a:t>14.05.2016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Acil Yardım ve Afet Yöneticileri Derneği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E415-F6C6-453B-86C5-C6B97EC412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7952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3E8A-9C09-4D23-AB71-76C085BA640E}" type="datetime1">
              <a:rPr lang="tr-TR" smtClean="0"/>
              <a:t>14.05.2016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Acil Yardım ve Afet Yöneticileri Derneği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E415-F6C6-453B-86C5-C6B97EC412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7261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5366-B217-4376-B54D-4E22755B4418}" type="datetime1">
              <a:rPr lang="tr-TR" smtClean="0"/>
              <a:t>14.05.2016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Acil Yardım ve Afet Yöneticileri Derneği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E415-F6C6-453B-86C5-C6B97EC412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8175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5376-174B-479D-AA15-E2E1C70BE911}" type="datetime1">
              <a:rPr lang="tr-TR" smtClean="0"/>
              <a:t>14.05.2016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Acil Yardım ve Afet Yöneticileri Derneği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E415-F6C6-453B-86C5-C6B97EC412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894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7C1F-5A3C-42C2-A514-B2423D4CE478}" type="datetime1">
              <a:rPr lang="tr-TR" smtClean="0"/>
              <a:t>14.05.2016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Acil Yardım ve Afet Yöneticileri Derneği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E415-F6C6-453B-86C5-C6B97EC412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2268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B09AD-6635-4C76-A2B8-2DB0BCB40E5B}" type="datetime1">
              <a:rPr lang="tr-TR" smtClean="0"/>
              <a:t>14.05.2016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Acil Yardım ve Afet Yöneticileri Derneği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8E415-F6C6-453B-86C5-C6B97EC412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887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877972"/>
            <a:ext cx="9144000" cy="2387600"/>
          </a:xfrm>
        </p:spPr>
        <p:txBody>
          <a:bodyPr>
            <a:noAutofit/>
          </a:bodyPr>
          <a:lstStyle/>
          <a:p>
            <a:r>
              <a:rPr lang="tr-TR" sz="4400" b="1" dirty="0" smtClean="0"/>
              <a:t>Acil Yardım ve Afet Yönetimi Bölümlerinin Mevcut Durumu ve </a:t>
            </a:r>
            <a:r>
              <a:rPr lang="tr-TR" sz="4400" b="1" dirty="0" err="1" smtClean="0"/>
              <a:t>AYAYDER’in</a:t>
            </a:r>
            <a:r>
              <a:rPr lang="tr-TR" sz="4400" b="1" dirty="0"/>
              <a:t> </a:t>
            </a:r>
            <a:r>
              <a:rPr lang="tr-TR" sz="4400" b="1" dirty="0" smtClean="0"/>
              <a:t>Yaptığı Bazı Mesleki Çalışmalar</a:t>
            </a:r>
            <a:endParaRPr lang="tr-TR" sz="44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699318"/>
            <a:ext cx="9144000" cy="1655762"/>
          </a:xfrm>
        </p:spPr>
        <p:txBody>
          <a:bodyPr/>
          <a:lstStyle/>
          <a:p>
            <a:r>
              <a:rPr lang="tr-TR" dirty="0" smtClean="0"/>
              <a:t>Arş. Gör. Hüseyin KOÇAK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8717" y="-9427"/>
            <a:ext cx="1660735" cy="1754367"/>
          </a:xfrm>
          <a:prstGeom prst="rect">
            <a:avLst/>
          </a:prstGeom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Acil Yardım ve Afet Yöneticileri Derneği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E415-F6C6-453B-86C5-C6B97EC41212}" type="slidenum">
              <a:rPr lang="tr-TR" smtClean="0"/>
              <a:t>1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9" y="158637"/>
            <a:ext cx="1967031" cy="1285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921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20246" y="320675"/>
            <a:ext cx="10515600" cy="1325563"/>
          </a:xfrm>
        </p:spPr>
        <p:txBody>
          <a:bodyPr/>
          <a:lstStyle/>
          <a:p>
            <a:r>
              <a:rPr lang="tr-TR" dirty="0" smtClean="0"/>
              <a:t>DGS İle Geçiş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DGS ile geçiş yapan öğrencilerin büyük bir çoğunluğu PARAMEDİK bölümü mezunu öğrencileridir.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Acil Yardım ve Afet Yöneticileri Derneği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9B80-FD09-4EA5-8EE3-185637D9920F}" type="slidenum">
              <a:rPr lang="tr-TR" smtClean="0"/>
              <a:pPr/>
              <a:t>10</a:t>
            </a:fld>
            <a:endParaRPr lang="tr-TR"/>
          </a:p>
        </p:txBody>
      </p:sp>
      <p:graphicFrame>
        <p:nvGraphicFramePr>
          <p:cNvPr id="6" name="5 Grafik"/>
          <p:cNvGraphicFramePr/>
          <p:nvPr/>
        </p:nvGraphicFramePr>
        <p:xfrm>
          <a:off x="3124200" y="2717800"/>
          <a:ext cx="7035800" cy="3420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9" y="158637"/>
            <a:ext cx="1688417" cy="1103497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08717" y="-9427"/>
            <a:ext cx="1660735" cy="175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299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graphicFrame>
        <p:nvGraphicFramePr>
          <p:cNvPr id="8" name="Grafik 7"/>
          <p:cNvGraphicFramePr/>
          <p:nvPr>
            <p:extLst/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9" y="158637"/>
            <a:ext cx="1547015" cy="1011081"/>
          </a:xfrm>
          <a:prstGeom prst="rect">
            <a:avLst/>
          </a:prstGeom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Acil Yardım ve Afet Yöneticileri Derneği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E415-F6C6-453B-86C5-C6B97EC41212}" type="slidenum">
              <a:rPr lang="tr-TR" smtClean="0"/>
              <a:t>11</a:t>
            </a:fld>
            <a:endParaRPr lang="tr-TR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08717" y="-9427"/>
            <a:ext cx="1660735" cy="175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19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graphicFrame>
        <p:nvGraphicFramePr>
          <p:cNvPr id="8" name="Grafik 7"/>
          <p:cNvGraphicFramePr/>
          <p:nvPr>
            <p:extLst>
              <p:ext uri="{D42A27DB-BD31-4B8C-83A1-F6EECF244321}">
                <p14:modId xmlns:p14="http://schemas.microsoft.com/office/powerpoint/2010/main" val="1840389829"/>
              </p:ext>
            </p:extLst>
          </p:nvPr>
        </p:nvGraphicFramePr>
        <p:xfrm>
          <a:off x="1882371" y="7620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9" y="158637"/>
            <a:ext cx="1688417" cy="1103497"/>
          </a:xfrm>
          <a:prstGeom prst="rect">
            <a:avLst/>
          </a:prstGeom>
        </p:spPr>
      </p:pic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Acil Yardım ve Afet Yöneticileri Derneği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E415-F6C6-453B-86C5-C6B97EC41212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91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4" name="Picture 2" descr="Te&amp;scedil;kilat &amp;Scedil;eması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058" y="110222"/>
            <a:ext cx="7747461" cy="6490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70" y="158637"/>
            <a:ext cx="1443320" cy="943309"/>
          </a:xfrm>
          <a:prstGeom prst="rect">
            <a:avLst/>
          </a:prstGeom>
        </p:spPr>
      </p:pic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Acil Yardım ve Afet Yöneticileri Derneği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E415-F6C6-453B-86C5-C6B97EC41212}" type="slidenum">
              <a:rPr lang="tr-TR" smtClean="0"/>
              <a:t>13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08717" y="-9427"/>
            <a:ext cx="1660735" cy="175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681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9" y="158637"/>
            <a:ext cx="1516953" cy="991433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76400" y="298051"/>
            <a:ext cx="10515600" cy="1325563"/>
          </a:xfrm>
        </p:spPr>
        <p:txBody>
          <a:bodyPr/>
          <a:lstStyle/>
          <a:p>
            <a:r>
              <a:rPr lang="tr-TR" b="1" dirty="0" smtClean="0"/>
              <a:t>Lisansüstü Eğitim (</a:t>
            </a:r>
            <a:r>
              <a:rPr lang="tr-TR" b="1" dirty="0" smtClean="0"/>
              <a:t>Yüksek Lisans, </a:t>
            </a:r>
            <a:r>
              <a:rPr lang="tr-TR" b="1" dirty="0" err="1" smtClean="0"/>
              <a:t>Msc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1098876" cy="435133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Hacettepe Üniversitesi Afetlerde Sağlık Yönetimi (Tezli)</a:t>
            </a:r>
          </a:p>
          <a:p>
            <a:r>
              <a:rPr lang="tr-TR" dirty="0" smtClean="0"/>
              <a:t>Çanakkale </a:t>
            </a:r>
            <a:r>
              <a:rPr lang="tr-TR" dirty="0" err="1" smtClean="0"/>
              <a:t>Onsekiz</a:t>
            </a:r>
            <a:r>
              <a:rPr lang="tr-TR" dirty="0" smtClean="0"/>
              <a:t> Mart Üniversitesi Afet Eğitimi ve Yönetimi (Tezli)</a:t>
            </a:r>
          </a:p>
          <a:p>
            <a:r>
              <a:rPr lang="tr-TR" dirty="0" smtClean="0"/>
              <a:t>Çanakkale </a:t>
            </a:r>
            <a:r>
              <a:rPr lang="tr-TR" dirty="0" err="1" smtClean="0"/>
              <a:t>Onsekiz</a:t>
            </a:r>
            <a:r>
              <a:rPr lang="tr-TR" dirty="0" smtClean="0"/>
              <a:t> Mart Üniversitesi Doğal Afetlerin Risk Yönetimi (Tezli)</a:t>
            </a:r>
          </a:p>
          <a:p>
            <a:r>
              <a:rPr lang="tr-TR" dirty="0" smtClean="0"/>
              <a:t>Dokuz Eylül Üniversitesi Afet Yönetimi (Tezli) </a:t>
            </a:r>
          </a:p>
          <a:p>
            <a:r>
              <a:rPr lang="tr-TR" dirty="0" smtClean="0"/>
              <a:t>Gümüşhane Üniversitesi Afet Yönetimi (Tezli)</a:t>
            </a:r>
          </a:p>
          <a:p>
            <a:r>
              <a:rPr lang="tr-TR" dirty="0" err="1" smtClean="0"/>
              <a:t>Bezmialem</a:t>
            </a:r>
            <a:r>
              <a:rPr lang="tr-TR" dirty="0" smtClean="0"/>
              <a:t> Üniversitesi Afet Yönetimi (Tezli)</a:t>
            </a:r>
          </a:p>
          <a:p>
            <a:r>
              <a:rPr lang="tr-TR" dirty="0" smtClean="0"/>
              <a:t>Selçuk Üniversitesi İlk ve Acil Yardım (tezli)</a:t>
            </a:r>
          </a:p>
          <a:p>
            <a:r>
              <a:rPr lang="tr-TR" dirty="0" smtClean="0"/>
              <a:t>ODTÜ Afet Yönetimi (Tezli)</a:t>
            </a:r>
          </a:p>
          <a:p>
            <a:r>
              <a:rPr lang="tr-TR" dirty="0" smtClean="0"/>
              <a:t>İTÜ Afet Yönetimi (Tezsiz)</a:t>
            </a: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Acil Yardım ve Afet Yöneticileri Derneği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49CB-933F-4B2B-A734-2161DAD79338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8717" y="-9427"/>
            <a:ext cx="1660735" cy="175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4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094" y="185738"/>
            <a:ext cx="1514794" cy="992613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76400" y="292395"/>
            <a:ext cx="10515600" cy="1325563"/>
          </a:xfrm>
        </p:spPr>
        <p:txBody>
          <a:bodyPr/>
          <a:lstStyle/>
          <a:p>
            <a:r>
              <a:rPr lang="tr-TR" b="1" dirty="0" smtClean="0"/>
              <a:t>Doktora Eğitim Olanağı (</a:t>
            </a:r>
            <a:r>
              <a:rPr lang="tr-TR" b="1" dirty="0" err="1" smtClean="0"/>
              <a:t>Phd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Bezmialem</a:t>
            </a:r>
            <a:r>
              <a:rPr lang="tr-TR" dirty="0" smtClean="0"/>
              <a:t> Üniversitesi Afet Tıbbı ve Afet </a:t>
            </a:r>
            <a:r>
              <a:rPr lang="tr-TR" dirty="0" smtClean="0"/>
              <a:t>Yönetimi Doktora</a:t>
            </a:r>
          </a:p>
          <a:p>
            <a:r>
              <a:rPr lang="tr-TR" dirty="0" smtClean="0"/>
              <a:t>Dokuz Eylül Üniversitesi SBE Afet Yönetimi</a:t>
            </a:r>
          </a:p>
          <a:p>
            <a:r>
              <a:rPr lang="tr-TR" dirty="0" smtClean="0"/>
              <a:t>Gümüşhane Üniversitesi SBE Afet Yönetimi</a:t>
            </a:r>
            <a:endParaRPr lang="tr-TR" dirty="0" smtClean="0"/>
          </a:p>
          <a:p>
            <a:r>
              <a:rPr lang="tr-TR" dirty="0" smtClean="0"/>
              <a:t>Kamu Yönetimi</a:t>
            </a:r>
          </a:p>
          <a:p>
            <a:r>
              <a:rPr lang="tr-TR" dirty="0" smtClean="0"/>
              <a:t>Halk Sağlığı</a:t>
            </a:r>
          </a:p>
          <a:p>
            <a:r>
              <a:rPr lang="tr-TR" dirty="0" smtClean="0"/>
              <a:t>Yönetim ve Organizasyon</a:t>
            </a:r>
          </a:p>
          <a:p>
            <a:r>
              <a:rPr lang="tr-TR" dirty="0" smtClean="0"/>
              <a:t>Eğitim Bilimleri</a:t>
            </a: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Acil Yardım ve Afet Yöneticileri Derneği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49CB-933F-4B2B-A734-2161DAD79338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8717" y="-9427"/>
            <a:ext cx="1660735" cy="175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56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96826" y="158637"/>
            <a:ext cx="10515600" cy="1325563"/>
          </a:xfrm>
        </p:spPr>
        <p:txBody>
          <a:bodyPr/>
          <a:lstStyle/>
          <a:p>
            <a:r>
              <a:rPr lang="tr-TR" b="1" dirty="0" smtClean="0"/>
              <a:t>Sunum İçeriği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AYAY Lisans Eğitimi Veren Sağlık Bilimleri Fakülteleri/Yüksekokulları</a:t>
            </a:r>
          </a:p>
          <a:p>
            <a:r>
              <a:rPr lang="tr-TR" dirty="0" smtClean="0"/>
              <a:t>AYAY Lisans Eğitim Öğretim Müfredatının Temel Yapısı</a:t>
            </a:r>
          </a:p>
          <a:p>
            <a:r>
              <a:rPr lang="tr-TR" dirty="0" smtClean="0"/>
              <a:t>AYAY Öğrenci Profili</a:t>
            </a:r>
          </a:p>
          <a:p>
            <a:r>
              <a:rPr lang="tr-TR" dirty="0" smtClean="0"/>
              <a:t>AYAY Mezun Profili</a:t>
            </a:r>
          </a:p>
          <a:p>
            <a:r>
              <a:rPr lang="tr-TR" dirty="0" smtClean="0"/>
              <a:t>AYAY Muhtemel Çalışma Olanakları</a:t>
            </a:r>
          </a:p>
          <a:p>
            <a:r>
              <a:rPr lang="tr-TR" dirty="0" smtClean="0"/>
              <a:t>Türkiye’de AYAY Lisansüstü Eğitim Fırsatları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Acil Yardım ve Afet Yöneticileri Derneği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E415-F6C6-453B-86C5-C6B97EC41212}" type="slidenum">
              <a:rPr lang="tr-TR" smtClean="0"/>
              <a:t>2</a:t>
            </a:fld>
            <a:endParaRPr lang="tr-TR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8717" y="-9427"/>
            <a:ext cx="1660735" cy="1754367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70" y="158637"/>
            <a:ext cx="1631856" cy="106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781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9" y="158637"/>
            <a:ext cx="1967031" cy="1285590"/>
          </a:xfrm>
          <a:prstGeom prst="rect">
            <a:avLst/>
          </a:prstGeom>
        </p:spPr>
      </p:pic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Acil Yardım ve Afet Yöneticileri Derneği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9B80-FD09-4EA5-8EE3-185637D9920F}" type="slidenum">
              <a:rPr lang="tr-TR" smtClean="0"/>
              <a:pPr/>
              <a:t>3</a:t>
            </a:fld>
            <a:endParaRPr lang="tr-TR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655882"/>
              </p:ext>
            </p:extLst>
          </p:nvPr>
        </p:nvGraphicFramePr>
        <p:xfrm>
          <a:off x="2097988" y="365125"/>
          <a:ext cx="8127999" cy="6251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957"/>
                <a:gridCol w="4933709"/>
                <a:gridCol w="2709333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i="0" u="none" dirty="0" smtClean="0"/>
                        <a:t>AYAY</a:t>
                      </a:r>
                      <a:r>
                        <a:rPr lang="tr-TR" sz="1800" i="0" u="none" baseline="0" dirty="0" smtClean="0"/>
                        <a:t> Lisans Eğitiminin Bulunduğu Sağlık Bilimleri Fakülteleri/Yüksekokulları</a:t>
                      </a:r>
                      <a:endParaRPr lang="tr-TR" sz="180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i="0" u="none" dirty="0" smtClean="0"/>
                        <a:t>Öğrenci Aldığı Yıl</a:t>
                      </a:r>
                      <a:endParaRPr lang="tr-TR" sz="1800" i="0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Çanakkale Onsekiz Mart</a:t>
                      </a:r>
                      <a:r>
                        <a:rPr lang="tr-TR" baseline="0" dirty="0" smtClean="0"/>
                        <a:t> Üniversitesi SYO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2005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Gümüşhane Üniversitesi SBF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2011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Mustafa</a:t>
                      </a:r>
                      <a:r>
                        <a:rPr lang="tr-TR" baseline="0" dirty="0" smtClean="0"/>
                        <a:t> Kemal Üniversitesi SYO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2011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Namık Kemal Üniversitesi SYO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2012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Mehmet Akif Ersoy Üniversitesi SBF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2012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Biruni</a:t>
                      </a:r>
                      <a:r>
                        <a:rPr lang="tr-TR" baseline="0" dirty="0" smtClean="0"/>
                        <a:t> Üniversitesi SBF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2014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Girne Amerikan Üniversitesi SBF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2014</a:t>
                      </a:r>
                      <a:endParaRPr lang="tr-TR" dirty="0"/>
                    </a:p>
                  </a:txBody>
                  <a:tcPr/>
                </a:tc>
              </a:tr>
              <a:tr h="420101"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Yakın Doğu Üniversitesi SBF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2015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Aksaray Üniversitesi SYO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Bozok Üniversitesi SYO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İnönü</a:t>
                      </a:r>
                      <a:r>
                        <a:rPr lang="tr-TR" baseline="0" dirty="0" smtClean="0"/>
                        <a:t> Üniversitesi SBF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İstanbul Bilim Üniversitesi SBF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İstanbul </a:t>
                      </a:r>
                      <a:r>
                        <a:rPr lang="tr-TR" dirty="0" err="1" smtClean="0"/>
                        <a:t>Medipol</a:t>
                      </a:r>
                      <a:r>
                        <a:rPr lang="tr-TR" dirty="0" smtClean="0"/>
                        <a:t> Üniversitesi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Trakya Üniversitesi Keşan SYO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3431" y="65988"/>
            <a:ext cx="1660735" cy="175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29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14513" y="320675"/>
            <a:ext cx="10515600" cy="1325563"/>
          </a:xfrm>
        </p:spPr>
        <p:txBody>
          <a:bodyPr/>
          <a:lstStyle/>
          <a:p>
            <a:r>
              <a:rPr lang="tr-TR" b="1" dirty="0" smtClean="0"/>
              <a:t>AYAY Lisans </a:t>
            </a:r>
            <a:r>
              <a:rPr lang="tr-TR" b="1" dirty="0" smtClean="0"/>
              <a:t>Eğitimi Temel Yapısı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Arama – Kurtarma,</a:t>
            </a:r>
          </a:p>
          <a:p>
            <a:r>
              <a:rPr lang="tr-TR" dirty="0" smtClean="0"/>
              <a:t>Temel Afet Bilgisi</a:t>
            </a:r>
          </a:p>
          <a:p>
            <a:r>
              <a:rPr lang="tr-TR" dirty="0" smtClean="0"/>
              <a:t>İlk ve Acil Yardım (Acil Tıp ve Halk Sağlığı)</a:t>
            </a:r>
          </a:p>
          <a:p>
            <a:r>
              <a:rPr lang="tr-TR" dirty="0" smtClean="0"/>
              <a:t>Yangın Güvenliği ve İtfaiyecilik</a:t>
            </a:r>
          </a:p>
          <a:p>
            <a:r>
              <a:rPr lang="tr-TR" dirty="0" smtClean="0"/>
              <a:t>Afet Eğitimi ve Yönetimi</a:t>
            </a: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Acil Yardım ve Afet Yöneticileri Derneği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9B80-FD09-4EA5-8EE3-185637D9920F}" type="slidenum">
              <a:rPr lang="tr-TR" smtClean="0"/>
              <a:pPr/>
              <a:t>4</a:t>
            </a:fld>
            <a:endParaRPr lang="tr-TR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9" y="158637"/>
            <a:ext cx="1967031" cy="128559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8717" y="-9427"/>
            <a:ext cx="1660735" cy="175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74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817" y="365125"/>
            <a:ext cx="4339150" cy="6134915"/>
          </a:xfr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5164"/>
            <a:ext cx="1963082" cy="1286367"/>
          </a:xfrm>
          <a:prstGeom prst="rect">
            <a:avLst/>
          </a:prstGeom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Acil Yardım ve Afet Yöneticileri Derneği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E415-F6C6-453B-86C5-C6B97EC41212}" type="slidenum">
              <a:rPr lang="tr-TR" smtClean="0"/>
              <a:t>5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08717" y="-9427"/>
            <a:ext cx="1660735" cy="175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16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51617" y="82016"/>
            <a:ext cx="10515600" cy="1325563"/>
          </a:xfrm>
        </p:spPr>
        <p:txBody>
          <a:bodyPr/>
          <a:lstStyle/>
          <a:p>
            <a:r>
              <a:rPr lang="tr-TR" b="1" dirty="0" smtClean="0"/>
              <a:t> </a:t>
            </a:r>
            <a:r>
              <a:rPr lang="tr-TR" b="1" dirty="0" err="1" smtClean="0"/>
              <a:t>Çalıştay’daki</a:t>
            </a:r>
            <a:r>
              <a:rPr lang="tr-TR" b="1" dirty="0" smtClean="0"/>
              <a:t> Öneriler Doğrultusunda</a:t>
            </a:r>
            <a:endParaRPr lang="tr-TR" b="1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Acil Yardım ve Afet Yöneticileri Derneği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49CB-933F-4B2B-A734-2161DAD79338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</p:nvPr>
        </p:nvGraphicFramePr>
        <p:xfrm>
          <a:off x="351617" y="1229649"/>
          <a:ext cx="5744383" cy="47887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4172"/>
                <a:gridCol w="2870211"/>
              </a:tblGrid>
              <a:tr h="254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Dönem I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>
                          <a:effectLst/>
                        </a:rPr>
                        <a:t>Dönem II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399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Arama ve Kurtarma Becerileri I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Anatomi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Mikrobiyoloji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Temel Afet Bilgisi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Psikoloji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Yönetim Organizasyon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Acil Servis Araçları Eğitimi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Arama ve Kurtarma Becerileri II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Biyokimya 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Fizyoloji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Tıbbi Aciller ve Travma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Örgütsel Davranış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4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>
                          <a:effectLst/>
                        </a:rPr>
                        <a:t>Dönem III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>
                          <a:effectLst/>
                        </a:rPr>
                        <a:t>Dönem IV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399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>
                          <a:effectLst/>
                        </a:rPr>
                        <a:t>+ Afet ve Acil Durum Yönetimi I</a:t>
                      </a:r>
                      <a:endParaRPr lang="tr-TR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>
                          <a:effectLst/>
                        </a:rPr>
                        <a:t>+ Acil Hasta Bakımı I</a:t>
                      </a:r>
                      <a:endParaRPr lang="tr-TR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>
                          <a:effectLst/>
                        </a:rPr>
                        <a:t>+ Epidemiyoloji</a:t>
                      </a:r>
                      <a:endParaRPr lang="tr-TR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>
                          <a:effectLst/>
                        </a:rPr>
                        <a:t>+ Farmakoloji</a:t>
                      </a:r>
                      <a:endParaRPr lang="tr-TR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>
                          <a:effectLst/>
                        </a:rPr>
                        <a:t>+ Kurtarma Araçları Eğitimi</a:t>
                      </a:r>
                      <a:endParaRPr lang="tr-TR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>
                          <a:effectLst/>
                        </a:rPr>
                        <a:t>+ Beden (Genel Jimnastik)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Afetlerde Salgın Hastalıklar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Afet ve Acil Durum Yönetimi II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Acil Hasta Bakımı II 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KBRN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Tim Liderliği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Beden (Doğa Sporları)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/>
        </p:nvGraphicFramePr>
        <p:xfrm>
          <a:off x="6314613" y="1229649"/>
          <a:ext cx="5525770" cy="47887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4790"/>
                <a:gridCol w="2760980"/>
              </a:tblGrid>
              <a:tr h="2602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Dönem V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>
                          <a:effectLst/>
                        </a:rPr>
                        <a:t>Dönem VI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887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Afet ve Acil Durum Mevzuatı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</a:t>
                      </a:r>
                      <a:r>
                        <a:rPr lang="tr-TR" sz="1100" dirty="0" err="1">
                          <a:effectLst/>
                        </a:rPr>
                        <a:t>Biyoistatistik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İtfaiyecilik ve Yangın Güvenliğine Giriş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İtfaiye Araç ve Malzeme Bilgisi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Travma ve </a:t>
                      </a:r>
                      <a:r>
                        <a:rPr lang="tr-TR" sz="1100" dirty="0" err="1">
                          <a:effectLst/>
                        </a:rPr>
                        <a:t>Resüsitasyon</a:t>
                      </a:r>
                      <a:r>
                        <a:rPr lang="tr-TR" sz="1100" dirty="0">
                          <a:effectLst/>
                        </a:rPr>
                        <a:t> I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Beden Eğitimi (Vücut Geliştirme I)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>
                          <a:effectLst/>
                        </a:rPr>
                        <a:t>+ Araştırma Yöntemleri </a:t>
                      </a:r>
                      <a:endParaRPr lang="tr-TR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>
                          <a:effectLst/>
                        </a:rPr>
                        <a:t>+ Temel Strüktür ve Yapı Bilgisi</a:t>
                      </a:r>
                      <a:endParaRPr lang="tr-TR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>
                          <a:effectLst/>
                        </a:rPr>
                        <a:t>+ Travma ve Resüsitasyon II</a:t>
                      </a:r>
                      <a:endParaRPr lang="tr-TR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>
                          <a:effectLst/>
                        </a:rPr>
                        <a:t>+ Yangın Güvenliği ve Kimyası</a:t>
                      </a:r>
                      <a:endParaRPr lang="tr-TR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>
                          <a:effectLst/>
                        </a:rPr>
                        <a:t>+ Yangına Müdahale Teknikleri</a:t>
                      </a:r>
                      <a:endParaRPr lang="tr-TR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>
                          <a:effectLst/>
                        </a:rPr>
                        <a:t>+ Beden Eğitimi (Vücut Geliştirme II)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02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>
                          <a:effectLst/>
                        </a:rPr>
                        <a:t>Dönem VII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>
                          <a:effectLst/>
                        </a:rPr>
                        <a:t>Dönem VIII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795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Afetlerde Lojistik Yönetimi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Afet Tıbbı I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Afet ve Acil Durum Planlaması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Öğretim ve Uygulamaları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Beden Eğitimi (Yüzme I)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Afetlerden Korunma, Önleme Teknikleri ve Hareket Tarzı 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Afetlerde İnsan Kaynakları Yönetimi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Afet Tıbbı II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Halk Eğitimi</a:t>
                      </a:r>
                      <a:endParaRPr lang="tr-TR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100" dirty="0">
                          <a:effectLst/>
                        </a:rPr>
                        <a:t>+ Beden Eğitimi (Yüzme II)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36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527" y="1958629"/>
            <a:ext cx="5826059" cy="4351338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586" y="1958629"/>
            <a:ext cx="5480859" cy="4351338"/>
          </a:xfrm>
          <a:prstGeom prst="rect">
            <a:avLst/>
          </a:prstGeom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Acil Yardım ve Afet Yöneticileri Derneği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E415-F6C6-453B-86C5-C6B97EC41212}" type="slidenum">
              <a:rPr lang="tr-TR" smtClean="0"/>
              <a:t>7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08717" y="-9427"/>
            <a:ext cx="1660735" cy="175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26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AYAY Öğrenci Sayıları Üniversitelere Göre Dağılımı</a:t>
            </a:r>
            <a:endParaRPr lang="tr-TR" dirty="0"/>
          </a:p>
        </p:txBody>
      </p:sp>
      <p:graphicFrame>
        <p:nvGraphicFramePr>
          <p:cNvPr id="7" name="6 İçerik Yer Tutucusu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Acil Yardım ve Afet Yöneticileri Derneği</a:t>
            </a: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9B80-FD09-4EA5-8EE3-185637D9920F}" type="slidenum">
              <a:rPr lang="tr-TR" smtClean="0"/>
              <a:pPr/>
              <a:t>8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08717" y="-9427"/>
            <a:ext cx="1660735" cy="175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96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2575671"/>
              </p:ext>
            </p:extLst>
          </p:nvPr>
        </p:nvGraphicFramePr>
        <p:xfrm>
          <a:off x="838200" y="427512"/>
          <a:ext cx="10515600" cy="5749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Acil Yardım ve Afet Yöneticileri Derneği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9B80-FD09-4EA5-8EE3-185637D9920F}" type="slidenum">
              <a:rPr lang="tr-TR" smtClean="0"/>
              <a:pPr/>
              <a:t>9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8717" y="-9427"/>
            <a:ext cx="1660735" cy="175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33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684</Words>
  <Application>Microsoft Office PowerPoint</Application>
  <PresentationFormat>Geniş ekran</PresentationFormat>
  <Paragraphs>181</Paragraphs>
  <Slides>15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Teması</vt:lpstr>
      <vt:lpstr>Acil Yardım ve Afet Yönetimi Bölümlerinin Mevcut Durumu ve AYAYDER’in Yaptığı Bazı Mesleki Çalışmalar</vt:lpstr>
      <vt:lpstr>Sunum İçeriği</vt:lpstr>
      <vt:lpstr> </vt:lpstr>
      <vt:lpstr>AYAY Lisans Eğitimi Temel Yapısı</vt:lpstr>
      <vt:lpstr> </vt:lpstr>
      <vt:lpstr> Çalıştay’daki Öneriler Doğrultusunda</vt:lpstr>
      <vt:lpstr>  </vt:lpstr>
      <vt:lpstr>AYAY Öğrenci Sayıları Üniversitelere Göre Dağılımı</vt:lpstr>
      <vt:lpstr> </vt:lpstr>
      <vt:lpstr>DGS İle Geçiş</vt:lpstr>
      <vt:lpstr> </vt:lpstr>
      <vt:lpstr> </vt:lpstr>
      <vt:lpstr> </vt:lpstr>
      <vt:lpstr>Lisansüstü Eğitim (Yüksek Lisans, Msc)</vt:lpstr>
      <vt:lpstr>Doktora Eğitim Olanağı (Phd)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Acil Yardım ve Afet Yönetimi Bölümlerinin Mevcut Durumu ve AYAYDER’in Yaptığı Bazı Mesleki Çalışmalar</dc:title>
  <dc:creator>HÜSEYİN KOÇAK</dc:creator>
  <cp:lastModifiedBy>HÜSEYİN KOÇAK</cp:lastModifiedBy>
  <cp:revision>12</cp:revision>
  <dcterms:created xsi:type="dcterms:W3CDTF">2016-05-12T11:49:06Z</dcterms:created>
  <dcterms:modified xsi:type="dcterms:W3CDTF">2016-05-14T07:11:53Z</dcterms:modified>
</cp:coreProperties>
</file>