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6" r:id="rId2"/>
  </p:sldMasterIdLst>
  <p:sldIdLst>
    <p:sldId id="257" r:id="rId3"/>
    <p:sldId id="258" r:id="rId4"/>
    <p:sldId id="281" r:id="rId5"/>
    <p:sldId id="280" r:id="rId6"/>
    <p:sldId id="285" r:id="rId7"/>
    <p:sldId id="267" r:id="rId8"/>
    <p:sldId id="276" r:id="rId9"/>
    <p:sldId id="282" r:id="rId10"/>
    <p:sldId id="283" r:id="rId11"/>
    <p:sldId id="284" r:id="rId12"/>
    <p:sldId id="279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33" autoAdjust="0"/>
    <p:restoredTop sz="94660"/>
  </p:normalViewPr>
  <p:slideViewPr>
    <p:cSldViewPr>
      <p:cViewPr varScale="1">
        <p:scale>
          <a:sx n="68" d="100"/>
          <a:sy n="68" d="100"/>
        </p:scale>
        <p:origin x="1154" y="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270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237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5663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9517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6769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753667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3273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10684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285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503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80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>
            <a:lvl1pPr>
              <a:defRPr sz="3600">
                <a:latin typeface="Comic Sans MS" panose="030F0702030302020204" pitchFamily="66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8321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17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06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6919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965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239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8317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192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397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84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4188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242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1805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627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104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59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876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E4450-239D-49EC-8B65-56AD1B16BD7D}" type="datetimeFigureOut">
              <a:rPr lang="tr-TR" smtClean="0"/>
              <a:t>5.5.2016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224ADB-4413-471C-A655-7008F6B8AA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0811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25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C95B-D7F2-4834-8090-F591455CDA66}" type="datetimeFigureOut">
              <a:rPr lang="en-US" smtClean="0"/>
              <a:t>5/5/2016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A7F7A-72CA-4BFF-A2BF-C10B4E3FF2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3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0"/>
            <a:ext cx="8136904" cy="6525344"/>
          </a:xfrm>
        </p:spPr>
        <p:txBody>
          <a:bodyPr>
            <a:normAutofit lnSpcReduction="10000"/>
          </a:bodyPr>
          <a:lstStyle/>
          <a:p>
            <a:pPr marL="0" lvl="0" indent="0" algn="ctr">
              <a:buClr>
                <a:srgbClr val="AD0101"/>
              </a:buClr>
              <a:buNone/>
            </a:pPr>
            <a:endParaRPr lang="tr-TR" sz="2200" dirty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Clr>
                <a:srgbClr val="AD0101"/>
              </a:buClr>
              <a:buNone/>
            </a:pPr>
            <a:endParaRPr lang="tr-TR" sz="2800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GÜMÜŞHANE </a:t>
            </a:r>
            <a:r>
              <a:rPr lang="en-US" sz="2400" b="1" dirty="0">
                <a:solidFill>
                  <a:srgbClr val="C00000"/>
                </a:solidFill>
                <a:latin typeface="Comic Sans MS" panose="030F0702030302020204" pitchFamily="66" charset="0"/>
              </a:rPr>
              <a:t>ÜNİVERSİTESİ MERKEZ KAMPÜSÜNDE EĞİTİM GÖREN ÖĞRENCİLERİN TEMEL AFET BİLGİ DÜZEYLERİNİN ÖLÇÜLMESİ</a:t>
            </a:r>
            <a:endParaRPr lang="tr-TR" sz="2400" dirty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tr-TR" sz="3200" b="1" dirty="0">
              <a:solidFill>
                <a:srgbClr val="C0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b="1" u="sng" dirty="0" err="1" smtClean="0">
                <a:latin typeface="Comic Sans MS" panose="030F0702030302020204" pitchFamily="66" charset="0"/>
              </a:rPr>
              <a:t>Uğur</a:t>
            </a:r>
            <a:r>
              <a:rPr lang="en-US" sz="2400" b="1" u="sng" dirty="0" smtClean="0">
                <a:latin typeface="Comic Sans MS" panose="030F0702030302020204" pitchFamily="66" charset="0"/>
              </a:rPr>
              <a:t> YAYLA</a:t>
            </a:r>
            <a:r>
              <a:rPr lang="en-US" sz="2400" b="1" dirty="0" smtClean="0">
                <a:latin typeface="Comic Sans MS" panose="030F0702030302020204" pitchFamily="66" charset="0"/>
              </a:rPr>
              <a:t>, </a:t>
            </a:r>
            <a:r>
              <a:rPr lang="en-US" sz="2400" b="1" dirty="0" err="1">
                <a:latin typeface="Comic Sans MS" panose="030F0702030302020204" pitchFamily="66" charset="0"/>
              </a:rPr>
              <a:t>Nurçin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KÜÇÜK KENT, </a:t>
            </a:r>
            <a:r>
              <a:rPr lang="en-US" sz="2400" b="1" dirty="0" err="1">
                <a:latin typeface="Comic Sans MS" panose="030F0702030302020204" pitchFamily="66" charset="0"/>
              </a:rPr>
              <a:t>Ünal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YAPRAK, </a:t>
            </a:r>
            <a:r>
              <a:rPr lang="en-US" sz="2400" b="1" dirty="0" err="1">
                <a:latin typeface="Comic Sans MS" panose="030F0702030302020204" pitchFamily="66" charset="0"/>
              </a:rPr>
              <a:t>Eyyüp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Y</a:t>
            </a:r>
            <a:r>
              <a:rPr lang="tr-TR" sz="2400" b="1" dirty="0" smtClean="0">
                <a:latin typeface="Comic Sans MS" panose="030F0702030302020204" pitchFamily="66" charset="0"/>
              </a:rPr>
              <a:t>İ</a:t>
            </a:r>
            <a:r>
              <a:rPr lang="en-US" sz="2400" b="1" dirty="0" smtClean="0">
                <a:latin typeface="Comic Sans MS" panose="030F0702030302020204" pitchFamily="66" charset="0"/>
              </a:rPr>
              <a:t>LD</a:t>
            </a:r>
            <a:r>
              <a:rPr lang="tr-TR" sz="2400" b="1" dirty="0" smtClean="0">
                <a:latin typeface="Comic Sans MS" panose="030F0702030302020204" pitchFamily="66" charset="0"/>
              </a:rPr>
              <a:t>İ</a:t>
            </a:r>
            <a:r>
              <a:rPr lang="en-US" sz="2400" b="1" dirty="0" smtClean="0">
                <a:latin typeface="Comic Sans MS" panose="030F0702030302020204" pitchFamily="66" charset="0"/>
              </a:rPr>
              <a:t>Z, </a:t>
            </a:r>
            <a:r>
              <a:rPr lang="en-US" sz="2400" b="1" dirty="0" err="1">
                <a:latin typeface="Comic Sans MS" panose="030F0702030302020204" pitchFamily="66" charset="0"/>
              </a:rPr>
              <a:t>Hikmet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AKYOL, </a:t>
            </a:r>
            <a:r>
              <a:rPr lang="en-US" sz="2400" b="1" dirty="0" err="1">
                <a:latin typeface="Comic Sans MS" panose="030F0702030302020204" pitchFamily="66" charset="0"/>
              </a:rPr>
              <a:t>Melikşah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en-US" sz="2400" b="1" dirty="0" smtClean="0">
                <a:latin typeface="Comic Sans MS" panose="030F0702030302020204" pitchFamily="66" charset="0"/>
              </a:rPr>
              <a:t>TURAN, </a:t>
            </a:r>
            <a:r>
              <a:rPr lang="en-US" sz="2400" b="1" dirty="0" err="1">
                <a:latin typeface="Comic Sans MS" panose="030F0702030302020204" pitchFamily="66" charset="0"/>
              </a:rPr>
              <a:t>Saime</a:t>
            </a:r>
            <a:r>
              <a:rPr lang="en-US" sz="2400" b="1" dirty="0">
                <a:latin typeface="Comic Sans MS" panose="030F0702030302020204" pitchFamily="66" charset="0"/>
              </a:rPr>
              <a:t> </a:t>
            </a:r>
            <a:r>
              <a:rPr lang="tr-TR" sz="2400" b="1" dirty="0" smtClean="0">
                <a:latin typeface="Comic Sans MS" panose="030F0702030302020204" pitchFamily="66" charset="0"/>
              </a:rPr>
              <a:t>ŞAHİNÖZ</a:t>
            </a:r>
          </a:p>
          <a:p>
            <a:pPr marL="0" indent="0" algn="ctr">
              <a:buNone/>
            </a:pPr>
            <a:endParaRPr lang="tr-TR" sz="2300" b="1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2200" dirty="0" smtClean="0">
              <a:solidFill>
                <a:schemeClr val="tx1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200" dirty="0" smtClean="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Arial" panose="020B0604020202020204" pitchFamily="34" charset="0"/>
              </a:rPr>
              <a:t>Gümüşhane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Arial" panose="020B0604020202020204" pitchFamily="34" charset="0"/>
              </a:rPr>
              <a:t>University Faculty of Health Sciences Department of Emergency and Disaster Management </a:t>
            </a:r>
            <a:endParaRPr lang="tr-TR" sz="2400" b="1" dirty="0" smtClean="0">
              <a:solidFill>
                <a:schemeClr val="tx1"/>
              </a:solidFill>
              <a:latin typeface="Comic Sans MS" panose="030F0702030302020204" pitchFamily="66" charset="0"/>
              <a:ea typeface="+mj-ea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Arial" panose="020B0604020202020204" pitchFamily="34" charset="0"/>
              </a:rPr>
              <a:t> Gümüşhane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  <a:ea typeface="+mj-ea"/>
                <a:cs typeface="Arial" panose="020B0604020202020204" pitchFamily="34" charset="0"/>
              </a:rPr>
              <a:t>Üniversitesi Sağlık Bilimleri Fakültesi Acil Yardım ve Afet Yönetimi Bölümü</a:t>
            </a:r>
          </a:p>
          <a:p>
            <a:pPr marL="0" indent="0" algn="ctr">
              <a:buNone/>
            </a:pPr>
            <a:endParaRPr lang="tr-TR" sz="3200" dirty="0" smtClean="0">
              <a:solidFill>
                <a:prstClr val="black">
                  <a:lumMod val="85000"/>
                  <a:lumOff val="15000"/>
                </a:prst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59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764704"/>
            <a:ext cx="7622232" cy="4464496"/>
          </a:xfrm>
        </p:spPr>
        <p:txBody>
          <a:bodyPr>
            <a:normAutofit/>
          </a:bodyPr>
          <a:lstStyle/>
          <a:p>
            <a:pPr lvl="0"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algn="just">
              <a:buClr>
                <a:srgbClr val="AD0101"/>
              </a:buClr>
            </a:pP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alma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durumuna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kişisel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acil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durum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çantasına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sahip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arasında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istatistiksel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anlamlı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bulunmuştur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(p&lt;0,005).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alanların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almayanlara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oranda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kişisel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acil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durum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çantasına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sahip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oldukları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saptanmıştır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360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332656"/>
            <a:ext cx="7704856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b="1" dirty="0" smtClean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r>
              <a:rPr lang="tr-TR" b="1" dirty="0">
                <a:solidFill>
                  <a:srgbClr val="0070C0"/>
                </a:solidFill>
              </a:rPr>
              <a:t> </a:t>
            </a:r>
            <a:r>
              <a:rPr lang="tr-TR" b="1" dirty="0" smtClean="0">
                <a:solidFill>
                  <a:srgbClr val="0070C0"/>
                </a:solidFill>
              </a:rPr>
              <a:t>           </a:t>
            </a:r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Sonuç</a:t>
            </a:r>
            <a:endParaRPr lang="tr-TR" sz="3200" b="1" dirty="0" smtClean="0">
              <a:solidFill>
                <a:srgbClr val="C0000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İlkyardım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ve temel afet bilinci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alanların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almayanlara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aldıkları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saptanmıştır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Bu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bulgular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bize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üniversite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kazandırmak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için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konuları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ilkyardım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)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içeren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eğitimler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verilmesi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gerektiğini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düşündürmüştür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Dolayısıyla,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afetler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konusundaki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toplumsal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bilinç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düzeyini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yükseltmek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farkındalık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oluşturmak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için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tüm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üniversite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ilkyardım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verilmesi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gerektiği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kanaatine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varılmıştır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 algn="just">
              <a:buNone/>
            </a:pPr>
            <a:endParaRPr lang="tr-T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7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8395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r-TR" sz="4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4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40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TEŞEKKÜRLER</a:t>
            </a:r>
            <a:endParaRPr lang="tr-TR" sz="4000" b="1" dirty="0" smtClean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tr-TR" sz="4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tr-TR" sz="20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ugryyl24@gmail.com </a:t>
            </a:r>
            <a:endParaRPr lang="tr-TR" sz="2000" b="1" dirty="0" smtClean="0">
              <a:solidFill>
                <a:srgbClr val="C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846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62000" y="260648"/>
            <a:ext cx="7543800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tr-TR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Amaç</a:t>
            </a:r>
            <a:endParaRPr lang="tr-TR" sz="3200" b="1" dirty="0">
              <a:solidFill>
                <a:srgbClr val="C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Bu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araştırma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Gümüşhane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Üniversitesi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merkez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kampüsünde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almakta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ilişkin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düzeylerini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ölçmek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afetlere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hazırlıklı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durumlarını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belirlemek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amacıyla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yapılmıştır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76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88640"/>
            <a:ext cx="7850832" cy="5904656"/>
          </a:xfrm>
        </p:spPr>
        <p:txBody>
          <a:bodyPr>
            <a:noAutofit/>
          </a:bodyPr>
          <a:lstStyle/>
          <a:p>
            <a:endParaRPr lang="tr-TR" sz="2400" dirty="0" smtClean="0">
              <a:solidFill>
                <a:srgbClr val="C0000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Materyal </a:t>
            </a:r>
            <a:r>
              <a:rPr lang="tr-TR" sz="3200" b="1" dirty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ve </a:t>
            </a:r>
            <a:r>
              <a:rPr lang="tr-TR" sz="3200" b="1" dirty="0" err="1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Metod</a:t>
            </a:r>
            <a:endParaRPr lang="tr-TR" sz="3200" dirty="0">
              <a:solidFill>
                <a:srgbClr val="C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Bu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araştırma tanımlayıcı türde bir araştırmadır.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Gümüşhane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Üniversitesi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merkez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kampüste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öğrenim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sayısı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2015-2016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eğitim-öğretim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yılında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toplam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15000’dir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Olayın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görülüş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sıklığı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incelenecek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evrendeki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birey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sayısı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biliniyorsa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örnekleme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alınacak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birey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sayısını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belirlemek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için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kullanılan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formül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aracılığı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örneklem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büyüklüğü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belirlenmiştir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alma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düzeyi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değişik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araştırmaların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p=0,26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alınmış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düzeyden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 d=0,10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öngörülerek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hesaplanan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düşük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örneklem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büyüklüğü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74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hesaplanmıştır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katılmayı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k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abul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eden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153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kişi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dahil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edilmiştir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6359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60648"/>
            <a:ext cx="7543800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sz="3200" b="1" dirty="0" smtClean="0">
                <a:solidFill>
                  <a:srgbClr val="C0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    Bulgular</a:t>
            </a:r>
            <a:endParaRPr lang="tr-TR" sz="3200" b="1" dirty="0" smtClean="0">
              <a:solidFill>
                <a:srgbClr val="C0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Araştırma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grubundaki</a:t>
            </a:r>
            <a:r>
              <a:rPr lang="tr-TR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öğrencilerin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%43,8’i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erkek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%56,2’si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kadındır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%29,4’ü 1.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sınıf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%15,0’ı 2.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sınıf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%25,5’i 3.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Sınıf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%30,1’i 4.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sınıfta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okumaktadırlar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%48,4’ü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Sağlık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Yüksekokulunda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(SYO), %25,5’i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Mühendislik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Doğa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Bilimleri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Fakültesinde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%26,1’i de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İletişim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Fakültesinde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okumaktadırlar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360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1340768"/>
            <a:ext cx="7634808" cy="4570454"/>
          </a:xfrm>
        </p:spPr>
        <p:txBody>
          <a:bodyPr/>
          <a:lstStyle/>
          <a:p>
            <a:pPr algn="just"/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%22,2’si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Acil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Yönetimi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(AYAY) 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%8,5’i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Beslenme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Diyetetik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%5,9’u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Hemşirelik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bölümünde,%5,9’u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Sağlık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Yönetimi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%5,9’u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Sosyal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Hizmetler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%25,5’i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Harita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Mühendisliği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, %26,1’i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Halkla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İlişkiler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okumaktadır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777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836712"/>
            <a:ext cx="7994849" cy="5290534"/>
          </a:xfrm>
        </p:spPr>
        <p:txBody>
          <a:bodyPr>
            <a:normAutofit/>
          </a:bodyPr>
          <a:lstStyle/>
          <a:p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okudukları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arasında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istatistiksel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anlamlı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bulunmuştur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(p&lt;0,005).</a:t>
            </a:r>
            <a:r>
              <a:rPr lang="tr-TR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Acil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ve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Yönetimi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bölümünde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okuyan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diğer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bölümlerde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okuyanlardan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aldıkları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tespit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edilmiştir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4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28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764704"/>
            <a:ext cx="7622232" cy="4464496"/>
          </a:xfrm>
        </p:spPr>
        <p:txBody>
          <a:bodyPr>
            <a:normAutofit/>
          </a:bodyPr>
          <a:lstStyle/>
          <a:p>
            <a:pPr lvl="0"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algn="just">
              <a:buClr>
                <a:srgbClr val="AD0101"/>
              </a:buClr>
            </a:pP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alma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durumuna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arasında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istatistiksel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anlamlı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bulunmuştur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(p&lt;0,005).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alanların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almayanlara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aldıkları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saptanmıştır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0"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764704"/>
            <a:ext cx="7622232" cy="4464496"/>
          </a:xfrm>
        </p:spPr>
        <p:txBody>
          <a:bodyPr>
            <a:normAutofit/>
          </a:bodyPr>
          <a:lstStyle/>
          <a:p>
            <a:pPr lvl="0"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algn="just">
              <a:buClr>
                <a:srgbClr val="AD0101"/>
              </a:buClr>
            </a:pP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ilkyardım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alma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durumuna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arasında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istatistiksel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anlamlı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bulunmuştur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(p&lt;0,005).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İlkyardım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alanların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almayanlara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bilgi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puanı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ortalaması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aldıkları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saptanmıştır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197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764704"/>
            <a:ext cx="7622232" cy="4464496"/>
          </a:xfrm>
        </p:spPr>
        <p:txBody>
          <a:bodyPr>
            <a:normAutofit/>
          </a:bodyPr>
          <a:lstStyle/>
          <a:p>
            <a:pPr lvl="0"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algn="just">
              <a:buClr>
                <a:srgbClr val="AD0101"/>
              </a:buClr>
            </a:pPr>
            <a:r>
              <a:rPr lang="en-US" sz="2400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Araştırmaya</a:t>
            </a:r>
            <a:r>
              <a:rPr lang="en-US" sz="24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katılan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öğrencilerin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alma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durumuna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hazırlık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planı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yapma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durumları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arasında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istatistiksel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olarak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anlamlı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fark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bulunmuştur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(p&lt;0,0005).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Temel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bilinci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eğitimi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alanların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almayanlara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göre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daha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yüksek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oranda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afet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hazırlık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planı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yaptıkları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Comic Sans MS" panose="030F0702030302020204" pitchFamily="66" charset="0"/>
              </a:rPr>
              <a:t>saptanmıştır</a:t>
            </a:r>
            <a:r>
              <a:rPr lang="en-US" sz="2400" b="1" dirty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tr-TR" sz="24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just">
              <a:buClr>
                <a:srgbClr val="AD0101"/>
              </a:buClr>
            </a:pPr>
            <a:endParaRPr lang="tr-TR" sz="2800" dirty="0" smtClean="0">
              <a:solidFill>
                <a:srgbClr val="303030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6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Özel Tasarım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1156</TotalTime>
  <Words>561</Words>
  <Application>Microsoft Office PowerPoint</Application>
  <PresentationFormat>Ekran Gösterisi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</vt:lpstr>
      <vt:lpstr>Calibri</vt:lpstr>
      <vt:lpstr>Century Gothic</vt:lpstr>
      <vt:lpstr>Comic Sans MS</vt:lpstr>
      <vt:lpstr>Wingdings 3</vt:lpstr>
      <vt:lpstr>Duman</vt:lpstr>
      <vt:lpstr>Özel Tasarım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Lenovo</cp:lastModifiedBy>
  <cp:revision>127</cp:revision>
  <dcterms:created xsi:type="dcterms:W3CDTF">2016-05-02T07:34:08Z</dcterms:created>
  <dcterms:modified xsi:type="dcterms:W3CDTF">2016-05-05T13:10:28Z</dcterms:modified>
</cp:coreProperties>
</file>