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3" r:id="rId4"/>
    <p:sldId id="294" r:id="rId5"/>
    <p:sldId id="295" r:id="rId6"/>
    <p:sldId id="297" r:id="rId7"/>
    <p:sldId id="298" r:id="rId8"/>
    <p:sldId id="299" r:id="rId9"/>
    <p:sldId id="296" r:id="rId10"/>
    <p:sldId id="270" r:id="rId11"/>
    <p:sldId id="271" r:id="rId12"/>
    <p:sldId id="272" r:id="rId13"/>
    <p:sldId id="273" r:id="rId14"/>
    <p:sldId id="275" r:id="rId15"/>
    <p:sldId id="274" r:id="rId16"/>
    <p:sldId id="282" r:id="rId17"/>
    <p:sldId id="284" r:id="rId18"/>
    <p:sldId id="285" r:id="rId19"/>
    <p:sldId id="287" r:id="rId20"/>
    <p:sldId id="277" r:id="rId21"/>
    <p:sldId id="279" r:id="rId22"/>
    <p:sldId id="289" r:id="rId23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6" autoAdjust="0"/>
  </p:normalViewPr>
  <p:slideViewPr>
    <p:cSldViewPr>
      <p:cViewPr>
        <p:scale>
          <a:sx n="100" d="100"/>
          <a:sy n="100" d="100"/>
        </p:scale>
        <p:origin x="-1122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90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9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5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8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noProof="0" dirty="0" smtClean="0"/>
              <a:t>Use brief bullets and discuss</a:t>
            </a:r>
            <a:r>
              <a:rPr lang="tr-TR" baseline="0" noProof="0" dirty="0" smtClean="0"/>
              <a:t> details verbally.</a:t>
            </a:r>
            <a:endParaRPr lang="tr-TR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2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noProof="1" smtClean="0"/>
              <a:t>Asıl başlık stili için tıklatın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noProof="1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FADA7-12A5-4168-87FD-0A7BA931419B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FC5A2C-8CF9-418C-929E-59F23F70E5F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69BAF-DF50-49A9-A24B-E772F34D4EE8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29F9C-0FE7-4725-BBF1-3A439DEFF6B8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92ABE-290F-4556-9BE6-EA283C4356C3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137221-B4EC-499E-8F13-52A4FCD99E36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F042D-FBEA-40C8-ACF1-388DE857BC66}" type="datetime1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noProof="1" smtClean="0"/>
              <a:t>Asıl başlık stili için tıklatın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tr-TR" noProof="1" smtClean="0"/>
              <a:t>Asıl metin stillerini düzenlemek için tıklatın</a:t>
            </a:r>
          </a:p>
          <a:p>
            <a:pPr lvl="1"/>
            <a:r>
              <a:rPr lang="tr-TR" noProof="1" smtClean="0"/>
              <a:t>İkinci düzey</a:t>
            </a:r>
          </a:p>
          <a:p>
            <a:pPr lvl="2"/>
            <a:r>
              <a:rPr lang="tr-TR" noProof="1" smtClean="0"/>
              <a:t>Üçüncü düzey</a:t>
            </a:r>
          </a:p>
          <a:p>
            <a:pPr lvl="3"/>
            <a:r>
              <a:rPr lang="tr-TR" noProof="1" smtClean="0"/>
              <a:t>Dördüncü düzey</a:t>
            </a:r>
          </a:p>
          <a:p>
            <a:pPr lvl="4"/>
            <a:r>
              <a:rPr lang="tr-TR" noProof="1" smtClean="0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5/14/2016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547664" y="400506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tr-TR" dirty="0">
                <a:solidFill>
                  <a:schemeClr val="tx1"/>
                </a:solidFill>
              </a:rPr>
              <a:t>İ</a:t>
            </a:r>
            <a:r>
              <a:rPr lang="en-US" dirty="0" smtClean="0">
                <a:solidFill>
                  <a:schemeClr val="tx1"/>
                </a:solidFill>
              </a:rPr>
              <a:t>R HASTANE B</a:t>
            </a:r>
            <a:r>
              <a:rPr lang="tr-TR" dirty="0" smtClean="0">
                <a:solidFill>
                  <a:schemeClr val="tx1"/>
                </a:solidFill>
              </a:rPr>
              <a:t>İ</a:t>
            </a:r>
            <a:r>
              <a:rPr lang="en-US" dirty="0" smtClean="0">
                <a:solidFill>
                  <a:schemeClr val="tx1"/>
                </a:solidFill>
              </a:rPr>
              <a:t>NASININ </a:t>
            </a:r>
            <a:r>
              <a:rPr lang="en-US" i="1" dirty="0" smtClean="0">
                <a:solidFill>
                  <a:schemeClr val="tx1"/>
                </a:solidFill>
              </a:rPr>
              <a:t>B</a:t>
            </a:r>
            <a:r>
              <a:rPr lang="tr-TR" i="1" dirty="0" smtClean="0">
                <a:solidFill>
                  <a:schemeClr val="tx1"/>
                </a:solidFill>
              </a:rPr>
              <a:t>İ</a:t>
            </a:r>
            <a:r>
              <a:rPr lang="en-US" i="1" dirty="0" smtClean="0">
                <a:solidFill>
                  <a:schemeClr val="tx1"/>
                </a:solidFill>
              </a:rPr>
              <a:t>NALARIN YANGINDAN KORUNMASI HAKKINDA YÖNETMEL</a:t>
            </a:r>
            <a:r>
              <a:rPr lang="tr-TR" i="1" dirty="0" smtClean="0">
                <a:solidFill>
                  <a:schemeClr val="tx1"/>
                </a:solidFill>
              </a:rPr>
              <a:t>İ</a:t>
            </a:r>
            <a:r>
              <a:rPr lang="en-US" i="1" dirty="0" smtClean="0">
                <a:solidFill>
                  <a:schemeClr val="tx1"/>
                </a:solidFill>
              </a:rPr>
              <a:t>K (BYKHY)</a:t>
            </a:r>
            <a:r>
              <a:rPr lang="en-US" dirty="0" smtClean="0">
                <a:solidFill>
                  <a:schemeClr val="tx1"/>
                </a:solidFill>
              </a:rPr>
              <a:t>’E GÖRE UYGUNLUĞUNUN İNCELENMES</a:t>
            </a:r>
            <a:r>
              <a:rPr lang="tr-TR" dirty="0" smtClean="0">
                <a:solidFill>
                  <a:schemeClr val="tx1"/>
                </a:solidFill>
              </a:rPr>
              <a:t>İ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tr-TR" noProof="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7406640" cy="1752600"/>
          </a:xfrm>
        </p:spPr>
        <p:txBody>
          <a:bodyPr/>
          <a:lstStyle/>
          <a:p>
            <a:pPr algn="r"/>
            <a:r>
              <a:rPr lang="tr-TR" noProof="0" dirty="0" smtClean="0"/>
              <a:t>Edip KAYA</a:t>
            </a:r>
            <a:endParaRPr lang="tr-TR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GEREÇ-YÖNTEM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700808"/>
            <a:ext cx="8244408" cy="4691608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mic Sans MS" panose="030F0702030302020204" pitchFamily="66" charset="0"/>
              </a:rPr>
              <a:t>Hastane</a:t>
            </a:r>
            <a:r>
              <a:rPr lang="en-US" dirty="0">
                <a:latin typeface="Comic Sans MS" panose="030F0702030302020204" pitchFamily="66" charset="0"/>
              </a:rPr>
              <a:t>, 6.202 m² </a:t>
            </a:r>
            <a:r>
              <a:rPr lang="en-US" dirty="0" err="1">
                <a:latin typeface="Comic Sans MS" panose="030F0702030302020204" pitchFamily="66" charset="0"/>
              </a:rPr>
              <a:t>oturma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alanı</a:t>
            </a:r>
            <a:r>
              <a:rPr lang="en-US" dirty="0">
                <a:latin typeface="Comic Sans MS" panose="030F0702030302020204" pitchFamily="66" charset="0"/>
              </a:rPr>
              <a:t>, 23.350 m² </a:t>
            </a:r>
            <a:r>
              <a:rPr lang="en-US" dirty="0" err="1">
                <a:latin typeface="Comic Sans MS" panose="030F0702030302020204" pitchFamily="66" charset="0"/>
              </a:rPr>
              <a:t>kapalı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alanı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toplamda</a:t>
            </a:r>
            <a:r>
              <a:rPr lang="en-US" dirty="0">
                <a:latin typeface="Comic Sans MS" panose="030F0702030302020204" pitchFamily="66" charset="0"/>
              </a:rPr>
              <a:t> 30.959 m² </a:t>
            </a:r>
            <a:r>
              <a:rPr lang="en-US" dirty="0" err="1">
                <a:latin typeface="Comic Sans MS" panose="030F0702030302020204" pitchFamily="66" charset="0"/>
              </a:rPr>
              <a:t>hastane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arsası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alanına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sahiptir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Hastane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binası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yerinde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yapılan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incelemeler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yönetmelik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kapsamında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oluşturulan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kontrol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listesi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aracılığıyla</a:t>
            </a:r>
            <a:r>
              <a:rPr lang="en-US" dirty="0">
                <a:latin typeface="Comic Sans MS" panose="030F0702030302020204" pitchFamily="66" charset="0"/>
              </a:rPr>
              <a:t> 10.05.2015-15.05.2015 </a:t>
            </a:r>
            <a:r>
              <a:rPr lang="en-US" dirty="0" err="1">
                <a:latin typeface="Comic Sans MS" panose="030F0702030302020204" pitchFamily="66" charset="0"/>
              </a:rPr>
              <a:t>tarihleri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arasında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incelenmiştir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7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980728"/>
            <a:ext cx="8064896" cy="5267672"/>
          </a:xfrm>
        </p:spPr>
        <p:txBody>
          <a:bodyPr/>
          <a:lstStyle/>
          <a:p>
            <a:pPr lvl="0">
              <a:buClr>
                <a:srgbClr val="CEB966"/>
              </a:buClr>
            </a:pP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Kontrol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listesi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geleneksel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yöntem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olarak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adlandırılmakta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ve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BYKHY’e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esas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alınarak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oluşturulmuştur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  <a:endParaRPr lang="tr-TR" sz="22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endParaRPr lang="tr-TR" sz="22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Bu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kontrol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listesinde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;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BYKHY’de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yer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alan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bölüm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numarası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madde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numarası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yer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almakta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ve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her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bir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maddeye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ilişkin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saptamalar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‘‘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uygun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’’, ‘‘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uygun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değil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’’, ‘‘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kapsam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dışı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’’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şeklinde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belirtilmektedir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endParaRPr lang="tr-TR" sz="22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endParaRPr lang="tr-TR" sz="22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r>
              <a:rPr lang="en-US" sz="2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İncelemelerin</a:t>
            </a:r>
            <a:r>
              <a:rPr lang="en-US" sz="2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yapılması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için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hastane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yönetiminden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yazılı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izin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alınmıştır</a:t>
            </a:r>
            <a:r>
              <a:rPr lang="en-US" sz="2200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66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6287" y="1052736"/>
            <a:ext cx="6276975" cy="50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74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8118" y="548680"/>
            <a:ext cx="7498080" cy="1143000"/>
          </a:xfrm>
        </p:spPr>
        <p:txBody>
          <a:bodyPr/>
          <a:lstStyle/>
          <a:p>
            <a:r>
              <a:rPr lang="tr-TR" dirty="0">
                <a:solidFill>
                  <a:prstClr val="black"/>
                </a:solidFill>
                <a:latin typeface="Comic Sans MS" panose="030F0702030302020204" pitchFamily="66" charset="0"/>
              </a:rPr>
              <a:t>BULGULAR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204864"/>
            <a:ext cx="8100392" cy="4800600"/>
          </a:xfrm>
        </p:spPr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Yönetmeliğin</a:t>
            </a:r>
            <a:r>
              <a:rPr lang="en-US" dirty="0">
                <a:latin typeface="Comic Sans MS" panose="030F0702030302020204" pitchFamily="66" charset="0"/>
              </a:rPr>
              <a:t> 141. </a:t>
            </a:r>
            <a:r>
              <a:rPr lang="en-US" dirty="0" err="1">
                <a:latin typeface="Comic Sans MS" panose="030F0702030302020204" pitchFamily="66" charset="0"/>
              </a:rPr>
              <a:t>maddesine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kadar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toplam</a:t>
            </a:r>
            <a:r>
              <a:rPr lang="en-US" dirty="0">
                <a:latin typeface="Comic Sans MS" panose="030F0702030302020204" pitchFamily="66" charset="0"/>
              </a:rPr>
              <a:t> 438 </a:t>
            </a:r>
            <a:r>
              <a:rPr lang="en-US" dirty="0" err="1">
                <a:latin typeface="Comic Sans MS" panose="030F0702030302020204" pitchFamily="66" charset="0"/>
              </a:rPr>
              <a:t>kriter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incelenmiştir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985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BULGULAR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430416"/>
              </p:ext>
            </p:extLst>
          </p:nvPr>
        </p:nvGraphicFramePr>
        <p:xfrm>
          <a:off x="1203727" y="2204865"/>
          <a:ext cx="770890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01"/>
                <a:gridCol w="1944216"/>
                <a:gridCol w="1656184"/>
                <a:gridCol w="1961035"/>
                <a:gridCol w="1227464"/>
              </a:tblGrid>
              <a:tr h="21016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UYGUN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KRİTER SAYISI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UYGUN OLMAYAN KRİTER SAYISI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BİNA İLE İLGİLİ OLMAYAN KRİTER SAYISI (</a:t>
                      </a:r>
                      <a:r>
                        <a:rPr lang="tr-TR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KAPSAMDIŞI KRİTER 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TOPLAM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KRİTER SAYISI</a:t>
                      </a:r>
                      <a:endParaRPr lang="en-US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6346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205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249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438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779912" y="3501008"/>
            <a:ext cx="1296144" cy="16561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Uygun Olmayan Kriterlerden Bazılarını İncelersek;</a:t>
            </a:r>
            <a:endParaRPr lang="en-US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611560" y="1524000"/>
            <a:ext cx="4193616" cy="4663440"/>
          </a:xfrm>
        </p:spPr>
        <p:txBody>
          <a:bodyPr/>
          <a:lstStyle/>
          <a:p>
            <a:r>
              <a:rPr lang="tr-TR" sz="3200" dirty="0" err="1" smtClean="0">
                <a:latin typeface="Comic Sans MS" panose="030F0702030302020204" pitchFamily="66" charset="0"/>
              </a:rPr>
              <a:t>Y</a:t>
            </a:r>
            <a:r>
              <a:rPr lang="en-US" sz="3200" dirty="0" err="1" smtClean="0">
                <a:latin typeface="Comic Sans MS" panose="030F0702030302020204" pitchFamily="66" charset="0"/>
              </a:rPr>
              <a:t>angın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G</a:t>
            </a:r>
            <a:r>
              <a:rPr lang="en-US" sz="3200" dirty="0" err="1" smtClean="0">
                <a:latin typeface="Comic Sans MS" panose="030F0702030302020204" pitchFamily="66" charset="0"/>
              </a:rPr>
              <a:t>üvenlik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H</a:t>
            </a:r>
            <a:r>
              <a:rPr lang="en-US" sz="3200" dirty="0" err="1" smtClean="0">
                <a:latin typeface="Comic Sans MS" panose="030F0702030302020204" pitchFamily="66" charset="0"/>
              </a:rPr>
              <a:t>olleri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A</a:t>
            </a:r>
            <a:r>
              <a:rPr lang="en-US" sz="3200" dirty="0" err="1" smtClean="0">
                <a:latin typeface="Comic Sans MS" panose="030F0702030302020204" pitchFamily="66" charset="0"/>
              </a:rPr>
              <a:t>cil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D</a:t>
            </a:r>
            <a:r>
              <a:rPr lang="en-US" sz="3200" dirty="0" err="1" smtClean="0">
                <a:latin typeface="Comic Sans MS" panose="030F0702030302020204" pitchFamily="66" charset="0"/>
              </a:rPr>
              <a:t>urumlarda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K</a:t>
            </a:r>
            <a:r>
              <a:rPr lang="en-US" sz="3200" dirty="0" err="1" smtClean="0">
                <a:latin typeface="Comic Sans MS" panose="030F0702030302020204" pitchFamily="66" charset="0"/>
              </a:rPr>
              <a:t>ullanmaya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U</a:t>
            </a:r>
            <a:r>
              <a:rPr lang="en-US" sz="3200" dirty="0" err="1" smtClean="0">
                <a:latin typeface="Comic Sans MS" panose="030F0702030302020204" pitchFamily="66" charset="0"/>
              </a:rPr>
              <a:t>ygun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Ş</a:t>
            </a:r>
            <a:r>
              <a:rPr lang="en-US" sz="3200" dirty="0" err="1" smtClean="0">
                <a:latin typeface="Comic Sans MS" panose="030F0702030302020204" pitchFamily="66" charset="0"/>
              </a:rPr>
              <a:t>ekilde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B</a:t>
            </a:r>
            <a:r>
              <a:rPr lang="en-US" sz="3200" dirty="0" err="1" smtClean="0">
                <a:latin typeface="Comic Sans MS" panose="030F0702030302020204" pitchFamily="66" charset="0"/>
              </a:rPr>
              <a:t>oş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B</a:t>
            </a:r>
            <a:r>
              <a:rPr lang="en-US" sz="3200" dirty="0" err="1" smtClean="0">
                <a:latin typeface="Comic Sans MS" panose="030F0702030302020204" pitchFamily="66" charset="0"/>
              </a:rPr>
              <a:t>ulundurulmadığı</a:t>
            </a:r>
            <a:r>
              <a:rPr lang="en-US" sz="3200" dirty="0" smtClean="0">
                <a:latin typeface="Comic Sans MS" panose="030F0702030302020204" pitchFamily="66" charset="0"/>
              </a:rPr>
              <a:t> (</a:t>
            </a:r>
            <a:r>
              <a:rPr lang="tr-TR" sz="3200" dirty="0" err="1" smtClean="0">
                <a:latin typeface="Comic Sans MS" panose="030F0702030302020204" pitchFamily="66" charset="0"/>
              </a:rPr>
              <a:t>M</a:t>
            </a:r>
            <a:r>
              <a:rPr lang="en-US" sz="3200" dirty="0" err="1" smtClean="0">
                <a:latin typeface="Comic Sans MS" panose="030F0702030302020204" pitchFamily="66" charset="0"/>
              </a:rPr>
              <a:t>adde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34.7)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1417320"/>
            <a:ext cx="4433696" cy="5180032"/>
          </a:xfrm>
          <a:prstGeom prst="rect">
            <a:avLst/>
          </a:prstGeom>
        </p:spPr>
      </p:pic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4644008" y="5877272"/>
            <a:ext cx="4289680" cy="57606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87624" y="908720"/>
            <a:ext cx="7498080" cy="5278720"/>
          </a:xfrm>
        </p:spPr>
        <p:txBody>
          <a:bodyPr/>
          <a:lstStyle/>
          <a:p>
            <a:r>
              <a:rPr lang="tr-TR" dirty="0">
                <a:solidFill>
                  <a:srgbClr val="000000"/>
                </a:solidFill>
                <a:latin typeface="Comic Sans MS" panose="030F0702030302020204" pitchFamily="66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u </a:t>
            </a:r>
            <a:r>
              <a:rPr lang="en-US" dirty="0" err="1">
                <a:solidFill>
                  <a:srgbClr val="000000"/>
                </a:solidFill>
                <a:latin typeface="Comic Sans MS" panose="030F0702030302020204" pitchFamily="66" charset="0"/>
              </a:rPr>
              <a:t>kriterin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yerine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mic Sans MS" panose="030F0702030302020204" pitchFamily="66" charset="0"/>
              </a:rPr>
              <a:t>getirilmesine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yönelik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tedbirlerin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alınması</a:t>
            </a:r>
            <a:r>
              <a:rPr lang="tr-TR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mümkündür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  <a:endParaRPr lang="tr-T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tr-TR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Yangınlarda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hastanelerde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can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kayıplarını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temel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teşkil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eden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etken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binanın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kısa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sürede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tahliye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edilmesine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yaşanacak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yanlış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hareket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tarzlarıdır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  <a:endParaRPr lang="tr-TR" sz="27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endParaRPr lang="tr-TR" sz="27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CEB966"/>
              </a:buClr>
            </a:pPr>
            <a:r>
              <a:rPr lang="en-US" sz="27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Bunun</a:t>
            </a:r>
            <a:r>
              <a:rPr lang="en-US" sz="27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için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hastanelerin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acil durum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planlarının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önceden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yapılması</a:t>
            </a:r>
            <a:r>
              <a:rPr lang="en-US" sz="27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gerekir</a:t>
            </a:r>
            <a:r>
              <a:rPr lang="tr-TR" sz="27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ve bu alanların boş tutulması gerekir.</a:t>
            </a:r>
            <a:endParaRPr lang="tr-TR" sz="27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86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43608" y="1524000"/>
            <a:ext cx="4049600" cy="46634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tr-TR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İ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tfaiye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mic Sans MS" panose="030F0702030302020204" pitchFamily="66" charset="0"/>
              </a:rPr>
              <a:t>ile</a:t>
            </a: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lektrik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İ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şletmesine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</a:t>
            </a:r>
            <a:endParaRPr lang="tr-TR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82296" indent="0">
              <a:buNone/>
            </a:pPr>
            <a:r>
              <a:rPr lang="tr-TR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elediyeye</a:t>
            </a: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P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olise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tr-TR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82296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ve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D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iğer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solidFill>
                  <a:prstClr val="black"/>
                </a:solidFill>
                <a:latin typeface="Comic Sans MS" panose="030F0702030302020204" pitchFamily="66" charset="0"/>
              </a:rPr>
              <a:t>İ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lgili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K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uruluşlara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Y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angının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tomatik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larak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H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aber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V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erilmesi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Ö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zelliklerine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ahip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lmadığı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>
                <a:solidFill>
                  <a:prstClr val="black"/>
                </a:solidFill>
                <a:latin typeface="Comic Sans MS" panose="030F0702030302020204" pitchFamily="66" charset="0"/>
              </a:rPr>
              <a:t>M</a:t>
            </a:r>
            <a:r>
              <a:rPr lang="en-US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adde</a:t>
            </a:r>
            <a:r>
              <a:rPr lang="en-US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82.7),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en-US" dirty="0"/>
          </a:p>
        </p:txBody>
      </p:sp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66415"/>
              </p:ext>
            </p:extLst>
          </p:nvPr>
        </p:nvGraphicFramePr>
        <p:xfrm>
          <a:off x="4932040" y="1052736"/>
          <a:ext cx="5122292" cy="5569032"/>
        </p:xfrm>
        <a:graphic>
          <a:graphicData uri="http://schemas.openxmlformats.org/drawingml/2006/table">
            <a:tbl>
              <a:tblPr/>
              <a:tblGrid>
                <a:gridCol w="504056"/>
                <a:gridCol w="4618236"/>
              </a:tblGrid>
              <a:tr h="29890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nn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Acil durum kontrol sistemleri (Madde 82)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sırasında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kapanması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gereken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kapılarını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diğer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açıklıkları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kapatma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amaçlı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cihazları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normal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hâlde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açık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durumda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tutan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elektromanyetik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kapı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tutucu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benzeri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cihazlarının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serbest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bırakılması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Merdiven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yuvaları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asansör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kuyuları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basınçlandırma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cihazlarının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devreye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sokulması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Duman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sistemlerinin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işlemlerini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yerine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getirmesi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Acil durum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aydınlatma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işlemlerini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gerçekleştirmesi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Güvenlik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benzeri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sebeplerle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kilitli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tutulan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kapıların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turnikelerin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açılması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Asansörlerin yapılış özelliklerine bağlı olarak yangın esnasında kullanımının engellenmesi veya tahliye amacıyla itfaiye veya eğitilmiş bina yangın mücadele ekipleri tarafından kullanılması sağlanmıştır.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Mahalli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itfaiye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elektrik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işletmesine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belediyeye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polise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jandarmaya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kurum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amirine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sahibine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gerekli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görülen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diğer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yerlere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otomatik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olarak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verilmesi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 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özellik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fonksiyonlarına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sahip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olması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lazımdır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Acil durum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işlemleri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alarm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donanım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yazılım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bütünlüğü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içerisinde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bulunan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birimleri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gerçekleştiriliyor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edilen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cihazlar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ilişkisi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bulunan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güvenlik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sistemlerinin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otomasyon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sistemleri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gibi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diğer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sistemler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tarafından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yapılabilecek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her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türlü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kumanda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işlemlerinin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benzeri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acil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durumda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yangın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panelinden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yapılacak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acil durum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kontrol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işlemlerini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hiçbir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şekilde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engellememesi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sağlanmıştır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Dikdörtgen 12"/>
          <p:cNvSpPr/>
          <p:nvPr/>
        </p:nvSpPr>
        <p:spPr>
          <a:xfrm>
            <a:off x="5436096" y="4221088"/>
            <a:ext cx="4608512" cy="79208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62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115616" y="1417320"/>
            <a:ext cx="3657600" cy="4663440"/>
          </a:xfrm>
        </p:spPr>
        <p:txBody>
          <a:bodyPr/>
          <a:lstStyle/>
          <a:p>
            <a:pPr lvl="0">
              <a:buClr>
                <a:srgbClr val="CEB966"/>
              </a:buClr>
            </a:pPr>
            <a:r>
              <a:rPr lang="tr-TR" sz="3200" dirty="0">
                <a:solidFill>
                  <a:prstClr val="black"/>
                </a:solidFill>
                <a:latin typeface="Comic Sans MS" panose="030F0702030302020204" pitchFamily="66" charset="0"/>
              </a:rPr>
              <a:t>A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cil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urum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kiplerinin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G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örevleri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ile</a:t>
            </a:r>
            <a:r>
              <a:rPr lang="en-US" sz="3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İ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sim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ve</a:t>
            </a:r>
            <a:r>
              <a:rPr lang="en-US" sz="32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dres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istelerinin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B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ina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İ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çinde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K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olayca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G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örülebilecek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Y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erlerde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lmadığı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(</a:t>
            </a:r>
            <a:r>
              <a:rPr lang="tr-TR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M</a:t>
            </a:r>
            <a:r>
              <a:rPr lang="en-US" sz="320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adde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omic Sans MS" panose="030F0702030302020204" pitchFamily="66" charset="0"/>
              </a:rPr>
              <a:t>126.3</a:t>
            </a:r>
            <a:r>
              <a:rPr lang="en-US" sz="32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</a:t>
            </a:r>
            <a:endParaRPr lang="en-US" sz="3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3216" y="1417320"/>
            <a:ext cx="4160472" cy="431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9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3608" y="56823"/>
            <a:ext cx="7498080" cy="11430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SONUÇ VE ÖNERİLER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2965" y="1484784"/>
            <a:ext cx="8100392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Bu </a:t>
            </a:r>
            <a:r>
              <a:rPr lang="en-US" dirty="0" err="1">
                <a:latin typeface="Comic Sans MS" panose="030F0702030302020204" pitchFamily="66" charset="0"/>
              </a:rPr>
              <a:t>çalışmada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yangın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güvenlik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önlemleri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kapsamında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incelenen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kriterlerden</a:t>
            </a:r>
            <a:r>
              <a:rPr lang="en-US" dirty="0">
                <a:latin typeface="Comic Sans MS" panose="030F0702030302020204" pitchFamily="66" charset="0"/>
              </a:rPr>
              <a:t> 44’ü </a:t>
            </a:r>
            <a:r>
              <a:rPr lang="en-US" dirty="0" err="1">
                <a:latin typeface="Comic Sans MS" panose="030F0702030302020204" pitchFamily="66" charset="0"/>
              </a:rPr>
              <a:t>yönetmeliğe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uygun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bulunmamıştır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Bu </a:t>
            </a:r>
            <a:r>
              <a:rPr lang="en-US" dirty="0" err="1">
                <a:latin typeface="Comic Sans MS" panose="030F0702030302020204" pitchFamily="66" charset="0"/>
              </a:rPr>
              <a:t>kriterlerin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önemli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kısmı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yangın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riskinin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yangından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kaynaklı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zararların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azaltılması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açısından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hayati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önemdedir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Bu </a:t>
            </a:r>
            <a:r>
              <a:rPr lang="en-US" dirty="0" err="1" smtClean="0">
                <a:latin typeface="Comic Sans MS" panose="030F0702030302020204" pitchFamily="66" charset="0"/>
              </a:rPr>
              <a:t>çerçevede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ülkemizdeki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bütün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hastaneler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yangın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güvenlik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önlemleri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açısından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değerlendirilmeli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yönetmeliğe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uygun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olmayan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hususların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düzeltilmesi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için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gerekli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düzenlemeler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yapılmalıdır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44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Yangın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Yangınlar her yıl binlerce insanın ölümüne, on binlerce insanın yaralanmasına ve çok büyük ekonomik kayıplara yol açmaktadırlar. </a:t>
            </a:r>
            <a:endParaRPr lang="tr-TR" dirty="0" smtClean="0"/>
          </a:p>
          <a:p>
            <a:r>
              <a:rPr lang="tr-TR" dirty="0" smtClean="0"/>
              <a:t>Nüfus </a:t>
            </a:r>
            <a:r>
              <a:rPr lang="tr-TR" dirty="0"/>
              <a:t>artışı, teknolojinin gelişimi ve sanayileşme ile birlikte yangınların meydana gelme riski artmış ve buna bağlı olarak da can ve mal kaybı </a:t>
            </a:r>
            <a:r>
              <a:rPr lang="tr-TR" dirty="0" smtClean="0"/>
              <a:t>artmıştır.</a:t>
            </a:r>
          </a:p>
        </p:txBody>
      </p:sp>
    </p:spTree>
    <p:extLst>
      <p:ext uri="{BB962C8B-B14F-4D97-AF65-F5344CB8AC3E}">
        <p14:creationId xmlns:p14="http://schemas.microsoft.com/office/powerpoint/2010/main" val="2874099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SONUÇ VE ÖNERİLER</a:t>
            </a:r>
            <a:endParaRPr lang="tr-TR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43608" y="2276872"/>
            <a:ext cx="7890080" cy="3024336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Çağdaş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yangın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mücadelesi</a:t>
            </a:r>
            <a:r>
              <a:rPr 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doğrudan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yangın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güvenlik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önlemleri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ile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sağlanmaktadır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  <a:endParaRPr lang="en-US" sz="2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US" sz="28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Alınacak</a:t>
            </a:r>
            <a:r>
              <a:rPr 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önlemler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yardımı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ile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yangınların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sebep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olduğu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zarar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ve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kayıpları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en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aza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indirmek</a:t>
            </a:r>
            <a:r>
              <a:rPr 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mic Sans MS" panose="030F0702030302020204" pitchFamily="66" charset="0"/>
              </a:rPr>
              <a:t>mümkündür</a:t>
            </a:r>
            <a:r>
              <a:rPr lang="en-US" sz="2800" b="1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  <a:endParaRPr lang="tr-TR" sz="28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82296" indent="0">
              <a:buNone/>
            </a:pP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644772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276872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tr-TR" sz="4800" dirty="0" smtClean="0">
              <a:latin typeface="Comic Sans MS" panose="030F0702030302020204" pitchFamily="66" charset="0"/>
            </a:endParaRPr>
          </a:p>
          <a:p>
            <a:pPr marL="82296" indent="0" algn="ctr">
              <a:buNone/>
            </a:pPr>
            <a:endParaRPr lang="tr-TR" sz="4800" dirty="0">
              <a:latin typeface="Comic Sans MS" panose="030F0702030302020204" pitchFamily="66" charset="0"/>
            </a:endParaRPr>
          </a:p>
          <a:p>
            <a:pPr marL="82296" indent="0" algn="ctr">
              <a:buNone/>
            </a:pPr>
            <a:r>
              <a:rPr lang="tr-TR" sz="4800" dirty="0" smtClean="0">
                <a:latin typeface="Comic Sans MS" panose="030F0702030302020204" pitchFamily="66" charset="0"/>
              </a:rPr>
              <a:t>TEŞEKKÜRLER</a:t>
            </a:r>
            <a:endParaRPr lang="en-US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88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Yangın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/>
              <a:t>ABD’de meydana gelen ev yangınlarından her yıl 2.500’den fazla insan ölmekte ve 12.600 insan da yaralanmaktadır. </a:t>
            </a:r>
          </a:p>
          <a:p>
            <a:endParaRPr lang="tr-TR" dirty="0" smtClean="0"/>
          </a:p>
          <a:p>
            <a:r>
              <a:rPr lang="tr-TR" dirty="0" smtClean="0"/>
              <a:t>Türkiye'de </a:t>
            </a:r>
            <a:r>
              <a:rPr lang="tr-TR" dirty="0"/>
              <a:t>1988 ile 2008 yılları arasında 929.165 yangın meydana gelmiş, meydana gelen bu yangınlarda 3.237 kişi hayatını kaybetmiştir.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6522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Hastanelerde </a:t>
            </a:r>
            <a:r>
              <a:rPr lang="en-US" dirty="0" err="1" smtClean="0"/>
              <a:t>Yangın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tr-TR" b="1" dirty="0" smtClean="0"/>
              <a:t>Hastanelerde Yangın neden önemli???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İnsan yoğunluğu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prstClr val="black"/>
                </a:solidFill>
              </a:rPr>
              <a:t>Kullanıcı özellikleri (Yaşlı</a:t>
            </a:r>
            <a:r>
              <a:rPr lang="tr-TR" dirty="0">
                <a:solidFill>
                  <a:prstClr val="black"/>
                </a:solidFill>
              </a:rPr>
              <a:t>, Çocuk, Hasta, Bakıma Muhtaç </a:t>
            </a:r>
            <a:r>
              <a:rPr lang="tr-TR" dirty="0" smtClean="0">
                <a:solidFill>
                  <a:prstClr val="black"/>
                </a:solidFill>
              </a:rPr>
              <a:t>İnsanlar)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Kompleks yapısı (ayakta ve yatarak tedavi, ziyaretçiler, çalışanlar)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Sahip olduğu özellikler nedeniyle yangın riski </a:t>
            </a:r>
            <a:r>
              <a:rPr lang="tr-TR" dirty="0"/>
              <a:t>çok yüksek (Mutfaklar, çatı katları, trafolar, elektrik tesisatları, parlayıcı-patlayıcı maddeler, oksijen sistemleri, nitrojen </a:t>
            </a:r>
            <a:r>
              <a:rPr lang="tr-TR" dirty="0" smtClean="0"/>
              <a:t>sistemleri, diğer tıbbi cihazlar)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Hastaların</a:t>
            </a:r>
            <a:r>
              <a:rPr lang="en-US" dirty="0" smtClean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yeteneklerinin</a:t>
            </a:r>
            <a:r>
              <a:rPr lang="en-US" dirty="0"/>
              <a:t> </a:t>
            </a:r>
            <a:r>
              <a:rPr lang="en-US" dirty="0" err="1"/>
              <a:t>kısıtlı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, </a:t>
            </a:r>
            <a:r>
              <a:rPr lang="en-US" dirty="0" err="1" smtClean="0"/>
              <a:t>tahliye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62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Hastanede Yangın-Örnekler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840151"/>
            <a:ext cx="7499350" cy="401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00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Hastanede Yangın-Örnekler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824254"/>
            <a:ext cx="7499350" cy="4047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24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049" y="1447800"/>
            <a:ext cx="572945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58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Hastanelerde</a:t>
            </a:r>
            <a:r>
              <a:rPr lang="en-US" dirty="0" smtClean="0"/>
              <a:t> </a:t>
            </a:r>
            <a:r>
              <a:rPr lang="en-US" dirty="0" err="1" smtClean="0"/>
              <a:t>yangınların</a:t>
            </a:r>
            <a:r>
              <a:rPr lang="en-US" dirty="0" smtClean="0"/>
              <a:t> </a:t>
            </a:r>
            <a:r>
              <a:rPr lang="en-US" dirty="0" err="1" smtClean="0"/>
              <a:t>önlenmesi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 marL="82296" indent="0">
              <a:buNone/>
            </a:pPr>
            <a:r>
              <a:rPr lang="tr-TR" dirty="0"/>
              <a:t>Hastanelerde </a:t>
            </a:r>
            <a:r>
              <a:rPr lang="tr-TR" dirty="0" smtClean="0"/>
              <a:t>yangınların önlenmesinde en önemli faktörlerin başında kaçış </a:t>
            </a:r>
            <a:r>
              <a:rPr lang="tr-TR" dirty="0"/>
              <a:t>yollarının, mekanik sistemlerinin, elektrik sistemlerinin </a:t>
            </a:r>
            <a:r>
              <a:rPr lang="tr-TR" b="1" dirty="0"/>
              <a:t>yönetmeliklere uygun </a:t>
            </a:r>
            <a:r>
              <a:rPr lang="tr-TR" dirty="0"/>
              <a:t>olarak </a:t>
            </a:r>
            <a:r>
              <a:rPr lang="tr-TR" dirty="0" smtClean="0"/>
              <a:t>tasarlanmasıdır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55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Çalışmanın Amacı;</a:t>
            </a:r>
            <a:endParaRPr lang="tr-TR" noProof="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55576" y="1700808"/>
            <a:ext cx="8568952" cy="4800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Comic Sans MS" panose="030F0702030302020204" pitchFamily="66" charset="0"/>
              </a:rPr>
              <a:t>Bu </a:t>
            </a:r>
            <a:r>
              <a:rPr lang="en-US" dirty="0" err="1">
                <a:latin typeface="Comic Sans MS" panose="030F0702030302020204" pitchFamily="66" charset="0"/>
              </a:rPr>
              <a:t>çalışmanın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amacı</a:t>
            </a:r>
            <a:r>
              <a:rPr lang="en-US" dirty="0">
                <a:latin typeface="Comic Sans MS" panose="030F0702030302020204" pitchFamily="66" charset="0"/>
              </a:rPr>
              <a:t>; </a:t>
            </a:r>
            <a:r>
              <a:rPr lang="en-US" dirty="0" err="1">
                <a:latin typeface="Comic Sans MS" panose="030F0702030302020204" pitchFamily="66" charset="0"/>
              </a:rPr>
              <a:t>bir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hastanenin</a:t>
            </a:r>
            <a:r>
              <a:rPr lang="en-US" dirty="0">
                <a:latin typeface="Comic Sans MS" panose="030F0702030302020204" pitchFamily="66" charset="0"/>
              </a:rPr>
              <a:t> ‘</a:t>
            </a:r>
            <a:r>
              <a:rPr lang="en-US" u="sng" dirty="0" err="1">
                <a:latin typeface="Comic Sans MS" panose="030F0702030302020204" pitchFamily="66" charset="0"/>
              </a:rPr>
              <a:t>Binaların</a:t>
            </a:r>
            <a:r>
              <a:rPr lang="en-US" u="sng" dirty="0">
                <a:latin typeface="Comic Sans MS" panose="030F0702030302020204" pitchFamily="66" charset="0"/>
              </a:rPr>
              <a:t> </a:t>
            </a:r>
            <a:r>
              <a:rPr lang="en-US" u="sng" dirty="0" err="1">
                <a:latin typeface="Comic Sans MS" panose="030F0702030302020204" pitchFamily="66" charset="0"/>
              </a:rPr>
              <a:t>Yangından</a:t>
            </a:r>
            <a:r>
              <a:rPr lang="en-US" u="sng" dirty="0">
                <a:latin typeface="Comic Sans MS" panose="030F0702030302020204" pitchFamily="66" charset="0"/>
              </a:rPr>
              <a:t> </a:t>
            </a:r>
            <a:r>
              <a:rPr lang="en-US" u="sng" dirty="0" err="1">
                <a:latin typeface="Comic Sans MS" panose="030F0702030302020204" pitchFamily="66" charset="0"/>
              </a:rPr>
              <a:t>Korunması</a:t>
            </a:r>
            <a:r>
              <a:rPr lang="en-US" u="sng" dirty="0">
                <a:latin typeface="Comic Sans MS" panose="030F0702030302020204" pitchFamily="66" charset="0"/>
              </a:rPr>
              <a:t> </a:t>
            </a:r>
            <a:r>
              <a:rPr lang="en-US" u="sng" dirty="0" err="1">
                <a:latin typeface="Comic Sans MS" panose="030F0702030302020204" pitchFamily="66" charset="0"/>
              </a:rPr>
              <a:t>Hakkındaki</a:t>
            </a:r>
            <a:r>
              <a:rPr lang="en-US" u="sng" dirty="0">
                <a:latin typeface="Comic Sans MS" panose="030F0702030302020204" pitchFamily="66" charset="0"/>
              </a:rPr>
              <a:t> </a:t>
            </a:r>
            <a:r>
              <a:rPr lang="en-US" u="sng" dirty="0" err="1">
                <a:latin typeface="Comic Sans MS" panose="030F0702030302020204" pitchFamily="66" charset="0"/>
              </a:rPr>
              <a:t>Yönetmelikte</a:t>
            </a:r>
            <a:r>
              <a:rPr lang="en-US" u="sng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‘</a:t>
            </a:r>
            <a:r>
              <a:rPr lang="en-US" dirty="0" smtClean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BYKHY) </a:t>
            </a:r>
            <a:r>
              <a:rPr lang="en-US" dirty="0" err="1">
                <a:latin typeface="Comic Sans MS" panose="030F0702030302020204" pitchFamily="66" charset="0"/>
              </a:rPr>
              <a:t>belirtilen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uyulması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gereken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yangın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güvenlik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önlemleri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çerçevesinde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değerlendirmektir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noProof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674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1397D47-2A4F-4410-9716-D107A3722D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Stratejik öneri sunusu</Template>
  <TotalTime>0</TotalTime>
  <Words>801</Words>
  <Application>Microsoft Office PowerPoint</Application>
  <PresentationFormat>Ekran Gösterisi (4:3)</PresentationFormat>
  <Paragraphs>97</Paragraphs>
  <Slides>21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Gündönümü</vt:lpstr>
      <vt:lpstr>BİR HASTANE BİNASININ BİNALARIN YANGINDAN KORUNMASI HAKKINDA YÖNETMELİK (BYKHY)’E GÖRE UYGUNLUĞUNUN İNCELENMESİ </vt:lpstr>
      <vt:lpstr>Yangın</vt:lpstr>
      <vt:lpstr>Yangın</vt:lpstr>
      <vt:lpstr>Hastanelerde Yangın</vt:lpstr>
      <vt:lpstr>Hastanede Yangın-Örnekler</vt:lpstr>
      <vt:lpstr>Hastanede Yangın-Örnekler</vt:lpstr>
      <vt:lpstr>PowerPoint Sunusu</vt:lpstr>
      <vt:lpstr>Hastanelerde yangınların önlenmesi</vt:lpstr>
      <vt:lpstr>Çalışmanın Amacı;</vt:lpstr>
      <vt:lpstr>GEREÇ-YÖNTEM</vt:lpstr>
      <vt:lpstr>   </vt:lpstr>
      <vt:lpstr>  </vt:lpstr>
      <vt:lpstr>BULGULAR</vt:lpstr>
      <vt:lpstr>BULGULAR</vt:lpstr>
      <vt:lpstr>Uygun Olmayan Kriterlerden Bazılarını İncelersek;</vt:lpstr>
      <vt:lpstr>  </vt:lpstr>
      <vt:lpstr> </vt:lpstr>
      <vt:lpstr>   </vt:lpstr>
      <vt:lpstr>SONUÇ VE ÖNERİLER</vt:lpstr>
      <vt:lpstr>SONUÇ VE ÖNERİLER</vt:lpstr>
      <vt:lpstr>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2016-05-06T12:34:01Z</dcterms:created>
  <dcterms:modified xsi:type="dcterms:W3CDTF">2016-05-14T19:54:32Z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