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63" r:id="rId6"/>
    <p:sldId id="261" r:id="rId7"/>
    <p:sldId id="262" r:id="rId8"/>
    <p:sldId id="264" r:id="rId9"/>
    <p:sldId id="292" r:id="rId10"/>
    <p:sldId id="293" r:id="rId11"/>
    <p:sldId id="289" r:id="rId12"/>
    <p:sldId id="291" r:id="rId13"/>
    <p:sldId id="269" r:id="rId14"/>
    <p:sldId id="271" r:id="rId15"/>
    <p:sldId id="272" r:id="rId16"/>
    <p:sldId id="273" r:id="rId17"/>
    <p:sldId id="275" r:id="rId18"/>
    <p:sldId id="274" r:id="rId19"/>
    <p:sldId id="294" r:id="rId20"/>
    <p:sldId id="295" r:id="rId21"/>
    <p:sldId id="276" r:id="rId22"/>
    <p:sldId id="277" r:id="rId23"/>
    <p:sldId id="278" r:id="rId24"/>
    <p:sldId id="279" r:id="rId25"/>
    <p:sldId id="288" r:id="rId26"/>
    <p:sldId id="283" r:id="rId27"/>
    <p:sldId id="285" r:id="rId28"/>
    <p:sldId id="286" r:id="rId29"/>
    <p:sldId id="296" r:id="rId30"/>
    <p:sldId id="29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53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87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783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9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283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747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75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48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183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9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87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55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75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69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71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27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7AEA1-C5D7-4D93-996E-5AC9D30CA73E}" type="datetimeFigureOut">
              <a:rPr lang="tr-TR" smtClean="0"/>
              <a:t>25.03.2017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CE38-D407-44DC-BB89-95D9BEE159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890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22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Ulusal ve Uluslararası </a:t>
            </a:r>
            <a:br>
              <a:rPr lang="tr-TR" dirty="0"/>
            </a:br>
            <a:r>
              <a:rPr lang="tr-TR" dirty="0"/>
              <a:t>Afet ve Acil Tıp Kongreleri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r>
              <a:rPr lang="tr-TR" dirty="0"/>
              <a:t>Uz. Dr. Can Özen</a:t>
            </a:r>
          </a:p>
          <a:p>
            <a:r>
              <a:rPr lang="tr-TR" dirty="0"/>
              <a:t>SBÜ Ümraniye EAH Acil Tıp Kliniği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37526" y="1667493"/>
            <a:ext cx="922972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900" b="1" i="1" dirty="0">
                <a:solidFill>
                  <a:schemeClr val="bg1"/>
                </a:solidFill>
              </a:rPr>
              <a:t>Hangi kongreleri takip etmeli?</a:t>
            </a:r>
          </a:p>
        </p:txBody>
      </p:sp>
    </p:spTree>
    <p:extLst>
      <p:ext uri="{BB962C8B-B14F-4D97-AF65-F5344CB8AC3E}">
        <p14:creationId xmlns:p14="http://schemas.microsoft.com/office/powerpoint/2010/main" val="303237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EMS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65552"/>
            <a:ext cx="9613861" cy="3599316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Paramedik</a:t>
            </a:r>
            <a:r>
              <a:rPr lang="tr-TR" dirty="0">
                <a:solidFill>
                  <a:schemeClr val="bg1"/>
                </a:solidFill>
              </a:rPr>
              <a:t> Kongresi</a:t>
            </a:r>
          </a:p>
          <a:p>
            <a:r>
              <a:rPr lang="tr-TR" dirty="0" err="1">
                <a:solidFill>
                  <a:schemeClr val="bg1"/>
                </a:solidFill>
              </a:rPr>
              <a:t>Mass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casuality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triage</a:t>
            </a:r>
            <a:r>
              <a:rPr lang="tr-TR" dirty="0">
                <a:solidFill>
                  <a:schemeClr val="bg1"/>
                </a:solidFill>
              </a:rPr>
              <a:t> workshop</a:t>
            </a:r>
          </a:p>
          <a:p>
            <a:r>
              <a:rPr lang="tr-TR" dirty="0" err="1">
                <a:solidFill>
                  <a:schemeClr val="bg1"/>
                </a:solidFill>
              </a:rPr>
              <a:t>Prosedural</a:t>
            </a:r>
            <a:r>
              <a:rPr lang="tr-TR" dirty="0">
                <a:solidFill>
                  <a:schemeClr val="bg1"/>
                </a:solidFill>
              </a:rPr>
              <a:t> Kadavra Simülasyonu</a:t>
            </a:r>
          </a:p>
          <a:p>
            <a:r>
              <a:rPr lang="tr-TR" dirty="0">
                <a:solidFill>
                  <a:schemeClr val="bg1"/>
                </a:solidFill>
              </a:rPr>
              <a:t>EMS Yarışması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   ems2016.org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3619" y="602554"/>
            <a:ext cx="3173438" cy="13822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490" y="2365552"/>
            <a:ext cx="4987567" cy="31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72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tr-TR" dirty="0"/>
              <a:t>EUSEM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3"/>
            <a:ext cx="5320984" cy="359931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Almanya, İsviçre ve Avusturya</a:t>
            </a:r>
          </a:p>
          <a:p>
            <a:r>
              <a:rPr lang="tr-TR" dirty="0">
                <a:solidFill>
                  <a:schemeClr val="bg1"/>
                </a:solidFill>
              </a:rPr>
              <a:t>Acil tıp kuruluşu ve yönetim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114" y="2336873"/>
            <a:ext cx="6381180" cy="25547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85" y="3568808"/>
            <a:ext cx="4006880" cy="236738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93" y="612560"/>
            <a:ext cx="3403847" cy="13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tr-TR" dirty="0"/>
              <a:t>EUSEM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3"/>
            <a:ext cx="5320984" cy="359931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Son bildiri gönderim tarihi 17 Mayıs</a:t>
            </a:r>
          </a:p>
          <a:p>
            <a:r>
              <a:rPr lang="tr-TR" dirty="0">
                <a:solidFill>
                  <a:schemeClr val="bg1"/>
                </a:solidFill>
              </a:rPr>
              <a:t>Eusemcongress.org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93" y="612560"/>
            <a:ext cx="3403847" cy="136274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70" y="3415237"/>
            <a:ext cx="5002636" cy="1597374"/>
          </a:xfrm>
          <a:prstGeom prst="rect">
            <a:avLst/>
          </a:prstGeom>
        </p:spPr>
      </p:pic>
      <p:pic>
        <p:nvPicPr>
          <p:cNvPr id="2050" name="Picture 2" descr="http://www.bilgiustam.com/resimler/2015/05/6510_viya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480" y="2336872"/>
            <a:ext cx="5223114" cy="26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9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ANZDMC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«Toprak, ateş ve yağmur»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339" y="621436"/>
            <a:ext cx="3882801" cy="135961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25" y="3083603"/>
            <a:ext cx="7115175" cy="15430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496" y="2590813"/>
            <a:ext cx="3701087" cy="2760043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680321" y="4982479"/>
            <a:ext cx="700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«Hazırlıklı, dirençli, becerikli ve tetikte olmak</a:t>
            </a:r>
            <a:r>
              <a:rPr lang="tr-TR" dirty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anzdmc.com.au</a:t>
            </a:r>
          </a:p>
        </p:txBody>
      </p:sp>
    </p:spTree>
    <p:extLst>
      <p:ext uri="{BB962C8B-B14F-4D97-AF65-F5344CB8AC3E}">
        <p14:creationId xmlns:p14="http://schemas.microsoft.com/office/powerpoint/2010/main" val="323417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ICEM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I</a:t>
            </a:r>
            <a:r>
              <a:rPr lang="tr-TR" dirty="0">
                <a:solidFill>
                  <a:schemeClr val="bg1"/>
                </a:solidFill>
              </a:rPr>
              <a:t>nternational </a:t>
            </a:r>
            <a:r>
              <a:rPr lang="tr-TR" b="1" dirty="0">
                <a:solidFill>
                  <a:schemeClr val="bg1"/>
                </a:solidFill>
              </a:rPr>
              <a:t>C</a:t>
            </a:r>
            <a:r>
              <a:rPr lang="tr-TR" dirty="0">
                <a:solidFill>
                  <a:schemeClr val="bg1"/>
                </a:solidFill>
              </a:rPr>
              <a:t>onference of </a:t>
            </a:r>
            <a:r>
              <a:rPr lang="tr-TR" b="1" dirty="0" err="1">
                <a:solidFill>
                  <a:schemeClr val="bg1"/>
                </a:solidFill>
              </a:rPr>
              <a:t>E</a:t>
            </a:r>
            <a:r>
              <a:rPr lang="tr-TR" dirty="0" err="1">
                <a:solidFill>
                  <a:schemeClr val="bg1"/>
                </a:solidFill>
              </a:rPr>
              <a:t>mergency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M</a:t>
            </a:r>
            <a:r>
              <a:rPr lang="tr-TR" dirty="0" err="1">
                <a:solidFill>
                  <a:schemeClr val="bg1"/>
                </a:solidFill>
              </a:rPr>
              <a:t>edicine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18. ICEM Nisan ayında Cape </a:t>
            </a:r>
            <a:r>
              <a:rPr lang="tr-TR" dirty="0" err="1">
                <a:solidFill>
                  <a:schemeClr val="bg1"/>
                </a:solidFill>
              </a:rPr>
              <a:t>Town’da</a:t>
            </a:r>
            <a:r>
              <a:rPr lang="tr-TR" dirty="0">
                <a:solidFill>
                  <a:schemeClr val="bg1"/>
                </a:solidFill>
              </a:rPr>
              <a:t> yapıldı</a:t>
            </a:r>
          </a:p>
          <a:p>
            <a:r>
              <a:rPr lang="tr-TR" dirty="0">
                <a:solidFill>
                  <a:schemeClr val="bg1"/>
                </a:solidFill>
              </a:rPr>
              <a:t>Yerel sorunlar ve terörizm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91" y="607596"/>
            <a:ext cx="3865749" cy="13722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239" y="2336873"/>
            <a:ext cx="3890594" cy="33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5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ICEM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3"/>
            <a:ext cx="4166887" cy="359931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19. ICEM Dubai’de</a:t>
            </a:r>
          </a:p>
          <a:p>
            <a:r>
              <a:rPr lang="tr-TR" dirty="0">
                <a:solidFill>
                  <a:schemeClr val="bg1"/>
                </a:solidFill>
              </a:rPr>
              <a:t>Son bildiri gönderim tarihi 17 Şubat 2017 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890" y="2336873"/>
            <a:ext cx="5815706" cy="231749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040" y="3648149"/>
            <a:ext cx="4406513" cy="296337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779890" y="5407770"/>
            <a:ext cx="581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www.waset.org/conference/2017/11/dubai/ICEM</a:t>
            </a:r>
          </a:p>
        </p:txBody>
      </p:sp>
    </p:spTree>
    <p:extLst>
      <p:ext uri="{BB962C8B-B14F-4D97-AF65-F5344CB8AC3E}">
        <p14:creationId xmlns:p14="http://schemas.microsoft.com/office/powerpoint/2010/main" val="331975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ICEM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3"/>
            <a:ext cx="6395182" cy="359931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21. ICEM İstanbul’da olacak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62" y="3111172"/>
            <a:ext cx="91344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890" y="3429000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9" r="-1" b="22540"/>
          <a:stretch/>
        </p:blipFill>
        <p:spPr>
          <a:xfrm>
            <a:off x="6980630" y="609600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4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tr-TR" dirty="0"/>
              <a:t>ACEM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3"/>
            <a:ext cx="5811920" cy="3599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Australasian College for Emergency Medicine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33. Toplantı</a:t>
            </a:r>
          </a:p>
          <a:p>
            <a:r>
              <a:rPr lang="tr-TR" dirty="0">
                <a:solidFill>
                  <a:schemeClr val="bg1"/>
                </a:solidFill>
              </a:rPr>
              <a:t>«Riskli işler»</a:t>
            </a:r>
          </a:p>
          <a:p>
            <a:r>
              <a:rPr lang="tr-TR" dirty="0">
                <a:solidFill>
                  <a:schemeClr val="bg1"/>
                </a:solidFill>
              </a:rPr>
              <a:t>Son bildiri gönderim tarihi: 30 Haziran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  acem2016.org</a:t>
            </a:r>
          </a:p>
        </p:txBody>
      </p:sp>
    </p:spTree>
    <p:extLst>
      <p:ext uri="{BB962C8B-B14F-4D97-AF65-F5344CB8AC3E}">
        <p14:creationId xmlns:p14="http://schemas.microsoft.com/office/powerpoint/2010/main" val="1343491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EMCON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3628" y="4076186"/>
            <a:ext cx="6767276" cy="256360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Hava ambulansı </a:t>
            </a:r>
            <a:r>
              <a:rPr lang="tr-TR" dirty="0" err="1">
                <a:solidFill>
                  <a:schemeClr val="bg1"/>
                </a:solidFill>
              </a:rPr>
              <a:t>çalıştayı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Bildiri gönderim tarihi: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31 Mayıs 2016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www.emcon2016madurai.in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28" y="2258779"/>
            <a:ext cx="8001008" cy="157323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43" y="623988"/>
            <a:ext cx="3805560" cy="134780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461" y="2273667"/>
            <a:ext cx="3283442" cy="385286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361" y="4022755"/>
            <a:ext cx="3351275" cy="21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SMACC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021" y="2327348"/>
            <a:ext cx="9613861" cy="3599316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Social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media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and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critical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care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3. SMACC Dublin’de</a:t>
            </a:r>
          </a:p>
          <a:p>
            <a:r>
              <a:rPr lang="tr-TR" dirty="0">
                <a:solidFill>
                  <a:schemeClr val="bg1"/>
                </a:solidFill>
              </a:rPr>
              <a:t>13-16 Haziran 2016</a:t>
            </a:r>
          </a:p>
          <a:p>
            <a:r>
              <a:rPr lang="tr-TR" dirty="0">
                <a:solidFill>
                  <a:schemeClr val="bg1"/>
                </a:solidFill>
              </a:rPr>
              <a:t>Avusturalya, İngiltere ve Birleşik Devletler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4" y="612130"/>
            <a:ext cx="1533525" cy="13631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327347"/>
            <a:ext cx="3541949" cy="288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4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Kongre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Temel bilgi</a:t>
            </a:r>
          </a:p>
          <a:p>
            <a:r>
              <a:rPr lang="tr-TR" dirty="0">
                <a:solidFill>
                  <a:schemeClr val="bg1"/>
                </a:solidFill>
              </a:rPr>
              <a:t>Güncel/yeni bilgi</a:t>
            </a:r>
          </a:p>
          <a:p>
            <a:r>
              <a:rPr lang="tr-TR" dirty="0">
                <a:solidFill>
                  <a:schemeClr val="bg1"/>
                </a:solidFill>
              </a:rPr>
              <a:t>Meslek sorunları</a:t>
            </a:r>
          </a:p>
          <a:p>
            <a:r>
              <a:rPr lang="tr-TR" dirty="0">
                <a:solidFill>
                  <a:schemeClr val="bg1"/>
                </a:solidFill>
              </a:rPr>
              <a:t>Dünyada neredeyiz?</a:t>
            </a:r>
          </a:p>
          <a:p>
            <a:r>
              <a:rPr lang="tr-TR" dirty="0">
                <a:solidFill>
                  <a:schemeClr val="bg1"/>
                </a:solidFill>
              </a:rPr>
              <a:t>Mesleki çevre (</a:t>
            </a:r>
            <a:r>
              <a:rPr lang="tr-TR" dirty="0" err="1">
                <a:solidFill>
                  <a:schemeClr val="bg1"/>
                </a:solidFill>
              </a:rPr>
              <a:t>networking</a:t>
            </a:r>
            <a:r>
              <a:rPr lang="tr-TR" dirty="0">
                <a:solidFill>
                  <a:schemeClr val="bg1"/>
                </a:solidFill>
              </a:rPr>
              <a:t>)</a:t>
            </a:r>
          </a:p>
          <a:p>
            <a:r>
              <a:rPr lang="tr-TR" dirty="0">
                <a:solidFill>
                  <a:schemeClr val="bg1"/>
                </a:solidFill>
              </a:rPr>
              <a:t>Sosyal imkanlar</a:t>
            </a:r>
          </a:p>
          <a:p>
            <a:r>
              <a:rPr lang="tr-TR" dirty="0">
                <a:solidFill>
                  <a:schemeClr val="bg1"/>
                </a:solidFill>
              </a:rPr>
              <a:t>Bilgi paylaşımı (sözlü/poster sunular)</a:t>
            </a:r>
          </a:p>
        </p:txBody>
      </p:sp>
    </p:spTree>
    <p:extLst>
      <p:ext uri="{BB962C8B-B14F-4D97-AF65-F5344CB8AC3E}">
        <p14:creationId xmlns:p14="http://schemas.microsoft.com/office/powerpoint/2010/main" val="2845324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SMACC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021" y="2327348"/>
            <a:ext cx="9613861" cy="3599316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FOAMed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«Yeni nesil»</a:t>
            </a:r>
          </a:p>
          <a:p>
            <a:r>
              <a:rPr lang="tr-TR" dirty="0" err="1">
                <a:solidFill>
                  <a:schemeClr val="bg1"/>
                </a:solidFill>
              </a:rPr>
              <a:t>Prosedürel</a:t>
            </a:r>
            <a:r>
              <a:rPr lang="tr-TR" dirty="0">
                <a:solidFill>
                  <a:schemeClr val="bg1"/>
                </a:solidFill>
              </a:rPr>
              <a:t> kadavra </a:t>
            </a:r>
            <a:r>
              <a:rPr lang="tr-TR" dirty="0" err="1">
                <a:solidFill>
                  <a:schemeClr val="bg1"/>
                </a:solidFill>
              </a:rPr>
              <a:t>çalıştayı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>
                <a:solidFill>
                  <a:schemeClr val="bg1"/>
                </a:solidFill>
              </a:rPr>
              <a:t>In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situ</a:t>
            </a:r>
            <a:r>
              <a:rPr lang="tr-TR" dirty="0">
                <a:solidFill>
                  <a:schemeClr val="bg1"/>
                </a:solidFill>
              </a:rPr>
              <a:t> simülasyon</a:t>
            </a:r>
          </a:p>
          <a:p>
            <a:r>
              <a:rPr lang="tr-TR" dirty="0">
                <a:solidFill>
                  <a:schemeClr val="bg1"/>
                </a:solidFill>
              </a:rPr>
              <a:t>Acil ve kardiyak ultrason</a:t>
            </a:r>
          </a:p>
          <a:p>
            <a:r>
              <a:rPr lang="tr-TR" dirty="0">
                <a:solidFill>
                  <a:schemeClr val="bg1"/>
                </a:solidFill>
              </a:rPr>
              <a:t>SONOWARS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924" y="612130"/>
            <a:ext cx="1533525" cy="1363133"/>
          </a:xfrm>
          <a:prstGeom prst="rect">
            <a:avLst/>
          </a:prstGeom>
        </p:spPr>
      </p:pic>
      <p:pic>
        <p:nvPicPr>
          <p:cNvPr id="17410" name="Picture 2" descr="https://prehospitalandretrievalmedicine.files.wordpress.com/2014/06/smacc-chicago-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611" y="2186251"/>
            <a:ext cx="1519211" cy="11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i2.wp.com/emcrit.org/wp-content/uploads/2013/09/Screen-0014-9-7-2013-4.15.37-PM-e1378585129455.png?resize=350%2C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4" y="2186251"/>
            <a:ext cx="1667731" cy="11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cdn.lifeinthefastlane.com/wp-content/uploads/2013/03/SMACC-sonowars-sandnsur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825" y="3551556"/>
            <a:ext cx="3246827" cy="24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pbs.twimg.com/media/CQDwKGaW8AABRq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627" y="2186251"/>
            <a:ext cx="2977643" cy="16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pbs.twimg.com/media/BjKCGQICMAAJIGP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9627" y="4004753"/>
            <a:ext cx="2977643" cy="19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6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ACEP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American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College</a:t>
            </a:r>
            <a:r>
              <a:rPr lang="tr-TR" dirty="0">
                <a:solidFill>
                  <a:schemeClr val="bg1"/>
                </a:solidFill>
              </a:rPr>
              <a:t> of </a:t>
            </a:r>
            <a:r>
              <a:rPr lang="tr-TR" dirty="0" err="1">
                <a:solidFill>
                  <a:schemeClr val="bg1"/>
                </a:solidFill>
              </a:rPr>
              <a:t>Emergency</a:t>
            </a:r>
            <a:r>
              <a:rPr lang="tr-TR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</a:rPr>
              <a:t>Physicians</a:t>
            </a:r>
            <a:r>
              <a:rPr lang="tr-TR" dirty="0">
                <a:solidFill>
                  <a:schemeClr val="bg1"/>
                </a:solidFill>
              </a:rPr>
              <a:t> yıllık bilimsel toplantısı</a:t>
            </a:r>
          </a:p>
          <a:p>
            <a:r>
              <a:rPr lang="tr-TR" dirty="0">
                <a:solidFill>
                  <a:schemeClr val="bg1"/>
                </a:solidFill>
              </a:rPr>
              <a:t>16-19 Ekim 2016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44" y="612186"/>
            <a:ext cx="3977196" cy="1350348"/>
          </a:xfrm>
          <a:prstGeom prst="rect">
            <a:avLst/>
          </a:prstGeom>
        </p:spPr>
      </p:pic>
      <p:pic>
        <p:nvPicPr>
          <p:cNvPr id="4098" name="Picture 2" descr="Las Vega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2025" y="2336873"/>
            <a:ext cx="5919972" cy="3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81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ACEP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Kurs niteliğinde</a:t>
            </a:r>
          </a:p>
          <a:p>
            <a:r>
              <a:rPr lang="tr-TR" dirty="0">
                <a:solidFill>
                  <a:schemeClr val="bg1"/>
                </a:solidFill>
              </a:rPr>
              <a:t>Beklenen katılımcı 7822 </a:t>
            </a:r>
          </a:p>
          <a:p>
            <a:r>
              <a:rPr lang="tr-TR" dirty="0">
                <a:solidFill>
                  <a:schemeClr val="bg1"/>
                </a:solidFill>
              </a:rPr>
              <a:t>ABD’de kariyer planı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44" y="612186"/>
            <a:ext cx="3977196" cy="13503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61" y="2208505"/>
            <a:ext cx="4539379" cy="34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WADEM 2017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3814157"/>
            <a:ext cx="9613861" cy="2122031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2 yılda bir yapılıyor</a:t>
            </a:r>
          </a:p>
          <a:p>
            <a:r>
              <a:rPr lang="tr-TR" dirty="0">
                <a:solidFill>
                  <a:schemeClr val="bg1"/>
                </a:solidFill>
              </a:rPr>
              <a:t>2015’de Cape </a:t>
            </a:r>
            <a:r>
              <a:rPr lang="tr-TR" dirty="0" err="1">
                <a:solidFill>
                  <a:schemeClr val="bg1"/>
                </a:solidFill>
              </a:rPr>
              <a:t>Town’da</a:t>
            </a:r>
            <a:r>
              <a:rPr lang="tr-TR" dirty="0">
                <a:solidFill>
                  <a:schemeClr val="bg1"/>
                </a:solidFill>
              </a:rPr>
              <a:t> idi</a:t>
            </a:r>
          </a:p>
          <a:p>
            <a:r>
              <a:rPr lang="tr-TR" dirty="0">
                <a:solidFill>
                  <a:schemeClr val="bg1"/>
                </a:solidFill>
              </a:rPr>
              <a:t>8544 km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45" y="2095499"/>
            <a:ext cx="8301489" cy="15906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723" y="3686174"/>
            <a:ext cx="3266811" cy="21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91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WADEM 2017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Multidisipliner</a:t>
            </a:r>
            <a:r>
              <a:rPr lang="tr-TR" dirty="0">
                <a:solidFill>
                  <a:schemeClr val="bg1"/>
                </a:solidFill>
              </a:rPr>
              <a:t> yaklaşım</a:t>
            </a:r>
          </a:p>
          <a:p>
            <a:r>
              <a:rPr lang="tr-TR" dirty="0">
                <a:solidFill>
                  <a:schemeClr val="bg1"/>
                </a:solidFill>
              </a:rPr>
              <a:t>Gelişmekte olan ülkeler</a:t>
            </a:r>
          </a:p>
          <a:p>
            <a:r>
              <a:rPr lang="tr-TR" dirty="0">
                <a:solidFill>
                  <a:schemeClr val="bg1"/>
                </a:solidFill>
              </a:rPr>
              <a:t>Son bildiri gönderimi 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Kasım 2016</a:t>
            </a:r>
          </a:p>
          <a:p>
            <a:r>
              <a:rPr lang="tr-TR" dirty="0">
                <a:solidFill>
                  <a:schemeClr val="bg1"/>
                </a:solidFill>
              </a:rPr>
              <a:t>wadem.org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20" y="2336873"/>
            <a:ext cx="5712161" cy="35993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73" y="4639238"/>
            <a:ext cx="1959797" cy="17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2016’nın en iyi kongreleri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Bilimsellik</a:t>
            </a:r>
          </a:p>
          <a:p>
            <a:r>
              <a:rPr lang="tr-TR" dirty="0">
                <a:solidFill>
                  <a:schemeClr val="bg1"/>
                </a:solidFill>
              </a:rPr>
              <a:t>Yenilikçilik</a:t>
            </a:r>
          </a:p>
          <a:p>
            <a:r>
              <a:rPr lang="tr-TR" dirty="0">
                <a:solidFill>
                  <a:schemeClr val="bg1"/>
                </a:solidFill>
              </a:rPr>
              <a:t>Sosyal imkanlar</a:t>
            </a:r>
          </a:p>
          <a:p>
            <a:r>
              <a:rPr lang="tr-TR" dirty="0">
                <a:solidFill>
                  <a:schemeClr val="bg1"/>
                </a:solidFill>
              </a:rPr>
              <a:t>Ulaşım kolaylığı</a:t>
            </a:r>
          </a:p>
          <a:p>
            <a:endParaRPr lang="tr-TR" dirty="0"/>
          </a:p>
        </p:txBody>
      </p:sp>
      <p:pic>
        <p:nvPicPr>
          <p:cNvPr id="13314" name="Picture 2" descr="http://www.pickthebrain.com/blog/wp-content/uploads/2012/11/Screen-shot-2012-11-22-at-10.22.51-P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2248748"/>
            <a:ext cx="2511425" cy="188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069" y="2248748"/>
            <a:ext cx="2517044" cy="1887783"/>
          </a:xfrm>
          <a:prstGeom prst="rect">
            <a:avLst/>
          </a:prstGeom>
        </p:spPr>
      </p:pic>
      <p:pic>
        <p:nvPicPr>
          <p:cNvPr id="13316" name="Picture 4" descr="http://c.fastcompany.net/multisite_files/coexist/imagecache/1280/poster/2012/09/1680570-poster-1280-transformational-forces-social-sect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556" y="4328371"/>
            <a:ext cx="2517294" cy="14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agglo-boulonnais.fr/uploads/pics/_transports-_c_-3ddo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069" y="4328371"/>
            <a:ext cx="2535522" cy="141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5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EMS 2016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154" y="3439750"/>
            <a:ext cx="3743325" cy="1476375"/>
          </a:xfrm>
          <a:prstGeom prst="rect">
            <a:avLst/>
          </a:prstGeom>
        </p:spPr>
      </p:pic>
      <p:pic>
        <p:nvPicPr>
          <p:cNvPr id="1028" name="Picture 4" descr="http://www.turizmglobal.com/wp-content/uploads/2015/12/danimarkada-siginacak-en-guzel-liman-kopenha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963" y="2336872"/>
            <a:ext cx="6134142" cy="40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liparwolf.com/images/3/3-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63" y="405338"/>
            <a:ext cx="1776718" cy="1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5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tr-TR" dirty="0"/>
              <a:t>		EUSEM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3"/>
            <a:ext cx="5320984" cy="3599316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081" y="2716131"/>
            <a:ext cx="8080694" cy="3235129"/>
          </a:xfrm>
          <a:prstGeom prst="rect">
            <a:avLst/>
          </a:prstGeom>
        </p:spPr>
      </p:pic>
      <p:pic>
        <p:nvPicPr>
          <p:cNvPr id="8" name="Picture 2" descr="https://upload.wikimedia.org/wikipedia/commons/thumb/6/61/NYCS-bull-trans-2.svg/2000px-NYCS-bull-trans-2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28" y="0"/>
            <a:ext cx="2336872" cy="23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8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EUSEM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2" y="2336873"/>
            <a:ext cx="5649458" cy="3599316"/>
          </a:xfrm>
        </p:spPr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Simon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Carley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St. </a:t>
            </a:r>
            <a:r>
              <a:rPr lang="tr-TR" dirty="0" err="1">
                <a:solidFill>
                  <a:schemeClr val="bg1"/>
                </a:solidFill>
              </a:rPr>
              <a:t>Emlyn’s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Blog</a:t>
            </a:r>
            <a:r>
              <a:rPr lang="tr-TR" dirty="0">
                <a:solidFill>
                  <a:schemeClr val="bg1"/>
                </a:solidFill>
              </a:rPr>
              <a:t> - http://stemlynsblog.org/</a:t>
            </a:r>
          </a:p>
          <a:p>
            <a:r>
              <a:rPr lang="tr-TR" dirty="0" err="1">
                <a:solidFill>
                  <a:schemeClr val="bg1"/>
                </a:solidFill>
              </a:rPr>
              <a:t>Resüsitasyon</a:t>
            </a:r>
            <a:r>
              <a:rPr lang="tr-TR" dirty="0">
                <a:solidFill>
                  <a:schemeClr val="bg1"/>
                </a:solidFill>
              </a:rPr>
              <a:t> odasında karar verme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120" y="2425650"/>
            <a:ext cx="1015985" cy="152910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324" y="2419726"/>
            <a:ext cx="3008443" cy="192505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135" y="4136531"/>
            <a:ext cx="3257919" cy="183891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293" y="612560"/>
            <a:ext cx="3403847" cy="1362740"/>
          </a:xfrm>
          <a:prstGeom prst="rect">
            <a:avLst/>
          </a:prstGeom>
        </p:spPr>
      </p:pic>
      <p:pic>
        <p:nvPicPr>
          <p:cNvPr id="10" name="Picture 2" descr="https://upload.wikimedia.org/wikipedia/commons/thumb/6/61/NYCS-bull-trans-2.svg/2000px-NYCS-bull-trans-2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628" y="0"/>
            <a:ext cx="2336872" cy="233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49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		SMACC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021" y="2327348"/>
            <a:ext cx="9613861" cy="3599316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Picture 10" descr="http://pngimages.net/sites/default/files/yellow-number-1-png-image-5557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29" y="165701"/>
            <a:ext cx="2005469" cy="20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resusreview.com/wp-content/uploads/2015/08/SMACC-Dubl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7798" y="2446094"/>
            <a:ext cx="7112000" cy="34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8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Türkiye’de Acil Tıp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119436"/>
            <a:ext cx="3848100" cy="11144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254" y="3119436"/>
            <a:ext cx="3497285" cy="11111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372" y="3119436"/>
            <a:ext cx="2048681" cy="20091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83" y="4412718"/>
            <a:ext cx="3152775" cy="7239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084" y="4374618"/>
            <a:ext cx="23336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47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80320" y="5005881"/>
            <a:ext cx="9613862" cy="588535"/>
          </a:xfrm>
        </p:spPr>
        <p:txBody>
          <a:bodyPr>
            <a:noAutofit/>
          </a:bodyPr>
          <a:lstStyle/>
          <a:p>
            <a:r>
              <a:rPr lang="tr-TR" sz="4400" i="1" dirty="0"/>
              <a:t>Teşekkürler…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29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EACEM 2016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7" y="2195654"/>
            <a:ext cx="9613900" cy="337064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80282" y="5566299"/>
            <a:ext cx="7451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Aynı zamanda 12. TATKON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«Zeytin ağacı ve barış»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344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702" y="2336873"/>
            <a:ext cx="6991651" cy="32161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tr-TR" sz="2400"/>
              <a:t>EACEM 2016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285750" indent="-285750"/>
            <a:r>
              <a:rPr lang="tr-TR" dirty="0">
                <a:solidFill>
                  <a:schemeClr val="bg1"/>
                </a:solidFill>
              </a:rPr>
              <a:t>www.eacem2016.org</a:t>
            </a:r>
          </a:p>
          <a:p>
            <a:pPr marL="285750" indent="-285750"/>
            <a:r>
              <a:rPr lang="tr-TR" dirty="0">
                <a:solidFill>
                  <a:schemeClr val="bg1"/>
                </a:solidFill>
              </a:rPr>
              <a:t>Bildiri göndermek için son tarih: 23 Eylül 2016 </a:t>
            </a:r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7684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12. Ulusal Acil Tıp Kongresi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80" y="2274628"/>
            <a:ext cx="9613900" cy="122358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23080" y="3728621"/>
            <a:ext cx="961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12. Ulusal Acil Tıp,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3. Uluslararası Kritik Bakım ve Acil Tıp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3. Kıtalararası Acil Tıp Kongreleri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0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tr-TR" dirty="0"/>
              <a:t>12. Ulusal Acil Tıp Kongresi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10445" y="2574524"/>
            <a:ext cx="4106446" cy="3599316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Asistan bilgi yarışması</a:t>
            </a:r>
          </a:p>
          <a:p>
            <a:r>
              <a:rPr lang="tr-TR" dirty="0">
                <a:solidFill>
                  <a:schemeClr val="bg1"/>
                </a:solidFill>
              </a:rPr>
              <a:t>Fotoğraf yarışması</a:t>
            </a:r>
          </a:p>
          <a:p>
            <a:r>
              <a:rPr lang="tr-TR" dirty="0">
                <a:solidFill>
                  <a:schemeClr val="bg1"/>
                </a:solidFill>
              </a:rPr>
              <a:t>Sosyal programlar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  www.acil2016.org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2151685"/>
            <a:ext cx="2964137" cy="396969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458" y="2574524"/>
            <a:ext cx="2916140" cy="354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8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tr-TR" dirty="0"/>
              <a:t>MEMC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4909351"/>
            <a:ext cx="9613861" cy="1026838"/>
          </a:xfrm>
        </p:spPr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2 yılda 1 düzenleniyor</a:t>
            </a:r>
          </a:p>
          <a:p>
            <a:r>
              <a:rPr lang="tr-TR" dirty="0">
                <a:solidFill>
                  <a:schemeClr val="bg1"/>
                </a:solidFill>
              </a:rPr>
              <a:t>2017 planı henüz açıklanmadı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35534"/>
            <a:ext cx="7698569" cy="24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9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EMS 2016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3563576"/>
            <a:ext cx="3402112" cy="1341800"/>
          </a:xfrm>
          <a:prstGeom prst="rect">
            <a:avLst/>
          </a:prstGeom>
        </p:spPr>
      </p:pic>
      <p:pic>
        <p:nvPicPr>
          <p:cNvPr id="1028" name="Picture 4" descr="http://www.turizmglobal.com/wp-content/uploads/2015/12/danimarkada-siginacak-en-guzel-liman-kopenha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163" y="2266696"/>
            <a:ext cx="6134142" cy="40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602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1489</TotalTime>
  <Words>365</Words>
  <Application>Microsoft Office PowerPoint</Application>
  <PresentationFormat>Geniş ekran</PresentationFormat>
  <Paragraphs>122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Arial</vt:lpstr>
      <vt:lpstr>Trebuchet MS</vt:lpstr>
      <vt:lpstr>Berlin</vt:lpstr>
      <vt:lpstr> Ulusal ve Uluslararası  Afet ve Acil Tıp Kongreleri</vt:lpstr>
      <vt:lpstr>Kongre Nedir?</vt:lpstr>
      <vt:lpstr>Türkiye’de Acil Tıp</vt:lpstr>
      <vt:lpstr>EACEM 2016</vt:lpstr>
      <vt:lpstr>EACEM 2016</vt:lpstr>
      <vt:lpstr>12. Ulusal Acil Tıp Kongresi</vt:lpstr>
      <vt:lpstr>12. Ulusal Acil Tıp Kongresi</vt:lpstr>
      <vt:lpstr>MEMC </vt:lpstr>
      <vt:lpstr>EMS 2016</vt:lpstr>
      <vt:lpstr>EMS 2016</vt:lpstr>
      <vt:lpstr>EUSEM 2016</vt:lpstr>
      <vt:lpstr>EUSEM 2016</vt:lpstr>
      <vt:lpstr>ANZDMC 2016</vt:lpstr>
      <vt:lpstr>ICEM </vt:lpstr>
      <vt:lpstr>ICEM </vt:lpstr>
      <vt:lpstr>ICEM </vt:lpstr>
      <vt:lpstr>ACEM 2016</vt:lpstr>
      <vt:lpstr>EMCON</vt:lpstr>
      <vt:lpstr>SMACC 2016</vt:lpstr>
      <vt:lpstr>SMACC 2016</vt:lpstr>
      <vt:lpstr>ACEP 2016</vt:lpstr>
      <vt:lpstr>ACEP 2016</vt:lpstr>
      <vt:lpstr>WADEM 2017</vt:lpstr>
      <vt:lpstr>WADEM 2017 </vt:lpstr>
      <vt:lpstr>2016’nın en iyi kongreleri</vt:lpstr>
      <vt:lpstr>  EMS 2016</vt:lpstr>
      <vt:lpstr>  EUSEM 2016</vt:lpstr>
      <vt:lpstr>  EUSEM 2016</vt:lpstr>
      <vt:lpstr>  SMACC 2016</vt:lpstr>
      <vt:lpstr>Teşekkürler…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Hangi Kongreleri Takip Etmeli? Ulusal ve Uluslararası Afet ve Acil Tıp Kongreleri</dc:title>
  <dc:creator>Can Özen</dc:creator>
  <cp:lastModifiedBy>gizem</cp:lastModifiedBy>
  <cp:revision>40</cp:revision>
  <dcterms:created xsi:type="dcterms:W3CDTF">2016-05-12T10:35:46Z</dcterms:created>
  <dcterms:modified xsi:type="dcterms:W3CDTF">2017-03-24T22:14:04Z</dcterms:modified>
</cp:coreProperties>
</file>