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7" r:id="rId7"/>
    <p:sldId id="264" r:id="rId8"/>
    <p:sldId id="278" r:id="rId9"/>
    <p:sldId id="266" r:id="rId10"/>
    <p:sldId id="279" r:id="rId11"/>
    <p:sldId id="265" r:id="rId12"/>
    <p:sldId id="280" r:id="rId13"/>
    <p:sldId id="268" r:id="rId14"/>
    <p:sldId id="281" r:id="rId15"/>
    <p:sldId id="270" r:id="rId16"/>
    <p:sldId id="271"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46CB1A9-D42E-475C-8623-2F7C67EDB8A8}" type="datetimeFigureOut">
              <a:rPr lang="tr-TR" smtClean="0"/>
              <a:t>13.05.2016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BFA674-3A6D-480A-B13E-138DF34359F1}"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46CB1A9-D42E-475C-8623-2F7C67EDB8A8}" type="datetimeFigureOut">
              <a:rPr lang="tr-TR" smtClean="0"/>
              <a:t>13.05.2016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BFA674-3A6D-480A-B13E-138DF34359F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46CB1A9-D42E-475C-8623-2F7C67EDB8A8}" type="datetimeFigureOut">
              <a:rPr lang="tr-TR" smtClean="0"/>
              <a:t>13.05.2016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BFA674-3A6D-480A-B13E-138DF34359F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46CB1A9-D42E-475C-8623-2F7C67EDB8A8}" type="datetimeFigureOut">
              <a:rPr lang="tr-TR" smtClean="0"/>
              <a:t>13.05.2016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BFA674-3A6D-480A-B13E-138DF34359F1}"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46CB1A9-D42E-475C-8623-2F7C67EDB8A8}" type="datetimeFigureOut">
              <a:rPr lang="tr-TR" smtClean="0"/>
              <a:t>13.05.2016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BFA674-3A6D-480A-B13E-138DF34359F1}"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746CB1A9-D42E-475C-8623-2F7C67EDB8A8}" type="datetimeFigureOut">
              <a:rPr lang="tr-TR" smtClean="0"/>
              <a:t>13.05.2016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BFA674-3A6D-480A-B13E-138DF34359F1}"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746CB1A9-D42E-475C-8623-2F7C67EDB8A8}" type="datetimeFigureOut">
              <a:rPr lang="tr-TR" smtClean="0"/>
              <a:t>13.05.2016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0BFA674-3A6D-480A-B13E-138DF34359F1}"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46CB1A9-D42E-475C-8623-2F7C67EDB8A8}" type="datetimeFigureOut">
              <a:rPr lang="tr-TR" smtClean="0"/>
              <a:t>13.05.2016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0BFA674-3A6D-480A-B13E-138DF34359F1}"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CB1A9-D42E-475C-8623-2F7C67EDB8A8}" type="datetimeFigureOut">
              <a:rPr lang="tr-TR" smtClean="0"/>
              <a:t>13.05.2016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0BFA674-3A6D-480A-B13E-138DF34359F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46CB1A9-D42E-475C-8623-2F7C67EDB8A8}" type="datetimeFigureOut">
              <a:rPr lang="tr-TR" smtClean="0"/>
              <a:t>13.05.2016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BFA674-3A6D-480A-B13E-138DF34359F1}"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46CB1A9-D42E-475C-8623-2F7C67EDB8A8}" type="datetimeFigureOut">
              <a:rPr lang="tr-TR" smtClean="0"/>
              <a:t>13.05.2016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BFA674-3A6D-480A-B13E-138DF34359F1}"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46CB1A9-D42E-475C-8623-2F7C67EDB8A8}" type="datetimeFigureOut">
              <a:rPr lang="tr-TR" smtClean="0"/>
              <a:t>13.05.2016</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0BFA674-3A6D-480A-B13E-138DF34359F1}"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33427" y="0"/>
            <a:ext cx="7543800" cy="5517232"/>
          </a:xfrm>
        </p:spPr>
        <p:txBody>
          <a:bodyPr/>
          <a:lstStyle/>
          <a:p>
            <a:pPr algn="ctr"/>
            <a:r>
              <a:rPr lang="tr-TR" sz="3200" dirty="0" smtClean="0">
                <a:solidFill>
                  <a:prstClr val="white"/>
                </a:solidFill>
                <a:latin typeface="Arial" pitchFamily="34" charset="0"/>
                <a:cs typeface="Arial" pitchFamily="34" charset="0"/>
              </a:rPr>
              <a:t/>
            </a:r>
            <a:br>
              <a:rPr lang="tr-TR" sz="3200" dirty="0" smtClean="0">
                <a:solidFill>
                  <a:prstClr val="white"/>
                </a:solidFill>
                <a:latin typeface="Arial" pitchFamily="34" charset="0"/>
                <a:cs typeface="Arial" pitchFamily="34" charset="0"/>
              </a:rPr>
            </a:br>
            <a:r>
              <a:rPr lang="tr-TR" sz="3200" dirty="0">
                <a:solidFill>
                  <a:prstClr val="white"/>
                </a:solidFill>
                <a:latin typeface="Arial" pitchFamily="34" charset="0"/>
                <a:cs typeface="Arial" pitchFamily="34" charset="0"/>
              </a:rPr>
              <a:t/>
            </a:r>
            <a:br>
              <a:rPr lang="tr-TR" sz="3200" dirty="0">
                <a:solidFill>
                  <a:prstClr val="white"/>
                </a:solidFill>
                <a:latin typeface="Arial" pitchFamily="34" charset="0"/>
                <a:cs typeface="Arial" pitchFamily="34" charset="0"/>
              </a:rPr>
            </a:br>
            <a:r>
              <a:rPr lang="tr-TR" sz="3200" dirty="0" smtClean="0">
                <a:solidFill>
                  <a:prstClr val="white"/>
                </a:solidFill>
                <a:latin typeface="Arial" pitchFamily="34" charset="0"/>
                <a:cs typeface="Arial" pitchFamily="34" charset="0"/>
              </a:rPr>
              <a:t/>
            </a:r>
            <a:br>
              <a:rPr lang="tr-TR" sz="3200" dirty="0" smtClean="0">
                <a:solidFill>
                  <a:prstClr val="white"/>
                </a:solidFill>
                <a:latin typeface="Arial" pitchFamily="34" charset="0"/>
                <a:cs typeface="Arial" pitchFamily="34" charset="0"/>
              </a:rPr>
            </a:br>
            <a:r>
              <a:rPr lang="tr-TR" sz="3200" dirty="0">
                <a:solidFill>
                  <a:prstClr val="white"/>
                </a:solidFill>
                <a:latin typeface="Arial" pitchFamily="34" charset="0"/>
                <a:cs typeface="Arial" pitchFamily="34" charset="0"/>
              </a:rPr>
              <a:t/>
            </a:r>
            <a:br>
              <a:rPr lang="tr-TR" sz="3200" dirty="0">
                <a:solidFill>
                  <a:prstClr val="white"/>
                </a:solidFill>
                <a:latin typeface="Arial" pitchFamily="34" charset="0"/>
                <a:cs typeface="Arial" pitchFamily="34" charset="0"/>
              </a:rPr>
            </a:br>
            <a:r>
              <a:rPr lang="tr-TR" sz="3200" dirty="0" smtClean="0">
                <a:solidFill>
                  <a:prstClr val="white"/>
                </a:solidFill>
                <a:latin typeface="Arial" pitchFamily="34" charset="0"/>
                <a:cs typeface="Arial" pitchFamily="34" charset="0"/>
              </a:rPr>
              <a:t/>
            </a:r>
            <a:br>
              <a:rPr lang="tr-TR" sz="3200" dirty="0" smtClean="0">
                <a:solidFill>
                  <a:prstClr val="white"/>
                </a:solidFill>
                <a:latin typeface="Arial" pitchFamily="34" charset="0"/>
                <a:cs typeface="Arial" pitchFamily="34" charset="0"/>
              </a:rPr>
            </a:br>
            <a:r>
              <a:rPr lang="tr-TR" sz="3200" dirty="0">
                <a:solidFill>
                  <a:prstClr val="white"/>
                </a:solidFill>
                <a:latin typeface="Arial" pitchFamily="34" charset="0"/>
                <a:cs typeface="Arial" pitchFamily="34" charset="0"/>
              </a:rPr>
              <a:t/>
            </a:r>
            <a:br>
              <a:rPr lang="tr-TR" sz="3200" dirty="0">
                <a:solidFill>
                  <a:prstClr val="white"/>
                </a:solidFill>
                <a:latin typeface="Arial" pitchFamily="34" charset="0"/>
                <a:cs typeface="Arial" pitchFamily="34" charset="0"/>
              </a:rPr>
            </a:br>
            <a:r>
              <a:rPr lang="tr-TR" sz="3200" dirty="0" smtClean="0">
                <a:solidFill>
                  <a:prstClr val="white"/>
                </a:solidFill>
                <a:latin typeface="Arial" pitchFamily="34" charset="0"/>
                <a:cs typeface="Arial" pitchFamily="34" charset="0"/>
              </a:rPr>
              <a:t/>
            </a:r>
            <a:br>
              <a:rPr lang="tr-TR" sz="3200" dirty="0" smtClean="0">
                <a:solidFill>
                  <a:prstClr val="white"/>
                </a:solidFill>
                <a:latin typeface="Arial" pitchFamily="34" charset="0"/>
                <a:cs typeface="Arial" pitchFamily="34" charset="0"/>
              </a:rPr>
            </a:br>
            <a:r>
              <a:rPr lang="tr-TR" sz="3200" dirty="0">
                <a:solidFill>
                  <a:prstClr val="white"/>
                </a:solidFill>
                <a:latin typeface="Arial" pitchFamily="34" charset="0"/>
                <a:cs typeface="Arial" pitchFamily="34" charset="0"/>
              </a:rPr>
              <a:t/>
            </a:r>
            <a:br>
              <a:rPr lang="tr-TR" sz="3200" dirty="0">
                <a:solidFill>
                  <a:prstClr val="white"/>
                </a:solidFill>
                <a:latin typeface="Arial" pitchFamily="34" charset="0"/>
                <a:cs typeface="Arial" pitchFamily="34" charset="0"/>
              </a:rPr>
            </a:br>
            <a:r>
              <a:rPr lang="tr-TR" sz="3200" dirty="0" smtClean="0">
                <a:solidFill>
                  <a:prstClr val="white"/>
                </a:solidFill>
                <a:latin typeface="Arial" pitchFamily="34" charset="0"/>
                <a:cs typeface="Arial" pitchFamily="34" charset="0"/>
              </a:rPr>
              <a:t/>
            </a:r>
            <a:br>
              <a:rPr lang="tr-TR" sz="3200" dirty="0" smtClean="0">
                <a:solidFill>
                  <a:prstClr val="white"/>
                </a:solidFill>
                <a:latin typeface="Arial" pitchFamily="34" charset="0"/>
                <a:cs typeface="Arial" pitchFamily="34" charset="0"/>
              </a:rPr>
            </a:br>
            <a:r>
              <a:rPr lang="tr-TR" sz="3200" dirty="0">
                <a:solidFill>
                  <a:prstClr val="white"/>
                </a:solidFill>
                <a:latin typeface="Arial" pitchFamily="34" charset="0"/>
                <a:cs typeface="Arial" pitchFamily="34" charset="0"/>
              </a:rPr>
              <a:t/>
            </a:r>
            <a:br>
              <a:rPr lang="tr-TR" sz="3200" dirty="0">
                <a:solidFill>
                  <a:prstClr val="white"/>
                </a:solidFill>
                <a:latin typeface="Arial" pitchFamily="34" charset="0"/>
                <a:cs typeface="Arial" pitchFamily="34" charset="0"/>
              </a:rPr>
            </a:br>
            <a:r>
              <a:rPr lang="tr-TR" sz="3200" dirty="0" smtClean="0">
                <a:solidFill>
                  <a:prstClr val="white"/>
                </a:solidFill>
                <a:latin typeface="Arial" pitchFamily="34" charset="0"/>
                <a:cs typeface="Arial" pitchFamily="34" charset="0"/>
              </a:rPr>
              <a:t/>
            </a:r>
            <a:br>
              <a:rPr lang="tr-TR" sz="3200" dirty="0" smtClean="0">
                <a:solidFill>
                  <a:prstClr val="white"/>
                </a:solidFill>
                <a:latin typeface="Arial" pitchFamily="34" charset="0"/>
                <a:cs typeface="Arial" pitchFamily="34" charset="0"/>
              </a:rPr>
            </a:br>
            <a:r>
              <a:rPr lang="tr-TR" sz="3200" dirty="0">
                <a:solidFill>
                  <a:prstClr val="white"/>
                </a:solidFill>
                <a:latin typeface="Arial" pitchFamily="34" charset="0"/>
                <a:cs typeface="Arial" pitchFamily="34" charset="0"/>
              </a:rPr>
              <a:t/>
            </a:r>
            <a:br>
              <a:rPr lang="tr-TR" sz="3200" dirty="0">
                <a:solidFill>
                  <a:prstClr val="white"/>
                </a:solidFill>
                <a:latin typeface="Arial" pitchFamily="34" charset="0"/>
                <a:cs typeface="Arial" pitchFamily="34" charset="0"/>
              </a:rPr>
            </a:br>
            <a:r>
              <a:rPr lang="en-US" sz="3200" dirty="0" smtClean="0">
                <a:solidFill>
                  <a:prstClr val="white"/>
                </a:solidFill>
                <a:latin typeface="Arial" pitchFamily="34" charset="0"/>
                <a:cs typeface="Arial" pitchFamily="34" charset="0"/>
              </a:rPr>
              <a:t>Calculation </a:t>
            </a:r>
            <a:r>
              <a:rPr lang="en-US" sz="3200" dirty="0">
                <a:solidFill>
                  <a:prstClr val="white"/>
                </a:solidFill>
                <a:latin typeface="Arial" pitchFamily="34" charset="0"/>
                <a:cs typeface="Arial" pitchFamily="34" charset="0"/>
              </a:rPr>
              <a:t>of The Index of Turkey's </a:t>
            </a:r>
            <a:r>
              <a:rPr lang="en-US" sz="3200" dirty="0">
                <a:solidFill>
                  <a:schemeClr val="bg1"/>
                </a:solidFill>
                <a:latin typeface="Arial" pitchFamily="34" charset="0"/>
                <a:cs typeface="Arial" pitchFamily="34" charset="0"/>
              </a:rPr>
              <a:t>Vulnerability in Natural Disasters: Using DEA </a:t>
            </a:r>
            <a:r>
              <a:rPr lang="en-US" sz="3200" dirty="0" smtClean="0">
                <a:solidFill>
                  <a:schemeClr val="bg1"/>
                </a:solidFill>
                <a:latin typeface="Arial" pitchFamily="34" charset="0"/>
                <a:cs typeface="Arial" pitchFamily="34" charset="0"/>
              </a:rPr>
              <a:t>Method</a:t>
            </a:r>
            <a:r>
              <a:rPr lang="tr-TR" sz="3200" dirty="0" smtClean="0">
                <a:solidFill>
                  <a:schemeClr val="bg1"/>
                </a:solidFill>
                <a:latin typeface="Arial" pitchFamily="34" charset="0"/>
                <a:cs typeface="Arial" pitchFamily="34" charset="0"/>
              </a:rPr>
              <a:t/>
            </a:r>
            <a:br>
              <a:rPr lang="tr-TR" sz="3200" dirty="0" smtClean="0">
                <a:solidFill>
                  <a:schemeClr val="bg1"/>
                </a:solidFill>
                <a:latin typeface="Arial" pitchFamily="34" charset="0"/>
                <a:cs typeface="Arial" pitchFamily="34" charset="0"/>
              </a:rPr>
            </a:br>
            <a:r>
              <a:rPr lang="tr-TR" sz="3200" dirty="0" smtClean="0">
                <a:solidFill>
                  <a:prstClr val="black">
                    <a:lumMod val="85000"/>
                    <a:lumOff val="15000"/>
                  </a:prstClr>
                </a:solidFill>
                <a:latin typeface="Arial" pitchFamily="34" charset="0"/>
                <a:cs typeface="Arial" pitchFamily="34" charset="0"/>
              </a:rPr>
              <a:t/>
            </a:r>
            <a:br>
              <a:rPr lang="tr-TR" sz="3200" dirty="0" smtClean="0">
                <a:solidFill>
                  <a:prstClr val="black">
                    <a:lumMod val="85000"/>
                    <a:lumOff val="15000"/>
                  </a:prstClr>
                </a:solidFill>
                <a:latin typeface="Arial" pitchFamily="34" charset="0"/>
                <a:cs typeface="Arial" pitchFamily="34" charset="0"/>
              </a:rPr>
            </a:br>
            <a:r>
              <a:rPr lang="tr-TR" sz="3200" dirty="0" smtClean="0">
                <a:solidFill>
                  <a:srgbClr val="0070C0"/>
                </a:solidFill>
                <a:latin typeface="Arial" pitchFamily="34" charset="0"/>
                <a:cs typeface="Arial" pitchFamily="34" charset="0"/>
              </a:rPr>
              <a:t>DEA </a:t>
            </a:r>
            <a:r>
              <a:rPr lang="tr-TR" sz="3200" dirty="0">
                <a:solidFill>
                  <a:srgbClr val="0070C0"/>
                </a:solidFill>
                <a:latin typeface="Arial" pitchFamily="34" charset="0"/>
                <a:cs typeface="Arial" pitchFamily="34" charset="0"/>
              </a:rPr>
              <a:t>Yöntemi Kullanılarak Türkiye’ </a:t>
            </a:r>
            <a:r>
              <a:rPr lang="tr-TR" sz="3200" dirty="0" err="1">
                <a:solidFill>
                  <a:srgbClr val="0070C0"/>
                </a:solidFill>
                <a:latin typeface="Arial" pitchFamily="34" charset="0"/>
                <a:cs typeface="Arial" pitchFamily="34" charset="0"/>
              </a:rPr>
              <a:t>nin</a:t>
            </a:r>
            <a:r>
              <a:rPr lang="tr-TR" sz="3200" dirty="0">
                <a:solidFill>
                  <a:srgbClr val="0070C0"/>
                </a:solidFill>
                <a:latin typeface="Arial" pitchFamily="34" charset="0"/>
                <a:cs typeface="Arial" pitchFamily="34" charset="0"/>
              </a:rPr>
              <a:t> Doğal Afetlere Yönelik Savunmasızlık İndeksinin Belirlenmesi</a:t>
            </a:r>
            <a:r>
              <a:rPr lang="tr-TR" sz="3200" dirty="0" smtClean="0">
                <a:solidFill>
                  <a:schemeClr val="tx1"/>
                </a:solidFill>
                <a:latin typeface="Arial" pitchFamily="34" charset="0"/>
                <a:cs typeface="Arial" pitchFamily="34" charset="0"/>
              </a:rPr>
              <a:t/>
            </a:r>
            <a:br>
              <a:rPr lang="tr-TR" sz="3200" dirty="0" smtClean="0">
                <a:solidFill>
                  <a:schemeClr val="tx1"/>
                </a:solidFill>
                <a:latin typeface="Arial" pitchFamily="34" charset="0"/>
                <a:cs typeface="Arial" pitchFamily="34" charset="0"/>
              </a:rPr>
            </a:br>
            <a:r>
              <a:rPr lang="tr-TR" sz="3200" dirty="0" smtClean="0">
                <a:latin typeface="Arial" pitchFamily="34" charset="0"/>
                <a:cs typeface="Arial" pitchFamily="34" charset="0"/>
              </a:rPr>
              <a:t/>
            </a:r>
            <a:br>
              <a:rPr lang="tr-TR" sz="3200" dirty="0" smtClean="0">
                <a:latin typeface="Arial" pitchFamily="34" charset="0"/>
                <a:cs typeface="Arial" pitchFamily="34" charset="0"/>
              </a:rPr>
            </a:br>
            <a:r>
              <a:rPr lang="tr-TR" sz="3200" dirty="0" smtClean="0">
                <a:latin typeface="Arial" pitchFamily="34" charset="0"/>
                <a:cs typeface="Arial" pitchFamily="34" charset="0"/>
              </a:rPr>
              <a:t/>
            </a:r>
            <a:br>
              <a:rPr lang="tr-TR" sz="3200" dirty="0" smtClean="0">
                <a:latin typeface="Arial" pitchFamily="34" charset="0"/>
                <a:cs typeface="Arial" pitchFamily="34" charset="0"/>
              </a:rPr>
            </a:br>
            <a:endParaRPr lang="tr-TR" sz="3200" dirty="0">
              <a:latin typeface="Arial" pitchFamily="34" charset="0"/>
              <a:cs typeface="Arial" pitchFamily="34" charset="0"/>
            </a:endParaRPr>
          </a:p>
        </p:txBody>
      </p:sp>
      <p:sp>
        <p:nvSpPr>
          <p:cNvPr id="3" name="Alt Başlık 2"/>
          <p:cNvSpPr>
            <a:spLocks noGrp="1"/>
          </p:cNvSpPr>
          <p:nvPr>
            <p:ph type="subTitle" idx="1"/>
          </p:nvPr>
        </p:nvSpPr>
        <p:spPr>
          <a:xfrm>
            <a:off x="606268" y="4365104"/>
            <a:ext cx="7704856" cy="1872208"/>
          </a:xfrm>
        </p:spPr>
        <p:txBody>
          <a:bodyPr>
            <a:normAutofit fontScale="62500" lnSpcReduction="20000"/>
          </a:bodyPr>
          <a:lstStyle/>
          <a:p>
            <a:pPr algn="ctr"/>
            <a:r>
              <a:rPr lang="tr-TR" dirty="0"/>
              <a:t>Doç. Dr. </a:t>
            </a:r>
            <a:r>
              <a:rPr lang="tr-TR" dirty="0" smtClean="0"/>
              <a:t>Sedat BOSTAN*</a:t>
            </a:r>
            <a:endParaRPr lang="tr-TR" dirty="0"/>
          </a:p>
          <a:p>
            <a:pPr algn="ctr"/>
            <a:r>
              <a:rPr lang="tr-TR" dirty="0" smtClean="0"/>
              <a:t>Arş. Gör. Ünal YAPRAK</a:t>
            </a:r>
            <a:r>
              <a:rPr lang="tr-TR" dirty="0" smtClean="0">
                <a:solidFill>
                  <a:srgbClr val="C00000"/>
                </a:solidFill>
              </a:rPr>
              <a:t>*</a:t>
            </a:r>
            <a:endParaRPr lang="tr-TR" dirty="0">
              <a:solidFill>
                <a:srgbClr val="C00000"/>
              </a:solidFill>
            </a:endParaRPr>
          </a:p>
          <a:p>
            <a:pPr algn="ctr"/>
            <a:endParaRPr lang="tr-TR" dirty="0"/>
          </a:p>
          <a:p>
            <a:pPr algn="ctr"/>
            <a:r>
              <a:rPr lang="tr-TR" dirty="0" smtClean="0"/>
              <a:t>*</a:t>
            </a:r>
            <a:r>
              <a:rPr lang="en-US" dirty="0" err="1"/>
              <a:t>Gümüşhane</a:t>
            </a:r>
            <a:r>
              <a:rPr lang="en-US" dirty="0"/>
              <a:t> University Faculty of Health Sciences Department of Health care  </a:t>
            </a:r>
            <a:r>
              <a:rPr lang="en-US" dirty="0" smtClean="0"/>
              <a:t>management</a:t>
            </a:r>
            <a:endParaRPr lang="tr-TR" dirty="0" smtClean="0"/>
          </a:p>
          <a:p>
            <a:pPr algn="ctr"/>
            <a:r>
              <a:rPr lang="tr-TR" dirty="0" smtClean="0">
                <a:solidFill>
                  <a:srgbClr val="C00000"/>
                </a:solidFill>
              </a:rPr>
              <a:t>*</a:t>
            </a:r>
            <a:r>
              <a:rPr lang="tr-TR" dirty="0" smtClean="0"/>
              <a:t>Gümüşhane </a:t>
            </a:r>
            <a:r>
              <a:rPr lang="tr-TR" dirty="0" err="1"/>
              <a:t>University</a:t>
            </a:r>
            <a:r>
              <a:rPr lang="tr-TR" dirty="0"/>
              <a:t> </a:t>
            </a:r>
            <a:r>
              <a:rPr lang="tr-TR" dirty="0" err="1"/>
              <a:t>Faculty</a:t>
            </a:r>
            <a:r>
              <a:rPr lang="tr-TR" dirty="0"/>
              <a:t> of </a:t>
            </a:r>
            <a:r>
              <a:rPr lang="tr-TR" dirty="0" err="1"/>
              <a:t>Health</a:t>
            </a:r>
            <a:r>
              <a:rPr lang="tr-TR" dirty="0"/>
              <a:t> </a:t>
            </a:r>
            <a:r>
              <a:rPr lang="tr-TR" dirty="0" err="1"/>
              <a:t>Sciences</a:t>
            </a:r>
            <a:r>
              <a:rPr lang="tr-TR" dirty="0"/>
              <a:t> </a:t>
            </a:r>
            <a:r>
              <a:rPr lang="tr-TR" dirty="0" err="1"/>
              <a:t>Department</a:t>
            </a:r>
            <a:r>
              <a:rPr lang="tr-TR" dirty="0"/>
              <a:t> of </a:t>
            </a:r>
            <a:r>
              <a:rPr lang="tr-TR" dirty="0" err="1" smtClean="0"/>
              <a:t>Emergency</a:t>
            </a:r>
            <a:r>
              <a:rPr lang="tr-TR" dirty="0" smtClean="0"/>
              <a:t> </a:t>
            </a:r>
            <a:r>
              <a:rPr lang="tr-TR" dirty="0" err="1" smtClean="0"/>
              <a:t>and</a:t>
            </a:r>
            <a:r>
              <a:rPr lang="tr-TR" dirty="0" smtClean="0"/>
              <a:t> </a:t>
            </a:r>
            <a:r>
              <a:rPr lang="tr-TR" dirty="0" err="1" smtClean="0"/>
              <a:t>Disaster</a:t>
            </a:r>
            <a:r>
              <a:rPr lang="tr-TR" dirty="0" smtClean="0"/>
              <a:t> Management </a:t>
            </a:r>
            <a:endParaRPr lang="tr-TR" dirty="0"/>
          </a:p>
        </p:txBody>
      </p:sp>
      <p:cxnSp>
        <p:nvCxnSpPr>
          <p:cNvPr id="5" name="Düz Bağlayıcı 4"/>
          <p:cNvCxnSpPr/>
          <p:nvPr/>
        </p:nvCxnSpPr>
        <p:spPr>
          <a:xfrm>
            <a:off x="755576" y="2204864"/>
            <a:ext cx="75608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520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762000" y="685800"/>
            <a:ext cx="7543800" cy="5479504"/>
          </a:xfrm>
        </p:spPr>
        <p:txBody>
          <a:bodyPr>
            <a:normAutofit/>
          </a:bodyPr>
          <a:lstStyle/>
          <a:p>
            <a:pPr algn="just"/>
            <a:r>
              <a:rPr lang="en-US" dirty="0">
                <a:solidFill>
                  <a:schemeClr val="tx1"/>
                </a:solidFill>
                <a:latin typeface="Arial" pitchFamily="34" charset="0"/>
                <a:cs typeface="Arial" pitchFamily="34" charset="0"/>
              </a:rPr>
              <a:t>Regions are classified according to their vulnerability indices, as shown in Table </a:t>
            </a:r>
            <a:r>
              <a:rPr lang="tr-TR" dirty="0" smtClean="0">
                <a:solidFill>
                  <a:schemeClr val="tx1"/>
                </a:solidFill>
                <a:latin typeface="Arial" pitchFamily="34" charset="0"/>
                <a:cs typeface="Arial" pitchFamily="34" charset="0"/>
              </a:rPr>
              <a:t>3</a:t>
            </a:r>
            <a:r>
              <a:rPr lang="en-US" dirty="0" smtClean="0">
                <a:solidFill>
                  <a:schemeClr val="tx1"/>
                </a:solidFill>
                <a:latin typeface="Arial" pitchFamily="34" charset="0"/>
                <a:cs typeface="Arial" pitchFamily="34" charset="0"/>
              </a:rPr>
              <a:t>. </a:t>
            </a:r>
            <a:r>
              <a:rPr lang="en-US" dirty="0">
                <a:solidFill>
                  <a:schemeClr val="tx1"/>
                </a:solidFill>
                <a:latin typeface="Arial" pitchFamily="34" charset="0"/>
                <a:cs typeface="Arial" pitchFamily="34" charset="0"/>
              </a:rPr>
              <a:t>According to this classification, Turkey's regions with the highest vulnerability index values (0.31 – 0.40 range); are TRA1–Erzurum, </a:t>
            </a:r>
            <a:r>
              <a:rPr lang="en-US" dirty="0" err="1">
                <a:solidFill>
                  <a:schemeClr val="tx1"/>
                </a:solidFill>
                <a:latin typeface="Arial" pitchFamily="34" charset="0"/>
                <a:cs typeface="Arial" pitchFamily="34" charset="0"/>
              </a:rPr>
              <a:t>Erzincan</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Bayburt</a:t>
            </a:r>
            <a:r>
              <a:rPr lang="en-US" dirty="0">
                <a:solidFill>
                  <a:schemeClr val="tx1"/>
                </a:solidFill>
                <a:latin typeface="Arial" pitchFamily="34" charset="0"/>
                <a:cs typeface="Arial" pitchFamily="34" charset="0"/>
              </a:rPr>
              <a:t> (0.323) and TRB2–Van, </a:t>
            </a:r>
            <a:r>
              <a:rPr lang="en-US" dirty="0" err="1">
                <a:solidFill>
                  <a:schemeClr val="tx1"/>
                </a:solidFill>
                <a:latin typeface="Arial" pitchFamily="34" charset="0"/>
                <a:cs typeface="Arial" pitchFamily="34" charset="0"/>
              </a:rPr>
              <a:t>Mus</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Bitlis</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Hakkari</a:t>
            </a:r>
            <a:r>
              <a:rPr lang="en-US" dirty="0">
                <a:solidFill>
                  <a:schemeClr val="tx1"/>
                </a:solidFill>
                <a:latin typeface="Arial" pitchFamily="34" charset="0"/>
                <a:cs typeface="Arial" pitchFamily="34" charset="0"/>
              </a:rPr>
              <a:t> (0.305</a:t>
            </a:r>
            <a:r>
              <a:rPr lang="en-US" dirty="0" smtClean="0">
                <a:solidFill>
                  <a:schemeClr val="tx1"/>
                </a:solidFill>
                <a:latin typeface="Arial" pitchFamily="34" charset="0"/>
                <a:cs typeface="Arial" pitchFamily="34" charset="0"/>
              </a:rPr>
              <a:t>).</a:t>
            </a:r>
            <a:endParaRPr lang="tr-TR" dirty="0" smtClean="0">
              <a:solidFill>
                <a:schemeClr val="tx1"/>
              </a:solidFill>
              <a:latin typeface="Arial" pitchFamily="34" charset="0"/>
              <a:cs typeface="Arial" pitchFamily="34" charset="0"/>
            </a:endParaRPr>
          </a:p>
          <a:p>
            <a:pPr marL="0" indent="0" algn="just">
              <a:buNone/>
            </a:pPr>
            <a:endParaRPr lang="tr-TR" dirty="0">
              <a:latin typeface="Arial" pitchFamily="34" charset="0"/>
              <a:cs typeface="Arial" pitchFamily="34" charset="0"/>
            </a:endParaRPr>
          </a:p>
          <a:p>
            <a:pPr algn="just"/>
            <a:r>
              <a:rPr lang="tr-TR" dirty="0">
                <a:solidFill>
                  <a:srgbClr val="0070C0"/>
                </a:solidFill>
                <a:latin typeface="Arial" pitchFamily="34" charset="0"/>
                <a:cs typeface="Arial" pitchFamily="34" charset="0"/>
              </a:rPr>
              <a:t>Tablo 3</a:t>
            </a:r>
            <a:r>
              <a:rPr lang="tr-TR" dirty="0" smtClean="0">
                <a:solidFill>
                  <a:srgbClr val="0070C0"/>
                </a:solidFill>
                <a:latin typeface="Arial" pitchFamily="34" charset="0"/>
                <a:cs typeface="Arial" pitchFamily="34" charset="0"/>
              </a:rPr>
              <a:t>’ </a:t>
            </a:r>
            <a:r>
              <a:rPr lang="tr-TR" dirty="0">
                <a:solidFill>
                  <a:srgbClr val="0070C0"/>
                </a:solidFill>
                <a:latin typeface="Arial" pitchFamily="34" charset="0"/>
                <a:cs typeface="Arial" pitchFamily="34" charset="0"/>
              </a:rPr>
              <a:t>e göre bölgeler savunmasızlık indeks değerlerine göre sınıflandırılmıştır. Bu sınıflamaya göre Türkiye’nin savunmasızlık indeks değeri en yüksek bulunan bölgeler 0,31 – 0,40 aralığında, TRA2-Erzurum, Erzincan, Bayburt (0,323) ve TRB2-Van, Muş, Bitlis, Hakkari (0,305) bölgeleridir. </a:t>
            </a:r>
          </a:p>
        </p:txBody>
      </p:sp>
      <p:cxnSp>
        <p:nvCxnSpPr>
          <p:cNvPr id="5" name="Düz Bağlayıcı 4"/>
          <p:cNvCxnSpPr>
            <a:stCxn id="3" idx="1"/>
            <a:endCxn id="3" idx="3"/>
          </p:cNvCxnSpPr>
          <p:nvPr/>
        </p:nvCxnSpPr>
        <p:spPr>
          <a:xfrm>
            <a:off x="762000" y="3425552"/>
            <a:ext cx="7543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091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136904"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67544" y="5877272"/>
            <a:ext cx="8136904" cy="646331"/>
          </a:xfrm>
          <a:prstGeom prst="rect">
            <a:avLst/>
          </a:prstGeom>
        </p:spPr>
        <p:txBody>
          <a:bodyPr wrap="square">
            <a:spAutoFit/>
          </a:bodyPr>
          <a:lstStyle/>
          <a:p>
            <a:r>
              <a:rPr lang="en-US" b="1" dirty="0">
                <a:cs typeface="Arial" pitchFamily="34" charset="0"/>
              </a:rPr>
              <a:t>Figure 4. </a:t>
            </a:r>
            <a:r>
              <a:rPr lang="en-US" dirty="0">
                <a:cs typeface="Arial" pitchFamily="34" charset="0"/>
              </a:rPr>
              <a:t>Vulnerability index Map of Turkey Regions between the years </a:t>
            </a:r>
            <a:r>
              <a:rPr lang="en-US" dirty="0" smtClean="0">
                <a:cs typeface="Arial" pitchFamily="34" charset="0"/>
              </a:rPr>
              <a:t>1987–2011</a:t>
            </a:r>
            <a:endParaRPr lang="tr-TR" dirty="0" smtClean="0">
              <a:cs typeface="Arial" pitchFamily="34" charset="0"/>
            </a:endParaRPr>
          </a:p>
          <a:p>
            <a:r>
              <a:rPr lang="tr-TR" b="1" dirty="0">
                <a:solidFill>
                  <a:srgbClr val="0070C0"/>
                </a:solidFill>
                <a:cs typeface="Arial" pitchFamily="34" charset="0"/>
              </a:rPr>
              <a:t>Şekil 4. </a:t>
            </a:r>
            <a:r>
              <a:rPr lang="tr-TR" dirty="0">
                <a:solidFill>
                  <a:srgbClr val="0070C0"/>
                </a:solidFill>
                <a:cs typeface="Arial" pitchFamily="34" charset="0"/>
              </a:rPr>
              <a:t>1987 – 2011 Yılları Arası Türkiye Bölgelerinin Savunmasızlık İndeks Haritası</a:t>
            </a:r>
          </a:p>
        </p:txBody>
      </p:sp>
    </p:spTree>
    <p:extLst>
      <p:ext uri="{BB962C8B-B14F-4D97-AF65-F5344CB8AC3E}">
        <p14:creationId xmlns:p14="http://schemas.microsoft.com/office/powerpoint/2010/main" val="1049568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551512"/>
          </a:xfrm>
        </p:spPr>
        <p:txBody>
          <a:bodyPr>
            <a:normAutofit lnSpcReduction="10000"/>
          </a:bodyPr>
          <a:lstStyle/>
          <a:p>
            <a:pPr algn="just"/>
            <a:r>
              <a:rPr lang="en-US" dirty="0">
                <a:solidFill>
                  <a:schemeClr val="tx1"/>
                </a:solidFill>
                <a:latin typeface="Arial" pitchFamily="34" charset="0"/>
                <a:cs typeface="Arial" pitchFamily="34" charset="0"/>
              </a:rPr>
              <a:t>When total index map of all periods are examined, it is seen that the intensity contains generally the Eastern Anatolia Region of the country. Moreover, the intensity is again in the same regions in the central zone of the Black Sea Region. The intensity in the western zones is seen to increase in the internal zones of the Aegean Region </a:t>
            </a:r>
            <a:r>
              <a:rPr lang="tr-TR" dirty="0" smtClean="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a:t>
            </a:r>
            <a:r>
              <a:rPr lang="en-US" dirty="0">
                <a:solidFill>
                  <a:schemeClr val="tx1"/>
                </a:solidFill>
                <a:latin typeface="Arial" pitchFamily="34" charset="0"/>
                <a:cs typeface="Arial" pitchFamily="34" charset="0"/>
              </a:rPr>
              <a:t>Figure 4</a:t>
            </a:r>
            <a:r>
              <a:rPr lang="en-US" dirty="0" smtClean="0">
                <a:solidFill>
                  <a:schemeClr val="tx1"/>
                </a:solidFill>
                <a:latin typeface="Arial" pitchFamily="34" charset="0"/>
                <a:cs typeface="Arial" pitchFamily="34" charset="0"/>
              </a:rPr>
              <a:t>).</a:t>
            </a:r>
            <a:endParaRPr lang="tr-TR" dirty="0">
              <a:solidFill>
                <a:schemeClr val="tx1"/>
              </a:solidFill>
              <a:latin typeface="Arial" pitchFamily="34" charset="0"/>
              <a:cs typeface="Arial" pitchFamily="34" charset="0"/>
            </a:endParaRPr>
          </a:p>
          <a:p>
            <a:pPr marL="0" indent="0" algn="just">
              <a:buNone/>
            </a:pPr>
            <a:endParaRPr lang="tr-TR" dirty="0">
              <a:latin typeface="Arial" pitchFamily="34" charset="0"/>
              <a:cs typeface="Arial" pitchFamily="34" charset="0"/>
            </a:endParaRPr>
          </a:p>
          <a:p>
            <a:pPr algn="just"/>
            <a:r>
              <a:rPr lang="tr-TR" dirty="0">
                <a:solidFill>
                  <a:srgbClr val="0070C0"/>
                </a:solidFill>
                <a:latin typeface="Arial" pitchFamily="34" charset="0"/>
                <a:cs typeface="Arial" pitchFamily="34" charset="0"/>
              </a:rPr>
              <a:t>Tüm dönemlerin toplam indeks haritasına bakıldığında ise, yoğunluğun Ülkenin Doğu Anadolu Bölgesinin genelini kapsadığı görülmektedir. Bunun yanında Karadeniz bölgesinin orta kesiminde ise yoğunluk </a:t>
            </a:r>
            <a:r>
              <a:rPr lang="tr-TR" dirty="0" smtClean="0">
                <a:solidFill>
                  <a:srgbClr val="0070C0"/>
                </a:solidFill>
                <a:latin typeface="Arial" pitchFamily="34" charset="0"/>
                <a:cs typeface="Arial" pitchFamily="34" charset="0"/>
              </a:rPr>
              <a:t>daha yoğun </a:t>
            </a:r>
            <a:r>
              <a:rPr lang="tr-TR" dirty="0">
                <a:solidFill>
                  <a:srgbClr val="0070C0"/>
                </a:solidFill>
                <a:latin typeface="Arial" pitchFamily="34" charset="0"/>
                <a:cs typeface="Arial" pitchFamily="34" charset="0"/>
              </a:rPr>
              <a:t>olmuştur. Batı kesimlerde yoğunluğun egenin iç bölümlerinde arttığı gözlenmektedir (Şekil 4). </a:t>
            </a:r>
            <a:endParaRPr lang="tr-TR" dirty="0" smtClean="0">
              <a:solidFill>
                <a:srgbClr val="0070C0"/>
              </a:solidFill>
              <a:latin typeface="Arial" pitchFamily="34" charset="0"/>
              <a:cs typeface="Arial" pitchFamily="34" charset="0"/>
            </a:endParaRPr>
          </a:p>
          <a:p>
            <a:pPr marL="0" indent="0" algn="just">
              <a:buNone/>
            </a:pPr>
            <a:endParaRPr lang="tr-TR" dirty="0"/>
          </a:p>
        </p:txBody>
      </p:sp>
      <p:cxnSp>
        <p:nvCxnSpPr>
          <p:cNvPr id="5" name="Düz Bağlayıcı 4"/>
          <p:cNvCxnSpPr>
            <a:stCxn id="3" idx="1"/>
            <a:endCxn id="3" idx="3"/>
          </p:cNvCxnSpPr>
          <p:nvPr/>
        </p:nvCxnSpPr>
        <p:spPr>
          <a:xfrm>
            <a:off x="762000" y="3461556"/>
            <a:ext cx="7543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383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4437112"/>
            <a:ext cx="6781800" cy="1600200"/>
          </a:xfrm>
        </p:spPr>
        <p:txBody>
          <a:bodyPr/>
          <a:lstStyle/>
          <a:p>
            <a:endParaRPr lang="tr-T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476673"/>
            <a:ext cx="7848872" cy="403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666446"/>
            <a:ext cx="7848872" cy="249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0" y="5939472"/>
            <a:ext cx="9144000" cy="1415772"/>
          </a:xfrm>
          <a:prstGeom prst="rect">
            <a:avLst/>
          </a:prstGeom>
        </p:spPr>
        <p:txBody>
          <a:bodyPr wrap="square">
            <a:spAutoFit/>
          </a:bodyPr>
          <a:lstStyle/>
          <a:p>
            <a:pPr indent="450215" algn="ctr">
              <a:spcAft>
                <a:spcPts val="0"/>
              </a:spcAft>
            </a:pPr>
            <a:endParaRPr lang="tr-TR" b="1" dirty="0">
              <a:ea typeface="Calibri"/>
              <a:cs typeface="Times New Roman"/>
            </a:endParaRPr>
          </a:p>
          <a:p>
            <a:pPr indent="450215" algn="ctr">
              <a:spcAft>
                <a:spcPts val="0"/>
              </a:spcAft>
            </a:pPr>
            <a:r>
              <a:rPr lang="en-US" b="1" dirty="0" smtClean="0">
                <a:ea typeface="Calibri"/>
                <a:cs typeface="Times New Roman"/>
              </a:rPr>
              <a:t>Figure </a:t>
            </a:r>
            <a:r>
              <a:rPr lang="en-US" b="1" dirty="0">
                <a:ea typeface="Calibri"/>
                <a:cs typeface="Times New Roman"/>
              </a:rPr>
              <a:t>5. </a:t>
            </a:r>
            <a:r>
              <a:rPr lang="en-US" dirty="0">
                <a:ea typeface="Calibri"/>
                <a:cs typeface="Times New Roman"/>
              </a:rPr>
              <a:t>Map of Turkey Earthquake </a:t>
            </a:r>
            <a:r>
              <a:rPr lang="en-US" dirty="0" smtClean="0">
                <a:ea typeface="Calibri"/>
                <a:cs typeface="Times New Roman"/>
              </a:rPr>
              <a:t>Regions</a:t>
            </a:r>
            <a:r>
              <a:rPr lang="tr-TR" dirty="0">
                <a:ea typeface="Calibri"/>
                <a:cs typeface="Times New Roman"/>
              </a:rPr>
              <a:t> / </a:t>
            </a:r>
            <a:r>
              <a:rPr lang="tr-TR" b="1" dirty="0">
                <a:solidFill>
                  <a:srgbClr val="0070C0"/>
                </a:solidFill>
                <a:ea typeface="Calibri"/>
                <a:cs typeface="Times New Roman"/>
              </a:rPr>
              <a:t>Şekil 5. </a:t>
            </a:r>
            <a:r>
              <a:rPr lang="tr-TR" dirty="0">
                <a:solidFill>
                  <a:srgbClr val="0070C0"/>
                </a:solidFill>
                <a:ea typeface="Calibri"/>
                <a:cs typeface="Times New Roman"/>
              </a:rPr>
              <a:t>Türkiye Deprem Bölgeleri Haritası</a:t>
            </a:r>
            <a:endParaRPr lang="tr-TR" dirty="0" smtClean="0">
              <a:solidFill>
                <a:srgbClr val="0070C0"/>
              </a:solidFill>
              <a:ea typeface="Calibri"/>
              <a:cs typeface="Times New Roman"/>
            </a:endParaRPr>
          </a:p>
          <a:p>
            <a:pPr indent="450215" algn="ctr">
              <a:spcAft>
                <a:spcPts val="0"/>
              </a:spcAft>
            </a:pPr>
            <a:r>
              <a:rPr lang="tr-TR" sz="1400" b="1" dirty="0" smtClean="0">
                <a:ea typeface="Calibri"/>
                <a:cs typeface="Times New Roman"/>
              </a:rPr>
              <a:t>Source / Kaynak</a:t>
            </a:r>
            <a:r>
              <a:rPr lang="tr-TR" sz="1400" dirty="0" smtClean="0">
                <a:ea typeface="Calibri"/>
                <a:cs typeface="Times New Roman"/>
              </a:rPr>
              <a:t>: </a:t>
            </a:r>
            <a:r>
              <a:rPr lang="tr-TR" sz="1400" dirty="0">
                <a:ea typeface="Calibri"/>
                <a:cs typeface="Times New Roman"/>
              </a:rPr>
              <a:t>http://www.e-sehir.com/turkiye-haritasi/deprem-fay-haritasi.php</a:t>
            </a:r>
            <a:endParaRPr lang="tr-TR" sz="1400" dirty="0" smtClean="0">
              <a:ea typeface="Calibri"/>
              <a:cs typeface="Times New Roman"/>
            </a:endParaRPr>
          </a:p>
          <a:p>
            <a:pPr indent="450215" algn="ctr">
              <a:lnSpc>
                <a:spcPct val="200000"/>
              </a:lnSpc>
              <a:spcAft>
                <a:spcPts val="0"/>
              </a:spcAft>
            </a:pPr>
            <a:r>
              <a:rPr lang="en-US" b="1" dirty="0" smtClean="0">
                <a:ea typeface="Calibri"/>
                <a:cs typeface="Times New Roman"/>
              </a:rPr>
              <a:t> </a:t>
            </a:r>
            <a:endParaRPr lang="tr-TR" sz="1600" dirty="0">
              <a:effectLst/>
              <a:latin typeface="Calibri"/>
              <a:ea typeface="Calibri"/>
              <a:cs typeface="Times New Roman"/>
            </a:endParaRPr>
          </a:p>
        </p:txBody>
      </p:sp>
    </p:spTree>
    <p:extLst>
      <p:ext uri="{BB962C8B-B14F-4D97-AF65-F5344CB8AC3E}">
        <p14:creationId xmlns:p14="http://schemas.microsoft.com/office/powerpoint/2010/main" val="360303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685800"/>
            <a:ext cx="7550224" cy="5551512"/>
          </a:xfrm>
        </p:spPr>
        <p:txBody>
          <a:bodyPr>
            <a:normAutofit lnSpcReduction="10000"/>
          </a:bodyPr>
          <a:lstStyle/>
          <a:p>
            <a:pPr algn="just"/>
            <a:r>
              <a:rPr lang="en-US" dirty="0">
                <a:solidFill>
                  <a:schemeClr val="tx1"/>
                </a:solidFill>
                <a:latin typeface="Arial" pitchFamily="34" charset="0"/>
                <a:cs typeface="Arial" pitchFamily="34" charset="0"/>
              </a:rPr>
              <a:t>Although the study contains general disaster types, according to the vulnerability index map, the places with the highest intensity in terms of vulnerability is seen to overlap with the regions containing the NAFL (Northern Anatolia Fault Line) in the north, and the EAFL (Eastern Anatolia Fault Line) in the east. </a:t>
            </a:r>
            <a:endParaRPr lang="tr-TR" dirty="0" smtClean="0">
              <a:solidFill>
                <a:schemeClr val="tx1"/>
              </a:solidFill>
              <a:latin typeface="Arial" pitchFamily="34" charset="0"/>
              <a:cs typeface="Arial" pitchFamily="34" charset="0"/>
            </a:endParaRPr>
          </a:p>
          <a:p>
            <a:pPr marL="0" indent="0" algn="just">
              <a:buNone/>
            </a:pPr>
            <a:endParaRPr lang="tr-TR" dirty="0">
              <a:latin typeface="Arial" pitchFamily="34" charset="0"/>
              <a:cs typeface="Arial" pitchFamily="34" charset="0"/>
            </a:endParaRPr>
          </a:p>
          <a:p>
            <a:pPr algn="just"/>
            <a:r>
              <a:rPr lang="tr-TR" dirty="0">
                <a:solidFill>
                  <a:srgbClr val="0070C0"/>
                </a:solidFill>
                <a:latin typeface="Arial" pitchFamily="34" charset="0"/>
                <a:cs typeface="Arial" pitchFamily="34" charset="0"/>
              </a:rPr>
              <a:t>Ayrıca yapılan çalışma her ne kadar genel afet türlerini kapsasa da savunmasızlık indeks haritalarına göre, savunmasızlık yönünden yoğun olan bölgelerin bulunduğu yerlerin Kuzeyde, Kuzey Anadolu Fay Hattı (KAF), doğuda ise Doğu Anadolu Fay Hattının (DAF) geçtiği yerler ile örtüştüğü görülmektedir. </a:t>
            </a:r>
          </a:p>
        </p:txBody>
      </p:sp>
      <p:cxnSp>
        <p:nvCxnSpPr>
          <p:cNvPr id="7" name="Düz Bağlayıcı 6"/>
          <p:cNvCxnSpPr>
            <a:stCxn id="3" idx="1"/>
            <a:endCxn id="3" idx="3"/>
          </p:cNvCxnSpPr>
          <p:nvPr/>
        </p:nvCxnSpPr>
        <p:spPr>
          <a:xfrm>
            <a:off x="755576" y="3461556"/>
            <a:ext cx="75502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7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188640"/>
            <a:ext cx="7543800" cy="6120680"/>
          </a:xfrm>
        </p:spPr>
        <p:txBody>
          <a:bodyPr>
            <a:normAutofit lnSpcReduction="10000"/>
          </a:bodyPr>
          <a:lstStyle/>
          <a:p>
            <a:pPr marL="0" indent="0" algn="just">
              <a:buNone/>
            </a:pPr>
            <a:r>
              <a:rPr lang="tr-TR" b="1" dirty="0" err="1" smtClean="0">
                <a:solidFill>
                  <a:schemeClr val="tx1"/>
                </a:solidFill>
                <a:latin typeface="Arial" pitchFamily="34" charset="0"/>
                <a:cs typeface="Arial" pitchFamily="34" charset="0"/>
              </a:rPr>
              <a:t>Conclusions</a:t>
            </a:r>
            <a:endParaRPr lang="tr-TR" b="1" dirty="0" smtClean="0">
              <a:solidFill>
                <a:schemeClr val="tx1"/>
              </a:solidFill>
              <a:latin typeface="Arial" pitchFamily="34" charset="0"/>
              <a:cs typeface="Arial" pitchFamily="34" charset="0"/>
            </a:endParaRPr>
          </a:p>
          <a:p>
            <a:pPr algn="just"/>
            <a:r>
              <a:rPr lang="en-US" dirty="0">
                <a:solidFill>
                  <a:schemeClr val="tx1"/>
                </a:solidFill>
                <a:latin typeface="Arial" pitchFamily="34" charset="0"/>
                <a:cs typeface="Arial" pitchFamily="34" charset="0"/>
              </a:rPr>
              <a:t>In this study, a picture of the whole country over a period of 25 years in terms of disasters was taken. In the picture, it is seen that economic and social costs endured due to disasters are separated into two regions starting from the region of Eastern Anatolia and the north branch extends across the Black Sea region and the other south branch reaches to the Mediterranean</a:t>
            </a:r>
            <a:r>
              <a:rPr lang="en-US" dirty="0" smtClean="0">
                <a:solidFill>
                  <a:schemeClr val="tx1"/>
                </a:solidFill>
                <a:latin typeface="Arial" pitchFamily="34" charset="0"/>
                <a:cs typeface="Arial" pitchFamily="34" charset="0"/>
              </a:rPr>
              <a:t>.</a:t>
            </a:r>
            <a:endParaRPr lang="tr-TR" dirty="0">
              <a:solidFill>
                <a:schemeClr val="tx1"/>
              </a:solidFill>
              <a:latin typeface="Arial" pitchFamily="34" charset="0"/>
              <a:cs typeface="Arial" pitchFamily="34" charset="0"/>
            </a:endParaRPr>
          </a:p>
          <a:p>
            <a:pPr marL="0" indent="0" algn="just">
              <a:buNone/>
            </a:pPr>
            <a:r>
              <a:rPr lang="tr-TR" b="1" dirty="0" smtClean="0">
                <a:solidFill>
                  <a:srgbClr val="0070C0"/>
                </a:solidFill>
                <a:latin typeface="Arial" pitchFamily="34" charset="0"/>
                <a:cs typeface="Arial" pitchFamily="34" charset="0"/>
              </a:rPr>
              <a:t>Sonuçlar</a:t>
            </a:r>
          </a:p>
          <a:p>
            <a:pPr algn="just"/>
            <a:r>
              <a:rPr lang="tr-TR" dirty="0" smtClean="0">
                <a:solidFill>
                  <a:srgbClr val="0070C0"/>
                </a:solidFill>
                <a:latin typeface="Arial" pitchFamily="34" charset="0"/>
                <a:cs typeface="Arial" pitchFamily="34" charset="0"/>
              </a:rPr>
              <a:t>Ülkenin </a:t>
            </a:r>
            <a:r>
              <a:rPr lang="tr-TR" dirty="0">
                <a:solidFill>
                  <a:srgbClr val="0070C0"/>
                </a:solidFill>
                <a:latin typeface="Arial" pitchFamily="34" charset="0"/>
                <a:cs typeface="Arial" pitchFamily="34" charset="0"/>
              </a:rPr>
              <a:t>genelinin 25 yıllık bir süreç üzerinden afetler açısından bir resmi çekilmiştir. Çekilen resimde afetler karşısında katlanılan ekonomik ve sosyal maliyetlerin Doğu Anadolu bölgesinden başlayarak iki kola ayrıldığı, kuzey kolunun Karadeniz bölgesi boyunca uzandığını ve diğer güney kolunun ise Ak denize kadar ulaştığı görülmektedir</a:t>
            </a:r>
            <a:r>
              <a:rPr lang="tr-TR" b="1" dirty="0">
                <a:solidFill>
                  <a:srgbClr val="0070C0"/>
                </a:solidFill>
                <a:latin typeface="Arial" pitchFamily="34" charset="0"/>
                <a:cs typeface="Arial" pitchFamily="34" charset="0"/>
              </a:rPr>
              <a:t>. </a:t>
            </a:r>
          </a:p>
        </p:txBody>
      </p:sp>
      <p:cxnSp>
        <p:nvCxnSpPr>
          <p:cNvPr id="5" name="Düz Bağlayıcı 4"/>
          <p:cNvCxnSpPr/>
          <p:nvPr/>
        </p:nvCxnSpPr>
        <p:spPr>
          <a:xfrm>
            <a:off x="755576" y="3375039"/>
            <a:ext cx="75608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1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623520"/>
          </a:xfrm>
        </p:spPr>
        <p:txBody>
          <a:bodyPr>
            <a:normAutofit fontScale="55000" lnSpcReduction="20000"/>
          </a:bodyPr>
          <a:lstStyle/>
          <a:p>
            <a:pPr marL="0" indent="0">
              <a:buNone/>
            </a:pPr>
            <a:endParaRPr lang="tr-TR" sz="4000" dirty="0" smtClean="0"/>
          </a:p>
          <a:p>
            <a:pPr marL="0" indent="0">
              <a:buNone/>
            </a:pPr>
            <a:endParaRPr lang="tr-TR" sz="4000" dirty="0"/>
          </a:p>
          <a:p>
            <a:pPr marL="0" indent="0">
              <a:buNone/>
            </a:pPr>
            <a:endParaRPr lang="tr-TR" sz="4000" dirty="0" smtClean="0"/>
          </a:p>
          <a:p>
            <a:pPr marL="0" indent="0">
              <a:buNone/>
            </a:pPr>
            <a:endParaRPr lang="tr-TR" sz="4000" dirty="0"/>
          </a:p>
          <a:p>
            <a:pPr marL="0" indent="0">
              <a:buNone/>
            </a:pPr>
            <a:endParaRPr lang="tr-TR" sz="4000" dirty="0" smtClean="0"/>
          </a:p>
          <a:p>
            <a:pPr marL="0" indent="0">
              <a:buNone/>
            </a:pPr>
            <a:endParaRPr lang="tr-TR" sz="4000" dirty="0"/>
          </a:p>
          <a:p>
            <a:pPr marL="0" indent="0">
              <a:buNone/>
            </a:pPr>
            <a:endParaRPr lang="tr-TR" sz="4000" dirty="0" smtClean="0"/>
          </a:p>
          <a:p>
            <a:pPr marL="0" indent="0" algn="ctr">
              <a:buNone/>
            </a:pPr>
            <a:r>
              <a:rPr lang="tr-TR" sz="7300" b="1" dirty="0" smtClean="0">
                <a:solidFill>
                  <a:srgbClr val="0070C0"/>
                </a:solidFill>
                <a:latin typeface="Arial" panose="020B0604020202020204" pitchFamily="34" charset="0"/>
                <a:cs typeface="Arial" panose="020B0604020202020204" pitchFamily="34" charset="0"/>
              </a:rPr>
              <a:t>THANK YOU / TEŞEKKÜRLER</a:t>
            </a:r>
          </a:p>
          <a:p>
            <a:pPr marL="0" indent="0">
              <a:buNone/>
            </a:pPr>
            <a:endParaRPr lang="tr-TR" sz="4000" b="1" dirty="0" smtClean="0">
              <a:solidFill>
                <a:srgbClr val="0070C0"/>
              </a:solidFill>
            </a:endParaRPr>
          </a:p>
          <a:p>
            <a:pPr marL="0" indent="0">
              <a:buNone/>
            </a:pPr>
            <a:endParaRPr lang="tr-TR" sz="4000" b="1" dirty="0">
              <a:solidFill>
                <a:srgbClr val="0070C0"/>
              </a:solidFill>
            </a:endParaRPr>
          </a:p>
          <a:p>
            <a:pPr marL="0" indent="0">
              <a:buNone/>
            </a:pPr>
            <a:endParaRPr lang="tr-TR" sz="4000" b="1" dirty="0" smtClean="0">
              <a:solidFill>
                <a:srgbClr val="0070C0"/>
              </a:solidFill>
            </a:endParaRPr>
          </a:p>
          <a:p>
            <a:pPr marL="0" indent="0">
              <a:buNone/>
            </a:pPr>
            <a:endParaRPr lang="tr-TR" sz="4000" b="1" dirty="0">
              <a:solidFill>
                <a:srgbClr val="0070C0"/>
              </a:solidFill>
            </a:endParaRPr>
          </a:p>
          <a:p>
            <a:pPr marL="0" indent="0" algn="ctr">
              <a:buNone/>
            </a:pPr>
            <a:r>
              <a:rPr lang="tr-TR" sz="4400" dirty="0" smtClean="0">
                <a:solidFill>
                  <a:srgbClr val="0070C0"/>
                </a:solidFill>
                <a:latin typeface="Arial" panose="020B0604020202020204" pitchFamily="34" charset="0"/>
                <a:cs typeface="Arial" panose="020B0604020202020204" pitchFamily="34" charset="0"/>
              </a:rPr>
              <a:t>sbostan29@gmail.com</a:t>
            </a:r>
            <a:endParaRPr lang="tr-TR" sz="4400" b="1" dirty="0" smtClean="0">
              <a:solidFill>
                <a:srgbClr val="0070C0"/>
              </a:solidFill>
              <a:latin typeface="Arial" panose="020B0604020202020204" pitchFamily="34" charset="0"/>
              <a:cs typeface="Arial" panose="020B0604020202020204" pitchFamily="34" charset="0"/>
            </a:endParaRPr>
          </a:p>
          <a:p>
            <a:pPr marL="0" indent="0" algn="ctr">
              <a:buNone/>
            </a:pPr>
            <a:r>
              <a:rPr lang="tr-TR" sz="4400" dirty="0">
                <a:solidFill>
                  <a:srgbClr val="0070C0"/>
                </a:solidFill>
                <a:latin typeface="Arial" panose="020B0604020202020204" pitchFamily="34" charset="0"/>
                <a:cs typeface="Arial" panose="020B0604020202020204" pitchFamily="34" charset="0"/>
              </a:rPr>
              <a:t>u</a:t>
            </a:r>
            <a:r>
              <a:rPr lang="tr-TR" sz="4400" dirty="0" smtClean="0">
                <a:solidFill>
                  <a:srgbClr val="0070C0"/>
                </a:solidFill>
                <a:latin typeface="Arial" panose="020B0604020202020204" pitchFamily="34" charset="0"/>
                <a:cs typeface="Arial" panose="020B0604020202020204" pitchFamily="34" charset="0"/>
              </a:rPr>
              <a:t>nal_yaprak@hotmail.com</a:t>
            </a:r>
          </a:p>
          <a:p>
            <a:pPr marL="0" indent="0">
              <a:buNone/>
            </a:pPr>
            <a:endParaRPr lang="tr-TR" sz="4000" b="1" dirty="0">
              <a:solidFill>
                <a:srgbClr val="0070C0"/>
              </a:solidFill>
            </a:endParaRPr>
          </a:p>
        </p:txBody>
      </p:sp>
    </p:spTree>
    <p:extLst>
      <p:ext uri="{BB962C8B-B14F-4D97-AF65-F5344CB8AC3E}">
        <p14:creationId xmlns:p14="http://schemas.microsoft.com/office/powerpoint/2010/main" val="1123055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4975448"/>
          </a:xfrm>
        </p:spPr>
        <p:txBody>
          <a:bodyPr/>
          <a:lstStyle/>
          <a:p>
            <a:pPr marL="0" indent="0" algn="just">
              <a:buNone/>
            </a:pPr>
            <a:r>
              <a:rPr lang="en-US" b="1" dirty="0" smtClean="0">
                <a:solidFill>
                  <a:schemeClr val="tx1"/>
                </a:solidFill>
                <a:latin typeface="Arial" pitchFamily="34" charset="0"/>
                <a:cs typeface="Arial" pitchFamily="34" charset="0"/>
              </a:rPr>
              <a:t>Object</a:t>
            </a:r>
            <a:r>
              <a:rPr lang="tr-TR" b="1" dirty="0">
                <a:solidFill>
                  <a:schemeClr val="tx1"/>
                </a:solidFill>
                <a:latin typeface="Arial" pitchFamily="34" charset="0"/>
                <a:cs typeface="Arial" pitchFamily="34" charset="0"/>
              </a:rPr>
              <a:t>i</a:t>
            </a:r>
            <a:r>
              <a:rPr lang="en-US" b="1" dirty="0" err="1" smtClean="0">
                <a:solidFill>
                  <a:schemeClr val="tx1"/>
                </a:solidFill>
                <a:latin typeface="Arial" pitchFamily="34" charset="0"/>
                <a:cs typeface="Arial" pitchFamily="34" charset="0"/>
              </a:rPr>
              <a:t>ves</a:t>
            </a:r>
            <a:r>
              <a:rPr lang="en-US" b="1" dirty="0" smtClean="0">
                <a:solidFill>
                  <a:schemeClr val="tx1"/>
                </a:solidFill>
                <a:latin typeface="Arial" pitchFamily="34" charset="0"/>
                <a:cs typeface="Arial" pitchFamily="34" charset="0"/>
              </a:rPr>
              <a:t> </a:t>
            </a:r>
            <a:endParaRPr lang="tr-TR" b="1" dirty="0" smtClean="0">
              <a:solidFill>
                <a:schemeClr val="tx1"/>
              </a:solidFill>
              <a:latin typeface="Arial" pitchFamily="34" charset="0"/>
              <a:cs typeface="Arial" pitchFamily="34" charset="0"/>
            </a:endParaRPr>
          </a:p>
          <a:p>
            <a:pPr algn="just"/>
            <a:r>
              <a:rPr lang="en-US" dirty="0" smtClean="0">
                <a:solidFill>
                  <a:schemeClr val="tx1"/>
                </a:solidFill>
                <a:latin typeface="Arial" pitchFamily="34" charset="0"/>
                <a:cs typeface="Arial" pitchFamily="34" charset="0"/>
              </a:rPr>
              <a:t>The </a:t>
            </a:r>
            <a:r>
              <a:rPr lang="en-US" dirty="0">
                <a:solidFill>
                  <a:schemeClr val="tx1"/>
                </a:solidFill>
                <a:latin typeface="Arial" pitchFamily="34" charset="0"/>
                <a:cs typeface="Arial" pitchFamily="34" charset="0"/>
              </a:rPr>
              <a:t>aim of this study is to determine vulnerability levels of Turkey in terms of natural disasters and to guide decision makers and strategists in this field. </a:t>
            </a:r>
            <a:endParaRPr lang="tr-TR" dirty="0" smtClean="0">
              <a:solidFill>
                <a:schemeClr val="tx1"/>
              </a:solidFill>
              <a:latin typeface="Arial" pitchFamily="34" charset="0"/>
              <a:cs typeface="Arial" pitchFamily="34" charset="0"/>
            </a:endParaRPr>
          </a:p>
          <a:p>
            <a:pPr marL="0" indent="0">
              <a:buNone/>
            </a:pPr>
            <a:endParaRPr lang="tr-TR" dirty="0"/>
          </a:p>
          <a:p>
            <a:pPr marL="0" indent="0" algn="just">
              <a:buNone/>
            </a:pPr>
            <a:r>
              <a:rPr lang="tr-TR" b="1" dirty="0" smtClean="0">
                <a:solidFill>
                  <a:srgbClr val="0070C0"/>
                </a:solidFill>
                <a:latin typeface="Arial" pitchFamily="34" charset="0"/>
                <a:cs typeface="Arial" pitchFamily="34" charset="0"/>
              </a:rPr>
              <a:t>Amaç</a:t>
            </a:r>
          </a:p>
          <a:p>
            <a:pPr algn="just"/>
            <a:r>
              <a:rPr lang="tr-TR" dirty="0">
                <a:solidFill>
                  <a:srgbClr val="0070C0"/>
                </a:solidFill>
                <a:latin typeface="Arial" pitchFamily="34" charset="0"/>
                <a:cs typeface="Arial" pitchFamily="34" charset="0"/>
              </a:rPr>
              <a:t>Bu çalışmanın amacı afetlerde risk yönetimi kapsamında, Türkiye’ </a:t>
            </a:r>
            <a:r>
              <a:rPr lang="tr-TR" dirty="0" err="1">
                <a:solidFill>
                  <a:srgbClr val="0070C0"/>
                </a:solidFill>
                <a:latin typeface="Arial" pitchFamily="34" charset="0"/>
                <a:cs typeface="Arial" pitchFamily="34" charset="0"/>
              </a:rPr>
              <a:t>nin</a:t>
            </a:r>
            <a:r>
              <a:rPr lang="tr-TR" dirty="0">
                <a:solidFill>
                  <a:srgbClr val="0070C0"/>
                </a:solidFill>
                <a:latin typeface="Arial" pitchFamily="34" charset="0"/>
                <a:cs typeface="Arial" pitchFamily="34" charset="0"/>
              </a:rPr>
              <a:t> doğal afetler yönüyle savunmasızlık seviyelerini belirleyerek bu alandaki karar verici ve </a:t>
            </a:r>
            <a:r>
              <a:rPr lang="tr-TR" dirty="0" err="1">
                <a:solidFill>
                  <a:srgbClr val="0070C0"/>
                </a:solidFill>
                <a:latin typeface="Arial" pitchFamily="34" charset="0"/>
                <a:cs typeface="Arial" pitchFamily="34" charset="0"/>
              </a:rPr>
              <a:t>stratejistlere</a:t>
            </a:r>
            <a:r>
              <a:rPr lang="tr-TR" dirty="0">
                <a:solidFill>
                  <a:srgbClr val="0070C0"/>
                </a:solidFill>
                <a:latin typeface="Arial" pitchFamily="34" charset="0"/>
                <a:cs typeface="Arial" pitchFamily="34" charset="0"/>
              </a:rPr>
              <a:t> yol göstermektir.</a:t>
            </a:r>
            <a:endParaRPr lang="tr-TR" dirty="0" smtClean="0">
              <a:solidFill>
                <a:srgbClr val="0070C0"/>
              </a:solidFill>
              <a:latin typeface="Arial" pitchFamily="34" charset="0"/>
              <a:cs typeface="Arial" pitchFamily="34" charset="0"/>
            </a:endParaRPr>
          </a:p>
          <a:p>
            <a:pPr marL="0" indent="0" algn="just">
              <a:buNone/>
            </a:pPr>
            <a:endParaRPr lang="tr-TR" dirty="0">
              <a:solidFill>
                <a:srgbClr val="0070C0"/>
              </a:solidFill>
            </a:endParaRPr>
          </a:p>
        </p:txBody>
      </p:sp>
      <p:cxnSp>
        <p:nvCxnSpPr>
          <p:cNvPr id="5" name="Düz Bağlayıcı 4"/>
          <p:cNvCxnSpPr/>
          <p:nvPr/>
        </p:nvCxnSpPr>
        <p:spPr>
          <a:xfrm>
            <a:off x="755576" y="2852936"/>
            <a:ext cx="75608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202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332656"/>
            <a:ext cx="7543800" cy="6408712"/>
          </a:xfrm>
        </p:spPr>
        <p:txBody>
          <a:bodyPr>
            <a:normAutofit fontScale="85000" lnSpcReduction="20000"/>
          </a:bodyPr>
          <a:lstStyle/>
          <a:p>
            <a:pPr marL="0" indent="0" algn="just">
              <a:buNone/>
            </a:pPr>
            <a:r>
              <a:rPr lang="tr-TR" b="1" dirty="0" err="1" smtClean="0">
                <a:solidFill>
                  <a:schemeClr val="tx1"/>
                </a:solidFill>
                <a:latin typeface="Arial" pitchFamily="34" charset="0"/>
                <a:cs typeface="Arial" pitchFamily="34" charset="0"/>
              </a:rPr>
              <a:t>Materiel</a:t>
            </a:r>
            <a:r>
              <a:rPr lang="tr-TR" b="1" dirty="0" smtClean="0">
                <a:solidFill>
                  <a:schemeClr val="tx1"/>
                </a:solidFill>
                <a:latin typeface="Arial" pitchFamily="34" charset="0"/>
                <a:cs typeface="Arial" pitchFamily="34" charset="0"/>
              </a:rPr>
              <a:t> </a:t>
            </a:r>
            <a:r>
              <a:rPr lang="tr-TR" b="1" dirty="0" err="1" smtClean="0">
                <a:solidFill>
                  <a:schemeClr val="tx1"/>
                </a:solidFill>
                <a:latin typeface="Arial" pitchFamily="34" charset="0"/>
                <a:cs typeface="Arial" pitchFamily="34" charset="0"/>
              </a:rPr>
              <a:t>and</a:t>
            </a:r>
            <a:r>
              <a:rPr lang="tr-TR" b="1" dirty="0" smtClean="0">
                <a:solidFill>
                  <a:schemeClr val="tx1"/>
                </a:solidFill>
                <a:latin typeface="Arial" pitchFamily="34" charset="0"/>
                <a:cs typeface="Arial" pitchFamily="34" charset="0"/>
              </a:rPr>
              <a:t> </a:t>
            </a:r>
            <a:r>
              <a:rPr lang="tr-TR" b="1" dirty="0" err="1" smtClean="0">
                <a:solidFill>
                  <a:schemeClr val="tx1"/>
                </a:solidFill>
                <a:latin typeface="Arial" pitchFamily="34" charset="0"/>
                <a:cs typeface="Arial" pitchFamily="34" charset="0"/>
              </a:rPr>
              <a:t>Methods</a:t>
            </a:r>
            <a:endParaRPr lang="tr-TR" b="1" dirty="0">
              <a:solidFill>
                <a:schemeClr val="tx1"/>
              </a:solidFill>
              <a:latin typeface="Arial" pitchFamily="34" charset="0"/>
              <a:cs typeface="Arial" pitchFamily="34" charset="0"/>
            </a:endParaRPr>
          </a:p>
          <a:p>
            <a:pPr algn="just"/>
            <a:r>
              <a:rPr lang="en-US" dirty="0" smtClean="0">
                <a:solidFill>
                  <a:schemeClr val="tx1"/>
                </a:solidFill>
                <a:latin typeface="Arial" pitchFamily="34" charset="0"/>
                <a:cs typeface="Arial" pitchFamily="34" charset="0"/>
              </a:rPr>
              <a:t>In </a:t>
            </a:r>
            <a:r>
              <a:rPr lang="en-US" dirty="0">
                <a:solidFill>
                  <a:schemeClr val="tx1"/>
                </a:solidFill>
                <a:latin typeface="Arial" pitchFamily="34" charset="0"/>
                <a:cs typeface="Arial" pitchFamily="34" charset="0"/>
              </a:rPr>
              <a:t>the study, data of disasters occurred in Turkey between 1987 and </a:t>
            </a:r>
            <a:r>
              <a:rPr lang="en-US" dirty="0" smtClean="0">
                <a:solidFill>
                  <a:schemeClr val="tx1"/>
                </a:solidFill>
                <a:latin typeface="Arial" pitchFamily="34" charset="0"/>
                <a:cs typeface="Arial" pitchFamily="34" charset="0"/>
              </a:rPr>
              <a:t>2011</a:t>
            </a:r>
            <a:r>
              <a:rPr lang="tr-TR" dirty="0" smtClean="0">
                <a:solidFill>
                  <a:schemeClr val="tx1"/>
                </a:solidFill>
                <a:latin typeface="Arial" pitchFamily="34" charset="0"/>
                <a:cs typeface="Arial" pitchFamily="34" charset="0"/>
              </a:rPr>
              <a:t> (25 </a:t>
            </a:r>
            <a:r>
              <a:rPr lang="tr-TR" dirty="0" err="1" smtClean="0">
                <a:solidFill>
                  <a:schemeClr val="tx1"/>
                </a:solidFill>
                <a:latin typeface="Arial" pitchFamily="34" charset="0"/>
                <a:cs typeface="Arial" pitchFamily="34" charset="0"/>
              </a:rPr>
              <a:t>years</a:t>
            </a:r>
            <a:r>
              <a:rPr lang="tr-TR" dirty="0" smtClean="0">
                <a:solidFill>
                  <a:schemeClr val="tx1"/>
                </a:solidFill>
                <a:latin typeface="Arial" pitchFamily="34" charset="0"/>
                <a:cs typeface="Arial" pitchFamily="34" charset="0"/>
              </a:rPr>
              <a:t>)</a:t>
            </a:r>
            <a:r>
              <a:rPr lang="en-US" dirty="0" smtClean="0">
                <a:solidFill>
                  <a:schemeClr val="tx1"/>
                </a:solidFill>
                <a:latin typeface="Arial" pitchFamily="34" charset="0"/>
                <a:cs typeface="Arial" pitchFamily="34" charset="0"/>
              </a:rPr>
              <a:t> </a:t>
            </a:r>
            <a:r>
              <a:rPr lang="en-US" dirty="0">
                <a:solidFill>
                  <a:schemeClr val="tx1"/>
                </a:solidFill>
                <a:latin typeface="Arial" pitchFamily="34" charset="0"/>
                <a:cs typeface="Arial" pitchFamily="34" charset="0"/>
              </a:rPr>
              <a:t>were used. Earthquake, flood, landslip, fire, avalanche and refugee invasion events were regarded as disaster types. </a:t>
            </a:r>
            <a:endParaRPr lang="tr-TR" dirty="0" smtClean="0">
              <a:solidFill>
                <a:schemeClr val="tx1"/>
              </a:solidFill>
              <a:latin typeface="Arial" pitchFamily="34" charset="0"/>
              <a:cs typeface="Arial" pitchFamily="34" charset="0"/>
            </a:endParaRPr>
          </a:p>
          <a:p>
            <a:pPr algn="just"/>
            <a:r>
              <a:rPr lang="en-US" dirty="0" smtClean="0">
                <a:solidFill>
                  <a:schemeClr val="tx1"/>
                </a:solidFill>
                <a:latin typeface="Arial" pitchFamily="34" charset="0"/>
                <a:cs typeface="Arial" pitchFamily="34" charset="0"/>
              </a:rPr>
              <a:t>Vulnerability </a:t>
            </a:r>
            <a:r>
              <a:rPr lang="en-US" dirty="0">
                <a:solidFill>
                  <a:schemeClr val="tx1"/>
                </a:solidFill>
                <a:latin typeface="Arial" pitchFamily="34" charset="0"/>
                <a:cs typeface="Arial" pitchFamily="34" charset="0"/>
              </a:rPr>
              <a:t>indices against the disasters were calculated by using a DEAP 2.1 program with a Data envelopment Analysis-based output-oriented Total Factor Productivity Index method. </a:t>
            </a:r>
            <a:endParaRPr lang="tr-TR" dirty="0" smtClean="0">
              <a:solidFill>
                <a:schemeClr val="tx1"/>
              </a:solidFill>
              <a:latin typeface="Arial" pitchFamily="34" charset="0"/>
              <a:cs typeface="Arial" pitchFamily="34" charset="0"/>
            </a:endParaRPr>
          </a:p>
          <a:p>
            <a:pPr algn="just"/>
            <a:r>
              <a:rPr lang="en-US" dirty="0">
                <a:solidFill>
                  <a:schemeClr val="tx1"/>
                </a:solidFill>
                <a:latin typeface="Arial" pitchFamily="34" charset="0"/>
                <a:cs typeface="Arial" pitchFamily="34" charset="0"/>
              </a:rPr>
              <a:t>Total population and total GDP of the regions were used as inputs, and total number of population affected from the disasters in that region and total economic loss caused by the disasters were used as outputs in the method.</a:t>
            </a:r>
            <a:endParaRPr lang="tr-TR" dirty="0" smtClean="0">
              <a:solidFill>
                <a:schemeClr val="tx1"/>
              </a:solidFill>
              <a:latin typeface="Arial" pitchFamily="34" charset="0"/>
              <a:cs typeface="Arial" pitchFamily="34" charset="0"/>
            </a:endParaRPr>
          </a:p>
          <a:p>
            <a:pPr marL="0" indent="0" algn="just">
              <a:buNone/>
            </a:pPr>
            <a:r>
              <a:rPr lang="tr-TR" b="1" dirty="0" smtClean="0">
                <a:solidFill>
                  <a:srgbClr val="0070C0"/>
                </a:solidFill>
                <a:latin typeface="Arial" pitchFamily="34" charset="0"/>
                <a:cs typeface="Arial" pitchFamily="34" charset="0"/>
              </a:rPr>
              <a:t>Materyal ve </a:t>
            </a:r>
            <a:r>
              <a:rPr lang="tr-TR" b="1" dirty="0" err="1" smtClean="0">
                <a:solidFill>
                  <a:srgbClr val="0070C0"/>
                </a:solidFill>
                <a:latin typeface="Arial" pitchFamily="34" charset="0"/>
                <a:cs typeface="Arial" pitchFamily="34" charset="0"/>
              </a:rPr>
              <a:t>Metod</a:t>
            </a:r>
            <a:endParaRPr lang="tr-TR" b="1" dirty="0" smtClean="0">
              <a:solidFill>
                <a:srgbClr val="0070C0"/>
              </a:solidFill>
              <a:latin typeface="Arial" pitchFamily="34" charset="0"/>
              <a:cs typeface="Arial" pitchFamily="34" charset="0"/>
            </a:endParaRPr>
          </a:p>
          <a:p>
            <a:pPr algn="just"/>
            <a:r>
              <a:rPr lang="tr-TR" dirty="0" smtClean="0">
                <a:solidFill>
                  <a:srgbClr val="0070C0"/>
                </a:solidFill>
                <a:latin typeface="Arial" pitchFamily="34" charset="0"/>
                <a:cs typeface="Arial" pitchFamily="34" charset="0"/>
              </a:rPr>
              <a:t>Bu çalışmada </a:t>
            </a:r>
            <a:r>
              <a:rPr lang="tr-TR" dirty="0">
                <a:solidFill>
                  <a:srgbClr val="0070C0"/>
                </a:solidFill>
                <a:latin typeface="Arial" pitchFamily="34" charset="0"/>
                <a:cs typeface="Arial" pitchFamily="34" charset="0"/>
              </a:rPr>
              <a:t>Türkiye’ </a:t>
            </a:r>
            <a:r>
              <a:rPr lang="tr-TR" dirty="0" err="1">
                <a:solidFill>
                  <a:srgbClr val="0070C0"/>
                </a:solidFill>
                <a:latin typeface="Arial" pitchFamily="34" charset="0"/>
                <a:cs typeface="Arial" pitchFamily="34" charset="0"/>
              </a:rPr>
              <a:t>nin</a:t>
            </a:r>
            <a:r>
              <a:rPr lang="tr-TR" dirty="0">
                <a:solidFill>
                  <a:srgbClr val="0070C0"/>
                </a:solidFill>
                <a:latin typeface="Arial" pitchFamily="34" charset="0"/>
                <a:cs typeface="Arial" pitchFamily="34" charset="0"/>
              </a:rPr>
              <a:t> </a:t>
            </a:r>
            <a:r>
              <a:rPr lang="tr-TR" dirty="0" smtClean="0">
                <a:solidFill>
                  <a:srgbClr val="0070C0"/>
                </a:solidFill>
                <a:latin typeface="Arial" pitchFamily="34" charset="0"/>
                <a:cs typeface="Arial" pitchFamily="34" charset="0"/>
              </a:rPr>
              <a:t>1987–2011 (25 yıl) </a:t>
            </a:r>
            <a:r>
              <a:rPr lang="tr-TR" dirty="0">
                <a:solidFill>
                  <a:srgbClr val="0070C0"/>
                </a:solidFill>
                <a:latin typeface="Arial" pitchFamily="34" charset="0"/>
                <a:cs typeface="Arial" pitchFamily="34" charset="0"/>
              </a:rPr>
              <a:t>yılları arası afet verileri kullanılmış olup afet türü olarak ülkemizde en fazla görülen deprem, sel, heyelan, çığ, yangın ve mülteci akınları ele alınmıştır. </a:t>
            </a:r>
            <a:endParaRPr lang="tr-TR" dirty="0" smtClean="0">
              <a:solidFill>
                <a:srgbClr val="0070C0"/>
              </a:solidFill>
              <a:latin typeface="Arial" pitchFamily="34" charset="0"/>
              <a:cs typeface="Arial" pitchFamily="34" charset="0"/>
            </a:endParaRPr>
          </a:p>
          <a:p>
            <a:pPr algn="just"/>
            <a:r>
              <a:rPr lang="tr-TR" dirty="0" smtClean="0">
                <a:solidFill>
                  <a:srgbClr val="0070C0"/>
                </a:solidFill>
                <a:latin typeface="Arial" pitchFamily="34" charset="0"/>
                <a:cs typeface="Arial" pitchFamily="34" charset="0"/>
              </a:rPr>
              <a:t>Afetlere </a:t>
            </a:r>
            <a:r>
              <a:rPr lang="tr-TR" dirty="0">
                <a:solidFill>
                  <a:srgbClr val="0070C0"/>
                </a:solidFill>
                <a:latin typeface="Arial" pitchFamily="34" charset="0"/>
                <a:cs typeface="Arial" pitchFamily="34" charset="0"/>
              </a:rPr>
              <a:t>karşın savunmasızlık indeksleri, Veri Zarflama Analizi </a:t>
            </a:r>
            <a:r>
              <a:rPr lang="tr-TR" dirty="0" smtClean="0">
                <a:solidFill>
                  <a:srgbClr val="0070C0"/>
                </a:solidFill>
                <a:latin typeface="Arial" pitchFamily="34" charset="0"/>
                <a:cs typeface="Arial" pitchFamily="34" charset="0"/>
              </a:rPr>
              <a:t>temelli, </a:t>
            </a:r>
            <a:r>
              <a:rPr lang="tr-TR" dirty="0">
                <a:solidFill>
                  <a:srgbClr val="0070C0"/>
                </a:solidFill>
                <a:latin typeface="Arial" pitchFamily="34" charset="0"/>
                <a:cs typeface="Arial" pitchFamily="34" charset="0"/>
              </a:rPr>
              <a:t>çıktı ağırlıklı </a:t>
            </a:r>
            <a:r>
              <a:rPr lang="tr-TR" dirty="0" smtClean="0">
                <a:solidFill>
                  <a:srgbClr val="0070C0"/>
                </a:solidFill>
                <a:latin typeface="Arial" pitchFamily="34" charset="0"/>
                <a:cs typeface="Arial" pitchFamily="34" charset="0"/>
              </a:rPr>
              <a:t>Toplam </a:t>
            </a:r>
            <a:r>
              <a:rPr lang="tr-TR" dirty="0">
                <a:solidFill>
                  <a:srgbClr val="0070C0"/>
                </a:solidFill>
                <a:latin typeface="Arial" pitchFamily="34" charset="0"/>
                <a:cs typeface="Arial" pitchFamily="34" charset="0"/>
              </a:rPr>
              <a:t>Verimlilik Endeksi yöntemiyle DEAP 2.1 programı kullanılarak hesaplanmıştır. </a:t>
            </a:r>
            <a:endParaRPr lang="tr-TR" dirty="0" smtClean="0">
              <a:solidFill>
                <a:srgbClr val="0070C0"/>
              </a:solidFill>
              <a:latin typeface="Arial" pitchFamily="34" charset="0"/>
              <a:cs typeface="Arial" pitchFamily="34" charset="0"/>
            </a:endParaRPr>
          </a:p>
          <a:p>
            <a:pPr algn="just"/>
            <a:r>
              <a:rPr lang="tr-TR" dirty="0">
                <a:solidFill>
                  <a:srgbClr val="0070C0"/>
                </a:solidFill>
                <a:latin typeface="Arial" pitchFamily="34" charset="0"/>
                <a:cs typeface="Arial" pitchFamily="34" charset="0"/>
              </a:rPr>
              <a:t>Yöntemde girdi olarak bölgelerin toplam nüfusları ve toplam </a:t>
            </a:r>
            <a:r>
              <a:rPr lang="tr-TR" dirty="0" err="1">
                <a:solidFill>
                  <a:srgbClr val="0070C0"/>
                </a:solidFill>
                <a:latin typeface="Arial" pitchFamily="34" charset="0"/>
                <a:cs typeface="Arial" pitchFamily="34" charset="0"/>
              </a:rPr>
              <a:t>GSYİH’sı</a:t>
            </a:r>
            <a:r>
              <a:rPr lang="tr-TR" dirty="0">
                <a:solidFill>
                  <a:srgbClr val="0070C0"/>
                </a:solidFill>
                <a:latin typeface="Arial" pitchFamily="34" charset="0"/>
                <a:cs typeface="Arial" pitchFamily="34" charset="0"/>
              </a:rPr>
              <a:t> (Gayri Safi Yurt İçi Hasıla), çıktı olarak ise bölgelerin afetlerden etkilenen toplam nüfus sayısı ve afetlerin neden olduğu toplam ekonomik zarar kullanılmıştır. </a:t>
            </a:r>
          </a:p>
        </p:txBody>
      </p:sp>
      <p:cxnSp>
        <p:nvCxnSpPr>
          <p:cNvPr id="5" name="Düz Bağlayıcı 4"/>
          <p:cNvCxnSpPr>
            <a:stCxn id="3" idx="1"/>
            <a:endCxn id="3" idx="3"/>
          </p:cNvCxnSpPr>
          <p:nvPr/>
        </p:nvCxnSpPr>
        <p:spPr>
          <a:xfrm>
            <a:off x="762000" y="3537012"/>
            <a:ext cx="7543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668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692696"/>
            <a:ext cx="7543800" cy="5184576"/>
          </a:xfrm>
        </p:spPr>
        <p:txBody>
          <a:bodyPr/>
          <a:lstStyle/>
          <a:p>
            <a:pPr marL="0" indent="0" algn="just">
              <a:buNone/>
            </a:pPr>
            <a:r>
              <a:rPr lang="en-US" b="1" dirty="0">
                <a:solidFill>
                  <a:schemeClr val="tx1"/>
                </a:solidFill>
                <a:latin typeface="Arial" pitchFamily="34" charset="0"/>
                <a:cs typeface="Arial" pitchFamily="34" charset="0"/>
              </a:rPr>
              <a:t>Results</a:t>
            </a:r>
          </a:p>
          <a:p>
            <a:pPr algn="just"/>
            <a:r>
              <a:rPr lang="en-US" dirty="0">
                <a:solidFill>
                  <a:schemeClr val="tx1"/>
                </a:solidFill>
                <a:latin typeface="Arial" pitchFamily="34" charset="0"/>
                <a:cs typeface="Arial" pitchFamily="34" charset="0"/>
              </a:rPr>
              <a:t>The vulnerability indices and economic data of 26 regions of Turkey obtained from the study were </a:t>
            </a:r>
            <a:r>
              <a:rPr lang="en-US" dirty="0" smtClean="0">
                <a:solidFill>
                  <a:schemeClr val="tx1"/>
                </a:solidFill>
                <a:latin typeface="Arial" pitchFamily="34" charset="0"/>
                <a:cs typeface="Arial" pitchFamily="34" charset="0"/>
              </a:rPr>
              <a:t>explained </a:t>
            </a:r>
            <a:r>
              <a:rPr lang="en-US" dirty="0">
                <a:solidFill>
                  <a:schemeClr val="tx1"/>
                </a:solidFill>
                <a:latin typeface="Arial" pitchFamily="34" charset="0"/>
                <a:cs typeface="Arial" pitchFamily="34" charset="0"/>
              </a:rPr>
              <a:t>in forms of tables</a:t>
            </a:r>
            <a:r>
              <a:rPr lang="en-US" dirty="0" smtClean="0">
                <a:solidFill>
                  <a:schemeClr val="tx1"/>
                </a:solidFill>
                <a:latin typeface="Arial" pitchFamily="34" charset="0"/>
                <a:cs typeface="Arial" pitchFamily="34" charset="0"/>
              </a:rPr>
              <a:t>.</a:t>
            </a:r>
            <a:endParaRPr lang="tr-TR" dirty="0" smtClean="0">
              <a:solidFill>
                <a:schemeClr val="tx1"/>
              </a:solidFill>
              <a:latin typeface="Arial" pitchFamily="34" charset="0"/>
              <a:cs typeface="Arial" pitchFamily="34" charset="0"/>
            </a:endParaRPr>
          </a:p>
          <a:p>
            <a:pPr marL="0" indent="0" algn="just">
              <a:buNone/>
            </a:pPr>
            <a:endParaRPr lang="tr-TR" dirty="0" smtClean="0">
              <a:latin typeface="Arial" pitchFamily="34" charset="0"/>
              <a:cs typeface="Arial" pitchFamily="34" charset="0"/>
            </a:endParaRPr>
          </a:p>
          <a:p>
            <a:pPr marL="0" indent="0" algn="just">
              <a:buNone/>
            </a:pPr>
            <a:r>
              <a:rPr lang="tr-TR" b="1" dirty="0" smtClean="0">
                <a:solidFill>
                  <a:srgbClr val="0070C0"/>
                </a:solidFill>
                <a:latin typeface="Arial" pitchFamily="34" charset="0"/>
                <a:cs typeface="Arial" pitchFamily="34" charset="0"/>
              </a:rPr>
              <a:t>Bulgular</a:t>
            </a:r>
          </a:p>
          <a:p>
            <a:pPr algn="just"/>
            <a:r>
              <a:rPr lang="tr-TR" dirty="0">
                <a:solidFill>
                  <a:srgbClr val="0070C0"/>
                </a:solidFill>
                <a:latin typeface="Arial" pitchFamily="34" charset="0"/>
                <a:cs typeface="Arial" pitchFamily="34" charset="0"/>
              </a:rPr>
              <a:t>Çalışmada elde edilen Türkiye’nin 26 </a:t>
            </a:r>
            <a:r>
              <a:rPr lang="tr-TR" dirty="0" smtClean="0">
                <a:solidFill>
                  <a:srgbClr val="0070C0"/>
                </a:solidFill>
                <a:latin typeface="Arial" pitchFamily="34" charset="0"/>
                <a:cs typeface="Arial" pitchFamily="34" charset="0"/>
              </a:rPr>
              <a:t>bölgesinin </a:t>
            </a:r>
            <a:r>
              <a:rPr lang="tr-TR" dirty="0">
                <a:solidFill>
                  <a:srgbClr val="0070C0"/>
                </a:solidFill>
                <a:latin typeface="Arial" pitchFamily="34" charset="0"/>
                <a:cs typeface="Arial" pitchFamily="34" charset="0"/>
              </a:rPr>
              <a:t>savunmasızlık indeksleri ve ekonomik </a:t>
            </a:r>
            <a:r>
              <a:rPr lang="tr-TR" dirty="0" smtClean="0">
                <a:solidFill>
                  <a:srgbClr val="0070C0"/>
                </a:solidFill>
                <a:latin typeface="Arial" pitchFamily="34" charset="0"/>
                <a:cs typeface="Arial" pitchFamily="34" charset="0"/>
              </a:rPr>
              <a:t>verileri </a:t>
            </a:r>
            <a:r>
              <a:rPr lang="tr-TR" dirty="0">
                <a:solidFill>
                  <a:srgbClr val="0070C0"/>
                </a:solidFill>
                <a:latin typeface="Arial" pitchFamily="34" charset="0"/>
                <a:cs typeface="Arial" pitchFamily="34" charset="0"/>
              </a:rPr>
              <a:t>tablolar </a:t>
            </a:r>
            <a:r>
              <a:rPr lang="tr-TR" dirty="0" smtClean="0">
                <a:solidFill>
                  <a:srgbClr val="0070C0"/>
                </a:solidFill>
                <a:latin typeface="Arial" pitchFamily="34" charset="0"/>
                <a:cs typeface="Arial" pitchFamily="34" charset="0"/>
              </a:rPr>
              <a:t>halinde </a:t>
            </a:r>
            <a:r>
              <a:rPr lang="tr-TR" dirty="0">
                <a:solidFill>
                  <a:srgbClr val="0070C0"/>
                </a:solidFill>
                <a:latin typeface="Arial" pitchFamily="34" charset="0"/>
                <a:cs typeface="Arial" pitchFamily="34" charset="0"/>
              </a:rPr>
              <a:t>sunularak açıklanmaktadır.</a:t>
            </a:r>
            <a:endParaRPr lang="tr-TR" dirty="0" smtClean="0">
              <a:solidFill>
                <a:srgbClr val="0070C0"/>
              </a:solidFill>
              <a:latin typeface="Arial" pitchFamily="34" charset="0"/>
              <a:cs typeface="Arial" pitchFamily="34" charset="0"/>
            </a:endParaRPr>
          </a:p>
          <a:p>
            <a:pPr marL="0" indent="0">
              <a:buNone/>
            </a:pPr>
            <a:endParaRPr lang="en-US" dirty="0">
              <a:latin typeface="Arial" pitchFamily="34" charset="0"/>
              <a:cs typeface="Arial" pitchFamily="34" charset="0"/>
            </a:endParaRPr>
          </a:p>
          <a:p>
            <a:endParaRPr lang="tr-TR" dirty="0">
              <a:latin typeface="Arial" pitchFamily="34" charset="0"/>
              <a:cs typeface="Arial" pitchFamily="34" charset="0"/>
            </a:endParaRPr>
          </a:p>
        </p:txBody>
      </p:sp>
      <p:cxnSp>
        <p:nvCxnSpPr>
          <p:cNvPr id="5" name="Düz Bağlayıcı 4"/>
          <p:cNvCxnSpPr/>
          <p:nvPr/>
        </p:nvCxnSpPr>
        <p:spPr>
          <a:xfrm>
            <a:off x="755576" y="2852936"/>
            <a:ext cx="74888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388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071037606"/>
              </p:ext>
            </p:extLst>
          </p:nvPr>
        </p:nvGraphicFramePr>
        <p:xfrm>
          <a:off x="539552" y="1"/>
          <a:ext cx="8064896" cy="6751872"/>
        </p:xfrm>
        <a:graphic>
          <a:graphicData uri="http://schemas.openxmlformats.org/drawingml/2006/table">
            <a:tbl>
              <a:tblPr firstRow="1" firstCol="1" bandRow="1"/>
              <a:tblGrid>
                <a:gridCol w="1708055"/>
                <a:gridCol w="6356841"/>
              </a:tblGrid>
              <a:tr h="505603">
                <a:tc gridSpan="2">
                  <a:txBody>
                    <a:bodyPr/>
                    <a:lstStyle/>
                    <a:p>
                      <a:pPr algn="l">
                        <a:lnSpc>
                          <a:spcPct val="115000"/>
                        </a:lnSpc>
                        <a:spcAft>
                          <a:spcPts val="0"/>
                        </a:spcAft>
                      </a:pPr>
                      <a:r>
                        <a:rPr lang="en-US" sz="1000" b="1" dirty="0">
                          <a:solidFill>
                            <a:schemeClr val="tx1"/>
                          </a:solidFill>
                          <a:effectLst/>
                          <a:latin typeface="Arial" pitchFamily="34" charset="0"/>
                          <a:ea typeface="Calibri"/>
                          <a:cs typeface="Arial" pitchFamily="34" charset="0"/>
                        </a:rPr>
                        <a:t>Tab</a:t>
                      </a:r>
                      <a:r>
                        <a:rPr lang="en-US" sz="1000" b="1" dirty="0">
                          <a:solidFill>
                            <a:schemeClr val="bg1"/>
                          </a:solidFill>
                          <a:effectLst/>
                          <a:latin typeface="Arial" pitchFamily="34" charset="0"/>
                          <a:ea typeface="Calibri"/>
                          <a:cs typeface="Arial" pitchFamily="34" charset="0"/>
                        </a:rPr>
                        <a:t>le </a:t>
                      </a:r>
                      <a:r>
                        <a:rPr lang="tr-TR" sz="1000" b="1" dirty="0" smtClean="0">
                          <a:solidFill>
                            <a:schemeClr val="bg1"/>
                          </a:solidFill>
                          <a:effectLst/>
                          <a:latin typeface="Arial" pitchFamily="34" charset="0"/>
                          <a:ea typeface="Calibri"/>
                          <a:cs typeface="Arial" pitchFamily="34" charset="0"/>
                        </a:rPr>
                        <a:t>1</a:t>
                      </a:r>
                      <a:r>
                        <a:rPr lang="en-US" sz="1000" b="1" dirty="0" smtClean="0">
                          <a:solidFill>
                            <a:schemeClr val="bg1"/>
                          </a:solidFill>
                          <a:effectLst/>
                          <a:latin typeface="Arial" pitchFamily="34" charset="0"/>
                          <a:ea typeface="Calibri"/>
                          <a:cs typeface="Arial" pitchFamily="34" charset="0"/>
                        </a:rPr>
                        <a:t>. </a:t>
                      </a:r>
                      <a:r>
                        <a:rPr lang="en-US" sz="1000" dirty="0">
                          <a:solidFill>
                            <a:schemeClr val="bg1"/>
                          </a:solidFill>
                          <a:effectLst/>
                          <a:latin typeface="Arial" pitchFamily="34" charset="0"/>
                          <a:ea typeface="Calibri"/>
                          <a:cs typeface="Arial" pitchFamily="34" charset="0"/>
                        </a:rPr>
                        <a:t>Regions Affected Most Intensely from Disasters for Each Year between the years 1987–2011 (Regions with Vulnerability index </a:t>
                      </a:r>
                      <a:r>
                        <a:rPr lang="en-US" sz="1000" dirty="0">
                          <a:solidFill>
                            <a:schemeClr val="tx1"/>
                          </a:solidFill>
                          <a:effectLst/>
                          <a:latin typeface="Arial" pitchFamily="34" charset="0"/>
                          <a:ea typeface="Calibri"/>
                          <a:cs typeface="Arial" pitchFamily="34" charset="0"/>
                        </a:rPr>
                        <a:t>equ</a:t>
                      </a:r>
                      <a:r>
                        <a:rPr lang="en-US" sz="1000" dirty="0">
                          <a:solidFill>
                            <a:schemeClr val="bg1"/>
                          </a:solidFill>
                          <a:effectLst/>
                          <a:latin typeface="Arial" pitchFamily="34" charset="0"/>
                          <a:ea typeface="Calibri"/>
                          <a:cs typeface="Arial" pitchFamily="34" charset="0"/>
                        </a:rPr>
                        <a:t>aling to 1</a:t>
                      </a:r>
                      <a:r>
                        <a:rPr lang="en-US" sz="1000" dirty="0" smtClean="0">
                          <a:solidFill>
                            <a:schemeClr val="bg1"/>
                          </a:solidFill>
                          <a:effectLst/>
                          <a:latin typeface="Arial" pitchFamily="34" charset="0"/>
                          <a:ea typeface="Calibri"/>
                          <a:cs typeface="Arial" pitchFamily="34" charset="0"/>
                        </a:rPr>
                        <a:t>)</a:t>
                      </a:r>
                      <a:endParaRPr lang="tr-TR" sz="1000" dirty="0" smtClean="0">
                        <a:solidFill>
                          <a:schemeClr val="bg1"/>
                        </a:solidFill>
                        <a:effectLst/>
                        <a:latin typeface="Arial" pitchFamily="34" charset="0"/>
                        <a:ea typeface="Calibri"/>
                        <a:cs typeface="Arial" pitchFamily="34" charset="0"/>
                      </a:endParaRPr>
                    </a:p>
                    <a:p>
                      <a:pPr algn="l">
                        <a:lnSpc>
                          <a:spcPct val="115000"/>
                        </a:lnSpc>
                        <a:spcAft>
                          <a:spcPts val="0"/>
                        </a:spcAft>
                      </a:pPr>
                      <a:r>
                        <a:rPr lang="tr-TR" sz="1000" b="1" dirty="0" smtClean="0">
                          <a:solidFill>
                            <a:srgbClr val="0070C0"/>
                          </a:solidFill>
                          <a:effectLst/>
                          <a:latin typeface="Arial" pitchFamily="34" charset="0"/>
                          <a:ea typeface="Calibri"/>
                          <a:cs typeface="Arial" pitchFamily="34" charset="0"/>
                        </a:rPr>
                        <a:t>Tablo 1</a:t>
                      </a:r>
                      <a:r>
                        <a:rPr lang="tr-TR" sz="1000" dirty="0" smtClean="0">
                          <a:solidFill>
                            <a:srgbClr val="0070C0"/>
                          </a:solidFill>
                          <a:effectLst/>
                          <a:latin typeface="Arial" pitchFamily="34" charset="0"/>
                          <a:ea typeface="Calibri"/>
                          <a:cs typeface="Arial" pitchFamily="34" charset="0"/>
                        </a:rPr>
                        <a:t>. 1987-2011 Yılları Arası Her Yıl İçin Afetlerden En Şiddetli Etkilenen Bölgeler (Savunmasızlık İndeksi 1’ e Eşit Olan Bölgeler)</a:t>
                      </a:r>
                      <a:endParaRPr lang="tr-TR" sz="1000" dirty="0">
                        <a:solidFill>
                          <a:srgbClr val="0070C0"/>
                        </a:solidFill>
                        <a:effectLst/>
                        <a:latin typeface="Arial" pitchFamily="34" charset="0"/>
                        <a:ea typeface="Calibri"/>
                        <a:cs typeface="Arial" pitchFamily="34" charset="0"/>
                      </a:endParaRPr>
                    </a:p>
                  </a:txBody>
                  <a:tcPr marL="35283" marR="352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68534">
                <a:tc>
                  <a:txBody>
                    <a:bodyPr/>
                    <a:lstStyle/>
                    <a:p>
                      <a:pPr algn="ctr">
                        <a:lnSpc>
                          <a:spcPct val="115000"/>
                        </a:lnSpc>
                        <a:spcAft>
                          <a:spcPts val="0"/>
                        </a:spcAft>
                      </a:pPr>
                      <a:r>
                        <a:rPr lang="tr-TR" sz="1000" b="1" dirty="0" err="1" smtClean="0">
                          <a:effectLst/>
                          <a:latin typeface="Arial" pitchFamily="34" charset="0"/>
                          <a:ea typeface="Calibri"/>
                          <a:cs typeface="Arial" pitchFamily="34" charset="0"/>
                        </a:rPr>
                        <a:t>Years</a:t>
                      </a:r>
                      <a:r>
                        <a:rPr lang="tr-TR" sz="1000" b="1" dirty="0" smtClean="0">
                          <a:effectLst/>
                          <a:latin typeface="Arial" pitchFamily="34" charset="0"/>
                          <a:ea typeface="Calibri"/>
                          <a:cs typeface="Arial" pitchFamily="34" charset="0"/>
                        </a:rPr>
                        <a:t> / Yıllar</a:t>
                      </a:r>
                      <a:endParaRPr lang="tr-TR" sz="1000" b="1" dirty="0">
                        <a:effectLst/>
                        <a:latin typeface="Arial" pitchFamily="34" charset="0"/>
                        <a:ea typeface="Calibri"/>
                        <a:cs typeface="Arial" pitchFamily="34" charset="0"/>
                      </a:endParaRPr>
                    </a:p>
                  </a:txBody>
                  <a:tcPr marL="35283" marR="352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smtClean="0">
                          <a:effectLst/>
                          <a:latin typeface="Arial" pitchFamily="34" charset="0"/>
                          <a:ea typeface="Calibri"/>
                          <a:cs typeface="Arial" pitchFamily="34" charset="0"/>
                        </a:rPr>
                        <a:t>DMU / Bölgeler </a:t>
                      </a:r>
                      <a:endParaRPr lang="tr-TR" sz="1000" dirty="0">
                        <a:effectLst/>
                        <a:latin typeface="Arial" pitchFamily="34" charset="0"/>
                        <a:ea typeface="Calibri"/>
                        <a:cs typeface="Arial" pitchFamily="34" charset="0"/>
                      </a:endParaRPr>
                    </a:p>
                  </a:txBody>
                  <a:tcPr marL="35283" marR="352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603">
                <a:tc>
                  <a:txBody>
                    <a:bodyPr/>
                    <a:lstStyle/>
                    <a:p>
                      <a:pPr algn="ctr">
                        <a:lnSpc>
                          <a:spcPct val="115000"/>
                        </a:lnSpc>
                        <a:spcAft>
                          <a:spcPts val="0"/>
                        </a:spcAft>
                      </a:pPr>
                      <a:r>
                        <a:rPr lang="tr-TR" sz="1000" dirty="0">
                          <a:effectLst/>
                          <a:latin typeface="Arial" pitchFamily="34" charset="0"/>
                          <a:ea typeface="Calibri"/>
                          <a:cs typeface="Arial" pitchFamily="34" charset="0"/>
                        </a:rPr>
                        <a:t>1987</a:t>
                      </a:r>
                    </a:p>
                  </a:txBody>
                  <a:tcPr marL="35283" marR="3528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TR63–Hatay, Kahramanmaraş, Osmaniye</a:t>
                      </a:r>
                    </a:p>
                    <a:p>
                      <a:pPr algn="ctr">
                        <a:lnSpc>
                          <a:spcPct val="115000"/>
                        </a:lnSpc>
                        <a:spcAft>
                          <a:spcPts val="0"/>
                        </a:spcAft>
                      </a:pPr>
                      <a:r>
                        <a:rPr lang="tr-TR" sz="1000" dirty="0">
                          <a:effectLst/>
                          <a:latin typeface="Arial" pitchFamily="34" charset="0"/>
                          <a:ea typeface="Calibri"/>
                          <a:cs typeface="Arial" pitchFamily="34" charset="0"/>
                        </a:rPr>
                        <a:t>TR71–Kırıkkale, Aksaray, Niğde, Nevşehir, Kırşehir</a:t>
                      </a:r>
                    </a:p>
                    <a:p>
                      <a:pPr algn="ctr">
                        <a:lnSpc>
                          <a:spcPct val="115000"/>
                        </a:lnSpc>
                        <a:spcAft>
                          <a:spcPts val="0"/>
                        </a:spcAft>
                      </a:pPr>
                      <a:r>
                        <a:rPr lang="tr-TR" sz="1000" dirty="0">
                          <a:effectLst/>
                          <a:latin typeface="Arial" pitchFamily="34" charset="0"/>
                          <a:ea typeface="Calibri"/>
                          <a:cs typeface="Arial" pitchFamily="34" charset="0"/>
                        </a:rPr>
                        <a:t>TRB2–Van, Muş, Bitlis, Hakkari</a:t>
                      </a:r>
                    </a:p>
                  </a:txBody>
                  <a:tcPr marL="35283" marR="35283" marT="0" marB="0">
                    <a:lnL>
                      <a:noFill/>
                    </a:lnL>
                    <a:lnR>
                      <a:noFill/>
                    </a:lnR>
                    <a:lnT w="12700" cap="flat" cmpd="sng" algn="ctr">
                      <a:solidFill>
                        <a:srgbClr val="000000"/>
                      </a:solidFill>
                      <a:prstDash val="solid"/>
                      <a:round/>
                      <a:headEnd type="none" w="med" len="med"/>
                      <a:tailEnd type="none" w="med" len="med"/>
                    </a:lnT>
                    <a:lnB>
                      <a:noFill/>
                    </a:lnB>
                  </a:tcPr>
                </a:tc>
              </a:tr>
              <a:tr h="168534">
                <a:tc>
                  <a:txBody>
                    <a:bodyPr/>
                    <a:lstStyle/>
                    <a:p>
                      <a:pPr algn="ctr">
                        <a:lnSpc>
                          <a:spcPct val="115000"/>
                        </a:lnSpc>
                        <a:spcAft>
                          <a:spcPts val="0"/>
                        </a:spcAft>
                      </a:pPr>
                      <a:r>
                        <a:rPr lang="tr-TR" sz="1000" dirty="0">
                          <a:effectLst/>
                          <a:latin typeface="Arial" pitchFamily="34" charset="0"/>
                          <a:ea typeface="Calibri"/>
                          <a:cs typeface="Arial" pitchFamily="34" charset="0"/>
                        </a:rPr>
                        <a:t>1988</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TRA2–Ağrı, Kars, Iğdır, Ardahan</a:t>
                      </a:r>
                    </a:p>
                  </a:txBody>
                  <a:tcPr marL="35283" marR="35283" marT="0" marB="0">
                    <a:lnL>
                      <a:noFill/>
                    </a:lnL>
                    <a:lnR>
                      <a:noFill/>
                    </a:lnR>
                    <a:lnT>
                      <a:noFill/>
                    </a:lnT>
                    <a:lnB>
                      <a:noFill/>
                    </a:lnB>
                  </a:tcPr>
                </a:tc>
              </a:tr>
              <a:tr h="168534">
                <a:tc>
                  <a:txBody>
                    <a:bodyPr/>
                    <a:lstStyle/>
                    <a:p>
                      <a:pPr algn="ctr">
                        <a:lnSpc>
                          <a:spcPct val="115000"/>
                        </a:lnSpc>
                        <a:spcAft>
                          <a:spcPts val="0"/>
                        </a:spcAft>
                      </a:pPr>
                      <a:r>
                        <a:rPr lang="tr-TR" sz="1000">
                          <a:effectLst/>
                          <a:latin typeface="Arial" pitchFamily="34" charset="0"/>
                          <a:ea typeface="Calibri"/>
                          <a:cs typeface="Arial" pitchFamily="34" charset="0"/>
                        </a:rPr>
                        <a:t>1989</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TRA1–Erzurum, Erzincan, Bayburt</a:t>
                      </a:r>
                    </a:p>
                  </a:txBody>
                  <a:tcPr marL="35283" marR="35283" marT="0" marB="0">
                    <a:lnL>
                      <a:noFill/>
                    </a:lnL>
                    <a:lnR>
                      <a:noFill/>
                    </a:lnR>
                    <a:lnT>
                      <a:noFill/>
                    </a:lnT>
                    <a:lnB>
                      <a:noFill/>
                    </a:lnB>
                  </a:tcPr>
                </a:tc>
              </a:tr>
              <a:tr h="168534">
                <a:tc>
                  <a:txBody>
                    <a:bodyPr/>
                    <a:lstStyle/>
                    <a:p>
                      <a:pPr algn="ctr">
                        <a:lnSpc>
                          <a:spcPct val="115000"/>
                        </a:lnSpc>
                        <a:spcAft>
                          <a:spcPts val="0"/>
                        </a:spcAft>
                      </a:pPr>
                      <a:r>
                        <a:rPr lang="tr-TR" sz="1000">
                          <a:effectLst/>
                          <a:latin typeface="Arial" pitchFamily="34" charset="0"/>
                          <a:ea typeface="Calibri"/>
                          <a:cs typeface="Arial" pitchFamily="34" charset="0"/>
                        </a:rPr>
                        <a:t>1990</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TR82–Kastamonu, Çankırı, Sinop</a:t>
                      </a:r>
                    </a:p>
                  </a:txBody>
                  <a:tcPr marL="35283" marR="35283" marT="0" marB="0">
                    <a:lnL>
                      <a:noFill/>
                    </a:lnL>
                    <a:lnR>
                      <a:noFill/>
                    </a:lnR>
                    <a:lnT>
                      <a:noFill/>
                    </a:lnT>
                    <a:lnB>
                      <a:noFill/>
                    </a:lnB>
                  </a:tcPr>
                </a:tc>
              </a:tr>
              <a:tr h="337068">
                <a:tc>
                  <a:txBody>
                    <a:bodyPr/>
                    <a:lstStyle/>
                    <a:p>
                      <a:pPr algn="ctr">
                        <a:lnSpc>
                          <a:spcPct val="115000"/>
                        </a:lnSpc>
                        <a:spcAft>
                          <a:spcPts val="0"/>
                        </a:spcAft>
                      </a:pPr>
                      <a:r>
                        <a:rPr lang="tr-TR" sz="1000">
                          <a:effectLst/>
                          <a:latin typeface="Arial" pitchFamily="34" charset="0"/>
                          <a:ea typeface="Calibri"/>
                          <a:cs typeface="Arial" pitchFamily="34" charset="0"/>
                        </a:rPr>
                        <a:t>1991</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TR81–Zonguldak, Karabük, Bartın</a:t>
                      </a:r>
                    </a:p>
                    <a:p>
                      <a:pPr algn="ctr">
                        <a:lnSpc>
                          <a:spcPct val="115000"/>
                        </a:lnSpc>
                        <a:spcAft>
                          <a:spcPts val="0"/>
                        </a:spcAft>
                      </a:pPr>
                      <a:r>
                        <a:rPr lang="tr-TR" sz="1000" dirty="0">
                          <a:effectLst/>
                          <a:latin typeface="Arial" pitchFamily="34" charset="0"/>
                          <a:ea typeface="Calibri"/>
                          <a:cs typeface="Arial" pitchFamily="34" charset="0"/>
                        </a:rPr>
                        <a:t>TRA2–Ağrı, Kars, Iğdır, Ardahan</a:t>
                      </a:r>
                    </a:p>
                  </a:txBody>
                  <a:tcPr marL="35283" marR="35283" marT="0" marB="0">
                    <a:lnL>
                      <a:noFill/>
                    </a:lnL>
                    <a:lnR>
                      <a:noFill/>
                    </a:lnR>
                    <a:lnT>
                      <a:noFill/>
                    </a:lnT>
                    <a:lnB>
                      <a:noFill/>
                    </a:lnB>
                  </a:tcPr>
                </a:tc>
              </a:tr>
              <a:tr h="168534">
                <a:tc>
                  <a:txBody>
                    <a:bodyPr/>
                    <a:lstStyle/>
                    <a:p>
                      <a:pPr algn="ctr">
                        <a:lnSpc>
                          <a:spcPct val="115000"/>
                        </a:lnSpc>
                        <a:spcAft>
                          <a:spcPts val="0"/>
                        </a:spcAft>
                      </a:pPr>
                      <a:r>
                        <a:rPr lang="tr-TR" sz="1000">
                          <a:effectLst/>
                          <a:latin typeface="Arial" pitchFamily="34" charset="0"/>
                          <a:ea typeface="Calibri"/>
                          <a:cs typeface="Arial" pitchFamily="34" charset="0"/>
                        </a:rPr>
                        <a:t>1992</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TRA1–Erzurum, Erzincan, Bayburt</a:t>
                      </a:r>
                    </a:p>
                  </a:txBody>
                  <a:tcPr marL="35283" marR="35283" marT="0" marB="0">
                    <a:lnL>
                      <a:noFill/>
                    </a:lnL>
                    <a:lnR>
                      <a:noFill/>
                    </a:lnR>
                    <a:lnT>
                      <a:noFill/>
                    </a:lnT>
                    <a:lnB>
                      <a:noFill/>
                    </a:lnB>
                  </a:tcPr>
                </a:tc>
              </a:tr>
              <a:tr h="337068">
                <a:tc>
                  <a:txBody>
                    <a:bodyPr/>
                    <a:lstStyle/>
                    <a:p>
                      <a:pPr algn="ctr">
                        <a:lnSpc>
                          <a:spcPct val="115000"/>
                        </a:lnSpc>
                        <a:spcAft>
                          <a:spcPts val="0"/>
                        </a:spcAft>
                      </a:pPr>
                      <a:r>
                        <a:rPr lang="tr-TR" sz="1000">
                          <a:effectLst/>
                          <a:latin typeface="Arial" pitchFamily="34" charset="0"/>
                          <a:ea typeface="Calibri"/>
                          <a:cs typeface="Arial" pitchFamily="34" charset="0"/>
                        </a:rPr>
                        <a:t>1993</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TRB1–Malatya, Elazığ, Bingöl, Tunceli</a:t>
                      </a:r>
                    </a:p>
                    <a:p>
                      <a:pPr algn="ctr">
                        <a:lnSpc>
                          <a:spcPct val="115000"/>
                        </a:lnSpc>
                        <a:spcAft>
                          <a:spcPts val="0"/>
                        </a:spcAft>
                      </a:pPr>
                      <a:r>
                        <a:rPr lang="tr-TR" sz="1000" dirty="0">
                          <a:effectLst/>
                          <a:latin typeface="Arial" pitchFamily="34" charset="0"/>
                          <a:ea typeface="Calibri"/>
                          <a:cs typeface="Arial" pitchFamily="34" charset="0"/>
                        </a:rPr>
                        <a:t>TRB2–Van, Muş, Bitlis, Hakkari</a:t>
                      </a:r>
                    </a:p>
                  </a:txBody>
                  <a:tcPr marL="35283" marR="35283" marT="0" marB="0">
                    <a:lnL>
                      <a:noFill/>
                    </a:lnL>
                    <a:lnR>
                      <a:noFill/>
                    </a:lnR>
                    <a:lnT>
                      <a:noFill/>
                    </a:lnT>
                    <a:lnB>
                      <a:noFill/>
                    </a:lnB>
                  </a:tcPr>
                </a:tc>
              </a:tr>
              <a:tr h="168534">
                <a:tc>
                  <a:txBody>
                    <a:bodyPr/>
                    <a:lstStyle/>
                    <a:p>
                      <a:pPr algn="ctr">
                        <a:lnSpc>
                          <a:spcPct val="115000"/>
                        </a:lnSpc>
                        <a:spcAft>
                          <a:spcPts val="0"/>
                        </a:spcAft>
                      </a:pPr>
                      <a:r>
                        <a:rPr lang="tr-TR" sz="1000">
                          <a:effectLst/>
                          <a:latin typeface="Arial" pitchFamily="34" charset="0"/>
                          <a:ea typeface="Calibri"/>
                          <a:cs typeface="Arial" pitchFamily="34" charset="0"/>
                        </a:rPr>
                        <a:t>1994</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TR82–Kastamonu, Çankırı, Sinop</a:t>
                      </a:r>
                    </a:p>
                  </a:txBody>
                  <a:tcPr marL="35283" marR="35283" marT="0" marB="0">
                    <a:lnL>
                      <a:noFill/>
                    </a:lnL>
                    <a:lnR>
                      <a:noFill/>
                    </a:lnR>
                    <a:lnT>
                      <a:noFill/>
                    </a:lnT>
                    <a:lnB>
                      <a:noFill/>
                    </a:lnB>
                  </a:tcPr>
                </a:tc>
              </a:tr>
              <a:tr h="168534">
                <a:tc>
                  <a:txBody>
                    <a:bodyPr/>
                    <a:lstStyle/>
                    <a:p>
                      <a:pPr algn="ctr">
                        <a:lnSpc>
                          <a:spcPct val="115000"/>
                        </a:lnSpc>
                        <a:spcAft>
                          <a:spcPts val="0"/>
                        </a:spcAft>
                      </a:pPr>
                      <a:r>
                        <a:rPr lang="tr-TR" sz="1000">
                          <a:effectLst/>
                          <a:latin typeface="Arial" pitchFamily="34" charset="0"/>
                          <a:ea typeface="Calibri"/>
                          <a:cs typeface="Arial" pitchFamily="34" charset="0"/>
                        </a:rPr>
                        <a:t>1995</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TR33–Manisa, Afyon, Kütahya, Uşak</a:t>
                      </a:r>
                    </a:p>
                  </a:txBody>
                  <a:tcPr marL="35283" marR="35283" marT="0" marB="0">
                    <a:lnL>
                      <a:noFill/>
                    </a:lnL>
                    <a:lnR>
                      <a:noFill/>
                    </a:lnR>
                    <a:lnT>
                      <a:noFill/>
                    </a:lnT>
                    <a:lnB>
                      <a:noFill/>
                    </a:lnB>
                  </a:tcPr>
                </a:tc>
              </a:tr>
              <a:tr h="168534">
                <a:tc>
                  <a:txBody>
                    <a:bodyPr/>
                    <a:lstStyle/>
                    <a:p>
                      <a:pPr algn="ctr">
                        <a:lnSpc>
                          <a:spcPct val="115000"/>
                        </a:lnSpc>
                        <a:spcAft>
                          <a:spcPts val="0"/>
                        </a:spcAft>
                      </a:pPr>
                      <a:r>
                        <a:rPr lang="tr-TR" sz="1000">
                          <a:effectLst/>
                          <a:latin typeface="Arial" pitchFamily="34" charset="0"/>
                          <a:ea typeface="Calibri"/>
                          <a:cs typeface="Arial" pitchFamily="34" charset="0"/>
                        </a:rPr>
                        <a:t>1996</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TR83–Samsun, Tokat, Çorum, Amasya</a:t>
                      </a:r>
                    </a:p>
                  </a:txBody>
                  <a:tcPr marL="35283" marR="35283" marT="0" marB="0">
                    <a:lnL>
                      <a:noFill/>
                    </a:lnL>
                    <a:lnR>
                      <a:noFill/>
                    </a:lnR>
                    <a:lnT>
                      <a:noFill/>
                    </a:lnT>
                    <a:lnB>
                      <a:noFill/>
                    </a:lnB>
                  </a:tcPr>
                </a:tc>
              </a:tr>
              <a:tr h="168534">
                <a:tc>
                  <a:txBody>
                    <a:bodyPr/>
                    <a:lstStyle/>
                    <a:p>
                      <a:pPr algn="ctr">
                        <a:lnSpc>
                          <a:spcPct val="115000"/>
                        </a:lnSpc>
                        <a:spcAft>
                          <a:spcPts val="0"/>
                        </a:spcAft>
                      </a:pPr>
                      <a:r>
                        <a:rPr lang="tr-TR" sz="1000">
                          <a:effectLst/>
                          <a:latin typeface="Arial" pitchFamily="34" charset="0"/>
                          <a:ea typeface="Calibri"/>
                          <a:cs typeface="Arial" pitchFamily="34" charset="0"/>
                        </a:rPr>
                        <a:t>1997</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TR63–Hatay, Kahramanmaraş, Osmaniye</a:t>
                      </a:r>
                    </a:p>
                  </a:txBody>
                  <a:tcPr marL="35283" marR="35283" marT="0" marB="0">
                    <a:lnL>
                      <a:noFill/>
                    </a:lnL>
                    <a:lnR>
                      <a:noFill/>
                    </a:lnR>
                    <a:lnT>
                      <a:noFill/>
                    </a:lnT>
                    <a:lnB>
                      <a:noFill/>
                    </a:lnB>
                  </a:tcPr>
                </a:tc>
              </a:tr>
              <a:tr h="337068">
                <a:tc>
                  <a:txBody>
                    <a:bodyPr/>
                    <a:lstStyle/>
                    <a:p>
                      <a:pPr algn="ctr">
                        <a:lnSpc>
                          <a:spcPct val="115000"/>
                        </a:lnSpc>
                        <a:spcAft>
                          <a:spcPts val="0"/>
                        </a:spcAft>
                      </a:pPr>
                      <a:r>
                        <a:rPr lang="tr-TR" sz="1000">
                          <a:effectLst/>
                          <a:latin typeface="Arial" pitchFamily="34" charset="0"/>
                          <a:ea typeface="Calibri"/>
                          <a:cs typeface="Arial" pitchFamily="34" charset="0"/>
                        </a:rPr>
                        <a:t>1998</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TR62–Adana, Mersin</a:t>
                      </a:r>
                    </a:p>
                    <a:p>
                      <a:pPr algn="ctr">
                        <a:lnSpc>
                          <a:spcPct val="115000"/>
                        </a:lnSpc>
                        <a:spcAft>
                          <a:spcPts val="0"/>
                        </a:spcAft>
                      </a:pPr>
                      <a:r>
                        <a:rPr lang="tr-TR" sz="1000" dirty="0">
                          <a:effectLst/>
                          <a:latin typeface="Arial" pitchFamily="34" charset="0"/>
                          <a:ea typeface="Calibri"/>
                          <a:cs typeface="Arial" pitchFamily="34" charset="0"/>
                        </a:rPr>
                        <a:t>TR81–Zonguldak, Karabük, Bartın</a:t>
                      </a:r>
                    </a:p>
                  </a:txBody>
                  <a:tcPr marL="35283" marR="35283" marT="0" marB="0">
                    <a:lnL>
                      <a:noFill/>
                    </a:lnL>
                    <a:lnR>
                      <a:noFill/>
                    </a:lnR>
                    <a:lnT>
                      <a:noFill/>
                    </a:lnT>
                    <a:lnB>
                      <a:noFill/>
                    </a:lnB>
                  </a:tcPr>
                </a:tc>
              </a:tr>
              <a:tr h="168534">
                <a:tc>
                  <a:txBody>
                    <a:bodyPr/>
                    <a:lstStyle/>
                    <a:p>
                      <a:pPr algn="ctr">
                        <a:lnSpc>
                          <a:spcPct val="115000"/>
                        </a:lnSpc>
                        <a:spcAft>
                          <a:spcPts val="0"/>
                        </a:spcAft>
                      </a:pPr>
                      <a:r>
                        <a:rPr lang="tr-TR" sz="1000">
                          <a:effectLst/>
                          <a:latin typeface="Arial" pitchFamily="34" charset="0"/>
                          <a:ea typeface="Calibri"/>
                          <a:cs typeface="Arial" pitchFamily="34" charset="0"/>
                        </a:rPr>
                        <a:t>1999</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TR42–Kocaeli, Sakarya, Düzce, Bolu, Yalova</a:t>
                      </a:r>
                    </a:p>
                  </a:txBody>
                  <a:tcPr marL="35283" marR="35283" marT="0" marB="0">
                    <a:lnL>
                      <a:noFill/>
                    </a:lnL>
                    <a:lnR>
                      <a:noFill/>
                    </a:lnR>
                    <a:lnT>
                      <a:noFill/>
                    </a:lnT>
                    <a:lnB>
                      <a:noFill/>
                    </a:lnB>
                  </a:tcPr>
                </a:tc>
              </a:tr>
              <a:tr h="337068">
                <a:tc>
                  <a:txBody>
                    <a:bodyPr/>
                    <a:lstStyle/>
                    <a:p>
                      <a:pPr algn="ctr">
                        <a:lnSpc>
                          <a:spcPct val="115000"/>
                        </a:lnSpc>
                        <a:spcAft>
                          <a:spcPts val="0"/>
                        </a:spcAft>
                      </a:pPr>
                      <a:r>
                        <a:rPr lang="tr-TR" sz="1000">
                          <a:effectLst/>
                          <a:latin typeface="Arial" pitchFamily="34" charset="0"/>
                          <a:ea typeface="Calibri"/>
                          <a:cs typeface="Arial" pitchFamily="34" charset="0"/>
                        </a:rPr>
                        <a:t>2000</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TR52–Konya, Karaman</a:t>
                      </a:r>
                    </a:p>
                    <a:p>
                      <a:pPr algn="ctr">
                        <a:lnSpc>
                          <a:spcPct val="115000"/>
                        </a:lnSpc>
                        <a:spcAft>
                          <a:spcPts val="0"/>
                        </a:spcAft>
                      </a:pPr>
                      <a:r>
                        <a:rPr lang="tr-TR" sz="1000" dirty="0">
                          <a:effectLst/>
                          <a:latin typeface="Arial" pitchFamily="34" charset="0"/>
                          <a:ea typeface="Calibri"/>
                          <a:cs typeface="Arial" pitchFamily="34" charset="0"/>
                        </a:rPr>
                        <a:t>TR82–Kastamonu, Çankırı, Sinop</a:t>
                      </a:r>
                    </a:p>
                  </a:txBody>
                  <a:tcPr marL="35283" marR="35283" marT="0" marB="0">
                    <a:lnL>
                      <a:noFill/>
                    </a:lnL>
                    <a:lnR>
                      <a:noFill/>
                    </a:lnR>
                    <a:lnT>
                      <a:noFill/>
                    </a:lnT>
                    <a:lnB>
                      <a:noFill/>
                    </a:lnB>
                  </a:tcPr>
                </a:tc>
              </a:tr>
              <a:tr h="168534">
                <a:tc>
                  <a:txBody>
                    <a:bodyPr/>
                    <a:lstStyle/>
                    <a:p>
                      <a:pPr algn="ctr">
                        <a:lnSpc>
                          <a:spcPct val="115000"/>
                        </a:lnSpc>
                        <a:spcAft>
                          <a:spcPts val="0"/>
                        </a:spcAft>
                      </a:pPr>
                      <a:r>
                        <a:rPr lang="tr-TR" sz="1000">
                          <a:effectLst/>
                          <a:latin typeface="Arial" pitchFamily="34" charset="0"/>
                          <a:ea typeface="Calibri"/>
                          <a:cs typeface="Arial" pitchFamily="34" charset="0"/>
                        </a:rPr>
                        <a:t>2001</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TR62–Adana, Mersin</a:t>
                      </a:r>
                    </a:p>
                  </a:txBody>
                  <a:tcPr marL="35283" marR="35283" marT="0" marB="0">
                    <a:lnL>
                      <a:noFill/>
                    </a:lnL>
                    <a:lnR>
                      <a:noFill/>
                    </a:lnR>
                    <a:lnT>
                      <a:noFill/>
                    </a:lnT>
                    <a:lnB>
                      <a:noFill/>
                    </a:lnB>
                  </a:tcPr>
                </a:tc>
              </a:tr>
              <a:tr h="168534">
                <a:tc>
                  <a:txBody>
                    <a:bodyPr/>
                    <a:lstStyle/>
                    <a:p>
                      <a:pPr algn="ctr">
                        <a:lnSpc>
                          <a:spcPct val="115000"/>
                        </a:lnSpc>
                        <a:spcAft>
                          <a:spcPts val="0"/>
                        </a:spcAft>
                      </a:pPr>
                      <a:r>
                        <a:rPr lang="tr-TR" sz="1000">
                          <a:effectLst/>
                          <a:latin typeface="Arial" pitchFamily="34" charset="0"/>
                          <a:ea typeface="Calibri"/>
                          <a:cs typeface="Arial" pitchFamily="34" charset="0"/>
                        </a:rPr>
                        <a:t>2002</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TR33–Manisa, Afyon, Kütahya, Uşak</a:t>
                      </a:r>
                    </a:p>
                  </a:txBody>
                  <a:tcPr marL="35283" marR="35283" marT="0" marB="0">
                    <a:lnL>
                      <a:noFill/>
                    </a:lnL>
                    <a:lnR>
                      <a:noFill/>
                    </a:lnR>
                    <a:lnT>
                      <a:noFill/>
                    </a:lnT>
                    <a:lnB>
                      <a:noFill/>
                    </a:lnB>
                  </a:tcPr>
                </a:tc>
              </a:tr>
              <a:tr h="168534">
                <a:tc>
                  <a:txBody>
                    <a:bodyPr/>
                    <a:lstStyle/>
                    <a:p>
                      <a:pPr algn="ctr">
                        <a:lnSpc>
                          <a:spcPct val="115000"/>
                        </a:lnSpc>
                        <a:spcAft>
                          <a:spcPts val="0"/>
                        </a:spcAft>
                      </a:pPr>
                      <a:r>
                        <a:rPr lang="tr-TR" sz="1000">
                          <a:effectLst/>
                          <a:latin typeface="Arial" pitchFamily="34" charset="0"/>
                          <a:ea typeface="Calibri"/>
                          <a:cs typeface="Arial" pitchFamily="34" charset="0"/>
                        </a:rPr>
                        <a:t>2003</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TRB1–Malatya, Elazığ, Bingöl, Tunceli</a:t>
                      </a:r>
                    </a:p>
                  </a:txBody>
                  <a:tcPr marL="35283" marR="35283" marT="0" marB="0">
                    <a:lnL>
                      <a:noFill/>
                    </a:lnL>
                    <a:lnR>
                      <a:noFill/>
                    </a:lnR>
                    <a:lnT>
                      <a:noFill/>
                    </a:lnT>
                    <a:lnB>
                      <a:noFill/>
                    </a:lnB>
                  </a:tcPr>
                </a:tc>
              </a:tr>
              <a:tr h="337068">
                <a:tc>
                  <a:txBody>
                    <a:bodyPr/>
                    <a:lstStyle/>
                    <a:p>
                      <a:pPr algn="ctr">
                        <a:lnSpc>
                          <a:spcPct val="115000"/>
                        </a:lnSpc>
                        <a:spcAft>
                          <a:spcPts val="0"/>
                        </a:spcAft>
                      </a:pPr>
                      <a:r>
                        <a:rPr lang="tr-TR" sz="1000">
                          <a:effectLst/>
                          <a:latin typeface="Arial" pitchFamily="34" charset="0"/>
                          <a:ea typeface="Calibri"/>
                          <a:cs typeface="Arial" pitchFamily="34" charset="0"/>
                        </a:rPr>
                        <a:t>2004</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TR31–İzmir</a:t>
                      </a:r>
                    </a:p>
                    <a:p>
                      <a:pPr algn="ctr">
                        <a:lnSpc>
                          <a:spcPct val="115000"/>
                        </a:lnSpc>
                        <a:spcAft>
                          <a:spcPts val="0"/>
                        </a:spcAft>
                      </a:pPr>
                      <a:r>
                        <a:rPr lang="tr-TR" sz="1000" dirty="0">
                          <a:effectLst/>
                          <a:latin typeface="Arial" pitchFamily="34" charset="0"/>
                          <a:ea typeface="Calibri"/>
                          <a:cs typeface="Arial" pitchFamily="34" charset="0"/>
                        </a:rPr>
                        <a:t>TRA1–Erzurum, Erzincan, Bayburt</a:t>
                      </a:r>
                    </a:p>
                  </a:txBody>
                  <a:tcPr marL="35283" marR="35283" marT="0" marB="0">
                    <a:lnL>
                      <a:noFill/>
                    </a:lnL>
                    <a:lnR>
                      <a:noFill/>
                    </a:lnR>
                    <a:lnT>
                      <a:noFill/>
                    </a:lnT>
                    <a:lnB>
                      <a:noFill/>
                    </a:lnB>
                  </a:tcPr>
                </a:tc>
              </a:tr>
              <a:tr h="168534">
                <a:tc>
                  <a:txBody>
                    <a:bodyPr/>
                    <a:lstStyle/>
                    <a:p>
                      <a:pPr algn="ctr">
                        <a:lnSpc>
                          <a:spcPct val="115000"/>
                        </a:lnSpc>
                        <a:spcAft>
                          <a:spcPts val="0"/>
                        </a:spcAft>
                      </a:pPr>
                      <a:r>
                        <a:rPr lang="tr-TR" sz="1000">
                          <a:effectLst/>
                          <a:latin typeface="Arial" pitchFamily="34" charset="0"/>
                          <a:ea typeface="Calibri"/>
                          <a:cs typeface="Arial" pitchFamily="34" charset="0"/>
                        </a:rPr>
                        <a:t>2005</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TRB1–Malatya, Elazığ, Bingöl, Tunceli</a:t>
                      </a:r>
                    </a:p>
                  </a:txBody>
                  <a:tcPr marL="35283" marR="35283" marT="0" marB="0">
                    <a:lnL>
                      <a:noFill/>
                    </a:lnL>
                    <a:lnR>
                      <a:noFill/>
                    </a:lnR>
                    <a:lnT>
                      <a:noFill/>
                    </a:lnT>
                    <a:lnB>
                      <a:noFill/>
                    </a:lnB>
                  </a:tcPr>
                </a:tc>
              </a:tr>
              <a:tr h="337068">
                <a:tc>
                  <a:txBody>
                    <a:bodyPr/>
                    <a:lstStyle/>
                    <a:p>
                      <a:pPr algn="ctr">
                        <a:lnSpc>
                          <a:spcPct val="115000"/>
                        </a:lnSpc>
                        <a:spcAft>
                          <a:spcPts val="0"/>
                        </a:spcAft>
                      </a:pPr>
                      <a:r>
                        <a:rPr lang="tr-TR" sz="1000">
                          <a:effectLst/>
                          <a:latin typeface="Arial" pitchFamily="34" charset="0"/>
                          <a:ea typeface="Calibri"/>
                          <a:cs typeface="Arial" pitchFamily="34" charset="0"/>
                        </a:rPr>
                        <a:t>2006</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TRC2–Şanlıurfa, Diyarbakır</a:t>
                      </a:r>
                    </a:p>
                    <a:p>
                      <a:pPr algn="ctr">
                        <a:lnSpc>
                          <a:spcPct val="115000"/>
                        </a:lnSpc>
                        <a:spcAft>
                          <a:spcPts val="0"/>
                        </a:spcAft>
                      </a:pPr>
                      <a:r>
                        <a:rPr lang="tr-TR" sz="1000" dirty="0">
                          <a:effectLst/>
                          <a:latin typeface="Arial" pitchFamily="34" charset="0"/>
                          <a:ea typeface="Calibri"/>
                          <a:cs typeface="Arial" pitchFamily="34" charset="0"/>
                        </a:rPr>
                        <a:t>TRC3–Mardin, Batman, Şırnak, Siirt</a:t>
                      </a:r>
                    </a:p>
                  </a:txBody>
                  <a:tcPr marL="35283" marR="35283" marT="0" marB="0">
                    <a:lnL>
                      <a:noFill/>
                    </a:lnL>
                    <a:lnR>
                      <a:noFill/>
                    </a:lnR>
                    <a:lnT>
                      <a:noFill/>
                    </a:lnT>
                    <a:lnB>
                      <a:noFill/>
                    </a:lnB>
                  </a:tcPr>
                </a:tc>
              </a:tr>
              <a:tr h="337068">
                <a:tc>
                  <a:txBody>
                    <a:bodyPr/>
                    <a:lstStyle/>
                    <a:p>
                      <a:pPr algn="ctr">
                        <a:lnSpc>
                          <a:spcPct val="115000"/>
                        </a:lnSpc>
                        <a:spcAft>
                          <a:spcPts val="0"/>
                        </a:spcAft>
                      </a:pPr>
                      <a:r>
                        <a:rPr lang="tr-TR" sz="1000">
                          <a:effectLst/>
                          <a:latin typeface="Arial" pitchFamily="34" charset="0"/>
                          <a:ea typeface="Calibri"/>
                          <a:cs typeface="Arial" pitchFamily="34" charset="0"/>
                        </a:rPr>
                        <a:t>2007</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TRA2–Ağrı, Kars, Iğdır, Ardahan</a:t>
                      </a:r>
                    </a:p>
                    <a:p>
                      <a:pPr algn="ctr">
                        <a:lnSpc>
                          <a:spcPct val="115000"/>
                        </a:lnSpc>
                        <a:spcAft>
                          <a:spcPts val="0"/>
                        </a:spcAft>
                      </a:pPr>
                      <a:r>
                        <a:rPr lang="tr-TR" sz="1000" dirty="0">
                          <a:effectLst/>
                          <a:latin typeface="Arial" pitchFamily="34" charset="0"/>
                          <a:ea typeface="Calibri"/>
                          <a:cs typeface="Arial" pitchFamily="34" charset="0"/>
                        </a:rPr>
                        <a:t>TRB2–Van, Muş, Bitlis, Hakkari</a:t>
                      </a:r>
                    </a:p>
                  </a:txBody>
                  <a:tcPr marL="35283" marR="35283" marT="0" marB="0">
                    <a:lnL>
                      <a:noFill/>
                    </a:lnL>
                    <a:lnR>
                      <a:noFill/>
                    </a:lnR>
                    <a:lnT>
                      <a:noFill/>
                    </a:lnT>
                    <a:lnB>
                      <a:noFill/>
                    </a:lnB>
                  </a:tcPr>
                </a:tc>
              </a:tr>
              <a:tr h="337068">
                <a:tc>
                  <a:txBody>
                    <a:bodyPr/>
                    <a:lstStyle/>
                    <a:p>
                      <a:pPr algn="ctr">
                        <a:lnSpc>
                          <a:spcPct val="115000"/>
                        </a:lnSpc>
                        <a:spcAft>
                          <a:spcPts val="0"/>
                        </a:spcAft>
                      </a:pPr>
                      <a:r>
                        <a:rPr lang="tr-TR" sz="1000">
                          <a:effectLst/>
                          <a:latin typeface="Arial" pitchFamily="34" charset="0"/>
                          <a:ea typeface="Calibri"/>
                          <a:cs typeface="Arial" pitchFamily="34" charset="0"/>
                        </a:rPr>
                        <a:t>2008</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TR33–Manisa, Afyon, Kütahya, Uşak</a:t>
                      </a:r>
                    </a:p>
                    <a:p>
                      <a:pPr algn="ctr">
                        <a:lnSpc>
                          <a:spcPct val="115000"/>
                        </a:lnSpc>
                        <a:spcAft>
                          <a:spcPts val="0"/>
                        </a:spcAft>
                      </a:pPr>
                      <a:r>
                        <a:rPr lang="tr-TR" sz="1000" dirty="0">
                          <a:effectLst/>
                          <a:latin typeface="Arial" pitchFamily="34" charset="0"/>
                          <a:ea typeface="Calibri"/>
                          <a:cs typeface="Arial" pitchFamily="34" charset="0"/>
                        </a:rPr>
                        <a:t>TRB2–Van, Muş, Bitlis, Hakkari</a:t>
                      </a:r>
                    </a:p>
                  </a:txBody>
                  <a:tcPr marL="35283" marR="35283" marT="0" marB="0">
                    <a:lnL>
                      <a:noFill/>
                    </a:lnL>
                    <a:lnR>
                      <a:noFill/>
                    </a:lnR>
                    <a:lnT>
                      <a:noFill/>
                    </a:lnT>
                    <a:lnB>
                      <a:noFill/>
                    </a:lnB>
                  </a:tcPr>
                </a:tc>
              </a:tr>
              <a:tr h="337068">
                <a:tc>
                  <a:txBody>
                    <a:bodyPr/>
                    <a:lstStyle/>
                    <a:p>
                      <a:pPr algn="ctr">
                        <a:lnSpc>
                          <a:spcPct val="115000"/>
                        </a:lnSpc>
                        <a:spcAft>
                          <a:spcPts val="0"/>
                        </a:spcAft>
                      </a:pPr>
                      <a:r>
                        <a:rPr lang="tr-TR" sz="1000">
                          <a:effectLst/>
                          <a:latin typeface="Arial" pitchFamily="34" charset="0"/>
                          <a:ea typeface="Calibri"/>
                          <a:cs typeface="Arial" pitchFamily="34" charset="0"/>
                        </a:rPr>
                        <a:t>2009</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TR21–Tekirdağ, Edirne, Kırklareli</a:t>
                      </a:r>
                    </a:p>
                    <a:p>
                      <a:pPr algn="ctr">
                        <a:lnSpc>
                          <a:spcPct val="115000"/>
                        </a:lnSpc>
                        <a:spcAft>
                          <a:spcPts val="0"/>
                        </a:spcAft>
                      </a:pPr>
                      <a:r>
                        <a:rPr lang="tr-TR" sz="1000" dirty="0">
                          <a:effectLst/>
                          <a:latin typeface="Arial" pitchFamily="34" charset="0"/>
                          <a:ea typeface="Calibri"/>
                          <a:cs typeface="Arial" pitchFamily="34" charset="0"/>
                        </a:rPr>
                        <a:t>TR81–Zonguldak, Karabük, Bartın</a:t>
                      </a:r>
                    </a:p>
                  </a:txBody>
                  <a:tcPr marL="35283" marR="35283" marT="0" marB="0">
                    <a:lnL>
                      <a:noFill/>
                    </a:lnL>
                    <a:lnR>
                      <a:noFill/>
                    </a:lnR>
                    <a:lnT>
                      <a:noFill/>
                    </a:lnT>
                    <a:lnB>
                      <a:noFill/>
                    </a:lnB>
                  </a:tcPr>
                </a:tc>
              </a:tr>
              <a:tr h="168534">
                <a:tc>
                  <a:txBody>
                    <a:bodyPr/>
                    <a:lstStyle/>
                    <a:p>
                      <a:pPr algn="ctr">
                        <a:lnSpc>
                          <a:spcPct val="115000"/>
                        </a:lnSpc>
                        <a:spcAft>
                          <a:spcPts val="0"/>
                        </a:spcAft>
                      </a:pPr>
                      <a:r>
                        <a:rPr lang="tr-TR" sz="1000">
                          <a:effectLst/>
                          <a:latin typeface="Arial" pitchFamily="34" charset="0"/>
                          <a:ea typeface="Calibri"/>
                          <a:cs typeface="Arial" pitchFamily="34" charset="0"/>
                        </a:rPr>
                        <a:t>2010</a:t>
                      </a:r>
                    </a:p>
                  </a:txBody>
                  <a:tcPr marL="35283" marR="35283" marT="0" marB="0">
                    <a:lnL>
                      <a:noFill/>
                    </a:lnL>
                    <a:lnR>
                      <a:noFill/>
                    </a:lnR>
                    <a:lnT>
                      <a:noFill/>
                    </a:lnT>
                    <a:lnB>
                      <a:noFill/>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TRB1–Malatya, Elazığ, Bingöl, Tunceli</a:t>
                      </a:r>
                    </a:p>
                  </a:txBody>
                  <a:tcPr marL="35283" marR="35283" marT="0" marB="0">
                    <a:lnL>
                      <a:noFill/>
                    </a:lnL>
                    <a:lnR>
                      <a:noFill/>
                    </a:lnR>
                    <a:lnT>
                      <a:noFill/>
                    </a:lnT>
                    <a:lnB>
                      <a:noFill/>
                    </a:lnB>
                  </a:tcPr>
                </a:tc>
              </a:tr>
              <a:tr h="168534">
                <a:tc>
                  <a:txBody>
                    <a:bodyPr/>
                    <a:lstStyle/>
                    <a:p>
                      <a:pPr algn="ctr">
                        <a:lnSpc>
                          <a:spcPct val="115000"/>
                        </a:lnSpc>
                        <a:spcAft>
                          <a:spcPts val="0"/>
                        </a:spcAft>
                      </a:pPr>
                      <a:r>
                        <a:rPr lang="tr-TR" sz="1000">
                          <a:effectLst/>
                          <a:latin typeface="Arial" pitchFamily="34" charset="0"/>
                          <a:ea typeface="Calibri"/>
                          <a:cs typeface="Arial" pitchFamily="34" charset="0"/>
                        </a:rPr>
                        <a:t>2011</a:t>
                      </a:r>
                    </a:p>
                  </a:txBody>
                  <a:tcPr marL="35283" marR="3528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a:effectLst/>
                          <a:latin typeface="Arial" pitchFamily="34" charset="0"/>
                          <a:ea typeface="Calibri"/>
                          <a:cs typeface="Arial" pitchFamily="34" charset="0"/>
                        </a:rPr>
                        <a:t>TRB2–Van, Muş, Bitlis, Hakkari</a:t>
                      </a:r>
                    </a:p>
                  </a:txBody>
                  <a:tcPr marL="35283" marR="35283"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47776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332656"/>
            <a:ext cx="7543800" cy="5904656"/>
          </a:xfrm>
        </p:spPr>
        <p:txBody>
          <a:bodyPr>
            <a:normAutofit fontScale="92500"/>
          </a:bodyPr>
          <a:lstStyle/>
          <a:p>
            <a:pPr algn="just"/>
            <a:r>
              <a:rPr lang="en-US" dirty="0">
                <a:solidFill>
                  <a:schemeClr val="tx1"/>
                </a:solidFill>
                <a:latin typeface="Arial" pitchFamily="34" charset="0"/>
                <a:cs typeface="Arial" pitchFamily="34" charset="0"/>
              </a:rPr>
              <a:t>Looking at Table </a:t>
            </a:r>
            <a:r>
              <a:rPr lang="tr-TR" dirty="0">
                <a:solidFill>
                  <a:schemeClr val="tx1"/>
                </a:solidFill>
                <a:latin typeface="Arial" pitchFamily="34" charset="0"/>
                <a:cs typeface="Arial" pitchFamily="34" charset="0"/>
              </a:rPr>
              <a:t>1</a:t>
            </a:r>
            <a:r>
              <a:rPr lang="en-US" dirty="0" smtClean="0">
                <a:solidFill>
                  <a:schemeClr val="tx1"/>
                </a:solidFill>
                <a:latin typeface="Arial" pitchFamily="34" charset="0"/>
                <a:cs typeface="Arial" pitchFamily="34" charset="0"/>
              </a:rPr>
              <a:t>, </a:t>
            </a:r>
            <a:r>
              <a:rPr lang="en-US" dirty="0">
                <a:solidFill>
                  <a:schemeClr val="tx1"/>
                </a:solidFill>
                <a:latin typeface="Arial" pitchFamily="34" charset="0"/>
                <a:cs typeface="Arial" pitchFamily="34" charset="0"/>
              </a:rPr>
              <a:t>TRB2–Van, </a:t>
            </a:r>
            <a:r>
              <a:rPr lang="en-US" dirty="0" err="1">
                <a:solidFill>
                  <a:schemeClr val="tx1"/>
                </a:solidFill>
                <a:latin typeface="Arial" pitchFamily="34" charset="0"/>
                <a:cs typeface="Arial" pitchFamily="34" charset="0"/>
              </a:rPr>
              <a:t>Muş</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Bitlis</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Hakkari</a:t>
            </a:r>
            <a:r>
              <a:rPr lang="en-US" dirty="0">
                <a:solidFill>
                  <a:schemeClr val="tx1"/>
                </a:solidFill>
                <a:latin typeface="Arial" pitchFamily="34" charset="0"/>
                <a:cs typeface="Arial" pitchFamily="34" charset="0"/>
              </a:rPr>
              <a:t> region (1987, 1993, 2007, 2008 and 2011) we see that in five occasions the vulnerability index is equal to 1.0. </a:t>
            </a:r>
            <a:endParaRPr lang="tr-TR" dirty="0" smtClean="0">
              <a:solidFill>
                <a:schemeClr val="tx1"/>
              </a:solidFill>
              <a:latin typeface="Arial" pitchFamily="34" charset="0"/>
              <a:cs typeface="Arial" pitchFamily="34" charset="0"/>
            </a:endParaRPr>
          </a:p>
          <a:p>
            <a:pPr algn="just"/>
            <a:r>
              <a:rPr lang="en-US" dirty="0" smtClean="0">
                <a:solidFill>
                  <a:schemeClr val="tx1"/>
                </a:solidFill>
                <a:latin typeface="Arial" pitchFamily="34" charset="0"/>
                <a:cs typeface="Arial" pitchFamily="34" charset="0"/>
              </a:rPr>
              <a:t>Besides</a:t>
            </a:r>
            <a:r>
              <a:rPr lang="en-US" dirty="0">
                <a:solidFill>
                  <a:schemeClr val="tx1"/>
                </a:solidFill>
                <a:latin typeface="Arial" pitchFamily="34" charset="0"/>
                <a:cs typeface="Arial" pitchFamily="34" charset="0"/>
              </a:rPr>
              <a:t>, as for TRB1–Malatya, </a:t>
            </a:r>
            <a:r>
              <a:rPr lang="en-US" dirty="0" err="1">
                <a:solidFill>
                  <a:schemeClr val="tx1"/>
                </a:solidFill>
                <a:latin typeface="Arial" pitchFamily="34" charset="0"/>
                <a:cs typeface="Arial" pitchFamily="34" charset="0"/>
              </a:rPr>
              <a:t>Elazığ</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Bingöl</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Tunceli</a:t>
            </a:r>
            <a:r>
              <a:rPr lang="en-US" dirty="0">
                <a:solidFill>
                  <a:schemeClr val="tx1"/>
                </a:solidFill>
                <a:latin typeface="Arial" pitchFamily="34" charset="0"/>
                <a:cs typeface="Arial" pitchFamily="34" charset="0"/>
              </a:rPr>
              <a:t> region (1993, 2003, 2005 and 2010), it is seen that the vulnerability indexes are equal to 1 in a total of four occasions. </a:t>
            </a:r>
            <a:endParaRPr lang="tr-TR" dirty="0">
              <a:solidFill>
                <a:schemeClr val="tx1"/>
              </a:solidFill>
              <a:latin typeface="Arial" pitchFamily="34" charset="0"/>
              <a:cs typeface="Arial" pitchFamily="34" charset="0"/>
            </a:endParaRPr>
          </a:p>
          <a:p>
            <a:pPr marL="0" indent="0" algn="just">
              <a:buNone/>
            </a:pPr>
            <a:endParaRPr lang="tr-TR" dirty="0" smtClean="0">
              <a:latin typeface="Arial" pitchFamily="34" charset="0"/>
              <a:cs typeface="Arial" pitchFamily="34" charset="0"/>
            </a:endParaRPr>
          </a:p>
          <a:p>
            <a:pPr algn="just"/>
            <a:r>
              <a:rPr lang="tr-TR" dirty="0">
                <a:solidFill>
                  <a:srgbClr val="0070C0"/>
                </a:solidFill>
                <a:latin typeface="Arial" pitchFamily="34" charset="0"/>
                <a:cs typeface="Arial" pitchFamily="34" charset="0"/>
              </a:rPr>
              <a:t>Tablo </a:t>
            </a:r>
            <a:r>
              <a:rPr lang="tr-TR" dirty="0" smtClean="0">
                <a:solidFill>
                  <a:srgbClr val="0070C0"/>
                </a:solidFill>
                <a:latin typeface="Arial" pitchFamily="34" charset="0"/>
                <a:cs typeface="Arial" pitchFamily="34" charset="0"/>
              </a:rPr>
              <a:t>1’ e göre, </a:t>
            </a:r>
            <a:r>
              <a:rPr lang="tr-TR" dirty="0">
                <a:solidFill>
                  <a:srgbClr val="0070C0"/>
                </a:solidFill>
                <a:latin typeface="Arial" pitchFamily="34" charset="0"/>
                <a:cs typeface="Arial" pitchFamily="34" charset="0"/>
              </a:rPr>
              <a:t>TRB2-Van, Muş, Bitlis, Hakkari bölgesinin (1987, 1993, 2007, 2008 ve 2011 yıllarında olmak üzere) toplam 5 kez savunmasızlık indeksinin 1’ e eşit olduğunu görmekteyiz. </a:t>
            </a:r>
            <a:endParaRPr lang="tr-TR" dirty="0" smtClean="0">
              <a:solidFill>
                <a:srgbClr val="0070C0"/>
              </a:solidFill>
              <a:latin typeface="Arial" pitchFamily="34" charset="0"/>
              <a:cs typeface="Arial" pitchFamily="34" charset="0"/>
            </a:endParaRPr>
          </a:p>
          <a:p>
            <a:pPr algn="just"/>
            <a:r>
              <a:rPr lang="tr-TR" dirty="0" smtClean="0">
                <a:solidFill>
                  <a:srgbClr val="0070C0"/>
                </a:solidFill>
                <a:latin typeface="Arial" pitchFamily="34" charset="0"/>
                <a:cs typeface="Arial" pitchFamily="34" charset="0"/>
              </a:rPr>
              <a:t>Bunun </a:t>
            </a:r>
            <a:r>
              <a:rPr lang="tr-TR" dirty="0">
                <a:solidFill>
                  <a:srgbClr val="0070C0"/>
                </a:solidFill>
                <a:latin typeface="Arial" pitchFamily="34" charset="0"/>
                <a:cs typeface="Arial" pitchFamily="34" charset="0"/>
              </a:rPr>
              <a:t>yanında TRB1-Malatya, Elazığ, Bingöl, Tunceli bölgesinin ise (1993, 2003, 2005 ve 2010 yıllarında olmak üzere) toplam 4 kez savunmasızlık indeksinin 1’ e eşit olduğu görülmektedir. </a:t>
            </a:r>
          </a:p>
        </p:txBody>
      </p:sp>
      <p:cxnSp>
        <p:nvCxnSpPr>
          <p:cNvPr id="5" name="Düz Bağlayıcı 4"/>
          <p:cNvCxnSpPr/>
          <p:nvPr/>
        </p:nvCxnSpPr>
        <p:spPr>
          <a:xfrm>
            <a:off x="755576" y="3140968"/>
            <a:ext cx="74888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693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23951210"/>
              </p:ext>
            </p:extLst>
          </p:nvPr>
        </p:nvGraphicFramePr>
        <p:xfrm>
          <a:off x="683562" y="548658"/>
          <a:ext cx="7848877" cy="5976692"/>
        </p:xfrm>
        <a:graphic>
          <a:graphicData uri="http://schemas.openxmlformats.org/drawingml/2006/table">
            <a:tbl>
              <a:tblPr firstRow="1" firstCol="1" bandRow="1"/>
              <a:tblGrid>
                <a:gridCol w="3924439"/>
                <a:gridCol w="2036585"/>
                <a:gridCol w="1887853"/>
              </a:tblGrid>
              <a:tr h="377591">
                <a:tc gridSpan="3">
                  <a:txBody>
                    <a:bodyPr/>
                    <a:lstStyle/>
                    <a:p>
                      <a:pPr algn="just">
                        <a:lnSpc>
                          <a:spcPct val="115000"/>
                        </a:lnSpc>
                        <a:spcAft>
                          <a:spcPts val="0"/>
                        </a:spcAft>
                      </a:pPr>
                      <a:r>
                        <a:rPr lang="en-US" sz="1000" b="1" dirty="0">
                          <a:effectLst/>
                          <a:latin typeface="Arial" pitchFamily="34" charset="0"/>
                          <a:ea typeface="Calibri"/>
                          <a:cs typeface="Arial" pitchFamily="34" charset="0"/>
                        </a:rPr>
                        <a:t>Table </a:t>
                      </a:r>
                      <a:r>
                        <a:rPr lang="tr-TR" sz="1000" b="1" dirty="0" smtClean="0">
                          <a:effectLst/>
                          <a:latin typeface="Arial" pitchFamily="34" charset="0"/>
                          <a:ea typeface="Calibri"/>
                          <a:cs typeface="Arial" pitchFamily="34" charset="0"/>
                        </a:rPr>
                        <a:t>2.</a:t>
                      </a:r>
                      <a:r>
                        <a:rPr lang="en-US" sz="1000" b="1" dirty="0" smtClean="0">
                          <a:effectLst/>
                          <a:latin typeface="Arial" pitchFamily="34" charset="0"/>
                          <a:ea typeface="Calibri"/>
                          <a:cs typeface="Arial" pitchFamily="34" charset="0"/>
                        </a:rPr>
                        <a:t> </a:t>
                      </a:r>
                      <a:r>
                        <a:rPr lang="en-US" sz="1000" dirty="0">
                          <a:effectLst/>
                          <a:latin typeface="Arial" pitchFamily="34" charset="0"/>
                          <a:ea typeface="Calibri"/>
                          <a:cs typeface="Arial" pitchFamily="34" charset="0"/>
                        </a:rPr>
                        <a:t>Average Annual Economic Losses Resulting from Disasters of Regions between the years </a:t>
                      </a:r>
                      <a:r>
                        <a:rPr lang="en-US" sz="1000" dirty="0" smtClean="0">
                          <a:effectLst/>
                          <a:latin typeface="Arial" pitchFamily="34" charset="0"/>
                          <a:ea typeface="Calibri"/>
                          <a:cs typeface="Arial" pitchFamily="34" charset="0"/>
                        </a:rPr>
                        <a:t>1987–2011</a:t>
                      </a:r>
                      <a:r>
                        <a:rPr lang="tr-TR" sz="1000" dirty="0" smtClean="0">
                          <a:effectLst/>
                          <a:latin typeface="Arial" pitchFamily="34" charset="0"/>
                          <a:ea typeface="Calibri"/>
                          <a:cs typeface="Arial" pitchFamily="34" charset="0"/>
                        </a:rPr>
                        <a:t> /</a:t>
                      </a:r>
                    </a:p>
                    <a:p>
                      <a:pPr algn="just">
                        <a:lnSpc>
                          <a:spcPct val="115000"/>
                        </a:lnSpc>
                        <a:spcAft>
                          <a:spcPts val="0"/>
                        </a:spcAft>
                      </a:pPr>
                      <a:r>
                        <a:rPr lang="tr-TR" sz="1000" b="1" dirty="0" smtClean="0">
                          <a:solidFill>
                            <a:srgbClr val="0070C0"/>
                          </a:solidFill>
                          <a:effectLst/>
                          <a:latin typeface="Arial" pitchFamily="34" charset="0"/>
                          <a:ea typeface="Calibri"/>
                          <a:cs typeface="Arial" pitchFamily="34" charset="0"/>
                        </a:rPr>
                        <a:t>Tablo 2. </a:t>
                      </a:r>
                      <a:r>
                        <a:rPr lang="tr-TR" sz="1000" dirty="0" smtClean="0">
                          <a:solidFill>
                            <a:srgbClr val="0070C0"/>
                          </a:solidFill>
                          <a:effectLst/>
                          <a:latin typeface="Arial" pitchFamily="34" charset="0"/>
                          <a:ea typeface="Calibri"/>
                          <a:cs typeface="Arial" pitchFamily="34" charset="0"/>
                        </a:rPr>
                        <a:t>1987-2011 Yılları Arası Bölgelerin Afetlerden Kaynaklanan Yıllık Ortalama Ekonomik Kayıpları</a:t>
                      </a:r>
                      <a:endParaRPr lang="tr-TR" sz="1000" dirty="0">
                        <a:solidFill>
                          <a:srgbClr val="0070C0"/>
                        </a:solidFill>
                        <a:effectLst/>
                        <a:latin typeface="Arial" pitchFamily="34" charset="0"/>
                        <a:ea typeface="Calibri"/>
                        <a:cs typeface="Arial" pitchFamily="34" charset="0"/>
                      </a:endParaRP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726654">
                <a:tc>
                  <a:txBody>
                    <a:bodyPr/>
                    <a:lstStyle/>
                    <a:p>
                      <a:pPr>
                        <a:lnSpc>
                          <a:spcPct val="115000"/>
                        </a:lnSpc>
                        <a:spcAft>
                          <a:spcPts val="0"/>
                        </a:spcAft>
                      </a:pPr>
                      <a:r>
                        <a:rPr lang="tr-TR" sz="1000" dirty="0" err="1" smtClean="0">
                          <a:effectLst/>
                          <a:latin typeface="Arial" pitchFamily="34" charset="0"/>
                          <a:ea typeface="Calibri"/>
                          <a:cs typeface="Arial" pitchFamily="34" charset="0"/>
                        </a:rPr>
                        <a:t>Region</a:t>
                      </a:r>
                      <a:r>
                        <a:rPr lang="tr-TR" sz="1000" dirty="0" smtClean="0">
                          <a:effectLst/>
                          <a:latin typeface="Arial" pitchFamily="34" charset="0"/>
                          <a:ea typeface="Calibri"/>
                          <a:cs typeface="Arial" pitchFamily="34" charset="0"/>
                        </a:rPr>
                        <a:t> / </a:t>
                      </a:r>
                      <a:r>
                        <a:rPr lang="tr-TR" sz="1000" dirty="0" smtClean="0">
                          <a:solidFill>
                            <a:srgbClr val="0070C0"/>
                          </a:solidFill>
                          <a:effectLst/>
                          <a:latin typeface="Arial" pitchFamily="34" charset="0"/>
                          <a:ea typeface="Calibri"/>
                          <a:cs typeface="Arial" pitchFamily="34" charset="0"/>
                        </a:rPr>
                        <a:t>Bölge</a:t>
                      </a:r>
                      <a:endParaRPr lang="tr-TR" sz="1000" dirty="0">
                        <a:solidFill>
                          <a:srgbClr val="0070C0"/>
                        </a:solidFill>
                        <a:effectLst/>
                        <a:latin typeface="Arial" pitchFamily="34" charset="0"/>
                        <a:ea typeface="Calibri"/>
                        <a:cs typeface="Arial" pitchFamily="34" charset="0"/>
                      </a:endParaRP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err="1">
                          <a:effectLst/>
                          <a:latin typeface="Arial" pitchFamily="34" charset="0"/>
                          <a:ea typeface="Calibri"/>
                          <a:cs typeface="Arial" pitchFamily="34" charset="0"/>
                        </a:rPr>
                        <a:t>Average</a:t>
                      </a:r>
                      <a:r>
                        <a:rPr lang="tr-TR" sz="1000" dirty="0">
                          <a:effectLst/>
                          <a:latin typeface="Arial" pitchFamily="34" charset="0"/>
                          <a:ea typeface="Calibri"/>
                          <a:cs typeface="Arial" pitchFamily="34" charset="0"/>
                        </a:rPr>
                        <a:t> </a:t>
                      </a:r>
                      <a:r>
                        <a:rPr lang="tr-TR" sz="1000" dirty="0" err="1">
                          <a:effectLst/>
                          <a:latin typeface="Arial" pitchFamily="34" charset="0"/>
                          <a:ea typeface="Calibri"/>
                          <a:cs typeface="Arial" pitchFamily="34" charset="0"/>
                        </a:rPr>
                        <a:t>annual</a:t>
                      </a:r>
                      <a:r>
                        <a:rPr lang="tr-TR" sz="1000" dirty="0">
                          <a:effectLst/>
                          <a:latin typeface="Arial" pitchFamily="34" charset="0"/>
                          <a:ea typeface="Calibri"/>
                          <a:cs typeface="Arial" pitchFamily="34" charset="0"/>
                        </a:rPr>
                        <a:t> </a:t>
                      </a:r>
                      <a:r>
                        <a:rPr lang="tr-TR" sz="1000" dirty="0" err="1">
                          <a:effectLst/>
                          <a:latin typeface="Arial" pitchFamily="34" charset="0"/>
                          <a:ea typeface="Calibri"/>
                          <a:cs typeface="Arial" pitchFamily="34" charset="0"/>
                        </a:rPr>
                        <a:t>economic</a:t>
                      </a:r>
                      <a:r>
                        <a:rPr lang="tr-TR" sz="1000" dirty="0">
                          <a:effectLst/>
                          <a:latin typeface="Arial" pitchFamily="34" charset="0"/>
                          <a:ea typeface="Calibri"/>
                          <a:cs typeface="Arial" pitchFamily="34" charset="0"/>
                        </a:rPr>
                        <a:t> </a:t>
                      </a:r>
                      <a:r>
                        <a:rPr lang="tr-TR" sz="1000" dirty="0" err="1">
                          <a:effectLst/>
                          <a:latin typeface="Arial" pitchFamily="34" charset="0"/>
                          <a:ea typeface="Calibri"/>
                          <a:cs typeface="Arial" pitchFamily="34" charset="0"/>
                        </a:rPr>
                        <a:t>losses</a:t>
                      </a:r>
                      <a:r>
                        <a:rPr lang="tr-TR" sz="1000" dirty="0">
                          <a:effectLst/>
                          <a:latin typeface="Arial" pitchFamily="34" charset="0"/>
                          <a:ea typeface="Calibri"/>
                          <a:cs typeface="Arial" pitchFamily="34" charset="0"/>
                        </a:rPr>
                        <a:t> (</a:t>
                      </a:r>
                      <a:r>
                        <a:rPr lang="tr-TR" sz="1000" dirty="0" err="1">
                          <a:effectLst/>
                          <a:latin typeface="Arial" pitchFamily="34" charset="0"/>
                          <a:ea typeface="Calibri"/>
                          <a:cs typeface="Arial" pitchFamily="34" charset="0"/>
                        </a:rPr>
                        <a:t>million</a:t>
                      </a:r>
                      <a:r>
                        <a:rPr lang="tr-TR" sz="1000" dirty="0">
                          <a:effectLst/>
                          <a:latin typeface="Arial" pitchFamily="34" charset="0"/>
                          <a:ea typeface="Calibri"/>
                          <a:cs typeface="Arial" pitchFamily="34" charset="0"/>
                        </a:rPr>
                        <a:t> TL</a:t>
                      </a:r>
                      <a:r>
                        <a:rPr lang="tr-TR" sz="1000" dirty="0" smtClean="0">
                          <a:effectLst/>
                          <a:latin typeface="Arial" pitchFamily="34" charset="0"/>
                          <a:ea typeface="Calibri"/>
                          <a:cs typeface="Arial" pitchFamily="34" charset="0"/>
                        </a:rPr>
                        <a:t>) / </a:t>
                      </a:r>
                      <a:r>
                        <a:rPr lang="tr-TR" sz="1000" dirty="0" smtClean="0">
                          <a:solidFill>
                            <a:srgbClr val="0070C0"/>
                          </a:solidFill>
                          <a:effectLst/>
                          <a:latin typeface="Arial" pitchFamily="34" charset="0"/>
                          <a:ea typeface="Calibri"/>
                          <a:cs typeface="Arial" pitchFamily="34" charset="0"/>
                        </a:rPr>
                        <a:t>Yıllık Ortalama Ekonomik Kayıp (milyon TL)</a:t>
                      </a:r>
                      <a:endParaRPr lang="tr-TR" sz="1000" dirty="0">
                        <a:solidFill>
                          <a:srgbClr val="0070C0"/>
                        </a:solidFill>
                        <a:effectLst/>
                        <a:latin typeface="Arial" pitchFamily="34" charset="0"/>
                        <a:ea typeface="Calibri"/>
                        <a:cs typeface="Arial" pitchFamily="34" charset="0"/>
                      </a:endParaRP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err="1">
                          <a:effectLst/>
                          <a:latin typeface="Arial" pitchFamily="34" charset="0"/>
                          <a:ea typeface="Calibri"/>
                          <a:cs typeface="Arial" pitchFamily="34" charset="0"/>
                        </a:rPr>
                        <a:t>Average</a:t>
                      </a:r>
                      <a:r>
                        <a:rPr lang="tr-TR" sz="1000" dirty="0">
                          <a:effectLst/>
                          <a:latin typeface="Arial" pitchFamily="34" charset="0"/>
                          <a:ea typeface="Calibri"/>
                          <a:cs typeface="Arial" pitchFamily="34" charset="0"/>
                        </a:rPr>
                        <a:t> </a:t>
                      </a:r>
                      <a:r>
                        <a:rPr lang="tr-TR" sz="1000" dirty="0" err="1">
                          <a:effectLst/>
                          <a:latin typeface="Arial" pitchFamily="34" charset="0"/>
                          <a:ea typeface="Calibri"/>
                          <a:cs typeface="Arial" pitchFamily="34" charset="0"/>
                        </a:rPr>
                        <a:t>economic</a:t>
                      </a:r>
                      <a:r>
                        <a:rPr lang="tr-TR" sz="1000" dirty="0">
                          <a:effectLst/>
                          <a:latin typeface="Arial" pitchFamily="34" charset="0"/>
                          <a:ea typeface="Calibri"/>
                          <a:cs typeface="Arial" pitchFamily="34" charset="0"/>
                        </a:rPr>
                        <a:t> </a:t>
                      </a:r>
                      <a:r>
                        <a:rPr lang="tr-TR" sz="1000" dirty="0" err="1">
                          <a:effectLst/>
                          <a:latin typeface="Arial" pitchFamily="34" charset="0"/>
                          <a:ea typeface="Calibri"/>
                          <a:cs typeface="Arial" pitchFamily="34" charset="0"/>
                        </a:rPr>
                        <a:t>losses</a:t>
                      </a:r>
                      <a:r>
                        <a:rPr lang="tr-TR" sz="1000" dirty="0">
                          <a:effectLst/>
                          <a:latin typeface="Arial" pitchFamily="34" charset="0"/>
                          <a:ea typeface="Calibri"/>
                          <a:cs typeface="Arial" pitchFamily="34" charset="0"/>
                        </a:rPr>
                        <a:t> as a </a:t>
                      </a:r>
                      <a:r>
                        <a:rPr lang="tr-TR" sz="1000" dirty="0" err="1">
                          <a:effectLst/>
                          <a:latin typeface="Arial" pitchFamily="34" charset="0"/>
                          <a:ea typeface="Calibri"/>
                          <a:cs typeface="Arial" pitchFamily="34" charset="0"/>
                        </a:rPr>
                        <a:t>percentage</a:t>
                      </a:r>
                      <a:r>
                        <a:rPr lang="tr-TR" sz="1000" dirty="0">
                          <a:effectLst/>
                          <a:latin typeface="Arial" pitchFamily="34" charset="0"/>
                          <a:ea typeface="Calibri"/>
                          <a:cs typeface="Arial" pitchFamily="34" charset="0"/>
                        </a:rPr>
                        <a:t> of GDP </a:t>
                      </a:r>
                      <a:r>
                        <a:rPr lang="tr-TR" sz="1000" dirty="0" smtClean="0">
                          <a:effectLst/>
                          <a:latin typeface="Arial" pitchFamily="34" charset="0"/>
                          <a:ea typeface="Calibri"/>
                          <a:cs typeface="Arial" pitchFamily="34" charset="0"/>
                        </a:rPr>
                        <a:t>/ </a:t>
                      </a:r>
                      <a:r>
                        <a:rPr lang="tr-TR" sz="1000" dirty="0" smtClean="0">
                          <a:solidFill>
                            <a:srgbClr val="0070C0"/>
                          </a:solidFill>
                          <a:effectLst/>
                          <a:latin typeface="Arial" pitchFamily="34" charset="0"/>
                          <a:ea typeface="Calibri"/>
                          <a:cs typeface="Arial" pitchFamily="34" charset="0"/>
                        </a:rPr>
                        <a:t>Yıllık Ortalama Ekonomik Kayıpların GSYİH’ ya Oranı </a:t>
                      </a:r>
                      <a:endParaRPr lang="tr-TR" sz="1000" dirty="0">
                        <a:solidFill>
                          <a:srgbClr val="0070C0"/>
                        </a:solidFill>
                        <a:effectLst/>
                        <a:latin typeface="Arial" pitchFamily="34" charset="0"/>
                        <a:ea typeface="Calibri"/>
                        <a:cs typeface="Arial" pitchFamily="34" charset="0"/>
                      </a:endParaRP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dirty="0">
                          <a:effectLst/>
                          <a:latin typeface="Arial" pitchFamily="34" charset="0"/>
                          <a:ea typeface="Calibri"/>
                          <a:cs typeface="Arial" pitchFamily="34" charset="0"/>
                        </a:rPr>
                        <a:t>TR10–İstanbul</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17.980</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0.024%</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dirty="0">
                          <a:effectLst/>
                          <a:latin typeface="Arial" pitchFamily="34" charset="0"/>
                          <a:ea typeface="Calibri"/>
                          <a:cs typeface="Arial" pitchFamily="34" charset="0"/>
                        </a:rPr>
                        <a:t>TR21–Tekirdağ, Edirne, Kırklareli</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0.038</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0.0004%</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dirty="0">
                          <a:effectLst/>
                          <a:latin typeface="Arial" pitchFamily="34" charset="0"/>
                          <a:ea typeface="Calibri"/>
                          <a:cs typeface="Arial" pitchFamily="34" charset="0"/>
                        </a:rPr>
                        <a:t>TR22–Balıkesir, Çanakkale</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0.010</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0.0002%</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dirty="0">
                          <a:effectLst/>
                          <a:latin typeface="Arial" pitchFamily="34" charset="0"/>
                          <a:ea typeface="Calibri"/>
                          <a:cs typeface="Arial" pitchFamily="34" charset="0"/>
                        </a:rPr>
                        <a:t>TR31–İzmir</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0.110</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0.0006%</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dirty="0">
                          <a:effectLst/>
                          <a:latin typeface="Arial" pitchFamily="34" charset="0"/>
                          <a:ea typeface="Calibri"/>
                          <a:cs typeface="Arial" pitchFamily="34" charset="0"/>
                        </a:rPr>
                        <a:t>TR32–Aydın, Denizli, Muğla</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0.150</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0.001%</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dirty="0">
                          <a:effectLst/>
                          <a:latin typeface="Arial" pitchFamily="34" charset="0"/>
                          <a:ea typeface="Calibri"/>
                          <a:cs typeface="Arial" pitchFamily="34" charset="0"/>
                        </a:rPr>
                        <a:t>TR33–Manisa, Afyon, Kütahya, Uşak</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5,562</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0,05%</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dirty="0">
                          <a:effectLst/>
                          <a:latin typeface="Arial" pitchFamily="34" charset="0"/>
                          <a:ea typeface="Calibri"/>
                          <a:cs typeface="Arial" pitchFamily="34" charset="0"/>
                        </a:rPr>
                        <a:t>TR41–Bursa, Eskişehir, Bilecik</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0.026</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0.0001%</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dirty="0">
                          <a:effectLst/>
                          <a:latin typeface="Arial" pitchFamily="34" charset="0"/>
                          <a:ea typeface="Calibri"/>
                          <a:cs typeface="Arial" pitchFamily="34" charset="0"/>
                        </a:rPr>
                        <a:t>TR42–Kocaeli, Sakarya, Düzce, Bolu, Yalova</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b="1" dirty="0">
                          <a:effectLst/>
                          <a:latin typeface="Arial" pitchFamily="34" charset="0"/>
                          <a:ea typeface="Calibri"/>
                          <a:cs typeface="Arial" pitchFamily="34" charset="0"/>
                        </a:rPr>
                        <a:t>427.809</a:t>
                      </a:r>
                      <a:endParaRPr lang="tr-TR" sz="1000" dirty="0">
                        <a:effectLst/>
                        <a:latin typeface="Arial" pitchFamily="34" charset="0"/>
                        <a:ea typeface="Calibri"/>
                        <a:cs typeface="Arial" pitchFamily="34" charset="0"/>
                      </a:endParaRP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b="1">
                          <a:effectLst/>
                          <a:latin typeface="Arial" pitchFamily="34" charset="0"/>
                          <a:ea typeface="Calibri"/>
                          <a:cs typeface="Arial" pitchFamily="34" charset="0"/>
                        </a:rPr>
                        <a:t>2.3%</a:t>
                      </a:r>
                      <a:endParaRPr lang="tr-TR" sz="1000">
                        <a:effectLst/>
                        <a:latin typeface="Arial" pitchFamily="34" charset="0"/>
                        <a:ea typeface="Calibri"/>
                        <a:cs typeface="Arial" pitchFamily="34" charset="0"/>
                      </a:endParaRP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a:effectLst/>
                          <a:latin typeface="Arial" pitchFamily="34" charset="0"/>
                          <a:ea typeface="Calibri"/>
                          <a:cs typeface="Arial" pitchFamily="34" charset="0"/>
                        </a:rPr>
                        <a:t>TR51–Ankara</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0.040</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0.0002%</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a:effectLst/>
                          <a:latin typeface="Arial" pitchFamily="34" charset="0"/>
                          <a:ea typeface="Calibri"/>
                          <a:cs typeface="Arial" pitchFamily="34" charset="0"/>
                        </a:rPr>
                        <a:t>TR52–Konya, Karaman</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0.212</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0.003%</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a:effectLst/>
                          <a:latin typeface="Arial" pitchFamily="34" charset="0"/>
                          <a:ea typeface="Calibri"/>
                          <a:cs typeface="Arial" pitchFamily="34" charset="0"/>
                        </a:rPr>
                        <a:t>TR61–Antalya, Isparta, Burdur</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0.141</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0.001%</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dirty="0">
                          <a:effectLst/>
                          <a:latin typeface="Arial" pitchFamily="34" charset="0"/>
                          <a:ea typeface="Calibri"/>
                          <a:cs typeface="Arial" pitchFamily="34" charset="0"/>
                        </a:rPr>
                        <a:t>TR62–Adana, Mersin</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0.775</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0.006%</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a:effectLst/>
                          <a:latin typeface="Arial" pitchFamily="34" charset="0"/>
                          <a:ea typeface="Calibri"/>
                          <a:cs typeface="Arial" pitchFamily="34" charset="0"/>
                        </a:rPr>
                        <a:t>TR63–Hatay, Kahramanmaraş, Osmaniye</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21.405</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0.3%</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dirty="0">
                          <a:effectLst/>
                          <a:latin typeface="Arial" pitchFamily="34" charset="0"/>
                          <a:ea typeface="Calibri"/>
                          <a:cs typeface="Arial" pitchFamily="34" charset="0"/>
                        </a:rPr>
                        <a:t>TR71–Kırıkkale, Aksaray, Niğde, Nevşehir, Kırşehir</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34.736</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0.6%</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a:effectLst/>
                          <a:latin typeface="Arial" pitchFamily="34" charset="0"/>
                          <a:ea typeface="Calibri"/>
                          <a:cs typeface="Arial" pitchFamily="34" charset="0"/>
                        </a:rPr>
                        <a:t>TR72–Kayseri, Sivas, Yozgat</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0.041</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0.0005%</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dirty="0">
                          <a:effectLst/>
                          <a:latin typeface="Arial" pitchFamily="34" charset="0"/>
                          <a:ea typeface="Calibri"/>
                          <a:cs typeface="Arial" pitchFamily="34" charset="0"/>
                        </a:rPr>
                        <a:t>TR81–Zonguldak, Karabük, Bartın</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0.644</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0.013%</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a:effectLst/>
                          <a:latin typeface="Arial" pitchFamily="34" charset="0"/>
                          <a:ea typeface="Calibri"/>
                          <a:cs typeface="Arial" pitchFamily="34" charset="0"/>
                        </a:rPr>
                        <a:t>TR82–Kastamonu, Çankırı, Sinop</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0.257</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0.009%</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a:effectLst/>
                          <a:latin typeface="Arial" pitchFamily="34" charset="0"/>
                          <a:ea typeface="Calibri"/>
                          <a:cs typeface="Arial" pitchFamily="34" charset="0"/>
                        </a:rPr>
                        <a:t>TR83–Samsun, Tokat, Çorum, Amasya</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0.280</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0.003%</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dirty="0">
                          <a:effectLst/>
                          <a:latin typeface="Arial" pitchFamily="34" charset="0"/>
                          <a:ea typeface="Calibri"/>
                          <a:cs typeface="Arial" pitchFamily="34" charset="0"/>
                        </a:rPr>
                        <a:t>TR90–Trabzon, Ordu, Giresun, Rize, Artvin, Gümüşhane</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0.446</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0.005%</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a:effectLst/>
                          <a:latin typeface="Arial" pitchFamily="34" charset="0"/>
                          <a:ea typeface="Calibri"/>
                          <a:cs typeface="Arial" pitchFamily="34" charset="0"/>
                        </a:rPr>
                        <a:t>TRA1–Erzurum, Erzincan, Bayburt</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1.979</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0.06%</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dirty="0">
                          <a:effectLst/>
                          <a:latin typeface="Arial" pitchFamily="34" charset="0"/>
                          <a:ea typeface="Calibri"/>
                          <a:cs typeface="Arial" pitchFamily="34" charset="0"/>
                        </a:rPr>
                        <a:t>TRA2–Ağrı, Kars, Iğdır, Ardahan</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0.384</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0.016%</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a:effectLst/>
                          <a:latin typeface="Arial" pitchFamily="34" charset="0"/>
                          <a:ea typeface="Calibri"/>
                          <a:cs typeface="Arial" pitchFamily="34" charset="0"/>
                        </a:rPr>
                        <a:t>TRB1–Malatya, Elazığ, Bingöl, Tunceli</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20.589</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0.4%</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a:effectLst/>
                          <a:latin typeface="Arial" pitchFamily="34" charset="0"/>
                          <a:ea typeface="Calibri"/>
                          <a:cs typeface="Arial" pitchFamily="34" charset="0"/>
                        </a:rPr>
                        <a:t>TRB2–Van, Muş, Bitlis, Hakkari</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b="1">
                          <a:effectLst/>
                          <a:latin typeface="Arial" pitchFamily="34" charset="0"/>
                          <a:ea typeface="Calibri"/>
                          <a:cs typeface="Arial" pitchFamily="34" charset="0"/>
                        </a:rPr>
                        <a:t>80.576</a:t>
                      </a:r>
                      <a:endParaRPr lang="tr-TR" sz="1000">
                        <a:effectLst/>
                        <a:latin typeface="Arial" pitchFamily="34" charset="0"/>
                        <a:ea typeface="Calibri"/>
                        <a:cs typeface="Arial" pitchFamily="34" charset="0"/>
                      </a:endParaRP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b="1" dirty="0">
                          <a:effectLst/>
                          <a:latin typeface="Arial" pitchFamily="34" charset="0"/>
                          <a:ea typeface="Calibri"/>
                          <a:cs typeface="Arial" pitchFamily="34" charset="0"/>
                        </a:rPr>
                        <a:t>2.4%</a:t>
                      </a:r>
                      <a:endParaRPr lang="tr-TR" sz="1000" dirty="0">
                        <a:effectLst/>
                        <a:latin typeface="Arial" pitchFamily="34" charset="0"/>
                        <a:ea typeface="Calibri"/>
                        <a:cs typeface="Arial" pitchFamily="34" charset="0"/>
                      </a:endParaRP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dirty="0">
                          <a:effectLst/>
                          <a:latin typeface="Arial" pitchFamily="34" charset="0"/>
                          <a:ea typeface="Calibri"/>
                          <a:cs typeface="Arial" pitchFamily="34" charset="0"/>
                        </a:rPr>
                        <a:t>TRC1–Gaziantep, Adıyaman, Kilis</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0.058</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a:effectLst/>
                          <a:latin typeface="Arial" pitchFamily="34" charset="0"/>
                          <a:ea typeface="Calibri"/>
                          <a:cs typeface="Arial" pitchFamily="34" charset="0"/>
                        </a:rPr>
                        <a:t>0.001%</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a:effectLst/>
                          <a:latin typeface="Arial" pitchFamily="34" charset="0"/>
                          <a:ea typeface="Calibri"/>
                          <a:cs typeface="Arial" pitchFamily="34" charset="0"/>
                        </a:rPr>
                        <a:t>TRC2–Şanlıurfa, Diyarbakır</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0.354</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0.006%</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a:effectLst/>
                          <a:latin typeface="Arial" pitchFamily="34" charset="0"/>
                          <a:ea typeface="Calibri"/>
                          <a:cs typeface="Arial" pitchFamily="34" charset="0"/>
                        </a:rPr>
                        <a:t>TRC3–Mardin, Batman, Şırnak, Siirt</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0.338</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dirty="0">
                          <a:effectLst/>
                          <a:latin typeface="Arial" pitchFamily="34" charset="0"/>
                          <a:ea typeface="Calibri"/>
                          <a:cs typeface="Arial" pitchFamily="34" charset="0"/>
                        </a:rPr>
                        <a:t>0.008%</a:t>
                      </a: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61">
                <a:tc>
                  <a:txBody>
                    <a:bodyPr/>
                    <a:lstStyle/>
                    <a:p>
                      <a:pPr>
                        <a:lnSpc>
                          <a:spcPct val="115000"/>
                        </a:lnSpc>
                        <a:spcAft>
                          <a:spcPts val="0"/>
                        </a:spcAft>
                      </a:pPr>
                      <a:r>
                        <a:rPr lang="tr-TR" sz="1000" dirty="0">
                          <a:effectLst/>
                          <a:latin typeface="Arial" pitchFamily="34" charset="0"/>
                          <a:ea typeface="Calibri"/>
                          <a:cs typeface="Arial" pitchFamily="34" charset="0"/>
                        </a:rPr>
                        <a:t>General </a:t>
                      </a:r>
                      <a:r>
                        <a:rPr lang="tr-TR" sz="1000" dirty="0" err="1">
                          <a:effectLst/>
                          <a:latin typeface="Arial" pitchFamily="34" charset="0"/>
                          <a:ea typeface="Calibri"/>
                          <a:cs typeface="Arial" pitchFamily="34" charset="0"/>
                        </a:rPr>
                        <a:t>mean</a:t>
                      </a:r>
                      <a:endParaRPr lang="tr-TR" sz="1000" dirty="0">
                        <a:effectLst/>
                        <a:latin typeface="Arial" pitchFamily="34" charset="0"/>
                        <a:ea typeface="Calibri"/>
                        <a:cs typeface="Arial" pitchFamily="34" charset="0"/>
                      </a:endParaRP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b="1">
                          <a:effectLst/>
                          <a:latin typeface="Arial" pitchFamily="34" charset="0"/>
                          <a:ea typeface="Calibri"/>
                          <a:cs typeface="Arial" pitchFamily="34" charset="0"/>
                        </a:rPr>
                        <a:t>23.652</a:t>
                      </a:r>
                      <a:endParaRPr lang="tr-TR" sz="1000">
                        <a:effectLst/>
                        <a:latin typeface="Arial" pitchFamily="34" charset="0"/>
                        <a:ea typeface="Calibri"/>
                        <a:cs typeface="Arial" pitchFamily="34" charset="0"/>
                      </a:endParaRP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tr-TR" sz="1000" b="1" dirty="0">
                          <a:effectLst/>
                          <a:latin typeface="Arial" pitchFamily="34" charset="0"/>
                          <a:ea typeface="Calibri"/>
                          <a:cs typeface="Arial" pitchFamily="34" charset="0"/>
                        </a:rPr>
                        <a:t>0.239%</a:t>
                      </a:r>
                      <a:endParaRPr lang="tr-TR" sz="1000" dirty="0">
                        <a:effectLst/>
                        <a:latin typeface="Arial" pitchFamily="34" charset="0"/>
                        <a:ea typeface="Calibri"/>
                        <a:cs typeface="Arial" pitchFamily="34" charset="0"/>
                      </a:endParaRPr>
                    </a:p>
                  </a:txBody>
                  <a:tcPr marL="40444" marR="4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1544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762000" y="685800"/>
            <a:ext cx="7543800" cy="4975448"/>
          </a:xfrm>
        </p:spPr>
        <p:txBody>
          <a:bodyPr/>
          <a:lstStyle/>
          <a:p>
            <a:pPr algn="just"/>
            <a:r>
              <a:rPr lang="en-US" dirty="0">
                <a:solidFill>
                  <a:schemeClr val="tx1"/>
                </a:solidFill>
                <a:latin typeface="Arial" pitchFamily="34" charset="0"/>
                <a:cs typeface="Arial" pitchFamily="34" charset="0"/>
              </a:rPr>
              <a:t>From the aspect of the economic losses caused by natural disasters, the average annual economic losses are highest in the TR42–</a:t>
            </a:r>
            <a:r>
              <a:rPr lang="en-US" dirty="0" err="1">
                <a:solidFill>
                  <a:schemeClr val="tx1"/>
                </a:solidFill>
                <a:latin typeface="Arial" pitchFamily="34" charset="0"/>
                <a:cs typeface="Arial" pitchFamily="34" charset="0"/>
              </a:rPr>
              <a:t>Kocaeli</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Sakarya</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Düzce</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Bolu</a:t>
            </a:r>
            <a:r>
              <a:rPr lang="en-US" dirty="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Yalova</a:t>
            </a:r>
            <a:r>
              <a:rPr lang="tr-TR" dirty="0">
                <a:solidFill>
                  <a:schemeClr val="tx1"/>
                </a:solidFill>
                <a:latin typeface="Arial" pitchFamily="34" charset="0"/>
                <a:cs typeface="Arial" pitchFamily="34" charset="0"/>
              </a:rPr>
              <a:t> </a:t>
            </a:r>
            <a:r>
              <a:rPr lang="tr-TR" dirty="0" err="1" smtClean="0">
                <a:solidFill>
                  <a:schemeClr val="tx1"/>
                </a:solidFill>
                <a:latin typeface="Arial" pitchFamily="34" charset="0"/>
                <a:cs typeface="Arial" pitchFamily="34" charset="0"/>
              </a:rPr>
              <a:t>and</a:t>
            </a:r>
            <a:r>
              <a:rPr lang="en-US" dirty="0" smtClean="0">
                <a:solidFill>
                  <a:schemeClr val="tx1"/>
                </a:solidFill>
                <a:latin typeface="Arial" pitchFamily="34" charset="0"/>
                <a:cs typeface="Arial" pitchFamily="34" charset="0"/>
              </a:rPr>
              <a:t>  </a:t>
            </a:r>
            <a:r>
              <a:rPr lang="en-US" dirty="0">
                <a:solidFill>
                  <a:schemeClr val="tx1"/>
                </a:solidFill>
                <a:latin typeface="Arial" pitchFamily="34" charset="0"/>
                <a:cs typeface="Arial" pitchFamily="34" charset="0"/>
              </a:rPr>
              <a:t>TRB2–Van, </a:t>
            </a:r>
            <a:r>
              <a:rPr lang="en-US" dirty="0" err="1">
                <a:solidFill>
                  <a:schemeClr val="tx1"/>
                </a:solidFill>
                <a:latin typeface="Arial" pitchFamily="34" charset="0"/>
                <a:cs typeface="Arial" pitchFamily="34" charset="0"/>
              </a:rPr>
              <a:t>Mus</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Bitlis</a:t>
            </a:r>
            <a:r>
              <a:rPr lang="en-US" dirty="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Hakkari</a:t>
            </a:r>
            <a:r>
              <a:rPr lang="tr-TR" dirty="0">
                <a:solidFill>
                  <a:schemeClr val="tx1"/>
                </a:solidFill>
                <a:latin typeface="Arial" pitchFamily="34" charset="0"/>
                <a:cs typeface="Arial" pitchFamily="34" charset="0"/>
              </a:rPr>
              <a:t> </a:t>
            </a:r>
            <a:r>
              <a:rPr lang="tr-TR" dirty="0" smtClean="0">
                <a:solidFill>
                  <a:schemeClr val="tx1"/>
                </a:solidFill>
                <a:latin typeface="Arial" pitchFamily="34" charset="0"/>
                <a:cs typeface="Arial" pitchFamily="34" charset="0"/>
              </a:rPr>
              <a:t>(</a:t>
            </a:r>
            <a:r>
              <a:rPr lang="tr-TR" dirty="0" err="1" smtClean="0">
                <a:solidFill>
                  <a:schemeClr val="tx1"/>
                </a:solidFill>
                <a:latin typeface="Arial" pitchFamily="34" charset="0"/>
                <a:cs typeface="Arial" pitchFamily="34" charset="0"/>
              </a:rPr>
              <a:t>Table</a:t>
            </a:r>
            <a:r>
              <a:rPr lang="tr-TR" dirty="0" smtClean="0">
                <a:solidFill>
                  <a:schemeClr val="tx1"/>
                </a:solidFill>
                <a:latin typeface="Arial" pitchFamily="34" charset="0"/>
                <a:cs typeface="Arial" pitchFamily="34" charset="0"/>
              </a:rPr>
              <a:t> 2).</a:t>
            </a:r>
          </a:p>
          <a:p>
            <a:pPr marL="0" indent="0" algn="just">
              <a:buNone/>
            </a:pPr>
            <a:endParaRPr lang="tr-TR" dirty="0" smtClean="0">
              <a:latin typeface="Arial" pitchFamily="34" charset="0"/>
              <a:cs typeface="Arial" pitchFamily="34" charset="0"/>
            </a:endParaRPr>
          </a:p>
          <a:p>
            <a:pPr algn="just"/>
            <a:r>
              <a:rPr lang="tr-TR" dirty="0">
                <a:solidFill>
                  <a:srgbClr val="0070C0"/>
                </a:solidFill>
                <a:latin typeface="Arial" pitchFamily="34" charset="0"/>
                <a:cs typeface="Arial" pitchFamily="34" charset="0"/>
              </a:rPr>
              <a:t>Afetlerden kaynaklanan ekonomik kayıplara bakılacak olursa, yıllık ortalama ekonomik kayıp en fazla sırasıyla TR42-Kocaeli, Sakarya, Düzce, Bolu, </a:t>
            </a:r>
            <a:r>
              <a:rPr lang="tr-TR" dirty="0" smtClean="0">
                <a:solidFill>
                  <a:srgbClr val="0070C0"/>
                </a:solidFill>
                <a:latin typeface="Arial" pitchFamily="34" charset="0"/>
                <a:cs typeface="Arial" pitchFamily="34" charset="0"/>
              </a:rPr>
              <a:t>Yalova ve </a:t>
            </a:r>
            <a:r>
              <a:rPr lang="tr-TR" dirty="0">
                <a:solidFill>
                  <a:srgbClr val="0070C0"/>
                </a:solidFill>
                <a:latin typeface="Arial" pitchFamily="34" charset="0"/>
                <a:cs typeface="Arial" pitchFamily="34" charset="0"/>
              </a:rPr>
              <a:t>TRB2-Van, Muş, Bitlis, </a:t>
            </a:r>
            <a:r>
              <a:rPr lang="tr-TR" dirty="0" smtClean="0">
                <a:solidFill>
                  <a:srgbClr val="0070C0"/>
                </a:solidFill>
                <a:latin typeface="Arial" pitchFamily="34" charset="0"/>
                <a:cs typeface="Arial" pitchFamily="34" charset="0"/>
              </a:rPr>
              <a:t>Hakkari bölgeleridir (Tablo 2). </a:t>
            </a:r>
            <a:endParaRPr lang="tr-TR" dirty="0">
              <a:solidFill>
                <a:srgbClr val="0070C0"/>
              </a:solidFill>
              <a:latin typeface="Arial" pitchFamily="34" charset="0"/>
              <a:cs typeface="Arial" pitchFamily="34" charset="0"/>
            </a:endParaRPr>
          </a:p>
          <a:p>
            <a:pPr marL="0" indent="0">
              <a:buNone/>
            </a:pPr>
            <a:endParaRPr lang="tr-TR" dirty="0">
              <a:latin typeface="Arial" pitchFamily="34" charset="0"/>
              <a:cs typeface="Arial" pitchFamily="34" charset="0"/>
            </a:endParaRPr>
          </a:p>
        </p:txBody>
      </p:sp>
      <p:cxnSp>
        <p:nvCxnSpPr>
          <p:cNvPr id="6" name="Düz Bağlayıcı 5"/>
          <p:cNvCxnSpPr/>
          <p:nvPr/>
        </p:nvCxnSpPr>
        <p:spPr>
          <a:xfrm>
            <a:off x="755576" y="2996952"/>
            <a:ext cx="75608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864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535719125"/>
              </p:ext>
            </p:extLst>
          </p:nvPr>
        </p:nvGraphicFramePr>
        <p:xfrm>
          <a:off x="611560" y="476672"/>
          <a:ext cx="7920880" cy="6264697"/>
        </p:xfrm>
        <a:graphic>
          <a:graphicData uri="http://schemas.openxmlformats.org/drawingml/2006/table">
            <a:tbl>
              <a:tblPr firstRow="1" firstCol="1" bandRow="1"/>
              <a:tblGrid>
                <a:gridCol w="2287185"/>
                <a:gridCol w="5633695"/>
              </a:tblGrid>
              <a:tr h="354169">
                <a:tc gridSpan="2">
                  <a:txBody>
                    <a:bodyPr/>
                    <a:lstStyle/>
                    <a:p>
                      <a:pPr>
                        <a:lnSpc>
                          <a:spcPct val="115000"/>
                        </a:lnSpc>
                        <a:spcAft>
                          <a:spcPts val="0"/>
                        </a:spcAft>
                      </a:pPr>
                      <a:r>
                        <a:rPr lang="en-US" sz="1000" b="1" dirty="0">
                          <a:effectLst/>
                          <a:latin typeface="Arial" pitchFamily="34" charset="0"/>
                          <a:ea typeface="Calibri"/>
                          <a:cs typeface="Arial" pitchFamily="34" charset="0"/>
                        </a:rPr>
                        <a:t>Table </a:t>
                      </a:r>
                      <a:r>
                        <a:rPr lang="tr-TR" sz="1000" b="1" dirty="0" smtClean="0">
                          <a:effectLst/>
                          <a:latin typeface="Arial" pitchFamily="34" charset="0"/>
                          <a:ea typeface="Calibri"/>
                          <a:cs typeface="Arial" pitchFamily="34" charset="0"/>
                        </a:rPr>
                        <a:t>3</a:t>
                      </a:r>
                      <a:r>
                        <a:rPr lang="en-US" sz="1000" b="1" dirty="0" smtClean="0">
                          <a:effectLst/>
                          <a:latin typeface="Arial" pitchFamily="34" charset="0"/>
                          <a:ea typeface="Calibri"/>
                          <a:cs typeface="Arial" pitchFamily="34" charset="0"/>
                        </a:rPr>
                        <a:t>. </a:t>
                      </a:r>
                      <a:r>
                        <a:rPr lang="en-US" sz="1000" dirty="0">
                          <a:effectLst/>
                          <a:latin typeface="Arial" pitchFamily="34" charset="0"/>
                          <a:ea typeface="Calibri"/>
                          <a:cs typeface="Arial" pitchFamily="34" charset="0"/>
                        </a:rPr>
                        <a:t>Vulnerability Classification of Regions of Turkey over Averages on Basis of Vulnerability </a:t>
                      </a:r>
                      <a:r>
                        <a:rPr lang="en-US" sz="1000" dirty="0" smtClean="0">
                          <a:effectLst/>
                          <a:latin typeface="Arial" pitchFamily="34" charset="0"/>
                          <a:ea typeface="Calibri"/>
                          <a:cs typeface="Arial" pitchFamily="34" charset="0"/>
                        </a:rPr>
                        <a:t>Index</a:t>
                      </a:r>
                      <a:endParaRPr lang="tr-TR" sz="1000" dirty="0" smtClean="0">
                        <a:effectLst/>
                        <a:latin typeface="Arial" pitchFamily="34" charset="0"/>
                        <a:ea typeface="Calibri"/>
                        <a:cs typeface="Arial" pitchFamily="34" charset="0"/>
                      </a:endParaRPr>
                    </a:p>
                    <a:p>
                      <a:pPr>
                        <a:lnSpc>
                          <a:spcPct val="115000"/>
                        </a:lnSpc>
                        <a:spcAft>
                          <a:spcPts val="0"/>
                        </a:spcAft>
                      </a:pPr>
                      <a:r>
                        <a:rPr lang="tr-TR" sz="1000" b="1" dirty="0" smtClean="0">
                          <a:solidFill>
                            <a:srgbClr val="0070C0"/>
                          </a:solidFill>
                          <a:effectLst/>
                          <a:latin typeface="Arial" pitchFamily="34" charset="0"/>
                          <a:ea typeface="Calibri"/>
                          <a:cs typeface="Arial" pitchFamily="34" charset="0"/>
                        </a:rPr>
                        <a:t>Tablo 3</a:t>
                      </a:r>
                      <a:r>
                        <a:rPr lang="tr-TR" sz="1000" dirty="0" smtClean="0">
                          <a:solidFill>
                            <a:srgbClr val="0070C0"/>
                          </a:solidFill>
                          <a:effectLst/>
                          <a:latin typeface="Arial" pitchFamily="34" charset="0"/>
                          <a:ea typeface="Calibri"/>
                          <a:cs typeface="Arial" pitchFamily="34" charset="0"/>
                        </a:rPr>
                        <a:t>. Savunmasızlık İndeksi Tabanında Ortalamalar Üzerinden Türkiye’nin Bölgelerinin Savunmasızlık Sınıflaması </a:t>
                      </a:r>
                      <a:endParaRPr lang="tr-TR" sz="1000" dirty="0">
                        <a:solidFill>
                          <a:srgbClr val="0070C0"/>
                        </a:solidFill>
                        <a:effectLst/>
                        <a:latin typeface="Arial" pitchFamily="34" charset="0"/>
                        <a:ea typeface="Calibri"/>
                        <a:cs typeface="Arial" pitchFamily="34" charset="0"/>
                      </a:endParaRPr>
                    </a:p>
                  </a:txBody>
                  <a:tcPr marL="40444" marR="404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54169">
                <a:tc>
                  <a:txBody>
                    <a:bodyPr/>
                    <a:lstStyle/>
                    <a:p>
                      <a:pPr>
                        <a:lnSpc>
                          <a:spcPct val="115000"/>
                        </a:lnSpc>
                        <a:spcAft>
                          <a:spcPts val="0"/>
                        </a:spcAft>
                      </a:pPr>
                      <a:r>
                        <a:rPr lang="en-US" sz="1000" dirty="0">
                          <a:effectLst/>
                          <a:latin typeface="Arial" pitchFamily="34" charset="0"/>
                          <a:ea typeface="Calibri"/>
                          <a:cs typeface="Arial" pitchFamily="34" charset="0"/>
                        </a:rPr>
                        <a:t>Vulnerability </a:t>
                      </a:r>
                      <a:r>
                        <a:rPr lang="en-US" sz="1000" dirty="0" smtClean="0">
                          <a:effectLst/>
                          <a:latin typeface="Arial" pitchFamily="34" charset="0"/>
                          <a:ea typeface="Calibri"/>
                          <a:cs typeface="Arial" pitchFamily="34" charset="0"/>
                        </a:rPr>
                        <a:t>index</a:t>
                      </a:r>
                      <a:r>
                        <a:rPr lang="tr-TR" sz="1000" dirty="0" smtClean="0">
                          <a:effectLst/>
                          <a:latin typeface="Arial" pitchFamily="34" charset="0"/>
                          <a:ea typeface="Calibri"/>
                          <a:cs typeface="Arial" pitchFamily="34" charset="0"/>
                        </a:rPr>
                        <a:t> / </a:t>
                      </a:r>
                      <a:r>
                        <a:rPr lang="tr-TR" sz="1000" dirty="0" smtClean="0">
                          <a:solidFill>
                            <a:srgbClr val="0070C0"/>
                          </a:solidFill>
                          <a:effectLst/>
                          <a:latin typeface="Arial" pitchFamily="34" charset="0"/>
                          <a:ea typeface="Calibri"/>
                          <a:cs typeface="Arial" pitchFamily="34" charset="0"/>
                        </a:rPr>
                        <a:t>Savunmasızlık İndeksi</a:t>
                      </a:r>
                      <a:endParaRPr lang="tr-TR" sz="1000" dirty="0">
                        <a:solidFill>
                          <a:srgbClr val="0070C0"/>
                        </a:solidFill>
                        <a:effectLst/>
                        <a:latin typeface="Arial" pitchFamily="34" charset="0"/>
                        <a:ea typeface="Calibri"/>
                        <a:cs typeface="Arial" pitchFamily="34" charset="0"/>
                      </a:endParaRPr>
                    </a:p>
                  </a:txBody>
                  <a:tcPr marL="40444" marR="404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dirty="0" smtClean="0">
                          <a:effectLst/>
                          <a:latin typeface="Arial" pitchFamily="34" charset="0"/>
                          <a:ea typeface="Calibri"/>
                          <a:cs typeface="Arial" pitchFamily="34" charset="0"/>
                        </a:rPr>
                        <a:t>Region</a:t>
                      </a:r>
                      <a:r>
                        <a:rPr lang="tr-TR" sz="1000" dirty="0" smtClean="0">
                          <a:effectLst/>
                          <a:latin typeface="Arial" pitchFamily="34" charset="0"/>
                          <a:ea typeface="Calibri"/>
                          <a:cs typeface="Arial" pitchFamily="34" charset="0"/>
                        </a:rPr>
                        <a:t> / </a:t>
                      </a:r>
                      <a:r>
                        <a:rPr lang="tr-TR" sz="1000" dirty="0" smtClean="0">
                          <a:solidFill>
                            <a:srgbClr val="0070C0"/>
                          </a:solidFill>
                          <a:effectLst/>
                          <a:latin typeface="Arial" pitchFamily="34" charset="0"/>
                          <a:ea typeface="Calibri"/>
                          <a:cs typeface="Arial" pitchFamily="34" charset="0"/>
                        </a:rPr>
                        <a:t>Bölge</a:t>
                      </a:r>
                      <a:endParaRPr lang="tr-TR" sz="1000" dirty="0">
                        <a:solidFill>
                          <a:srgbClr val="0070C0"/>
                        </a:solidFill>
                        <a:effectLst/>
                        <a:latin typeface="Arial" pitchFamily="34" charset="0"/>
                        <a:ea typeface="Calibri"/>
                        <a:cs typeface="Arial" pitchFamily="34" charset="0"/>
                      </a:endParaRPr>
                    </a:p>
                  </a:txBody>
                  <a:tcPr marL="40444" marR="404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9323">
                <a:tc>
                  <a:txBody>
                    <a:bodyPr/>
                    <a:lstStyle/>
                    <a:p>
                      <a:pPr>
                        <a:lnSpc>
                          <a:spcPct val="115000"/>
                        </a:lnSpc>
                        <a:spcAft>
                          <a:spcPts val="0"/>
                        </a:spcAft>
                      </a:pPr>
                      <a:r>
                        <a:rPr lang="tr-TR" sz="1000" dirty="0">
                          <a:effectLst/>
                          <a:latin typeface="Arial" pitchFamily="34" charset="0"/>
                          <a:ea typeface="Calibri"/>
                          <a:cs typeface="Arial" pitchFamily="34" charset="0"/>
                        </a:rPr>
                        <a:t>&lt;0.10</a:t>
                      </a:r>
                    </a:p>
                  </a:txBody>
                  <a:tcPr marL="40444" marR="4044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tr-TR" sz="1000" dirty="0">
                          <a:effectLst/>
                          <a:latin typeface="Arial" pitchFamily="34" charset="0"/>
                          <a:ea typeface="Calibri"/>
                          <a:cs typeface="Arial" pitchFamily="34" charset="0"/>
                        </a:rPr>
                        <a:t>TR22–Balıkesir, Çanakkale (0.004), </a:t>
                      </a:r>
                    </a:p>
                    <a:p>
                      <a:pPr>
                        <a:lnSpc>
                          <a:spcPct val="115000"/>
                        </a:lnSpc>
                        <a:spcAft>
                          <a:spcPts val="0"/>
                        </a:spcAft>
                      </a:pPr>
                      <a:r>
                        <a:rPr lang="tr-TR" sz="1000" dirty="0">
                          <a:effectLst/>
                          <a:latin typeface="Arial" pitchFamily="34" charset="0"/>
                          <a:ea typeface="Calibri"/>
                          <a:cs typeface="Arial" pitchFamily="34" charset="0"/>
                        </a:rPr>
                        <a:t>TR41–Bursa, Eskişehir, Bilecik (0.008), </a:t>
                      </a:r>
                    </a:p>
                    <a:p>
                      <a:pPr>
                        <a:lnSpc>
                          <a:spcPct val="115000"/>
                        </a:lnSpc>
                        <a:spcAft>
                          <a:spcPts val="0"/>
                        </a:spcAft>
                      </a:pPr>
                      <a:r>
                        <a:rPr lang="tr-TR" sz="1000" dirty="0">
                          <a:effectLst/>
                          <a:latin typeface="Arial" pitchFamily="34" charset="0"/>
                          <a:ea typeface="Calibri"/>
                          <a:cs typeface="Arial" pitchFamily="34" charset="0"/>
                        </a:rPr>
                        <a:t>TR51–Ankara (0.013), </a:t>
                      </a:r>
                    </a:p>
                    <a:p>
                      <a:pPr>
                        <a:lnSpc>
                          <a:spcPct val="115000"/>
                        </a:lnSpc>
                        <a:spcAft>
                          <a:spcPts val="0"/>
                        </a:spcAft>
                      </a:pPr>
                      <a:r>
                        <a:rPr lang="tr-TR" sz="1000" dirty="0">
                          <a:effectLst/>
                          <a:latin typeface="Arial" pitchFamily="34" charset="0"/>
                          <a:ea typeface="Calibri"/>
                          <a:cs typeface="Arial" pitchFamily="34" charset="0"/>
                        </a:rPr>
                        <a:t>TRC1–Gaziantep, Adıyaman, Kilis (0.013), </a:t>
                      </a:r>
                    </a:p>
                    <a:p>
                      <a:pPr>
                        <a:lnSpc>
                          <a:spcPct val="115000"/>
                        </a:lnSpc>
                        <a:spcAft>
                          <a:spcPts val="0"/>
                        </a:spcAft>
                      </a:pPr>
                      <a:r>
                        <a:rPr lang="tr-TR" sz="1000" dirty="0">
                          <a:effectLst/>
                          <a:latin typeface="Arial" pitchFamily="34" charset="0"/>
                          <a:ea typeface="Calibri"/>
                          <a:cs typeface="Arial" pitchFamily="34" charset="0"/>
                        </a:rPr>
                        <a:t>TR72–Kayseri, Sivas, Yozgat (0.036),</a:t>
                      </a:r>
                    </a:p>
                    <a:p>
                      <a:pPr>
                        <a:lnSpc>
                          <a:spcPct val="115000"/>
                        </a:lnSpc>
                        <a:spcAft>
                          <a:spcPts val="0"/>
                        </a:spcAft>
                      </a:pPr>
                      <a:r>
                        <a:rPr lang="tr-TR" sz="1000" dirty="0">
                          <a:effectLst/>
                          <a:latin typeface="Arial" pitchFamily="34" charset="0"/>
                          <a:ea typeface="Calibri"/>
                          <a:cs typeface="Arial" pitchFamily="34" charset="0"/>
                        </a:rPr>
                        <a:t>TRC2–Şanlıurfa, Diyarbakır (0.041)</a:t>
                      </a:r>
                    </a:p>
                    <a:p>
                      <a:pPr>
                        <a:lnSpc>
                          <a:spcPct val="115000"/>
                        </a:lnSpc>
                        <a:spcAft>
                          <a:spcPts val="0"/>
                        </a:spcAft>
                      </a:pPr>
                      <a:r>
                        <a:rPr lang="tr-TR" sz="1000" dirty="0">
                          <a:effectLst/>
                          <a:latin typeface="Arial" pitchFamily="34" charset="0"/>
                          <a:ea typeface="Calibri"/>
                          <a:cs typeface="Arial" pitchFamily="34" charset="0"/>
                        </a:rPr>
                        <a:t>TR71–Kırıkkale, Aksaray, Niğde, Nevşehir, Kırşehir (0.052),</a:t>
                      </a:r>
                    </a:p>
                    <a:p>
                      <a:pPr>
                        <a:lnSpc>
                          <a:spcPct val="115000"/>
                        </a:lnSpc>
                        <a:spcAft>
                          <a:spcPts val="0"/>
                        </a:spcAft>
                      </a:pPr>
                      <a:r>
                        <a:rPr lang="tr-TR" sz="1000" dirty="0">
                          <a:effectLst/>
                          <a:latin typeface="Arial" pitchFamily="34" charset="0"/>
                          <a:ea typeface="Calibri"/>
                          <a:cs typeface="Arial" pitchFamily="34" charset="0"/>
                        </a:rPr>
                        <a:t>TR61–Antalya, Isparta, Burdur (0.055),</a:t>
                      </a:r>
                    </a:p>
                    <a:p>
                      <a:pPr>
                        <a:lnSpc>
                          <a:spcPct val="115000"/>
                        </a:lnSpc>
                        <a:spcAft>
                          <a:spcPts val="0"/>
                        </a:spcAft>
                      </a:pPr>
                      <a:r>
                        <a:rPr lang="tr-TR" sz="1000" dirty="0">
                          <a:effectLst/>
                          <a:latin typeface="Arial" pitchFamily="34" charset="0"/>
                          <a:ea typeface="Calibri"/>
                          <a:cs typeface="Arial" pitchFamily="34" charset="0"/>
                        </a:rPr>
                        <a:t>TR52–Konya, Karaman (0.071),</a:t>
                      </a:r>
                    </a:p>
                    <a:p>
                      <a:pPr>
                        <a:lnSpc>
                          <a:spcPct val="115000"/>
                        </a:lnSpc>
                        <a:spcAft>
                          <a:spcPts val="0"/>
                        </a:spcAft>
                      </a:pPr>
                      <a:r>
                        <a:rPr lang="tr-TR" sz="1000" dirty="0">
                          <a:effectLst/>
                          <a:latin typeface="Arial" pitchFamily="34" charset="0"/>
                          <a:ea typeface="Calibri"/>
                          <a:cs typeface="Arial" pitchFamily="34" charset="0"/>
                        </a:rPr>
                        <a:t>TRC3–Mardin, Batman, Şırnak, Siirt (0.072)  </a:t>
                      </a:r>
                    </a:p>
                    <a:p>
                      <a:pPr>
                        <a:lnSpc>
                          <a:spcPct val="115000"/>
                        </a:lnSpc>
                        <a:spcAft>
                          <a:spcPts val="0"/>
                        </a:spcAft>
                      </a:pPr>
                      <a:r>
                        <a:rPr lang="tr-TR" sz="1000" dirty="0">
                          <a:effectLst/>
                          <a:latin typeface="Arial" pitchFamily="34" charset="0"/>
                          <a:ea typeface="Calibri"/>
                          <a:cs typeface="Arial" pitchFamily="34" charset="0"/>
                        </a:rPr>
                        <a:t>TR21–Tekirdağ, Edirne, Kırklareli (0.080), </a:t>
                      </a:r>
                    </a:p>
                    <a:p>
                      <a:pPr>
                        <a:lnSpc>
                          <a:spcPct val="115000"/>
                        </a:lnSpc>
                        <a:spcAft>
                          <a:spcPts val="0"/>
                        </a:spcAft>
                      </a:pPr>
                      <a:r>
                        <a:rPr lang="tr-TR" sz="1000" dirty="0">
                          <a:effectLst/>
                          <a:latin typeface="Arial" pitchFamily="34" charset="0"/>
                          <a:ea typeface="Calibri"/>
                          <a:cs typeface="Arial" pitchFamily="34" charset="0"/>
                        </a:rPr>
                        <a:t>TR32–Aydın, Denizli, Muğla (0.080), </a:t>
                      </a:r>
                    </a:p>
                    <a:p>
                      <a:pPr>
                        <a:lnSpc>
                          <a:spcPct val="115000"/>
                        </a:lnSpc>
                        <a:spcAft>
                          <a:spcPts val="0"/>
                        </a:spcAft>
                      </a:pPr>
                      <a:r>
                        <a:rPr lang="tr-TR" sz="1000" dirty="0">
                          <a:effectLst/>
                          <a:latin typeface="Arial" pitchFamily="34" charset="0"/>
                          <a:ea typeface="Calibri"/>
                          <a:cs typeface="Arial" pitchFamily="34" charset="0"/>
                        </a:rPr>
                        <a:t>TR42–Kocaeli, Sakarya, Düzce, Bolu, Yalova (0.080) </a:t>
                      </a:r>
                    </a:p>
                    <a:p>
                      <a:pPr>
                        <a:lnSpc>
                          <a:spcPct val="115000"/>
                        </a:lnSpc>
                        <a:spcAft>
                          <a:spcPts val="0"/>
                        </a:spcAft>
                      </a:pPr>
                      <a:r>
                        <a:rPr lang="tr-TR" sz="1000" dirty="0">
                          <a:effectLst/>
                          <a:latin typeface="Arial" pitchFamily="34" charset="0"/>
                          <a:ea typeface="Calibri"/>
                          <a:cs typeface="Arial" pitchFamily="34" charset="0"/>
                        </a:rPr>
                        <a:t> </a:t>
                      </a:r>
                    </a:p>
                  </a:txBody>
                  <a:tcPr marL="40444" marR="40444" marT="0" marB="0">
                    <a:lnL>
                      <a:noFill/>
                    </a:lnL>
                    <a:lnR>
                      <a:noFill/>
                    </a:lnR>
                    <a:lnT w="12700" cap="flat" cmpd="sng" algn="ctr">
                      <a:solidFill>
                        <a:srgbClr val="000000"/>
                      </a:solidFill>
                      <a:prstDash val="solid"/>
                      <a:round/>
                      <a:headEnd type="none" w="med" len="med"/>
                      <a:tailEnd type="none" w="med" len="med"/>
                    </a:lnT>
                    <a:lnB>
                      <a:noFill/>
                    </a:lnB>
                  </a:tcPr>
                </a:tc>
              </a:tr>
              <a:tr h="1613136">
                <a:tc>
                  <a:txBody>
                    <a:bodyPr/>
                    <a:lstStyle/>
                    <a:p>
                      <a:pPr>
                        <a:lnSpc>
                          <a:spcPct val="115000"/>
                        </a:lnSpc>
                        <a:spcAft>
                          <a:spcPts val="0"/>
                        </a:spcAft>
                      </a:pPr>
                      <a:r>
                        <a:rPr lang="tr-TR" sz="1000" dirty="0">
                          <a:effectLst/>
                          <a:latin typeface="Arial" pitchFamily="34" charset="0"/>
                          <a:ea typeface="Calibri"/>
                          <a:cs typeface="Arial" pitchFamily="34" charset="0"/>
                        </a:rPr>
                        <a:t>0.11–0.20</a:t>
                      </a:r>
                    </a:p>
                  </a:txBody>
                  <a:tcPr marL="40444" marR="40444" marT="0" marB="0">
                    <a:lnL>
                      <a:noFill/>
                    </a:lnL>
                    <a:lnR>
                      <a:noFill/>
                    </a:lnR>
                    <a:lnT>
                      <a:noFill/>
                    </a:lnT>
                    <a:lnB>
                      <a:noFill/>
                    </a:lnB>
                  </a:tcPr>
                </a:tc>
                <a:tc>
                  <a:txBody>
                    <a:bodyPr/>
                    <a:lstStyle/>
                    <a:p>
                      <a:pPr>
                        <a:lnSpc>
                          <a:spcPct val="115000"/>
                        </a:lnSpc>
                        <a:spcAft>
                          <a:spcPts val="0"/>
                        </a:spcAft>
                      </a:pPr>
                      <a:r>
                        <a:rPr lang="tr-TR" sz="1000" dirty="0">
                          <a:effectLst/>
                          <a:latin typeface="Arial" pitchFamily="34" charset="0"/>
                          <a:ea typeface="Calibri"/>
                          <a:cs typeface="Arial" pitchFamily="34" charset="0"/>
                        </a:rPr>
                        <a:t>TR83–Samsun, Tokat, Çorum, Amasya (0.103), </a:t>
                      </a:r>
                    </a:p>
                    <a:p>
                      <a:pPr>
                        <a:lnSpc>
                          <a:spcPct val="115000"/>
                        </a:lnSpc>
                        <a:spcAft>
                          <a:spcPts val="0"/>
                        </a:spcAft>
                      </a:pPr>
                      <a:r>
                        <a:rPr lang="tr-TR" sz="1000" dirty="0">
                          <a:effectLst/>
                          <a:latin typeface="Arial" pitchFamily="34" charset="0"/>
                          <a:ea typeface="Calibri"/>
                          <a:cs typeface="Arial" pitchFamily="34" charset="0"/>
                        </a:rPr>
                        <a:t>TR31–İzmir (0.110), </a:t>
                      </a:r>
                    </a:p>
                    <a:p>
                      <a:pPr>
                        <a:lnSpc>
                          <a:spcPct val="115000"/>
                        </a:lnSpc>
                        <a:spcAft>
                          <a:spcPts val="0"/>
                        </a:spcAft>
                      </a:pPr>
                      <a:r>
                        <a:rPr lang="tr-TR" sz="1000" dirty="0">
                          <a:effectLst/>
                          <a:latin typeface="Arial" pitchFamily="34" charset="0"/>
                          <a:ea typeface="Calibri"/>
                          <a:cs typeface="Arial" pitchFamily="34" charset="0"/>
                        </a:rPr>
                        <a:t>TR10–İstanbul (0.120),</a:t>
                      </a:r>
                    </a:p>
                    <a:p>
                      <a:pPr>
                        <a:lnSpc>
                          <a:spcPct val="115000"/>
                        </a:lnSpc>
                        <a:spcAft>
                          <a:spcPts val="0"/>
                        </a:spcAft>
                      </a:pPr>
                      <a:r>
                        <a:rPr lang="tr-TR" sz="1000" dirty="0">
                          <a:effectLst/>
                          <a:latin typeface="Arial" pitchFamily="34" charset="0"/>
                          <a:ea typeface="Calibri"/>
                          <a:cs typeface="Arial" pitchFamily="34" charset="0"/>
                        </a:rPr>
                        <a:t>TR33–Manisa, Afyon, Kütahya, Uşak (0.144),</a:t>
                      </a:r>
                    </a:p>
                    <a:p>
                      <a:pPr>
                        <a:lnSpc>
                          <a:spcPct val="115000"/>
                        </a:lnSpc>
                        <a:spcAft>
                          <a:spcPts val="0"/>
                        </a:spcAft>
                      </a:pPr>
                      <a:r>
                        <a:rPr lang="tr-TR" sz="1000" dirty="0">
                          <a:effectLst/>
                          <a:latin typeface="Arial" pitchFamily="34" charset="0"/>
                          <a:ea typeface="Calibri"/>
                          <a:cs typeface="Arial" pitchFamily="34" charset="0"/>
                        </a:rPr>
                        <a:t>TR62–Adana, Mersin (0.153),  </a:t>
                      </a:r>
                    </a:p>
                    <a:p>
                      <a:pPr>
                        <a:lnSpc>
                          <a:spcPct val="115000"/>
                        </a:lnSpc>
                        <a:spcAft>
                          <a:spcPts val="0"/>
                        </a:spcAft>
                      </a:pPr>
                      <a:r>
                        <a:rPr lang="tr-TR" sz="1000" dirty="0">
                          <a:effectLst/>
                          <a:latin typeface="Arial" pitchFamily="34" charset="0"/>
                          <a:ea typeface="Calibri"/>
                          <a:cs typeface="Arial" pitchFamily="34" charset="0"/>
                        </a:rPr>
                        <a:t>TR81–Zonguldak, Karabük, Bartın (0.155)</a:t>
                      </a:r>
                    </a:p>
                    <a:p>
                      <a:pPr>
                        <a:lnSpc>
                          <a:spcPct val="115000"/>
                        </a:lnSpc>
                        <a:spcAft>
                          <a:spcPts val="0"/>
                        </a:spcAft>
                      </a:pPr>
                      <a:r>
                        <a:rPr lang="tr-TR" sz="1000" dirty="0">
                          <a:effectLst/>
                          <a:latin typeface="Arial" pitchFamily="34" charset="0"/>
                          <a:ea typeface="Calibri"/>
                          <a:cs typeface="Arial" pitchFamily="34" charset="0"/>
                        </a:rPr>
                        <a:t>TR63–Hatay, Kahramanmaraş, Osmaniye (0.157),</a:t>
                      </a:r>
                    </a:p>
                    <a:p>
                      <a:pPr>
                        <a:lnSpc>
                          <a:spcPct val="115000"/>
                        </a:lnSpc>
                        <a:spcAft>
                          <a:spcPts val="0"/>
                        </a:spcAft>
                      </a:pPr>
                      <a:r>
                        <a:rPr lang="tr-TR" sz="1000" dirty="0">
                          <a:effectLst/>
                          <a:latin typeface="Arial" pitchFamily="34" charset="0"/>
                          <a:ea typeface="Calibri"/>
                          <a:cs typeface="Arial" pitchFamily="34" charset="0"/>
                        </a:rPr>
                        <a:t>TR90–Trabzon, Ordu, Giresun, Rize, Artvin, Gümüşhane (0.166) </a:t>
                      </a:r>
                    </a:p>
                    <a:p>
                      <a:pPr>
                        <a:lnSpc>
                          <a:spcPct val="115000"/>
                        </a:lnSpc>
                        <a:spcAft>
                          <a:spcPts val="0"/>
                        </a:spcAft>
                      </a:pPr>
                      <a:r>
                        <a:rPr lang="tr-TR" sz="1000" dirty="0">
                          <a:effectLst/>
                          <a:latin typeface="Arial" pitchFamily="34" charset="0"/>
                          <a:ea typeface="Calibri"/>
                          <a:cs typeface="Arial" pitchFamily="34" charset="0"/>
                        </a:rPr>
                        <a:t> </a:t>
                      </a:r>
                    </a:p>
                  </a:txBody>
                  <a:tcPr marL="40444" marR="40444" marT="0" marB="0">
                    <a:lnL>
                      <a:noFill/>
                    </a:lnL>
                    <a:lnR>
                      <a:noFill/>
                    </a:lnR>
                    <a:lnT>
                      <a:noFill/>
                    </a:lnT>
                    <a:lnB>
                      <a:noFill/>
                    </a:lnB>
                  </a:tcPr>
                </a:tc>
              </a:tr>
              <a:tr h="716949">
                <a:tc>
                  <a:txBody>
                    <a:bodyPr/>
                    <a:lstStyle/>
                    <a:p>
                      <a:pPr>
                        <a:lnSpc>
                          <a:spcPct val="115000"/>
                        </a:lnSpc>
                        <a:spcAft>
                          <a:spcPts val="0"/>
                        </a:spcAft>
                      </a:pPr>
                      <a:r>
                        <a:rPr lang="tr-TR" sz="1000">
                          <a:effectLst/>
                          <a:latin typeface="Arial" pitchFamily="34" charset="0"/>
                          <a:ea typeface="Calibri"/>
                          <a:cs typeface="Arial" pitchFamily="34" charset="0"/>
                        </a:rPr>
                        <a:t>0.21–0.30</a:t>
                      </a:r>
                    </a:p>
                  </a:txBody>
                  <a:tcPr marL="40444" marR="40444" marT="0" marB="0">
                    <a:lnL>
                      <a:noFill/>
                    </a:lnL>
                    <a:lnR>
                      <a:noFill/>
                    </a:lnR>
                    <a:lnT>
                      <a:noFill/>
                    </a:lnT>
                    <a:lnB>
                      <a:noFill/>
                    </a:lnB>
                  </a:tcPr>
                </a:tc>
                <a:tc>
                  <a:txBody>
                    <a:bodyPr/>
                    <a:lstStyle/>
                    <a:p>
                      <a:pPr>
                        <a:lnSpc>
                          <a:spcPct val="115000"/>
                        </a:lnSpc>
                        <a:spcAft>
                          <a:spcPts val="0"/>
                        </a:spcAft>
                      </a:pPr>
                      <a:r>
                        <a:rPr lang="tr-TR" sz="1000" dirty="0">
                          <a:effectLst/>
                          <a:latin typeface="Arial" pitchFamily="34" charset="0"/>
                          <a:ea typeface="Calibri"/>
                          <a:cs typeface="Arial" pitchFamily="34" charset="0"/>
                        </a:rPr>
                        <a:t>TRA2–Ağrı, Kars, Iğdır, Ardahan (0.202), </a:t>
                      </a:r>
                    </a:p>
                    <a:p>
                      <a:pPr>
                        <a:lnSpc>
                          <a:spcPct val="115000"/>
                        </a:lnSpc>
                        <a:spcAft>
                          <a:spcPts val="0"/>
                        </a:spcAft>
                      </a:pPr>
                      <a:r>
                        <a:rPr lang="tr-TR" sz="1000" dirty="0">
                          <a:effectLst/>
                          <a:latin typeface="Arial" pitchFamily="34" charset="0"/>
                          <a:ea typeface="Calibri"/>
                          <a:cs typeface="Arial" pitchFamily="34" charset="0"/>
                        </a:rPr>
                        <a:t>TR82–Kastamonu, Çankırı, Sinop (0.267), </a:t>
                      </a:r>
                    </a:p>
                    <a:p>
                      <a:pPr>
                        <a:lnSpc>
                          <a:spcPct val="115000"/>
                        </a:lnSpc>
                        <a:spcAft>
                          <a:spcPts val="0"/>
                        </a:spcAft>
                      </a:pPr>
                      <a:r>
                        <a:rPr lang="tr-TR" sz="1000" dirty="0">
                          <a:effectLst/>
                          <a:latin typeface="Arial" pitchFamily="34" charset="0"/>
                          <a:ea typeface="Calibri"/>
                          <a:cs typeface="Arial" pitchFamily="34" charset="0"/>
                        </a:rPr>
                        <a:t>TRB1–Malatya, Elazığ, Bingöl, Tunceli (0.287) </a:t>
                      </a:r>
                    </a:p>
                    <a:p>
                      <a:pPr>
                        <a:lnSpc>
                          <a:spcPct val="115000"/>
                        </a:lnSpc>
                        <a:spcAft>
                          <a:spcPts val="0"/>
                        </a:spcAft>
                      </a:pPr>
                      <a:r>
                        <a:rPr lang="tr-TR" sz="1000" dirty="0">
                          <a:effectLst/>
                          <a:latin typeface="Arial" pitchFamily="34" charset="0"/>
                          <a:ea typeface="Calibri"/>
                          <a:cs typeface="Arial" pitchFamily="34" charset="0"/>
                        </a:rPr>
                        <a:t> </a:t>
                      </a:r>
                    </a:p>
                  </a:txBody>
                  <a:tcPr marL="40444" marR="40444" marT="0" marB="0">
                    <a:lnL>
                      <a:noFill/>
                    </a:lnL>
                    <a:lnR>
                      <a:noFill/>
                    </a:lnR>
                    <a:lnT>
                      <a:noFill/>
                    </a:lnT>
                    <a:lnB>
                      <a:noFill/>
                    </a:lnB>
                  </a:tcPr>
                </a:tc>
              </a:tr>
              <a:tr h="358475">
                <a:tc>
                  <a:txBody>
                    <a:bodyPr/>
                    <a:lstStyle/>
                    <a:p>
                      <a:pPr>
                        <a:lnSpc>
                          <a:spcPct val="115000"/>
                        </a:lnSpc>
                        <a:spcAft>
                          <a:spcPts val="0"/>
                        </a:spcAft>
                      </a:pPr>
                      <a:r>
                        <a:rPr lang="tr-TR" sz="1000">
                          <a:effectLst/>
                          <a:latin typeface="Arial" pitchFamily="34" charset="0"/>
                          <a:ea typeface="Calibri"/>
                          <a:cs typeface="Arial" pitchFamily="34" charset="0"/>
                        </a:rPr>
                        <a:t>0.31–0.40</a:t>
                      </a:r>
                    </a:p>
                  </a:txBody>
                  <a:tcPr marL="40444" marR="40444" marT="0" marB="0">
                    <a:lnL>
                      <a:noFill/>
                    </a:lnL>
                    <a:lnR>
                      <a:noFill/>
                    </a:lnR>
                    <a:lnT>
                      <a:noFill/>
                    </a:lnT>
                    <a:lnB>
                      <a:noFill/>
                    </a:lnB>
                  </a:tcPr>
                </a:tc>
                <a:tc>
                  <a:txBody>
                    <a:bodyPr/>
                    <a:lstStyle/>
                    <a:p>
                      <a:pPr>
                        <a:lnSpc>
                          <a:spcPct val="115000"/>
                        </a:lnSpc>
                        <a:spcAft>
                          <a:spcPts val="0"/>
                        </a:spcAft>
                      </a:pPr>
                      <a:r>
                        <a:rPr lang="tr-TR" sz="1000" dirty="0">
                          <a:effectLst/>
                          <a:latin typeface="Arial" pitchFamily="34" charset="0"/>
                          <a:ea typeface="Calibri"/>
                          <a:cs typeface="Arial" pitchFamily="34" charset="0"/>
                        </a:rPr>
                        <a:t>TRB2–Van, Muş, Bitlis, Hakkari (0.305),   </a:t>
                      </a:r>
                    </a:p>
                    <a:p>
                      <a:pPr>
                        <a:lnSpc>
                          <a:spcPct val="115000"/>
                        </a:lnSpc>
                        <a:spcAft>
                          <a:spcPts val="0"/>
                        </a:spcAft>
                      </a:pPr>
                      <a:r>
                        <a:rPr lang="tr-TR" sz="1000" dirty="0">
                          <a:effectLst/>
                          <a:latin typeface="Arial" pitchFamily="34" charset="0"/>
                          <a:ea typeface="Calibri"/>
                          <a:cs typeface="Arial" pitchFamily="34" charset="0"/>
                        </a:rPr>
                        <a:t>TRA1–Erzurum, Erzincan, Bayburt (0.323)</a:t>
                      </a:r>
                    </a:p>
                  </a:txBody>
                  <a:tcPr marL="40444" marR="40444" marT="0" marB="0">
                    <a:lnL>
                      <a:noFill/>
                    </a:lnL>
                    <a:lnR>
                      <a:noFill/>
                    </a:lnR>
                    <a:lnT>
                      <a:noFill/>
                    </a:lnT>
                    <a:lnB>
                      <a:noFill/>
                    </a:lnB>
                  </a:tcPr>
                </a:tc>
              </a:tr>
              <a:tr h="179238">
                <a:tc>
                  <a:txBody>
                    <a:bodyPr/>
                    <a:lstStyle/>
                    <a:p>
                      <a:pPr>
                        <a:lnSpc>
                          <a:spcPct val="115000"/>
                        </a:lnSpc>
                        <a:spcAft>
                          <a:spcPts val="0"/>
                        </a:spcAft>
                      </a:pPr>
                      <a:r>
                        <a:rPr lang="tr-TR" sz="1000">
                          <a:effectLst/>
                          <a:latin typeface="Arial" pitchFamily="34" charset="0"/>
                          <a:ea typeface="Calibri"/>
                          <a:cs typeface="Arial" pitchFamily="34" charset="0"/>
                        </a:rPr>
                        <a:t>0.41–0.50</a:t>
                      </a:r>
                    </a:p>
                  </a:txBody>
                  <a:tcPr marL="40444" marR="40444" marT="0" marB="0">
                    <a:lnL>
                      <a:noFill/>
                    </a:lnL>
                    <a:lnR>
                      <a:noFill/>
                    </a:lnR>
                    <a:lnT>
                      <a:noFill/>
                    </a:lnT>
                    <a:lnB>
                      <a:noFill/>
                    </a:lnB>
                  </a:tcPr>
                </a:tc>
                <a:tc>
                  <a:txBody>
                    <a:bodyPr/>
                    <a:lstStyle/>
                    <a:p>
                      <a:pPr>
                        <a:lnSpc>
                          <a:spcPct val="115000"/>
                        </a:lnSpc>
                        <a:spcAft>
                          <a:spcPts val="0"/>
                        </a:spcAft>
                      </a:pPr>
                      <a:r>
                        <a:rPr lang="tr-TR" sz="1000" dirty="0">
                          <a:effectLst/>
                          <a:latin typeface="Arial" pitchFamily="34" charset="0"/>
                          <a:ea typeface="Calibri"/>
                          <a:cs typeface="Arial" pitchFamily="34" charset="0"/>
                        </a:rPr>
                        <a:t> </a:t>
                      </a:r>
                    </a:p>
                  </a:txBody>
                  <a:tcPr marL="40444" marR="40444" marT="0" marB="0">
                    <a:lnL>
                      <a:noFill/>
                    </a:lnL>
                    <a:lnR>
                      <a:noFill/>
                    </a:lnR>
                    <a:lnT>
                      <a:noFill/>
                    </a:lnT>
                    <a:lnB>
                      <a:noFill/>
                    </a:lnB>
                  </a:tcPr>
                </a:tc>
              </a:tr>
              <a:tr h="179238">
                <a:tc>
                  <a:txBody>
                    <a:bodyPr/>
                    <a:lstStyle/>
                    <a:p>
                      <a:pPr>
                        <a:lnSpc>
                          <a:spcPct val="115000"/>
                        </a:lnSpc>
                        <a:spcAft>
                          <a:spcPts val="0"/>
                        </a:spcAft>
                      </a:pPr>
                      <a:r>
                        <a:rPr lang="tr-TR" sz="1000">
                          <a:effectLst/>
                          <a:latin typeface="Arial" pitchFamily="34" charset="0"/>
                          <a:ea typeface="Calibri"/>
                          <a:cs typeface="Arial" pitchFamily="34" charset="0"/>
                        </a:rPr>
                        <a:t>&gt;0.50</a:t>
                      </a:r>
                    </a:p>
                  </a:txBody>
                  <a:tcPr marL="40444" marR="4044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effectLst/>
                          <a:latin typeface="Arial" pitchFamily="34" charset="0"/>
                          <a:ea typeface="Calibri"/>
                          <a:cs typeface="Arial" pitchFamily="34" charset="0"/>
                        </a:rPr>
                        <a:t> </a:t>
                      </a:r>
                    </a:p>
                  </a:txBody>
                  <a:tcPr marL="40444" marR="40444"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694275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162</TotalTime>
  <Words>1900</Words>
  <Application>Microsoft Office PowerPoint</Application>
  <PresentationFormat>Ekran Gösterisi (4:3)</PresentationFormat>
  <Paragraphs>257</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NewsPrint</vt:lpstr>
      <vt:lpstr>            Calculation of The Index of Turkey's Vulnerability in Natural Disasters: Using DEA Method  DEA Yöntemi Kullanılarak Türkiye’ nin Doğal Afetlere Yönelik Savunmasızlık İndeksinin Belirlenmesi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pro2000</cp:lastModifiedBy>
  <cp:revision>60</cp:revision>
  <dcterms:created xsi:type="dcterms:W3CDTF">2016-05-02T12:08:45Z</dcterms:created>
  <dcterms:modified xsi:type="dcterms:W3CDTF">2016-05-12T22:13:20Z</dcterms:modified>
</cp:coreProperties>
</file>