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30"/>
  </p:notesMasterIdLst>
  <p:sldIdLst>
    <p:sldId id="256" r:id="rId2"/>
    <p:sldId id="326" r:id="rId3"/>
    <p:sldId id="335" r:id="rId4"/>
    <p:sldId id="261" r:id="rId5"/>
    <p:sldId id="262" r:id="rId6"/>
    <p:sldId id="268" r:id="rId7"/>
    <p:sldId id="272" r:id="rId8"/>
    <p:sldId id="277" r:id="rId9"/>
    <p:sldId id="278" r:id="rId10"/>
    <p:sldId id="280" r:id="rId11"/>
    <p:sldId id="284" r:id="rId12"/>
    <p:sldId id="286" r:id="rId13"/>
    <p:sldId id="288" r:id="rId14"/>
    <p:sldId id="290" r:id="rId15"/>
    <p:sldId id="292" r:id="rId16"/>
    <p:sldId id="296" r:id="rId17"/>
    <p:sldId id="297" r:id="rId18"/>
    <p:sldId id="299" r:id="rId19"/>
    <p:sldId id="301" r:id="rId20"/>
    <p:sldId id="332" r:id="rId21"/>
    <p:sldId id="314" r:id="rId22"/>
    <p:sldId id="316" r:id="rId23"/>
    <p:sldId id="317" r:id="rId24"/>
    <p:sldId id="320" r:id="rId25"/>
    <p:sldId id="322" r:id="rId26"/>
    <p:sldId id="323" r:id="rId27"/>
    <p:sldId id="331" r:id="rId28"/>
    <p:sldId id="33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075" autoAdjust="0"/>
  </p:normalViewPr>
  <p:slideViewPr>
    <p:cSldViewPr snapToGrid="0">
      <p:cViewPr>
        <p:scale>
          <a:sx n="100" d="100"/>
          <a:sy n="100" d="100"/>
        </p:scale>
        <p:origin x="-16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0CC9F-3A39-4A86-8A11-54EB09CED57D}" type="datetimeFigureOut">
              <a:rPr lang="tr-TR" smtClean="0"/>
              <a:t>13.05.2016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133CA-42B6-4C1B-907F-B7360741CC61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9141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Bursa; 152, İzmir; 84, Balıkesir; 93, İstanbul:79, Yalova; 43, Konya; 23 ve diğer iller 10 ve 10 kişiden az olmak üzere (Antalya, Eskişehir, Adapazarı, Kastamonu, Manisa, Ankara ) katılım sağlanmıştır.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133CA-42B6-4C1B-907F-B7360741CC61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65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92135" y="2887530"/>
            <a:ext cx="9038813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9036424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6786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1" y="559399"/>
            <a:ext cx="2237591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985" y="849855"/>
            <a:ext cx="7343889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5426" y="2880824"/>
            <a:ext cx="5480154" cy="923330"/>
            <a:chOff x="1815339" y="1496875"/>
            <a:chExt cx="5480154" cy="692497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496875"/>
              <a:ext cx="87716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446" y="2887579"/>
            <a:ext cx="9038813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54" y="1204857"/>
            <a:ext cx="10339617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1" y="3767317"/>
            <a:ext cx="10312996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40280"/>
            <a:ext cx="5071872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3535" y="2240280"/>
            <a:ext cx="5071872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2080" y="2240280"/>
            <a:ext cx="458992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984" y="2947595"/>
            <a:ext cx="50718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9741" y="2240280"/>
            <a:ext cx="4596384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44368"/>
            <a:ext cx="50663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3" y="1678196"/>
            <a:ext cx="4563311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69" y="559399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2773" y="3603813"/>
            <a:ext cx="4548967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42" y="4668819"/>
            <a:ext cx="10356028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1723" y="666965"/>
            <a:ext cx="6362875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986" y="5324306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987" y="570156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0" y="2248348"/>
            <a:ext cx="10327340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504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16144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2352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985649" y="4281018"/>
            <a:ext cx="8689976" cy="788830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1"/>
                </a:solidFill>
              </a:rPr>
              <a:t>Arş. Gör. EDİP KAYA, Dr. Ebru İnal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5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İTFAİYE PERSONELİNİN AFETLERDE ÇALIŞMAYA İSTEKLİLİK DURUMLARI İLE İLİŞKİLİ SOSYODEMOGRAFİK ÖZELLİKLERİ VE BAZI ÖZELLİKLERİNE GÖRE İNCELENMESİ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38768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7449" y="2266950"/>
            <a:ext cx="7281499" cy="3326777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7512" y="417756"/>
            <a:ext cx="10341684" cy="1054250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Mesleklerinde Çalışma Sürelerine Göre Dağılımı (2015)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24198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8641" y="2209800"/>
            <a:ext cx="7706191" cy="3479006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7987" y="619126"/>
            <a:ext cx="10341684" cy="1005280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447800" y="786110"/>
            <a:ext cx="9163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Çalışmaya Katılan İtfaiye  Personelinin Belirttikleri Eğitim Alma Durumları İle Aldıkları Eğitime Göre Dağılımı (2015)</a:t>
            </a:r>
          </a:p>
        </p:txBody>
      </p:sp>
    </p:spTree>
    <p:extLst>
      <p:ext uri="{BB962C8B-B14F-4D97-AF65-F5344CB8AC3E}">
        <p14:creationId xmlns:p14="http://schemas.microsoft.com/office/powerpoint/2010/main" val="1455601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629" y="2214694"/>
            <a:ext cx="8579800" cy="3233606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05306" y="634009"/>
            <a:ext cx="951748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Belirttikleri Afet Yaşama Durumlarına G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</a:t>
            </a:r>
            <a:r>
              <a:rPr kumimoji="0" lang="tr-TR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 Dağılımı (2015)</a:t>
            </a:r>
            <a:endParaRPr kumimoji="0" lang="tr-TR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22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4693" y="2718118"/>
            <a:ext cx="7979934" cy="2996881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3336" y="777169"/>
            <a:ext cx="1088264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Belirttikleri Herhangi Bir Afette G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 Alma Durumları (2015)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225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8226" y="2415862"/>
            <a:ext cx="7314900" cy="3803963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09990" y="849350"/>
            <a:ext cx="939579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Belirttikleri Evde Ayrı Kalmalarına Engel Olabilecek Kişilerin Olması İle İlgili Bazı 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zellikler (2015)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4734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0121" y="2133600"/>
            <a:ext cx="7112930" cy="3790681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17431" y="753971"/>
            <a:ext cx="980082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</a:t>
            </a: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Belirttikleri İlerde Oluşabilecek Bir Afette İstekli Olma Durumları İle İsteklilik Durumunun Nedenleri (2015)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803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1572567"/>
            <a:ext cx="9020175" cy="4218633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0592" y="193514"/>
            <a:ext cx="10364451" cy="159617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Farklı Afet Türlerine Karşı Belirttikleri İstekli Olma Durumu (2015)</a:t>
            </a:r>
            <a: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22029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2277" y="1962150"/>
            <a:ext cx="7886098" cy="3878263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95933"/>
          </a:xfrm>
        </p:spPr>
        <p:txBody>
          <a:bodyPr>
            <a:noAutofit/>
          </a:bodyPr>
          <a:lstStyle/>
          <a:p>
            <a:r>
              <a:rPr lang="tr-T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Farklı Afet Türlerine Karşı Belirttikleri İstekli Olma Durumu (2015) (Devamı)</a:t>
            </a:r>
            <a:endParaRPr lang="tr-TR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831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1825" y="2045458"/>
            <a:ext cx="6860817" cy="3433798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Afetlerde İstekli Olma Durumunun Çeşitli Özelliklere Göre Dağılımı (2015)</a:t>
            </a:r>
            <a:endParaRPr lang="tr-T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687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8168" y="2190750"/>
            <a:ext cx="7961747" cy="3298031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</a:t>
            </a:r>
            <a:r>
              <a:rPr lang="tr-T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Meslekte Çalıştığı Yıla Göre Afetlerde Çalışmada İstekli Olma Durumunun Dağılımı (2015)</a:t>
            </a:r>
            <a:endParaRPr lang="tr-TR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0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3450" y="2153993"/>
            <a:ext cx="10363826" cy="422427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sz="2400" cap="none" dirty="0">
                <a:solidFill>
                  <a:prstClr val="black"/>
                </a:solidFill>
                <a:latin typeface="Times New Roman" panose="02020603050405020304" pitchFamily="18" charset="0"/>
                <a:ea typeface="TimesNewRoman"/>
                <a:cs typeface="Times New Roman" panose="02020603050405020304" pitchFamily="18" charset="0"/>
              </a:rPr>
              <a:t>H</a:t>
            </a:r>
            <a:r>
              <a:rPr lang="tr-TR" sz="2400" cap="none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NewRoman"/>
                <a:cs typeface="Times New Roman" panose="02020603050405020304" pitchFamily="18" charset="0"/>
              </a:rPr>
              <a:t>erhangi bir afet durumunda ilk çağrılan kurumların başında itfaiye gelmektedir. 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sz="2400" cap="none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NewRoman"/>
                <a:cs typeface="Times New Roman" panose="02020603050405020304" pitchFamily="18" charset="0"/>
              </a:rPr>
              <a:t>Afetlere müdahaledeki başarı, tüm diğer kurumlar ile birlikte itfaiye kurumunun hazırlığına bağlıdır. 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sz="2400" cap="none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NewRoman"/>
                <a:cs typeface="Times New Roman" panose="02020603050405020304" pitchFamily="18" charset="0"/>
              </a:rPr>
              <a:t>İtfaiye kurumunun afetlere hazırlığının başında ise afetlerde çalışmaya istekli personelin planlaması gelmektedir. 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tr-TR" sz="2400" cap="none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NewRoman"/>
                <a:cs typeface="Times New Roman" panose="02020603050405020304" pitchFamily="18" charset="0"/>
              </a:rPr>
              <a:t>İtfaiye personelinin afetlerde çalışmadaki isteklilik durumlarını etkileyen faktörlerin belirlenmesi ve buna yönelik müdahale programlarının geliştirilmesi önemlidir.</a:t>
            </a:r>
          </a:p>
          <a:p>
            <a:pPr lvl="0" algn="just">
              <a:lnSpc>
                <a:spcPct val="115000"/>
              </a:lnSpc>
              <a:spcBef>
                <a:spcPts val="1200"/>
              </a:spcBef>
              <a:buClr>
                <a:prstClr val="black"/>
              </a:buClr>
            </a:pPr>
            <a:endParaRPr lang="tr-TR" sz="1800" cap="none" dirty="0" smtClean="0">
              <a:solidFill>
                <a:prstClr val="black"/>
              </a:solidFill>
              <a:latin typeface="Calibri" panose="020F0502020204030204" pitchFamily="34" charset="0"/>
              <a:ea typeface="TimesNewRoman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Bef>
                <a:spcPts val="1200"/>
              </a:spcBef>
              <a:buClr>
                <a:prstClr val="black"/>
              </a:buClr>
            </a:pPr>
            <a:endParaRPr lang="tr-TR" cap="none" dirty="0" smtClean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1023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3035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1790" y="2167406"/>
            <a:ext cx="7802430" cy="3128493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Katılan İtfaiye Personelinin Afet Yaşama Durumuna </a:t>
            </a:r>
            <a:r>
              <a:rPr lang="tr-T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Göre Afetlerde Çalışmada İstekli Olma Durumunun Dağılımı (2015)</a:t>
            </a:r>
            <a:endParaRPr lang="tr-TR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148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2305050"/>
            <a:ext cx="10363826" cy="3486149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Katılımcılar en fazla </a:t>
            </a:r>
            <a:r>
              <a:rPr lang="tr-TR" smtClean="0">
                <a:latin typeface="Times New Roman" panose="02020603050405020304" pitchFamily="18" charset="0"/>
                <a:ea typeface="Calibri" panose="020F0502020204030204" pitchFamily="34" charset="0"/>
              </a:rPr>
              <a:t>doğa kaynaklı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afetler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(%91,7)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ve Deprem kaynaklı afetlerde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(%90,4)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istekli olduğunu belirtirken, katılımcıların belirttikleri en az istekli oldukları afetler ise Nükleer Kaza Kaynaklı Afetler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(%41,7),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Bulaşıcı Hastalık Nedenli Afetler (%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35,3)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ve Terörizm Nedenli Afetlerdir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(%53,3). </a:t>
            </a:r>
          </a:p>
          <a:p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Yüksek riskli afetlerde çalışma istekliliğinin düşük olması beklenen bir durumdur ve literatür ile uyumludur.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5232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2305050"/>
            <a:ext cx="10363826" cy="3486149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Bakmak zorunda olunan birilerinin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olması (çocuk, yaşlı vb.), afetlerle ilgili daha önce eğitim almamış olma durumu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istekliliği azaltan büyük etmenlerden biridir. </a:t>
            </a:r>
            <a:endParaRPr lang="tr-T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Ancak çalışmamızda bunu destekleyen istatistiksel bir ilişki saptanmamıştır. Daha geniş çaplı çalışmalara ihtiyaç duyulmaktadır.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1774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2190750"/>
            <a:ext cx="10363826" cy="360045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Araştırmaya katılan erkeklerin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%79,6’sı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ilerde oluşabilecek bir afete istekli olacağını belirtirken kadınların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%43,8’i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oluşabilecek bir afette istekli olacağını belirtmiştir. </a:t>
            </a:r>
            <a:endParaRPr lang="tr-T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Erkeklerde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ilerde oluşabilecek bir afette istekli olma kadınlara göre anlamlı olarak fazla bulunmuştur (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p=0,003).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sonuçlar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birçok çalışma sonucu ile uyumludur.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Bunun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nedeni kadınların evde çocuk bakımı gibi daha fazla sorumluluk almalarından kaynaklanıyor olabilir ya da kadınların kişisel olarak böyle bir meyilleri olabilir. Bunun belirlenmesi için daha ileri çalışmalar yapılmalıdır.</a:t>
            </a:r>
            <a:endParaRPr lang="tr-T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1002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2409825"/>
            <a:ext cx="10363826" cy="3381374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943100" algn="l"/>
              </a:tabLs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Afet yaşayan katılımcıların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%81,3’ü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afetlerde çalışmada istekli olduğunu belirtirken afet yaşamayanların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%26,8’i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istekli olmadığını belirtmiştir. </a:t>
            </a:r>
            <a:endParaRPr lang="tr-T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943100" algn="l"/>
              </a:tabLst>
            </a:pP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Shapire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 ark. Yaptıkları çalışmada daha önce afet deneyimi olanların füze saldırısı gibi bir afette görev alma arasında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çalışmaya benzer şekilde güçlü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 ilişki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bulunmuştur. </a:t>
            </a:r>
            <a:endParaRPr lang="tr-T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7866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2295525"/>
            <a:ext cx="10363826" cy="3495674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ea typeface="ACaslonPro-Regular"/>
              </a:rPr>
              <a:t>Bu çalışma 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</a:rPr>
              <a:t>itfaiye personellerinin farklı </a:t>
            </a:r>
            <a:r>
              <a:rPr lang="tr-TR" dirty="0">
                <a:latin typeface="Times New Roman" panose="02020603050405020304" pitchFamily="18" charset="0"/>
                <a:ea typeface="ACaslonPro-Regular"/>
              </a:rPr>
              <a:t>afetlerdeki çalışma istekliliklerinin farklı olduğunu göstermiştir. </a:t>
            </a: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ea typeface="ACaslonPro-Regular"/>
              </a:rPr>
              <a:t>İtfaiye personelleri 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</a:rPr>
              <a:t>bulaşıcı </a:t>
            </a:r>
            <a:r>
              <a:rPr lang="tr-TR" dirty="0">
                <a:latin typeface="Times New Roman" panose="02020603050405020304" pitchFamily="18" charset="0"/>
                <a:ea typeface="ACaslonPro-Regular"/>
              </a:rPr>
              <a:t>hastalık kaynaklı afetler, terörizm kaynaklı afetler ve nükleer kaza kaynaklı afetlerde diğer afet türlerine göre daha az istekli oldukları görülmüştür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</a:rPr>
              <a:t>.</a:t>
            </a:r>
          </a:p>
          <a:p>
            <a:endParaRPr lang="tr-TR" dirty="0" smtClean="0">
              <a:latin typeface="Times New Roman" panose="02020603050405020304" pitchFamily="18" charset="0"/>
              <a:ea typeface="ACaslonPro-Regular"/>
            </a:endParaRPr>
          </a:p>
          <a:p>
            <a:r>
              <a:rPr lang="tr-TR" dirty="0" smtClean="0">
                <a:latin typeface="Times New Roman" panose="02020603050405020304" pitchFamily="18" charset="0"/>
                <a:ea typeface="ACaslonPro-Regular"/>
              </a:rPr>
              <a:t> </a:t>
            </a: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ea typeface="ACaslonPro-Regular"/>
              </a:rPr>
              <a:t>İtfaiye personelleri 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</a:rPr>
              <a:t>afet </a:t>
            </a:r>
            <a:r>
              <a:rPr lang="tr-TR" dirty="0">
                <a:latin typeface="Times New Roman" panose="02020603050405020304" pitchFamily="18" charset="0"/>
                <a:ea typeface="ACaslonPro-Regular"/>
              </a:rPr>
              <a:t>planlarını yaparken bazı afet türlerinde 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</a:rPr>
              <a:t>daha </a:t>
            </a:r>
            <a:r>
              <a:rPr lang="tr-TR" dirty="0">
                <a:latin typeface="Times New Roman" panose="02020603050405020304" pitchFamily="18" charset="0"/>
                <a:ea typeface="ACaslonPro-Regular"/>
              </a:rPr>
              <a:t>az istekli olduğunu düşünerek ona göre personel tahsisi yapmalıdırlar. </a:t>
            </a:r>
            <a:endParaRPr lang="tr-TR" dirty="0" smtClean="0">
              <a:latin typeface="Times New Roman" panose="02020603050405020304" pitchFamily="18" charset="0"/>
              <a:ea typeface="ACaslonPro-Regular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ve Öneriler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6566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2286000"/>
            <a:ext cx="10363826" cy="3505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943100" algn="l"/>
              </a:tabLst>
            </a:pPr>
            <a:r>
              <a:rPr lang="tr-TR" dirty="0" smtClean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Ayrıca karar vericiler </a:t>
            </a:r>
            <a:r>
              <a:rPr lang="tr-TR" dirty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afet planlarını yaparken personellerin 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özelliklerini </a:t>
            </a:r>
            <a:r>
              <a:rPr lang="tr-TR" dirty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iyi 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tanımalıdır</a:t>
            </a:r>
            <a:r>
              <a:rPr lang="tr-TR" dirty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. Personelin 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hangi </a:t>
            </a:r>
            <a:r>
              <a:rPr lang="tr-TR" dirty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afetlere karşı isteksiz oldukları bilinirse bunlara yönelik önlemler alınabilir. </a:t>
            </a:r>
            <a:endParaRPr lang="tr-TR" dirty="0" smtClean="0">
              <a:latin typeface="Times New Roman" panose="02020603050405020304" pitchFamily="18" charset="0"/>
              <a:ea typeface="ACaslonPro-Regular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943100" algn="l"/>
              </a:tabLst>
            </a:pPr>
            <a:endParaRPr lang="tr-TR" dirty="0" smtClean="0">
              <a:latin typeface="Times New Roman" panose="02020603050405020304" pitchFamily="18" charset="0"/>
              <a:ea typeface="ACaslonPro-Regular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943100" algn="l"/>
              </a:tabLst>
            </a:pP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ea typeface="ACaslonPro-Regular"/>
              </a:rPr>
              <a:t>İtfaiye personellerinin isteklilik durumlarını artırmak için 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eğitimler </a:t>
            </a:r>
            <a:r>
              <a:rPr lang="tr-TR" dirty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verilmeli, etkili koruyucu ekipmanlar sağlanmalı ve afet alanının kontrol altında olduğu güveni </a:t>
            </a:r>
            <a:r>
              <a:rPr lang="tr-TR" dirty="0" smtClean="0"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verilmelidir.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ve Öneriler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9426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45728" y="2710993"/>
            <a:ext cx="10033268" cy="3126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91440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prstClr val="black"/>
              </a:buClr>
              <a:buFont typeface="Wingdings" panose="05000000000000000000" pitchFamily="2" charset="2"/>
              <a:buChar char="v"/>
              <a:tabLst>
                <a:tab pos="1943100" algn="l"/>
              </a:tabLst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Çalışmanın tanımlayıcı tipte olması önemli bir kısıtlılıktır. </a:t>
            </a:r>
          </a:p>
          <a:p>
            <a:pPr marL="342900" indent="-342900" algn="just" defTabSz="91440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prstClr val="black"/>
              </a:buClr>
              <a:buFont typeface="Wingdings" panose="05000000000000000000" pitchFamily="2" charset="2"/>
              <a:buChar char="v"/>
              <a:tabLst>
                <a:tab pos="1943100" algn="l"/>
              </a:tabLst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Çalışmanın araştırma grubunu çeşitli illerden katılım sağlayan itfaiye personelleri oluşturduğundan genelleme mümkün değildir</a:t>
            </a:r>
          </a:p>
          <a:p>
            <a:pPr marL="342900" indent="-342900" algn="just" defTabSz="91440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prstClr val="black"/>
              </a:buClr>
              <a:buFont typeface="Wingdings" panose="05000000000000000000" pitchFamily="2" charset="2"/>
              <a:buChar char="v"/>
              <a:tabLst>
                <a:tab pos="1943100" algn="l"/>
              </a:tabLst>
            </a:pP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Tüm kısıtlıklara rağmen çalışmanın </a:t>
            </a:r>
            <a:r>
              <a:rPr lang="tr-TR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T</a:t>
            </a:r>
            <a:r>
              <a:rPr lang="tr-TR" sz="24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CaslonPro-Regular"/>
                <a:cs typeface="Times New Roman" panose="02020603050405020304" pitchFamily="18" charset="0"/>
              </a:rPr>
              <a:t>ürkiye’de alanında ilk olması ve ülkemizdeki afetlerle ilgili bilgi eksikliğine önemli bir katkı sunacağından önemlidir. </a:t>
            </a:r>
            <a:endParaRPr lang="tr-TR" sz="20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Kısıtlıklar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56693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3200400"/>
            <a:ext cx="10363826" cy="259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5400" dirty="0" smtClean="0"/>
              <a:t>Teşekkürler..</a:t>
            </a:r>
            <a:endParaRPr lang="tr-TR" sz="54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92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162757" y="2305050"/>
            <a:ext cx="9877777" cy="41719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tr-TR" dirty="0" smtClean="0"/>
              <a:t>İsteklilik ve Gönüllülük???</a:t>
            </a:r>
          </a:p>
          <a:p>
            <a:r>
              <a:rPr lang="tr-TR" dirty="0"/>
              <a:t>Herhangi bir afet durumunda afet planlamacıları, yöneticiler ve toplum; afetlerde görev yapacak olan sağlık personeli ve itfaiyeciler gibi meslek erbabı kişilerin afetlerde çalışmada </a:t>
            </a:r>
            <a:r>
              <a:rPr lang="tr-TR" b="1" dirty="0"/>
              <a:t>zorunlu ya da istekli olduğunu </a:t>
            </a:r>
            <a:r>
              <a:rPr lang="tr-TR" b="1" dirty="0" smtClean="0"/>
              <a:t>düşünürler!!!</a:t>
            </a:r>
          </a:p>
          <a:p>
            <a:r>
              <a:rPr lang="tr-TR" dirty="0" smtClean="0"/>
              <a:t>ABD’de </a:t>
            </a:r>
            <a:r>
              <a:rPr lang="tr-TR" dirty="0"/>
              <a:t>Francis Kasırgasından sonra 25 hemşire çalışmak istemedikleri için işlerinden kovulmuş </a:t>
            </a:r>
            <a:r>
              <a:rPr lang="tr-TR" dirty="0" smtClean="0"/>
              <a:t>. </a:t>
            </a:r>
          </a:p>
          <a:p>
            <a:r>
              <a:rPr lang="tr-TR" dirty="0" smtClean="0"/>
              <a:t>Toronto’da SARS </a:t>
            </a:r>
            <a:r>
              <a:rPr lang="tr-TR" dirty="0"/>
              <a:t>nedeniyle hemşirelerin %25’i hastalığın bulaşmasından korktukları için çalışmayı </a:t>
            </a:r>
            <a:r>
              <a:rPr lang="tr-TR" dirty="0" smtClean="0"/>
              <a:t>reddetmişlerdir.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Afetlerde Çalışmada İsteklilik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330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2349" y="2867025"/>
            <a:ext cx="10363826" cy="253365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Müdahale ekiplerinin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kişisel ve ailesel güvenliklerinin olmaması, yeterli koruyucu ekipmanların olmaması, bakmak zorunda oldukları aile bireylerinin olması ve afetle ilgili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eğitimin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olmaması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çalışma 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</a:rPr>
              <a:t>istekliliklerini etkileyen </a:t>
            </a:r>
            <a:r>
              <a:rPr lang="tr-TR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faktörler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arasında ifade edilmektedir. </a:t>
            </a: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104901" y="831414"/>
            <a:ext cx="94964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800" dirty="0">
                <a:solidFill>
                  <a:srgbClr val="895D1D"/>
                </a:solidFill>
                <a:ea typeface="+mj-ea"/>
                <a:cs typeface="+mj-cs"/>
              </a:rPr>
              <a:t>Afetlerde Çalışmada İsteklilik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80859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2162174"/>
            <a:ext cx="10363826" cy="431589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Afetler dünyada ve Türkiye’de sık meydana gelmektedir.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Meydana gelen afetlerden birçoğunda personel eksikliği olmamıştır.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Ancak farklı afet türlerinde müdahale ekiplerinin çalışma istekliliği ve istekli olmalarını etkileyen etmenler hakkında çok az şey bilinmektedir.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çalışmanın amacı;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itfaiye personellerinin farklı afetlere karşı isteklilik durumunu saptamak ve isteklilik durumlarını etkileyen </a:t>
            </a: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sosyo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demografik özelliklerini belirlemektir. Ayrıca çalışanların belirttikleri istekliliklerini azaltacak çeşitli faktörleri belirlemektir.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7987" y="579681"/>
            <a:ext cx="10341684" cy="1054250"/>
          </a:xfrm>
        </p:spPr>
        <p:txBody>
          <a:bodyPr/>
          <a:lstStyle/>
          <a:p>
            <a:pPr marL="228600" lvl="0" indent="-228600">
              <a:lnSpc>
                <a:spcPct val="120000"/>
              </a:lnSpc>
              <a:spcBef>
                <a:spcPts val="1000"/>
              </a:spcBef>
            </a:pP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524000" y="755214"/>
            <a:ext cx="876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5400" dirty="0" smtClean="0">
                <a:solidFill>
                  <a:srgbClr val="895D1D"/>
                </a:solidFill>
                <a:ea typeface="+mj-ea"/>
                <a:cs typeface="+mj-cs"/>
              </a:rPr>
              <a:t>Çalışmanın Amacı;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6999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Tanımlayıcı tipte epidemiyolojik araştırmadır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Araştırma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görüşmeciler tarafından farklı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illerden (İstanbul, Bursa, İzmir, Balıkesir, Yalova, Konya vb.) ve farklı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itfaiye daire başkanlıklarında görev yapan itfaiye personellerine yüz yüze görüşme yöntemi ile uygulanmıştır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tr-TR" dirty="0" smtClean="0">
                <a:latin typeface="Times New Roman" panose="02020603050405020304" pitchFamily="18" charset="0"/>
              </a:rPr>
              <a:t>Araştırma ocak-mayıs 2015 tarihinde gerçekleştirilmiştir.</a:t>
            </a:r>
          </a:p>
          <a:p>
            <a:r>
              <a:rPr lang="tr-TR" dirty="0"/>
              <a:t>Araştırmaya </a:t>
            </a:r>
            <a:r>
              <a:rPr lang="tr-TR" dirty="0" smtClean="0"/>
              <a:t>farklı illerden farklı sayılardan toplam 553 </a:t>
            </a:r>
            <a:r>
              <a:rPr lang="tr-TR" dirty="0"/>
              <a:t>kişi katılmıştır.</a:t>
            </a:r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lnSpc>
                <a:spcPct val="120000"/>
              </a:lnSpc>
              <a:spcBef>
                <a:spcPts val="1000"/>
              </a:spcBef>
            </a:pPr>
            <a:r>
              <a:rPr lang="tr-TR" dirty="0" smtClean="0"/>
              <a:t>Yöntem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77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1957590"/>
            <a:ext cx="10363826" cy="3833610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Araştırma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araştırıcılar tarafından geliştirilen 19 soruluk anket formu ile katılımcılardan gerekli bilgiler toplanarak yapılmıştır. </a:t>
            </a:r>
            <a:endParaRPr lang="tr-TR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Anket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 araştırmacılar tarafından katılımcılara dağıtılmış, katılımcılar formları doldurulduktan sonra toplanmıştır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Araştırma verileri SPSS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17.0 paket programı ile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analiz edilmiştir.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Katılımcılardan sözlü onam, Yalova Üniversitesi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girişimsel olmayan araştırmalar etik 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kurulundan da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yazılı izin alınmıştır</a:t>
            </a:r>
            <a:endParaRPr lang="tr-TR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70510" lvl="0" indent="-27051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</a:pPr>
            <a:r>
              <a:rPr lang="tr-TR" dirty="0">
                <a:solidFill>
                  <a:srgbClr val="895D1D"/>
                </a:solidFill>
              </a:rPr>
              <a:t>Yöntem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5680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3774" y="2867024"/>
            <a:ext cx="10363826" cy="29241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7200" dirty="0" smtClean="0"/>
              <a:t>Bulgular </a:t>
            </a:r>
            <a:endParaRPr lang="tr-TR" sz="72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2189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8781" y="2158285"/>
            <a:ext cx="7370129" cy="4109165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Çalışmaya </a:t>
            </a:r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Katılan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İtfaiye </a:t>
            </a:r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Personelinin Bazı </a:t>
            </a:r>
            <a:r>
              <a:rPr lang="tr-TR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Sosyo</a:t>
            </a:r>
            <a:r>
              <a:rPr lang="tr-TR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demografik Özellikleri </a:t>
            </a:r>
            <a:r>
              <a:rPr lang="tr-TR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(2015)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943551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763</TotalTime>
  <Words>966</Words>
  <Application>Microsoft Office PowerPoint</Application>
  <PresentationFormat>Özel</PresentationFormat>
  <Paragraphs>80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Cilt</vt:lpstr>
      <vt:lpstr>İTFAİYE PERSONELİNİN AFETLERDE ÇALIŞMAYA İSTEKLİLİK DURUMLARI İLE İLİŞKİLİ SOSYODEMOGRAFİK ÖZELLİKLERİ VE BAZI ÖZELLİKLERİNE GÖRE İNCELENMESİ</vt:lpstr>
      <vt:lpstr>GİRİŞ</vt:lpstr>
      <vt:lpstr>Afetlerde Çalışmada İsteklilik</vt:lpstr>
      <vt:lpstr> </vt:lpstr>
      <vt:lpstr> </vt:lpstr>
      <vt:lpstr>Yöntem</vt:lpstr>
      <vt:lpstr>Yöntem</vt:lpstr>
      <vt:lpstr> </vt:lpstr>
      <vt:lpstr>Çalışmaya Katılan İtfaiye Personelinin Bazı Sosyo demografik Özellikleri (2015)</vt:lpstr>
      <vt:lpstr> Çalışmaya Katılan İtfaiye Personelinin Mesleklerinde Çalışma Sürelerine Göre Dağılımı (2015)</vt:lpstr>
      <vt:lpstr> </vt:lpstr>
      <vt:lpstr> </vt:lpstr>
      <vt:lpstr> </vt:lpstr>
      <vt:lpstr> </vt:lpstr>
      <vt:lpstr> </vt:lpstr>
      <vt:lpstr>Çalışmaya Katılan İtfaiye Personelinin Farklı Afet Türlerine Karşı Belirttikleri İstekli Olma Durumu (2015) </vt:lpstr>
      <vt:lpstr>Çalışmaya Katılan İtfaiye Personelinin Farklı Afet Türlerine Karşı Belirttikleri İstekli Olma Durumu (2015) (Devamı)</vt:lpstr>
      <vt:lpstr>Çalışmaya Katılan İtfaiye Personelinin Afetlerde İstekli Olma Durumunun Çeşitli Özelliklere Göre Dağılımı (2015)</vt:lpstr>
      <vt:lpstr>Çalışmaya Katılan İtfaiye Personelinin Meslekte Çalıştığı Yıla Göre Afetlerde Çalışmada İstekli Olma Durumunun Dağılımı (2015)</vt:lpstr>
      <vt:lpstr>Çalışmaya Katılan İtfaiye Personelinin Afet Yaşama Durumuna Göre Afetlerde Çalışmada İstekli Olma Durumunun Dağılımı (2015)</vt:lpstr>
      <vt:lpstr>Tartışma</vt:lpstr>
      <vt:lpstr>Tartışma</vt:lpstr>
      <vt:lpstr>Tartışma</vt:lpstr>
      <vt:lpstr>Tartışma</vt:lpstr>
      <vt:lpstr>Sonuç ve Öneriler</vt:lpstr>
      <vt:lpstr>Sonuç ve Öneriler</vt:lpstr>
      <vt:lpstr>Kısıtlıklar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İTFAİYE PERSONELİNİN AFETLERDE ÇALIŞMAYA İSTEKLİLİK DURUMLARI İLE İLİŞKİLİ SOSYODEMOGRAFİK ÖZELLİKLERİ VE BAZI ÖZELLİKLERİNE GÖRE İNCELENMESİ</dc:title>
  <dc:creator>EBRU</dc:creator>
  <cp:lastModifiedBy>edip</cp:lastModifiedBy>
  <cp:revision>74</cp:revision>
  <dcterms:created xsi:type="dcterms:W3CDTF">2016-04-28T12:40:52Z</dcterms:created>
  <dcterms:modified xsi:type="dcterms:W3CDTF">2016-05-13T10:24:15Z</dcterms:modified>
</cp:coreProperties>
</file>