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9" r:id="rId8"/>
    <p:sldId id="270" r:id="rId9"/>
    <p:sldId id="268" r:id="rId10"/>
    <p:sldId id="274" r:id="rId11"/>
    <p:sldId id="275" r:id="rId12"/>
    <p:sldId id="271" r:id="rId13"/>
    <p:sldId id="264" r:id="rId14"/>
    <p:sldId id="265" r:id="rId15"/>
    <p:sldId id="272" r:id="rId16"/>
    <p:sldId id="273" r:id="rId17"/>
    <p:sldId id="261" r:id="rId18"/>
    <p:sldId id="262" r:id="rId19"/>
    <p:sldId id="276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Office%20PowerPoint'te%20Grafik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dLbls/>
        <c:firstSliceAng val="0"/>
      </c:pieChart>
    </c:plotArea>
    <c:legend>
      <c:legendPos val="r"/>
      <c:layout/>
      <c:txPr>
        <a:bodyPr/>
        <a:lstStyle/>
        <a:p>
          <a:pPr>
            <a:defRPr lang="tr-TR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lang="tr-TR"/>
          </a:pPr>
          <a:endParaRPr lang="en-US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1324337231839369E-2"/>
          <c:y val="0.12290533485007296"/>
          <c:w val="0.60976373074325019"/>
          <c:h val="0.87709466514992729"/>
        </c:manualLayout>
      </c:layout>
      <c:pie3DChart>
        <c:varyColors val="1"/>
        <c:ser>
          <c:idx val="0"/>
          <c:order val="0"/>
          <c:tx>
            <c:strRef>
              <c:f>'Sayfa1'!$B$1</c:f>
              <c:strCache>
                <c:ptCount val="1"/>
                <c:pt idx="0">
                  <c:v>Halk Sağlığı Çalışanları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tr-TR"/>
                </a:pPr>
                <a:endParaRPr lang="en-US"/>
              </a:p>
            </c:tx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'Sayfa1'!$A$2:$A$7</c:f>
              <c:strCache>
                <c:ptCount val="6"/>
                <c:pt idx="0">
                  <c:v>Doktor</c:v>
                </c:pt>
                <c:pt idx="1">
                  <c:v>ATT</c:v>
                </c:pt>
                <c:pt idx="2">
                  <c:v>Hemşire</c:v>
                </c:pt>
                <c:pt idx="3">
                  <c:v>Ebe</c:v>
                </c:pt>
                <c:pt idx="4">
                  <c:v>Sağlık memeuru</c:v>
                </c:pt>
                <c:pt idx="5">
                  <c:v>Şoför</c:v>
                </c:pt>
              </c:strCache>
            </c:strRef>
          </c:cat>
          <c:val>
            <c:numRef>
              <c:f>'Sayfa1'!$B$2:$B$7</c:f>
              <c:numCache>
                <c:formatCode>General</c:formatCode>
                <c:ptCount val="6"/>
                <c:pt idx="0">
                  <c:v>44</c:v>
                </c:pt>
                <c:pt idx="1">
                  <c:v>7</c:v>
                </c:pt>
                <c:pt idx="2">
                  <c:v>23</c:v>
                </c:pt>
                <c:pt idx="3">
                  <c:v>59</c:v>
                </c:pt>
                <c:pt idx="4">
                  <c:v>19</c:v>
                </c:pt>
                <c:pt idx="5">
                  <c:v>1</c:v>
                </c:pt>
              </c:numCache>
            </c:numRef>
          </c:val>
        </c:ser>
        <c:dLbls/>
      </c:pie3DChart>
    </c:plotArea>
    <c:legend>
      <c:legendPos val="r"/>
      <c:layout/>
      <c:txPr>
        <a:bodyPr/>
        <a:lstStyle/>
        <a:p>
          <a:pPr>
            <a:defRPr lang="tr-TR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tr-TR"/>
            </a:pPr>
            <a:r>
              <a:rPr lang="en-US" sz="2400" dirty="0"/>
              <a:t>112 </a:t>
            </a:r>
            <a:r>
              <a:rPr lang="en-US" sz="2400" dirty="0" err="1"/>
              <a:t>Acil</a:t>
            </a:r>
            <a:r>
              <a:rPr lang="en-US" sz="2400" dirty="0"/>
              <a:t> </a:t>
            </a:r>
            <a:r>
              <a:rPr lang="en-US" sz="2400" dirty="0" err="1"/>
              <a:t>Servis</a:t>
            </a:r>
            <a:r>
              <a:rPr lang="en-US" sz="2400" dirty="0"/>
              <a:t> </a:t>
            </a:r>
            <a:r>
              <a:rPr lang="en-US" sz="2400" dirty="0" err="1"/>
              <a:t>Çalışanları</a:t>
            </a:r>
            <a:endParaRPr lang="en-US" sz="2400" dirty="0"/>
          </a:p>
        </c:rich>
      </c:tx>
      <c:layout>
        <c:manualLayout>
          <c:xMode val="edge"/>
          <c:yMode val="edge"/>
          <c:x val="0.1383125969751019"/>
          <c:y val="4.6810710964658712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'[Microsoft Office PowerPoint''te Grafik]Sayfa1'!$B$1</c:f>
              <c:strCache>
                <c:ptCount val="1"/>
                <c:pt idx="0">
                  <c:v>112 Acil Servis Çalışanları</c:v>
                </c:pt>
              </c:strCache>
            </c:strRef>
          </c:tx>
          <c:explosion val="17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tr-TR"/>
                </a:pPr>
                <a:endParaRPr lang="en-US"/>
              </a:p>
            </c:tx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'[Microsoft Office PowerPoint''te Grafik]Sayfa1'!$A$2:$A$7</c:f>
              <c:strCache>
                <c:ptCount val="6"/>
                <c:pt idx="0">
                  <c:v>Doktor</c:v>
                </c:pt>
                <c:pt idx="1">
                  <c:v>Paramedik</c:v>
                </c:pt>
                <c:pt idx="2">
                  <c:v>ATT</c:v>
                </c:pt>
                <c:pt idx="3">
                  <c:v>Hemşire</c:v>
                </c:pt>
                <c:pt idx="4">
                  <c:v>Sağlık memeuru</c:v>
                </c:pt>
                <c:pt idx="5">
                  <c:v>Şoför</c:v>
                </c:pt>
              </c:strCache>
            </c:strRef>
          </c:cat>
          <c:val>
            <c:numRef>
              <c:f>'[Microsoft Office PowerPoint''te Grafik]Sayfa1'!$B$2:$B$7</c:f>
              <c:numCache>
                <c:formatCode>General</c:formatCode>
                <c:ptCount val="6"/>
                <c:pt idx="0">
                  <c:v>7</c:v>
                </c:pt>
                <c:pt idx="1">
                  <c:v>43</c:v>
                </c:pt>
                <c:pt idx="2">
                  <c:v>98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71133865518191441"/>
          <c:y val="0.27992963123269637"/>
          <c:w val="0.27484919012195297"/>
          <c:h val="0.49103997006361144"/>
        </c:manualLayout>
      </c:layout>
      <c:txPr>
        <a:bodyPr/>
        <a:lstStyle/>
        <a:p>
          <a:pPr>
            <a:defRPr lang="tr-TR"/>
          </a:pPr>
          <a:endParaRPr lang="en-US"/>
        </a:p>
      </c:txPr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1253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023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8528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4342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5324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4099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355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1804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7351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1220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4056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BFEF5-24DF-4875-872F-992CEB279132}" type="datetimeFigureOut">
              <a:rPr lang="tr-TR" smtClean="0"/>
              <a:pPr/>
              <a:t>11.5.2016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724D-9793-4223-8409-8105467AD5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5295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55409" y="1828801"/>
            <a:ext cx="10030265" cy="2354471"/>
          </a:xfrm>
        </p:spPr>
        <p:txBody>
          <a:bodyPr>
            <a:noAutofit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 smtClean="0">
                <a:solidFill>
                  <a:srgbClr val="FF0000"/>
                </a:solidFill>
              </a:rPr>
              <a:t>Kayseri İlinde Birinci Basamak Sağlık Hizmetlerinde Çalışanların Anksiyete ve Depresyon Düzeyinin Değerlendirilmesi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69477" y="4214648"/>
            <a:ext cx="9988061" cy="15583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r-TR" b="1" u="sng" dirty="0" smtClean="0"/>
              <a:t>Dr. Fatma Gündoğan</a:t>
            </a:r>
            <a:r>
              <a:rPr lang="tr-TR" b="1" u="sng" baseline="30000" dirty="0" smtClean="0"/>
              <a:t>1</a:t>
            </a:r>
            <a:r>
              <a:rPr lang="tr-TR" dirty="0" smtClean="0"/>
              <a:t>, </a:t>
            </a:r>
            <a:r>
              <a:rPr lang="tr-TR" dirty="0" err="1" smtClean="0"/>
              <a:t>Paramedik</a:t>
            </a:r>
            <a:r>
              <a:rPr lang="tr-TR" dirty="0" smtClean="0"/>
              <a:t> Zeynep Pınar Akın</a:t>
            </a:r>
            <a:r>
              <a:rPr lang="tr-TR" baseline="30000" dirty="0" smtClean="0"/>
              <a:t>1</a:t>
            </a:r>
            <a:r>
              <a:rPr lang="tr-TR" dirty="0" smtClean="0"/>
              <a:t>, Doç.Dr. Saliha Özsoy</a:t>
            </a:r>
            <a:r>
              <a:rPr lang="tr-TR" baseline="30000" dirty="0" smtClean="0"/>
              <a:t>2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İl Sağlık Müdürlüğü, Kayseri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Erciyes Üniversitesi Tıp Fakültesi Psikiyatri Ana Bilim Dalı, Kayseri</a:t>
            </a:r>
            <a:endParaRPr lang="tr-TR" dirty="0"/>
          </a:p>
        </p:txBody>
      </p:sp>
      <p:pic>
        <p:nvPicPr>
          <p:cNvPr id="1026" name="Picture 2" descr="C:\Users\hp\Desktop\kayseri-il-saglik-mudurlugu-415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20" y="115614"/>
            <a:ext cx="1880427" cy="160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e_u_logo_jpg_96dpi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79421" y="228602"/>
            <a:ext cx="1818290" cy="149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yukle.tc/galeri/images/7096Erciyes_Dagi_DuvarKagid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3228" y="115614"/>
            <a:ext cx="3037490" cy="154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598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Sonuçlar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Beck</a:t>
            </a:r>
            <a:r>
              <a:rPr lang="tr-TR" b="1" dirty="0">
                <a:solidFill>
                  <a:srgbClr val="FF0000"/>
                </a:solidFill>
              </a:rPr>
              <a:t> depresyon </a:t>
            </a:r>
            <a:r>
              <a:rPr lang="tr-TR" b="1" dirty="0" smtClean="0">
                <a:solidFill>
                  <a:srgbClr val="FF0000"/>
                </a:solidFill>
              </a:rPr>
              <a:t>düzeyi;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112 acil çalışanlarında </a:t>
            </a:r>
            <a:r>
              <a:rPr lang="en-US" dirty="0" err="1" smtClean="0"/>
              <a:t>ortanca</a:t>
            </a:r>
            <a:r>
              <a:rPr lang="tr-TR" dirty="0" smtClean="0"/>
              <a:t> </a:t>
            </a:r>
            <a:r>
              <a:rPr lang="tr-TR" dirty="0" smtClean="0"/>
              <a:t>6 (0-39</a:t>
            </a:r>
            <a:r>
              <a:rPr lang="tr-TR" dirty="0"/>
              <a:t>), halk sağlığı çalışanlarında ise </a:t>
            </a:r>
            <a:r>
              <a:rPr lang="en-US" dirty="0" err="1" smtClean="0"/>
              <a:t>ortanca</a:t>
            </a:r>
            <a:r>
              <a:rPr lang="tr-TR" dirty="0" smtClean="0"/>
              <a:t> </a:t>
            </a:r>
            <a:r>
              <a:rPr lang="tr-TR" dirty="0" smtClean="0"/>
              <a:t>5 (0-38</a:t>
            </a:r>
            <a:r>
              <a:rPr lang="tr-TR" dirty="0"/>
              <a:t>) olarak tespit edildi ve aralarında istatiksel olarak fark yoktu (p=0.643).</a:t>
            </a:r>
          </a:p>
          <a:p>
            <a:r>
              <a:rPr lang="tr-TR" dirty="0" err="1"/>
              <a:t>Beck</a:t>
            </a:r>
            <a:r>
              <a:rPr lang="tr-TR" dirty="0"/>
              <a:t> depresyon ölçeğine göre </a:t>
            </a:r>
            <a:r>
              <a:rPr lang="tr-TR" b="1" dirty="0">
                <a:solidFill>
                  <a:srgbClr val="FF0000"/>
                </a:solidFill>
              </a:rPr>
              <a:t>%32 </a:t>
            </a:r>
            <a:r>
              <a:rPr lang="tr-TR" dirty="0"/>
              <a:t>hastada depresyon düzeyi normalin üzerinde bulundu. </a:t>
            </a:r>
          </a:p>
          <a:p>
            <a:r>
              <a:rPr lang="tr-TR" dirty="0"/>
              <a:t>112 acil </a:t>
            </a:r>
            <a:r>
              <a:rPr lang="tr-TR" dirty="0">
                <a:solidFill>
                  <a:srgbClr val="FF0000"/>
                </a:solidFill>
              </a:rPr>
              <a:t>(%30) </a:t>
            </a:r>
            <a:r>
              <a:rPr lang="tr-TR" dirty="0"/>
              <a:t>ve halk sağlığı </a:t>
            </a:r>
            <a:r>
              <a:rPr lang="tr-TR" dirty="0">
                <a:solidFill>
                  <a:srgbClr val="FF0000"/>
                </a:solidFill>
              </a:rPr>
              <a:t>(%34)  </a:t>
            </a:r>
            <a:r>
              <a:rPr lang="tr-TR" dirty="0"/>
              <a:t>çalışanları arasında istatiksel olarak fark yoktu (p=0.397</a:t>
            </a:r>
            <a:r>
              <a:rPr lang="tr-TR" dirty="0" smtClean="0"/>
              <a:t>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694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3476" y="365125"/>
            <a:ext cx="10870324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455" y="1825625"/>
            <a:ext cx="10891345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Beck</a:t>
            </a:r>
            <a:r>
              <a:rPr lang="tr-TR" dirty="0"/>
              <a:t> </a:t>
            </a:r>
            <a:r>
              <a:rPr lang="tr-TR" dirty="0" err="1"/>
              <a:t>anksiyete</a:t>
            </a:r>
            <a:r>
              <a:rPr lang="tr-TR" dirty="0"/>
              <a:t> </a:t>
            </a:r>
            <a:r>
              <a:rPr lang="tr-TR" dirty="0" smtClean="0"/>
              <a:t>ölçeği, cinsiyete göre değerlendirildiğinde  kadınlarda </a:t>
            </a:r>
            <a:r>
              <a:rPr lang="tr-TR" dirty="0" smtClean="0">
                <a:solidFill>
                  <a:srgbClr val="FF0000"/>
                </a:solidFill>
              </a:rPr>
              <a:t>%46.5</a:t>
            </a:r>
            <a:r>
              <a:rPr lang="tr-TR" dirty="0" smtClean="0"/>
              <a:t>, erkeklerde </a:t>
            </a:r>
            <a:r>
              <a:rPr lang="tr-TR" dirty="0" smtClean="0">
                <a:solidFill>
                  <a:srgbClr val="FF0000"/>
                </a:solidFill>
              </a:rPr>
              <a:t>%32 </a:t>
            </a:r>
            <a:r>
              <a:rPr lang="tr-TR" dirty="0" smtClean="0"/>
              <a:t>oranında yükseklik tespit edildi ve kadınlardaki yükseklik istatiksel olarak anlamlı idi </a:t>
            </a:r>
            <a:r>
              <a:rPr lang="tr-TR" dirty="0" smtClean="0">
                <a:solidFill>
                  <a:srgbClr val="FF0000"/>
                </a:solidFill>
              </a:rPr>
              <a:t>(p=0.010).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/>
              <a:t>Beck</a:t>
            </a:r>
            <a:r>
              <a:rPr lang="tr-TR" dirty="0"/>
              <a:t> </a:t>
            </a:r>
            <a:r>
              <a:rPr lang="tr-TR" dirty="0" smtClean="0"/>
              <a:t>depresyon ölçeği,  cinsiyete göre değerlendirildiğinde kadınlarda </a:t>
            </a:r>
            <a:r>
              <a:rPr lang="tr-TR" dirty="0" smtClean="0">
                <a:solidFill>
                  <a:srgbClr val="FF0000"/>
                </a:solidFill>
              </a:rPr>
              <a:t>%36.5</a:t>
            </a:r>
            <a:r>
              <a:rPr lang="tr-TR" dirty="0" smtClean="0"/>
              <a:t>, erkeklerde </a:t>
            </a:r>
            <a:r>
              <a:rPr lang="tr-TR" dirty="0" smtClean="0">
                <a:solidFill>
                  <a:srgbClr val="FF0000"/>
                </a:solidFill>
              </a:rPr>
              <a:t>%23.8 </a:t>
            </a:r>
            <a:r>
              <a:rPr lang="tr-TR" dirty="0" smtClean="0"/>
              <a:t>oranında yükseklik tespit edildi </a:t>
            </a:r>
            <a:r>
              <a:rPr lang="tr-TR" dirty="0"/>
              <a:t>ve kadınlardaki yükseklik istatiksel olarak anlamlı idi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p=0.017).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5001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Halk sağlığı çalışanlarının yaş, beden kitle indeksi, sigara kullanım süresi, eğitim yılı ve görev süreleri 112 acil çalışanlarına göre yüksekti (p&lt;0.001).  </a:t>
            </a:r>
          </a:p>
          <a:p>
            <a:r>
              <a:rPr lang="tr-TR" dirty="0" smtClean="0"/>
              <a:t>112 acilde çalışan hemşirelerin hem </a:t>
            </a:r>
            <a:r>
              <a:rPr lang="tr-TR" dirty="0" err="1" smtClean="0"/>
              <a:t>anksiyete</a:t>
            </a:r>
            <a:r>
              <a:rPr lang="tr-TR" dirty="0" smtClean="0"/>
              <a:t> hem de depresyon düzeyleri diğer meslek gruplarınınkinden yüksekti.</a:t>
            </a:r>
          </a:p>
          <a:p>
            <a:r>
              <a:rPr lang="tr-TR" dirty="0" smtClean="0"/>
              <a:t> Halk sağlığı çalışanları arasında ise ebelerin </a:t>
            </a:r>
            <a:r>
              <a:rPr lang="tr-TR" dirty="0" err="1" smtClean="0"/>
              <a:t>anksiyete</a:t>
            </a:r>
            <a:r>
              <a:rPr lang="tr-TR" dirty="0" smtClean="0"/>
              <a:t> ve depresyon düzeyi yüksekti. </a:t>
            </a:r>
          </a:p>
          <a:p>
            <a:r>
              <a:rPr lang="tr-TR" dirty="0" smtClean="0"/>
              <a:t>Bütün sağlık çalışanları dikkate alındığında ise eğitim süresi arttıkça </a:t>
            </a:r>
            <a:r>
              <a:rPr lang="tr-TR" dirty="0" err="1" smtClean="0"/>
              <a:t>anksiyete</a:t>
            </a:r>
            <a:r>
              <a:rPr lang="tr-TR" dirty="0" smtClean="0"/>
              <a:t> düzeyi yükselmekte idi.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7559" y="365125"/>
            <a:ext cx="11066423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2708" y="1825625"/>
            <a:ext cx="11254153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/>
            <a:r>
              <a:rPr lang="tr-TR" dirty="0" smtClean="0"/>
              <a:t>Bu çalışmanın sonucunda 112 acil ve toplum sağlığı merkezinde       çalışanlarında </a:t>
            </a:r>
            <a:r>
              <a:rPr lang="tr-TR" dirty="0" err="1" smtClean="0"/>
              <a:t>anksiyete</a:t>
            </a:r>
            <a:r>
              <a:rPr lang="tr-TR" dirty="0" smtClean="0"/>
              <a:t> ve depresyon düzeyleri arasında fark tespit edilmedi. </a:t>
            </a:r>
          </a:p>
          <a:p>
            <a:r>
              <a:rPr lang="tr-TR" dirty="0" smtClean="0"/>
              <a:t>Ding Y ve ark </a:t>
            </a:r>
            <a:r>
              <a:rPr lang="tr-TR" dirty="0" err="1" smtClean="0"/>
              <a:t>nın</a:t>
            </a:r>
            <a:r>
              <a:rPr lang="tr-TR" dirty="0" smtClean="0"/>
              <a:t> Çin’de 52 birinci basamak sağlık merkezinde, 1752 sağlık çalışanı üzerinde yaptıkları bir çalışmada </a:t>
            </a:r>
            <a:r>
              <a:rPr lang="tr-TR" dirty="0" err="1" smtClean="0"/>
              <a:t>anksiyete</a:t>
            </a:r>
            <a:r>
              <a:rPr lang="tr-TR" dirty="0" smtClean="0"/>
              <a:t> semptomları </a:t>
            </a:r>
            <a:r>
              <a:rPr lang="tr-TR" dirty="0" smtClean="0">
                <a:solidFill>
                  <a:srgbClr val="FF0000"/>
                </a:solidFill>
              </a:rPr>
              <a:t>%38 </a:t>
            </a:r>
            <a:r>
              <a:rPr lang="tr-TR" dirty="0" smtClean="0"/>
              <a:t>oranında tespit </a:t>
            </a:r>
            <a:r>
              <a:rPr lang="tr-TR" dirty="0" smtClean="0"/>
              <a:t>edilmiştir</a:t>
            </a:r>
            <a:r>
              <a:rPr lang="en-US" dirty="0" smtClean="0"/>
              <a:t>(1)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err="1" smtClean="0"/>
              <a:t>Fjeldheim</a:t>
            </a:r>
            <a:r>
              <a:rPr lang="tr-TR" dirty="0" smtClean="0"/>
              <a:t> CB ve ark </a:t>
            </a:r>
            <a:r>
              <a:rPr lang="tr-TR" dirty="0" err="1" smtClean="0"/>
              <a:t>nın</a:t>
            </a:r>
            <a:r>
              <a:rPr lang="tr-TR" dirty="0" smtClean="0"/>
              <a:t> acil sağlık hizmetlerinde çalışan 131 </a:t>
            </a:r>
            <a:r>
              <a:rPr lang="tr-TR" dirty="0" err="1" smtClean="0"/>
              <a:t>paramedik</a:t>
            </a:r>
            <a:r>
              <a:rPr lang="tr-TR" dirty="0" smtClean="0"/>
              <a:t> üzerinde yaptıkları bir çalışmada %94 oranında </a:t>
            </a:r>
            <a:r>
              <a:rPr lang="tr-TR" dirty="0" err="1" smtClean="0"/>
              <a:t>paramediklerin</a:t>
            </a:r>
            <a:r>
              <a:rPr lang="tr-TR" dirty="0" smtClean="0"/>
              <a:t> bir travmaya maruz kaldığı, </a:t>
            </a:r>
            <a:r>
              <a:rPr lang="tr-TR" dirty="0" smtClean="0">
                <a:solidFill>
                  <a:srgbClr val="FF0000"/>
                </a:solidFill>
              </a:rPr>
              <a:t>%18</a:t>
            </a:r>
            <a:r>
              <a:rPr lang="tr-TR" dirty="0" smtClean="0"/>
              <a:t>’inde </a:t>
            </a:r>
            <a:r>
              <a:rPr lang="tr-TR" dirty="0" err="1" smtClean="0"/>
              <a:t>posttravmatik</a:t>
            </a:r>
            <a:r>
              <a:rPr lang="tr-TR" dirty="0" smtClean="0"/>
              <a:t> stres bozukluğu, </a:t>
            </a:r>
            <a:r>
              <a:rPr lang="tr-TR" dirty="0" smtClean="0">
                <a:solidFill>
                  <a:srgbClr val="FF0000"/>
                </a:solidFill>
              </a:rPr>
              <a:t>%28</a:t>
            </a:r>
            <a:r>
              <a:rPr lang="tr-TR" dirty="0" smtClean="0"/>
              <a:t>’inde depresyon meydana geldiği </a:t>
            </a:r>
            <a:r>
              <a:rPr lang="tr-TR" dirty="0" smtClean="0"/>
              <a:t>gösterilmiştir</a:t>
            </a:r>
            <a:r>
              <a:rPr lang="en-US" dirty="0" smtClean="0"/>
              <a:t>(3)</a:t>
            </a:r>
            <a:r>
              <a:rPr lang="tr-TR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323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4572" y="365125"/>
            <a:ext cx="10819228" cy="102757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3476" y="1448972"/>
            <a:ext cx="10983310" cy="47279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tr-TR" dirty="0" smtClean="0"/>
              <a:t>Ülkemizde, Isparta, </a:t>
            </a:r>
            <a:r>
              <a:rPr lang="tr-TR" dirty="0" err="1" smtClean="0"/>
              <a:t>Süleymen</a:t>
            </a:r>
            <a:r>
              <a:rPr lang="tr-TR" dirty="0" smtClean="0"/>
              <a:t> Demirel Üniversitesinde Radyoloji Bölümünde çalışanlarda depresyon ve </a:t>
            </a:r>
            <a:r>
              <a:rPr lang="tr-TR" dirty="0" err="1" smtClean="0"/>
              <a:t>anksiyete</a:t>
            </a:r>
            <a:r>
              <a:rPr lang="tr-TR" dirty="0" smtClean="0"/>
              <a:t> düzeyi </a:t>
            </a:r>
            <a:r>
              <a:rPr lang="tr-TR" dirty="0" smtClean="0"/>
              <a:t>araştırılmıştır</a:t>
            </a:r>
            <a:r>
              <a:rPr lang="en-US" dirty="0" smtClean="0"/>
              <a:t>(2)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Bizim çalışma ile benzer şekilde </a:t>
            </a:r>
            <a:r>
              <a:rPr lang="tr-TR" dirty="0" err="1" smtClean="0"/>
              <a:t>Beck</a:t>
            </a:r>
            <a:r>
              <a:rPr lang="tr-TR" dirty="0" smtClean="0"/>
              <a:t> </a:t>
            </a:r>
            <a:r>
              <a:rPr lang="tr-TR" dirty="0" err="1" smtClean="0"/>
              <a:t>anksiyete</a:t>
            </a:r>
            <a:r>
              <a:rPr lang="tr-TR" dirty="0" smtClean="0"/>
              <a:t> ve depresyon ölçeği kullanılmış.</a:t>
            </a:r>
          </a:p>
          <a:p>
            <a:r>
              <a:rPr lang="tr-TR" dirty="0" smtClean="0"/>
              <a:t>Personelin; yaş ortalaması 32,42±5,5 yıl olup, 19 kişi (% 50) erkek, 19 kişi (% 50) kadın</a:t>
            </a:r>
          </a:p>
          <a:p>
            <a:r>
              <a:rPr lang="tr-TR" dirty="0" err="1" smtClean="0"/>
              <a:t>Beck</a:t>
            </a:r>
            <a:r>
              <a:rPr lang="tr-TR" dirty="0" smtClean="0"/>
              <a:t> puan ortalamaları, BAÖ: 10,26±11,66, BDÖ: 7,00±6,54. BAÖ için cinsiyet arasında anlamlı farklılık vardı ve  kadınlarda daha yüksekti (p=037). </a:t>
            </a:r>
          </a:p>
          <a:p>
            <a:r>
              <a:rPr lang="tr-TR" dirty="0" smtClean="0"/>
              <a:t>Yaş ile BAÖ ve BDÖ değerleri arasında pozitif anlamlı korelasyon gözlenmiştir (p=0,001 p=0,002). </a:t>
            </a:r>
          </a:p>
          <a:p>
            <a:r>
              <a:rPr lang="tr-TR" dirty="0" smtClean="0"/>
              <a:t>Görev süresi ile BAÖ ve BDÖ değerleri arasında pozitif anlamlı korelasyon gözlenmiştir (p=0,007 p=0,029).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37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Rize ilinde 2014 yılında 112 Acil sağlık hizmetleri çalışanların </a:t>
            </a:r>
            <a:r>
              <a:rPr lang="tr-TR" dirty="0" err="1" smtClean="0"/>
              <a:t>anksiyete</a:t>
            </a:r>
            <a:r>
              <a:rPr lang="tr-TR" dirty="0" smtClean="0"/>
              <a:t>,depresyon düzeyleri </a:t>
            </a:r>
            <a:r>
              <a:rPr lang="tr-TR" dirty="0" smtClean="0"/>
              <a:t>araştırılmış</a:t>
            </a:r>
            <a:r>
              <a:rPr lang="en-US" dirty="0" smtClean="0"/>
              <a:t> (4).</a:t>
            </a:r>
            <a:endParaRPr lang="tr-TR" dirty="0" smtClean="0"/>
          </a:p>
          <a:p>
            <a:r>
              <a:rPr lang="tr-TR" dirty="0"/>
              <a:t>Bizim çalışma ile benzer şekilde </a:t>
            </a:r>
            <a:r>
              <a:rPr lang="tr-TR" dirty="0" err="1"/>
              <a:t>Beck</a:t>
            </a:r>
            <a:r>
              <a:rPr lang="tr-TR" dirty="0"/>
              <a:t> </a:t>
            </a:r>
            <a:r>
              <a:rPr lang="tr-TR" dirty="0" err="1"/>
              <a:t>anksiyete</a:t>
            </a:r>
            <a:r>
              <a:rPr lang="tr-TR" dirty="0"/>
              <a:t> ve depresyon ölçeği kullanılmış</a:t>
            </a:r>
            <a:endParaRPr lang="tr-TR" dirty="0" smtClean="0"/>
          </a:p>
          <a:p>
            <a:r>
              <a:rPr lang="tr-TR" dirty="0" smtClean="0"/>
              <a:t>104 kişi çalışmaya alınmış,</a:t>
            </a:r>
            <a:r>
              <a:rPr lang="tr-TR" dirty="0"/>
              <a:t> ,  yaş ortalamaları </a:t>
            </a:r>
            <a:r>
              <a:rPr lang="tr-TR" dirty="0" smtClean="0"/>
              <a:t>30,8±9,61,</a:t>
            </a:r>
            <a:r>
              <a:rPr lang="tr-TR" dirty="0"/>
              <a:t> ; </a:t>
            </a:r>
            <a:r>
              <a:rPr lang="tr-TR" dirty="0" err="1"/>
              <a:t>anksiyete</a:t>
            </a:r>
            <a:r>
              <a:rPr lang="tr-TR" dirty="0"/>
              <a:t> puanı </a:t>
            </a:r>
            <a:r>
              <a:rPr lang="tr-TR" dirty="0" smtClean="0"/>
              <a:t>7,9±8 </a:t>
            </a:r>
            <a:r>
              <a:rPr lang="tr-TR" dirty="0"/>
              <a:t>depresyon puanı </a:t>
            </a:r>
            <a:r>
              <a:rPr lang="tr-TR" dirty="0" smtClean="0"/>
              <a:t>7,0±6 </a:t>
            </a:r>
            <a:r>
              <a:rPr lang="tr-TR" dirty="0" smtClean="0"/>
              <a:t>bulunmuştur.</a:t>
            </a:r>
          </a:p>
          <a:p>
            <a:r>
              <a:rPr lang="tr-TR" dirty="0" err="1" smtClean="0"/>
              <a:t>Anksiyete</a:t>
            </a:r>
            <a:r>
              <a:rPr lang="tr-TR" dirty="0" smtClean="0"/>
              <a:t> </a:t>
            </a:r>
            <a:r>
              <a:rPr lang="tr-TR" dirty="0"/>
              <a:t>sıklığı kadınlarda %</a:t>
            </a:r>
            <a:r>
              <a:rPr lang="tr-TR" dirty="0" smtClean="0"/>
              <a:t>46,4 (</a:t>
            </a:r>
            <a:r>
              <a:rPr lang="tr-TR" dirty="0"/>
              <a:t>n=26), erkeklerde %</a:t>
            </a:r>
            <a:r>
              <a:rPr lang="tr-TR" dirty="0" smtClean="0"/>
              <a:t>31,9 (</a:t>
            </a:r>
            <a:r>
              <a:rPr lang="tr-TR" dirty="0"/>
              <a:t>n=15)’</a:t>
            </a:r>
            <a:r>
              <a:rPr lang="tr-TR" dirty="0" err="1"/>
              <a:t>dir</a:t>
            </a:r>
            <a:r>
              <a:rPr lang="tr-TR" dirty="0"/>
              <a:t> (p=0,19). Depresyon sıklığı il merkezinde çalışanlarda %35.5(n=11), ilçede çalışanlarda %15.9(n=10)’dur(p=0,06).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98786" y="2312276"/>
            <a:ext cx="10625959" cy="38510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dirty="0" smtClean="0"/>
              <a:t>Edirne  ilinde 2009 yılında ambulans çalışanlarının </a:t>
            </a:r>
            <a:r>
              <a:rPr lang="tr-TR" dirty="0" err="1" smtClean="0"/>
              <a:t>anksiyete</a:t>
            </a:r>
            <a:r>
              <a:rPr lang="tr-TR" dirty="0" smtClean="0"/>
              <a:t> ,depresyon ve işe bağlı gerginlik düzeyleri araştırılmış</a:t>
            </a:r>
          </a:p>
          <a:p>
            <a:pPr algn="ctr"/>
            <a:r>
              <a:rPr lang="tr-TR" dirty="0" smtClean="0"/>
              <a:t>Çalışmaya alınan 76 kişinin yaklaşık 1/5’inde </a:t>
            </a:r>
            <a:r>
              <a:rPr lang="tr-TR" dirty="0" err="1"/>
              <a:t>anksiyete</a:t>
            </a:r>
            <a:r>
              <a:rPr lang="tr-TR" dirty="0"/>
              <a:t> riski, yaklaşık 1/3’ünde </a:t>
            </a:r>
            <a:r>
              <a:rPr lang="tr-TR" dirty="0" smtClean="0"/>
              <a:t>depresyon riski </a:t>
            </a:r>
            <a:r>
              <a:rPr lang="tr-TR" dirty="0" smtClean="0"/>
              <a:t>saptanmıştır</a:t>
            </a:r>
            <a:r>
              <a:rPr lang="en-US" dirty="0" smtClean="0"/>
              <a:t> (5).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954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1355" y="365125"/>
            <a:ext cx="11072446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5422" y="1825625"/>
            <a:ext cx="11071273" cy="48617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/>
            <a:r>
              <a:rPr lang="tr-TR" dirty="0" smtClean="0"/>
              <a:t>Bu çalışma ülkemizde birinci basamak sağlık çalışanlarındaki </a:t>
            </a:r>
            <a:r>
              <a:rPr lang="tr-TR" dirty="0" err="1" smtClean="0"/>
              <a:t>anksiyete</a:t>
            </a:r>
            <a:r>
              <a:rPr lang="tr-TR" dirty="0" smtClean="0"/>
              <a:t> ve depresyon düzeyine dikkat çekmek açısından yol gösterici olabilir. </a:t>
            </a:r>
          </a:p>
          <a:p>
            <a:pPr marL="0" indent="0"/>
            <a:r>
              <a:rPr lang="tr-TR" dirty="0" smtClean="0"/>
              <a:t>Bu konuda daha fazla çalışmaya ihtiyaç vardır.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40667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8372" y="365126"/>
            <a:ext cx="11634952" cy="11904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Kaynaklar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4049" y="1609344"/>
            <a:ext cx="11631168" cy="48828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sz="2000" dirty="0" err="1" smtClean="0"/>
              <a:t>Fjeldheim</a:t>
            </a:r>
            <a:r>
              <a:rPr lang="tr-TR" sz="2000" dirty="0" smtClean="0"/>
              <a:t> </a:t>
            </a:r>
            <a:r>
              <a:rPr lang="tr-TR" sz="2000" dirty="0" smtClean="0"/>
              <a:t>CB, </a:t>
            </a:r>
            <a:r>
              <a:rPr lang="tr-TR" sz="2000" dirty="0" err="1" smtClean="0"/>
              <a:t>Nothling</a:t>
            </a:r>
            <a:r>
              <a:rPr lang="tr-TR" sz="2000" dirty="0" smtClean="0"/>
              <a:t> J, </a:t>
            </a:r>
            <a:r>
              <a:rPr lang="tr-TR" sz="2000" dirty="0" err="1" smtClean="0"/>
              <a:t>Pretorius</a:t>
            </a:r>
            <a:r>
              <a:rPr lang="tr-TR" sz="2000" dirty="0" smtClean="0"/>
              <a:t> K, Basson M, </a:t>
            </a:r>
            <a:r>
              <a:rPr lang="tr-TR" sz="2000" dirty="0" err="1" smtClean="0"/>
              <a:t>Ganasen</a:t>
            </a:r>
            <a:r>
              <a:rPr lang="tr-TR" sz="2000" dirty="0" smtClean="0"/>
              <a:t> K, </a:t>
            </a:r>
            <a:r>
              <a:rPr lang="tr-TR" sz="2000" dirty="0" err="1" smtClean="0"/>
              <a:t>Heneke</a:t>
            </a:r>
            <a:r>
              <a:rPr lang="tr-TR" sz="2000" dirty="0" smtClean="0"/>
              <a:t> R, et al. </a:t>
            </a:r>
            <a:r>
              <a:rPr lang="tr-TR" sz="2000" dirty="0" err="1" smtClean="0"/>
              <a:t>Trauma</a:t>
            </a:r>
            <a:r>
              <a:rPr lang="tr-TR" sz="2000" dirty="0" smtClean="0"/>
              <a:t> </a:t>
            </a:r>
            <a:r>
              <a:rPr lang="tr-TR" sz="2000" dirty="0" err="1" smtClean="0"/>
              <a:t>exposure</a:t>
            </a:r>
            <a:r>
              <a:rPr lang="tr-TR" sz="2000" dirty="0" smtClean="0"/>
              <a:t>, </a:t>
            </a:r>
            <a:r>
              <a:rPr lang="tr-TR" sz="2000" dirty="0" err="1" smtClean="0"/>
              <a:t>posttraumatic</a:t>
            </a:r>
            <a:r>
              <a:rPr lang="tr-TR" sz="2000" dirty="0" smtClean="0"/>
              <a:t> stress </a:t>
            </a:r>
            <a:r>
              <a:rPr lang="tr-TR" sz="2000" dirty="0" err="1" smtClean="0"/>
              <a:t>disorder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effect</a:t>
            </a:r>
            <a:r>
              <a:rPr lang="tr-TR" sz="2000" dirty="0" smtClean="0"/>
              <a:t> of </a:t>
            </a:r>
            <a:r>
              <a:rPr lang="tr-TR" sz="2000" dirty="0" err="1" smtClean="0"/>
              <a:t>explanatory</a:t>
            </a:r>
            <a:r>
              <a:rPr lang="tr-TR" sz="2000" dirty="0" smtClean="0"/>
              <a:t> </a:t>
            </a:r>
            <a:r>
              <a:rPr lang="tr-TR" sz="2000" dirty="0" err="1" smtClean="0"/>
              <a:t>variables</a:t>
            </a:r>
            <a:r>
              <a:rPr lang="tr-TR" sz="2000" dirty="0" smtClean="0"/>
              <a:t> in </a:t>
            </a:r>
            <a:r>
              <a:rPr lang="tr-TR" sz="2000" dirty="0" err="1" smtClean="0"/>
              <a:t>paramedic</a:t>
            </a:r>
            <a:r>
              <a:rPr lang="tr-TR" sz="2000" dirty="0" smtClean="0"/>
              <a:t> </a:t>
            </a:r>
            <a:r>
              <a:rPr lang="tr-TR" sz="2000" dirty="0" err="1" smtClean="0"/>
              <a:t>trainees</a:t>
            </a:r>
            <a:r>
              <a:rPr lang="tr-TR" sz="2000" dirty="0" smtClean="0"/>
              <a:t>. BMC </a:t>
            </a:r>
            <a:r>
              <a:rPr lang="tr-TR" sz="2000" dirty="0" err="1" smtClean="0"/>
              <a:t>emergency</a:t>
            </a:r>
            <a:r>
              <a:rPr lang="tr-TR" sz="2000" dirty="0" smtClean="0"/>
              <a:t> </a:t>
            </a:r>
            <a:r>
              <a:rPr lang="tr-TR" sz="2000" dirty="0" err="1" smtClean="0"/>
              <a:t>medicine</a:t>
            </a:r>
            <a:r>
              <a:rPr lang="tr-TR" sz="2000" dirty="0" smtClean="0"/>
              <a:t>. 2014;14:11. 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Mustafa </a:t>
            </a:r>
            <a:r>
              <a:rPr lang="en-US" sz="2000" dirty="0" err="1" smtClean="0"/>
              <a:t>Saygın</a:t>
            </a:r>
            <a:r>
              <a:rPr lang="en-US" sz="2000" dirty="0" smtClean="0"/>
              <a:t>, </a:t>
            </a:r>
            <a:r>
              <a:rPr lang="en-US" sz="2000" dirty="0" err="1" smtClean="0"/>
              <a:t>Selçuk</a:t>
            </a:r>
            <a:r>
              <a:rPr lang="en-US" sz="2000" dirty="0" smtClean="0"/>
              <a:t> </a:t>
            </a:r>
            <a:r>
              <a:rPr lang="en-US" sz="2000" dirty="0" err="1" smtClean="0"/>
              <a:t>Yaşar</a:t>
            </a:r>
            <a:r>
              <a:rPr lang="en-US" sz="2000" dirty="0" smtClean="0"/>
              <a:t>, </a:t>
            </a:r>
            <a:r>
              <a:rPr lang="en-US" sz="2000" dirty="0" err="1" smtClean="0"/>
              <a:t>Gürsel</a:t>
            </a:r>
            <a:r>
              <a:rPr lang="en-US" sz="2000" dirty="0" smtClean="0"/>
              <a:t> </a:t>
            </a:r>
            <a:r>
              <a:rPr lang="en-US" sz="2000" dirty="0" err="1" smtClean="0"/>
              <a:t>Çetinkaya</a:t>
            </a:r>
            <a:r>
              <a:rPr lang="en-US" sz="2000" dirty="0" smtClean="0"/>
              <a:t>, Mustafa </a:t>
            </a:r>
            <a:r>
              <a:rPr lang="en-US" sz="2000" dirty="0" err="1" smtClean="0"/>
              <a:t>Kayan</a:t>
            </a:r>
            <a:r>
              <a:rPr lang="en-US" sz="2000" dirty="0" smtClean="0"/>
              <a:t>, </a:t>
            </a:r>
            <a:r>
              <a:rPr lang="en-US" sz="2000" dirty="0" err="1" smtClean="0"/>
              <a:t>Mehmet</a:t>
            </a:r>
            <a:r>
              <a:rPr lang="en-US" sz="2000" dirty="0" smtClean="0"/>
              <a:t> </a:t>
            </a:r>
            <a:r>
              <a:rPr lang="en-US" sz="2000" dirty="0" err="1" smtClean="0"/>
              <a:t>Fehmi</a:t>
            </a:r>
            <a:r>
              <a:rPr lang="en-US" sz="2000" dirty="0" smtClean="0"/>
              <a:t> </a:t>
            </a:r>
            <a:r>
              <a:rPr lang="en-US" sz="2000" dirty="0" err="1" smtClean="0"/>
              <a:t>Özgüner</a:t>
            </a:r>
            <a:r>
              <a:rPr lang="en-US" sz="2000" dirty="0" smtClean="0"/>
              <a:t>, </a:t>
            </a:r>
            <a:r>
              <a:rPr lang="en-US" sz="2000" dirty="0" err="1" smtClean="0"/>
              <a:t>Cafer</a:t>
            </a:r>
            <a:r>
              <a:rPr lang="en-US" sz="2000" dirty="0" smtClean="0"/>
              <a:t> </a:t>
            </a:r>
            <a:r>
              <a:rPr lang="en-US" sz="2000" dirty="0" err="1" smtClean="0"/>
              <a:t>Çağrı</a:t>
            </a:r>
            <a:r>
              <a:rPr lang="en-US" sz="2000" dirty="0" smtClean="0"/>
              <a:t> </a:t>
            </a:r>
            <a:r>
              <a:rPr lang="en-US" sz="2000" dirty="0" err="1" smtClean="0"/>
              <a:t>Korucu</a:t>
            </a:r>
            <a:r>
              <a:rPr lang="en-US" sz="2000" dirty="0" smtClean="0"/>
              <a:t>. </a:t>
            </a:r>
            <a:r>
              <a:rPr lang="tr-TR" sz="2000" dirty="0" smtClean="0"/>
              <a:t>Radyoloji Çalışanlarında Depresyon ve Anksiyete Düzeyleri. S.D.Ü. Sağlık Bilimleri Enstitüsü Dergisi. Cilt 2/ Sayı 3/ 2011.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tr-TR" sz="2000" dirty="0" smtClean="0"/>
              <a:t>3</a:t>
            </a:r>
            <a:r>
              <a:rPr lang="en-US" sz="2000" dirty="0" smtClean="0"/>
              <a:t>.Ding </a:t>
            </a:r>
            <a:r>
              <a:rPr lang="en-US" sz="2000" dirty="0"/>
              <a:t>Y, Qu J, Yu X, Wang S. The mediating effects of burnout on the relationship between anxiety symptoms and occupational stress among community healthcare workers in China: a cross-sectional study. </a:t>
            </a:r>
            <a:r>
              <a:rPr lang="en-US" sz="2000" dirty="0" err="1"/>
              <a:t>PloS</a:t>
            </a:r>
            <a:r>
              <a:rPr lang="en-US" sz="2000" dirty="0"/>
              <a:t> one. 2014;9(9):e107130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SERTAÇ </a:t>
            </a:r>
            <a:r>
              <a:rPr lang="en-US" sz="2000" dirty="0" smtClean="0"/>
              <a:t>ÇANKAYA, MURAT TOPBAŞ, ERCÜMENT BEYHUN, GAMZE </a:t>
            </a:r>
            <a:r>
              <a:rPr lang="en-US" sz="2000" dirty="0" smtClean="0"/>
              <a:t>ÇAN. </a:t>
            </a:r>
            <a:r>
              <a:rPr lang="en-US" sz="2000" dirty="0" smtClean="0"/>
              <a:t>RİZE 112 ACİL SAĞLIK HİZMETİ ÇALIŞANLARININ GÜNDÜZ UYKU HALİ, ANKSİYETE, DEPRESYON DURUMLARININ </a:t>
            </a:r>
            <a:r>
              <a:rPr lang="en-US" sz="2000" dirty="0" smtClean="0"/>
              <a:t>DEĞERLENDİRİLMESİ.</a:t>
            </a:r>
          </a:p>
          <a:p>
            <a:pPr>
              <a:buNone/>
            </a:pPr>
            <a:r>
              <a:rPr lang="en-US" sz="2000" dirty="0" smtClean="0"/>
              <a:t>5.     </a:t>
            </a:r>
            <a:r>
              <a:rPr lang="en-US" sz="2000" dirty="0" smtClean="0"/>
              <a:t>Dr. </a:t>
            </a:r>
            <a:r>
              <a:rPr lang="en-US" sz="2000" dirty="0" err="1" smtClean="0"/>
              <a:t>Burcu</a:t>
            </a:r>
            <a:r>
              <a:rPr lang="en-US" sz="2000" dirty="0" smtClean="0"/>
              <a:t> </a:t>
            </a:r>
            <a:r>
              <a:rPr lang="en-US" sz="2000" dirty="0" smtClean="0"/>
              <a:t>TOKUÇ, </a:t>
            </a:r>
            <a:r>
              <a:rPr lang="en-US" sz="2000" dirty="0" err="1" smtClean="0"/>
              <a:t>Yaser</a:t>
            </a:r>
            <a:r>
              <a:rPr lang="en-US" sz="2000" dirty="0" smtClean="0"/>
              <a:t> TURUNÇ, Dr</a:t>
            </a:r>
            <a:r>
              <a:rPr lang="en-US" sz="2000" dirty="0" smtClean="0"/>
              <a:t>. </a:t>
            </a:r>
            <a:r>
              <a:rPr lang="en-US" sz="2000" dirty="0" err="1" smtClean="0"/>
              <a:t>Galip</a:t>
            </a:r>
            <a:r>
              <a:rPr lang="en-US" sz="2000" dirty="0" smtClean="0"/>
              <a:t> </a:t>
            </a:r>
            <a:r>
              <a:rPr lang="en-US" sz="2000" dirty="0" smtClean="0"/>
              <a:t>EKUKLU. EDİRNE’DE </a:t>
            </a:r>
            <a:r>
              <a:rPr lang="en-US" sz="2000" dirty="0" smtClean="0"/>
              <a:t>AMBULANS </a:t>
            </a:r>
            <a:r>
              <a:rPr lang="en-US" sz="2000" dirty="0" smtClean="0"/>
              <a:t>ÇALIŞANLARININ ANKSİYETE</a:t>
            </a:r>
            <a:r>
              <a:rPr lang="en-US" sz="2000" dirty="0" smtClean="0"/>
              <a:t>, DEPRESYON </a:t>
            </a:r>
            <a:r>
              <a:rPr lang="en-US" sz="2000" dirty="0" err="1" smtClean="0"/>
              <a:t>ve</a:t>
            </a:r>
            <a:r>
              <a:rPr lang="en-US" sz="2000" dirty="0" smtClean="0"/>
              <a:t> İŞE BAĞLI GERGİNLİK </a:t>
            </a:r>
            <a:r>
              <a:rPr lang="en-US" sz="2000" dirty="0" smtClean="0"/>
              <a:t>DÜZEYLERİ.</a:t>
            </a:r>
            <a:r>
              <a:rPr lang="en-US" sz="2000" dirty="0" smtClean="0"/>
              <a:t> </a:t>
            </a:r>
            <a:r>
              <a:rPr lang="en-US" sz="2000" dirty="0" err="1" smtClean="0"/>
              <a:t>Türk</a:t>
            </a:r>
            <a:r>
              <a:rPr lang="en-US" sz="2000" dirty="0" smtClean="0"/>
              <a:t> </a:t>
            </a:r>
            <a:r>
              <a:rPr lang="en-US" sz="2000" dirty="0" err="1" smtClean="0"/>
              <a:t>tabipleri</a:t>
            </a:r>
            <a:r>
              <a:rPr lang="en-US" sz="2000" dirty="0" smtClean="0"/>
              <a:t> </a:t>
            </a:r>
            <a:r>
              <a:rPr lang="en-US" sz="2000" dirty="0" err="1" smtClean="0"/>
              <a:t>birliði</a:t>
            </a:r>
            <a:r>
              <a:rPr lang="en-US" sz="2000" dirty="0" smtClean="0"/>
              <a:t> </a:t>
            </a:r>
            <a:r>
              <a:rPr lang="en-US" sz="2000" dirty="0" err="1" smtClean="0"/>
              <a:t>mesleki</a:t>
            </a:r>
            <a:r>
              <a:rPr lang="en-US" sz="2000" dirty="0" smtClean="0"/>
              <a:t> </a:t>
            </a:r>
            <a:r>
              <a:rPr lang="en-US" sz="2000" dirty="0" err="1" smtClean="0"/>
              <a:t>saðlýk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güvenlik</a:t>
            </a:r>
            <a:r>
              <a:rPr lang="en-US" sz="2000" dirty="0" smtClean="0"/>
              <a:t> </a:t>
            </a:r>
            <a:r>
              <a:rPr lang="en-US" sz="2000" dirty="0" err="1" smtClean="0"/>
              <a:t>dergisi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5492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9600" b="1" dirty="0" smtClean="0"/>
              <a:t>TEŞEKKÜRLER</a:t>
            </a:r>
            <a:endParaRPr lang="tr-TR" sz="96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263" y="1690687"/>
            <a:ext cx="10372298" cy="5310613"/>
          </a:xfrm>
        </p:spPr>
      </p:pic>
    </p:spTree>
    <p:extLst>
      <p:ext uri="{BB962C8B-B14F-4D97-AF65-F5344CB8AC3E}">
        <p14:creationId xmlns:p14="http://schemas.microsoft.com/office/powerpoint/2010/main" xmlns="" val="82116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352" y="182880"/>
            <a:ext cx="11642390" cy="9732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352" y="1308295"/>
            <a:ext cx="11642390" cy="50084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sz="3200" dirty="0" smtClean="0"/>
              <a:t>Toplumda </a:t>
            </a:r>
            <a:r>
              <a:rPr lang="tr-TR" sz="3200" dirty="0"/>
              <a:t>a</a:t>
            </a:r>
            <a:r>
              <a:rPr lang="en-US" sz="3200" dirty="0" err="1" smtClean="0"/>
              <a:t>nksiyete</a:t>
            </a:r>
            <a:r>
              <a:rPr lang="en-US" sz="3200" dirty="0" smtClean="0"/>
              <a:t> </a:t>
            </a:r>
            <a:r>
              <a:rPr lang="en-US" sz="3200" dirty="0"/>
              <a:t>ve </a:t>
            </a:r>
            <a:r>
              <a:rPr lang="tr-TR" sz="3200" dirty="0" err="1"/>
              <a:t>d</a:t>
            </a:r>
            <a:r>
              <a:rPr lang="en-US" sz="3200" dirty="0" err="1" smtClean="0"/>
              <a:t>epresyon</a:t>
            </a:r>
            <a:r>
              <a:rPr lang="en-US" sz="3200" dirty="0" smtClean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 smtClean="0"/>
              <a:t>yayg</a:t>
            </a:r>
            <a:r>
              <a:rPr lang="tr-TR" sz="3200" dirty="0" smtClean="0"/>
              <a:t>ı</a:t>
            </a:r>
            <a:r>
              <a:rPr lang="en-US" sz="3200" dirty="0" smtClean="0"/>
              <a:t>n </a:t>
            </a:r>
            <a:r>
              <a:rPr lang="en-US" sz="3200" dirty="0" err="1"/>
              <a:t>görülen</a:t>
            </a:r>
            <a:r>
              <a:rPr lang="en-US" sz="3200" dirty="0"/>
              <a:t> </a:t>
            </a:r>
            <a:r>
              <a:rPr lang="en-US" sz="3200" dirty="0" err="1"/>
              <a:t>psikiyatrik</a:t>
            </a:r>
            <a:r>
              <a:rPr lang="en-US" sz="3200" dirty="0"/>
              <a:t> </a:t>
            </a:r>
            <a:r>
              <a:rPr lang="en-US" sz="3200" dirty="0" err="1"/>
              <a:t>bozukluklardandır</a:t>
            </a:r>
            <a:r>
              <a:rPr lang="en-US" sz="3200" dirty="0"/>
              <a:t>.  </a:t>
            </a:r>
            <a:endParaRPr lang="tr-TR" sz="3200" dirty="0" smtClean="0"/>
          </a:p>
          <a:p>
            <a:r>
              <a:rPr lang="en-US" sz="3200" dirty="0" err="1" smtClean="0"/>
              <a:t>Sağlık</a:t>
            </a:r>
            <a:r>
              <a:rPr lang="en-US" sz="3200" dirty="0" smtClean="0"/>
              <a:t> </a:t>
            </a:r>
            <a:r>
              <a:rPr lang="en-US" sz="3200" dirty="0" err="1"/>
              <a:t>çalışanlarında</a:t>
            </a:r>
            <a:r>
              <a:rPr lang="en-US" sz="3200" dirty="0"/>
              <a:t> </a:t>
            </a:r>
            <a:r>
              <a:rPr lang="en-US" sz="3200" dirty="0" err="1"/>
              <a:t>hata</a:t>
            </a:r>
            <a:r>
              <a:rPr lang="en-US" sz="3200" dirty="0"/>
              <a:t> </a:t>
            </a:r>
            <a:r>
              <a:rPr lang="en-US" sz="3200" dirty="0" err="1"/>
              <a:t>yapma</a:t>
            </a:r>
            <a:r>
              <a:rPr lang="en-US" sz="3200" dirty="0"/>
              <a:t> </a:t>
            </a:r>
            <a:r>
              <a:rPr lang="en-US" sz="3200" dirty="0" err="1" smtClean="0"/>
              <a:t>korkusu</a:t>
            </a:r>
            <a:r>
              <a:rPr lang="tr-TR" sz="3200" dirty="0" smtClean="0"/>
              <a:t>, </a:t>
            </a:r>
            <a:r>
              <a:rPr lang="en-US" sz="3200" dirty="0" err="1" smtClean="0"/>
              <a:t>hafta</a:t>
            </a:r>
            <a:r>
              <a:rPr lang="en-US" sz="3200" dirty="0" smtClean="0"/>
              <a:t> </a:t>
            </a:r>
            <a:r>
              <a:rPr lang="en-US" sz="3200" dirty="0" err="1"/>
              <a:t>sonu</a:t>
            </a:r>
            <a:r>
              <a:rPr lang="en-US" sz="3200" dirty="0"/>
              <a:t> </a:t>
            </a:r>
            <a:r>
              <a:rPr lang="en-US" sz="3200" dirty="0" err="1" smtClean="0"/>
              <a:t>görevleri</a:t>
            </a:r>
            <a:r>
              <a:rPr lang="tr-TR" sz="3200" dirty="0" smtClean="0"/>
              <a:t>, ölüm, kaza gibi olaylara şahit olmaları,</a:t>
            </a:r>
            <a:r>
              <a:rPr lang="en-US" sz="3200" dirty="0" smtClean="0"/>
              <a:t> </a:t>
            </a:r>
            <a:r>
              <a:rPr lang="en-US" sz="3200" dirty="0" err="1"/>
              <a:t>anksiyete</a:t>
            </a:r>
            <a:r>
              <a:rPr lang="en-US" sz="3200" dirty="0"/>
              <a:t> </a:t>
            </a:r>
            <a:r>
              <a:rPr lang="en-US" sz="3200" dirty="0" err="1" smtClean="0"/>
              <a:t>geli</a:t>
            </a:r>
            <a:r>
              <a:rPr lang="tr-TR" sz="3200" dirty="0" smtClean="0"/>
              <a:t>ş</a:t>
            </a:r>
            <a:r>
              <a:rPr lang="en-US" sz="3200" dirty="0" smtClean="0"/>
              <a:t>me </a:t>
            </a:r>
            <a:r>
              <a:rPr lang="en-US" sz="3200" dirty="0" err="1" smtClean="0"/>
              <a:t>riski</a:t>
            </a:r>
            <a:r>
              <a:rPr lang="tr-TR" sz="3200" dirty="0" err="1" smtClean="0"/>
              <a:t>ni</a:t>
            </a:r>
            <a:r>
              <a:rPr lang="en-US" sz="3200" dirty="0" smtClean="0"/>
              <a:t> art</a:t>
            </a:r>
            <a:r>
              <a:rPr lang="tr-TR" sz="3200" dirty="0" err="1" smtClean="0"/>
              <a:t>ır</a:t>
            </a:r>
            <a:r>
              <a:rPr lang="en-US" sz="3200" dirty="0" err="1" smtClean="0"/>
              <a:t>mıştır</a:t>
            </a:r>
            <a:r>
              <a:rPr lang="tr-TR" sz="3200" dirty="0" smtClean="0"/>
              <a:t>(1)</a:t>
            </a:r>
            <a:r>
              <a:rPr lang="en-US" sz="3200" dirty="0" smtClean="0"/>
              <a:t>. </a:t>
            </a:r>
            <a:endParaRPr lang="tr-TR" sz="3200" dirty="0" smtClean="0"/>
          </a:p>
          <a:p>
            <a:r>
              <a:rPr lang="en-US" sz="3200" dirty="0" err="1" smtClean="0"/>
              <a:t>Sağlık</a:t>
            </a:r>
            <a:r>
              <a:rPr lang="en-US" sz="3200" dirty="0" smtClean="0"/>
              <a:t> </a:t>
            </a:r>
            <a:r>
              <a:rPr lang="tr-TR" sz="3200" dirty="0" err="1"/>
              <a:t>ç</a:t>
            </a:r>
            <a:r>
              <a:rPr lang="en-US" sz="3200" dirty="0" err="1" smtClean="0"/>
              <a:t>alışanları</a:t>
            </a:r>
            <a:r>
              <a:rPr lang="en-US" sz="3200" dirty="0" smtClean="0"/>
              <a:t> </a:t>
            </a:r>
            <a:r>
              <a:rPr lang="tr-TR" sz="3200" dirty="0" smtClean="0"/>
              <a:t>üzerinde </a:t>
            </a:r>
            <a:r>
              <a:rPr lang="en-US" sz="3200" dirty="0" smtClean="0"/>
              <a:t> </a:t>
            </a:r>
            <a:r>
              <a:rPr lang="en-US" sz="3200" dirty="0" err="1"/>
              <a:t>yapılmış</a:t>
            </a:r>
            <a:r>
              <a:rPr lang="en-US" sz="3200" dirty="0"/>
              <a:t> </a:t>
            </a:r>
            <a:r>
              <a:rPr lang="tr-TR" sz="3200" dirty="0" smtClean="0"/>
              <a:t>bazı </a:t>
            </a:r>
            <a:r>
              <a:rPr lang="en-US" sz="3200" dirty="0" err="1" smtClean="0"/>
              <a:t>çalışmalarda</a:t>
            </a:r>
            <a:r>
              <a:rPr lang="en-US" sz="3200" dirty="0" smtClean="0"/>
              <a:t> </a:t>
            </a:r>
            <a:r>
              <a:rPr lang="en-US" sz="3200" dirty="0" err="1"/>
              <a:t>anksiyete</a:t>
            </a:r>
            <a:r>
              <a:rPr lang="en-US" sz="3200" dirty="0"/>
              <a:t> </a:t>
            </a:r>
            <a:r>
              <a:rPr lang="en-US" sz="3200" dirty="0" err="1"/>
              <a:t>semptomlarının</a:t>
            </a:r>
            <a:r>
              <a:rPr lang="en-US" sz="3200" dirty="0"/>
              <a:t>  </a:t>
            </a:r>
            <a:r>
              <a:rPr lang="en-US" sz="3200" dirty="0" err="1"/>
              <a:t>prevalansının</a:t>
            </a:r>
            <a:r>
              <a:rPr lang="en-US" sz="3200" dirty="0"/>
              <a:t> </a:t>
            </a:r>
            <a:r>
              <a:rPr lang="en-US" sz="3200" dirty="0" err="1"/>
              <a:t>yüksek</a:t>
            </a:r>
            <a:r>
              <a:rPr lang="en-US" sz="3200" dirty="0"/>
              <a:t> </a:t>
            </a:r>
            <a:r>
              <a:rPr lang="en-US" sz="3200" dirty="0" err="1"/>
              <a:t>olduğu</a:t>
            </a:r>
            <a:r>
              <a:rPr lang="en-US" sz="3200" dirty="0"/>
              <a:t>  ve </a:t>
            </a:r>
            <a:r>
              <a:rPr lang="en-US" sz="3200" dirty="0" err="1"/>
              <a:t>anksiyetenin</a:t>
            </a:r>
            <a:r>
              <a:rPr lang="en-US" sz="3200" dirty="0"/>
              <a:t> </a:t>
            </a:r>
            <a:r>
              <a:rPr lang="en-US" sz="3200" dirty="0" err="1"/>
              <a:t>günlük</a:t>
            </a:r>
            <a:r>
              <a:rPr lang="en-US" sz="3200" dirty="0"/>
              <a:t> </a:t>
            </a:r>
            <a:r>
              <a:rPr lang="en-US" sz="3200" dirty="0" err="1"/>
              <a:t>yaşam</a:t>
            </a:r>
            <a:r>
              <a:rPr lang="en-US" sz="3200" dirty="0"/>
              <a:t> </a:t>
            </a:r>
            <a:r>
              <a:rPr lang="en-US" sz="3200" dirty="0" err="1"/>
              <a:t>kalitesini</a:t>
            </a:r>
            <a:r>
              <a:rPr lang="en-US" sz="3200" dirty="0"/>
              <a:t> ve </a:t>
            </a:r>
            <a:r>
              <a:rPr lang="en-US" sz="3200" dirty="0" err="1"/>
              <a:t>işlerinin</a:t>
            </a:r>
            <a:r>
              <a:rPr lang="en-US" sz="3200" dirty="0"/>
              <a:t> </a:t>
            </a:r>
            <a:r>
              <a:rPr lang="en-US" sz="3200" dirty="0" err="1"/>
              <a:t>kalitesini</a:t>
            </a:r>
            <a:r>
              <a:rPr lang="en-US" sz="3200" dirty="0"/>
              <a:t> </a:t>
            </a:r>
            <a:r>
              <a:rPr lang="en-US" sz="3200" dirty="0" err="1"/>
              <a:t>etkilediği</a:t>
            </a:r>
            <a:r>
              <a:rPr lang="en-US" sz="3200" dirty="0"/>
              <a:t> </a:t>
            </a:r>
            <a:r>
              <a:rPr lang="en-US" sz="3200" dirty="0" err="1" smtClean="0"/>
              <a:t>gösterilmiştir</a:t>
            </a:r>
            <a:r>
              <a:rPr lang="tr-TR" sz="3200" dirty="0" smtClean="0"/>
              <a:t>(1-3)</a:t>
            </a:r>
            <a:r>
              <a:rPr lang="en-US" sz="3200" dirty="0" smtClean="0"/>
              <a:t>. </a:t>
            </a:r>
            <a:endParaRPr lang="tr-TR" sz="3200" dirty="0" smtClean="0"/>
          </a:p>
          <a:p>
            <a:r>
              <a:rPr lang="tr-TR" sz="3200" b="1" dirty="0" smtClean="0"/>
              <a:t>Yalnız bu çalışmalar  yeterli sayıda değildir</a:t>
            </a:r>
            <a:r>
              <a:rPr lang="tr-TR" sz="3200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0230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4133" y="702750"/>
            <a:ext cx="10106464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Amaç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2321169"/>
            <a:ext cx="10148669" cy="29964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112 </a:t>
            </a:r>
            <a:r>
              <a:rPr lang="tr-TR" sz="3600" dirty="0" err="1" smtClean="0"/>
              <a:t>A</a:t>
            </a:r>
            <a:r>
              <a:rPr lang="en-US" sz="3600" dirty="0" err="1" smtClean="0"/>
              <a:t>cil</a:t>
            </a:r>
            <a:r>
              <a:rPr lang="en-US" sz="3600" dirty="0" smtClean="0"/>
              <a:t> </a:t>
            </a:r>
            <a:r>
              <a:rPr lang="tr-TR" sz="3600" dirty="0" smtClean="0"/>
              <a:t>Servis 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tr-TR" sz="3600" dirty="0" err="1" smtClean="0"/>
              <a:t>T</a:t>
            </a:r>
            <a:r>
              <a:rPr lang="en-US" sz="3600" dirty="0" err="1" smtClean="0"/>
              <a:t>oplum</a:t>
            </a:r>
            <a:r>
              <a:rPr lang="en-US" sz="3600" dirty="0" smtClean="0"/>
              <a:t> </a:t>
            </a:r>
            <a:r>
              <a:rPr lang="tr-TR" sz="3600" dirty="0" err="1" smtClean="0"/>
              <a:t>S</a:t>
            </a:r>
            <a:r>
              <a:rPr lang="en-US" sz="3600" dirty="0" err="1" smtClean="0"/>
              <a:t>ağlığı</a:t>
            </a:r>
            <a:r>
              <a:rPr lang="en-US" sz="3600" dirty="0" smtClean="0"/>
              <a:t> </a:t>
            </a:r>
            <a:r>
              <a:rPr lang="tr-TR" sz="3600" dirty="0" err="1" smtClean="0"/>
              <a:t>M</a:t>
            </a:r>
            <a:r>
              <a:rPr lang="en-US" sz="3600" dirty="0" err="1" smtClean="0"/>
              <a:t>erkezinde</a:t>
            </a:r>
            <a:r>
              <a:rPr lang="en-US" sz="3600" dirty="0" smtClean="0"/>
              <a:t> </a:t>
            </a:r>
            <a:r>
              <a:rPr lang="en-US" sz="3600" dirty="0" smtClean="0"/>
              <a:t> </a:t>
            </a:r>
            <a:r>
              <a:rPr lang="en-US" sz="3600" dirty="0" err="1" smtClean="0"/>
              <a:t>çalışan</a:t>
            </a:r>
            <a:r>
              <a:rPr lang="en-US" sz="3600" dirty="0" smtClean="0"/>
              <a:t> </a:t>
            </a:r>
            <a:r>
              <a:rPr lang="en-US" sz="3600" dirty="0" err="1" smtClean="0"/>
              <a:t>sağlık</a:t>
            </a:r>
            <a:r>
              <a:rPr lang="en-US" sz="3600" dirty="0" smtClean="0"/>
              <a:t> </a:t>
            </a:r>
            <a:r>
              <a:rPr lang="en-US" sz="3600" dirty="0" err="1" smtClean="0"/>
              <a:t>personel</a:t>
            </a:r>
            <a:r>
              <a:rPr lang="tr-TR" sz="3600" dirty="0" err="1" smtClean="0"/>
              <a:t>lerinin</a:t>
            </a:r>
            <a:r>
              <a:rPr lang="tr-TR" sz="3600" dirty="0" smtClean="0"/>
              <a:t> </a:t>
            </a:r>
            <a:r>
              <a:rPr lang="en-US" sz="3600" dirty="0" smtClean="0"/>
              <a:t> </a:t>
            </a:r>
            <a:r>
              <a:rPr lang="en-US" sz="3600" dirty="0" err="1" smtClean="0"/>
              <a:t>anksiyete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depresyon</a:t>
            </a:r>
            <a:r>
              <a:rPr lang="en-US" sz="3600" dirty="0" smtClean="0"/>
              <a:t> </a:t>
            </a:r>
            <a:r>
              <a:rPr lang="en-US" sz="3600" dirty="0" err="1" smtClean="0"/>
              <a:t>düzeyinin</a:t>
            </a:r>
            <a:r>
              <a:rPr lang="en-US" sz="3600" dirty="0" smtClean="0"/>
              <a:t> </a:t>
            </a:r>
            <a:r>
              <a:rPr lang="en-US" sz="3600" dirty="0" err="1" smtClean="0"/>
              <a:t>belirlenmesi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iki</a:t>
            </a:r>
            <a:r>
              <a:rPr lang="en-US" sz="3600" dirty="0" smtClean="0"/>
              <a:t> </a:t>
            </a:r>
            <a:r>
              <a:rPr lang="en-US" sz="3600" dirty="0" err="1" smtClean="0"/>
              <a:t>grubun</a:t>
            </a:r>
            <a:r>
              <a:rPr lang="en-US" sz="3600" dirty="0" smtClean="0"/>
              <a:t> </a:t>
            </a:r>
            <a:r>
              <a:rPr lang="tr-TR" sz="3600" dirty="0" smtClean="0"/>
              <a:t>birbiri ile </a:t>
            </a:r>
            <a:r>
              <a:rPr lang="en-US" sz="3600" dirty="0" err="1" smtClean="0"/>
              <a:t>karşılaştırılmasıdır</a:t>
            </a:r>
            <a:r>
              <a:rPr lang="en-US" sz="3600" dirty="0" smtClean="0"/>
              <a:t>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34329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6775" y="365125"/>
            <a:ext cx="10199077" cy="119638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Method</a:t>
            </a:r>
            <a:r>
              <a:rPr lang="tr-T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6775" y="1772529"/>
            <a:ext cx="10142808" cy="44172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3000" dirty="0"/>
              <a:t>Bu </a:t>
            </a:r>
            <a:r>
              <a:rPr lang="en-US" sz="3000" dirty="0" err="1"/>
              <a:t>çalışma</a:t>
            </a:r>
            <a:r>
              <a:rPr lang="en-US" sz="3000" dirty="0"/>
              <a:t> </a:t>
            </a:r>
            <a:r>
              <a:rPr lang="en-US" sz="3000" dirty="0" err="1"/>
              <a:t>prospektif</a:t>
            </a:r>
            <a:r>
              <a:rPr lang="en-US" sz="3000" dirty="0"/>
              <a:t> </a:t>
            </a:r>
            <a:r>
              <a:rPr lang="en-US" sz="3000" dirty="0" err="1"/>
              <a:t>olarak</a:t>
            </a:r>
            <a:r>
              <a:rPr lang="en-US" sz="3000" dirty="0"/>
              <a:t> Kayseri İl </a:t>
            </a:r>
            <a:r>
              <a:rPr lang="en-US" sz="3000" dirty="0" err="1"/>
              <a:t>Sağlık</a:t>
            </a:r>
            <a:r>
              <a:rPr lang="en-US" sz="3000" dirty="0"/>
              <a:t> </a:t>
            </a:r>
            <a:r>
              <a:rPr lang="en-US" sz="3000" dirty="0" err="1"/>
              <a:t>Müdürlüğü</a:t>
            </a:r>
            <a:r>
              <a:rPr lang="en-US" sz="3000" dirty="0"/>
              <a:t> </a:t>
            </a:r>
            <a:r>
              <a:rPr lang="en-US" sz="3000" dirty="0" err="1"/>
              <a:t>çalışanları</a:t>
            </a:r>
            <a:r>
              <a:rPr lang="en-US" sz="3000" dirty="0"/>
              <a:t> </a:t>
            </a:r>
            <a:r>
              <a:rPr lang="en-US" sz="3000" dirty="0" err="1"/>
              <a:t>üzerinde</a:t>
            </a:r>
            <a:r>
              <a:rPr lang="en-US" sz="3000" dirty="0"/>
              <a:t>, 1 </a:t>
            </a:r>
            <a:r>
              <a:rPr lang="en-US" sz="3000" dirty="0" err="1"/>
              <a:t>Eylül</a:t>
            </a:r>
            <a:r>
              <a:rPr lang="en-US" sz="3000" dirty="0"/>
              <a:t> 2015-1 </a:t>
            </a:r>
            <a:r>
              <a:rPr lang="en-US" sz="3000" dirty="0" err="1"/>
              <a:t>Ocak</a:t>
            </a:r>
            <a:r>
              <a:rPr lang="en-US" sz="3000" dirty="0"/>
              <a:t> 2016 </a:t>
            </a:r>
            <a:r>
              <a:rPr lang="en-US" sz="3000" dirty="0" err="1"/>
              <a:t>tarihleri</a:t>
            </a:r>
            <a:r>
              <a:rPr lang="en-US" sz="3000" dirty="0"/>
              <a:t> </a:t>
            </a:r>
            <a:r>
              <a:rPr lang="en-US" sz="3000" dirty="0" err="1"/>
              <a:t>arasında</a:t>
            </a:r>
            <a:r>
              <a:rPr lang="en-US" sz="3000" dirty="0"/>
              <a:t> </a:t>
            </a:r>
            <a:r>
              <a:rPr lang="en-US" sz="3000" dirty="0" err="1"/>
              <a:t>yapıldı</a:t>
            </a:r>
            <a:r>
              <a:rPr lang="en-US" sz="3000" dirty="0" smtClean="0"/>
              <a:t>.</a:t>
            </a:r>
            <a:endParaRPr lang="tr-TR" sz="3000" dirty="0" smtClean="0"/>
          </a:p>
          <a:p>
            <a:r>
              <a:rPr lang="tr-TR" sz="3000" dirty="0" smtClean="0"/>
              <a:t>Bu çalışma için </a:t>
            </a:r>
            <a:r>
              <a:rPr lang="tr-TR" sz="3000" b="1" dirty="0" smtClean="0"/>
              <a:t>Kayseri İl Sağlık Müdürlüğü ve Halk Sağlığı Müdürlüğü</a:t>
            </a:r>
            <a:r>
              <a:rPr lang="tr-TR" sz="3000" dirty="0" smtClean="0"/>
              <a:t>'nden izin alındı.</a:t>
            </a:r>
          </a:p>
          <a:p>
            <a:r>
              <a:rPr lang="tr-TR" sz="3000" b="1" dirty="0" smtClean="0"/>
              <a:t>Erciyes Üniversitesi Etik Kurulu</a:t>
            </a:r>
            <a:r>
              <a:rPr lang="tr-TR" sz="3000" dirty="0" smtClean="0"/>
              <a:t>'ndan  onay alındı.</a:t>
            </a:r>
          </a:p>
          <a:p>
            <a:r>
              <a:rPr lang="en-US" sz="3000" dirty="0" smtClean="0"/>
              <a:t> </a:t>
            </a:r>
            <a:r>
              <a:rPr lang="en-US" sz="3000" b="1" dirty="0" smtClean="0"/>
              <a:t>112 </a:t>
            </a:r>
            <a:r>
              <a:rPr lang="tr-TR" sz="3000" b="1" dirty="0" err="1" smtClean="0"/>
              <a:t>A</a:t>
            </a:r>
            <a:r>
              <a:rPr lang="en-US" sz="3000" b="1" dirty="0" err="1" smtClean="0"/>
              <a:t>cilde</a:t>
            </a:r>
            <a:r>
              <a:rPr lang="en-US" sz="3000" b="1" dirty="0" smtClean="0"/>
              <a:t> </a:t>
            </a:r>
            <a:r>
              <a:rPr lang="tr-TR" sz="3000" b="1" dirty="0" smtClean="0"/>
              <a:t>Serviste </a:t>
            </a:r>
            <a:r>
              <a:rPr lang="tr-TR" sz="3000" dirty="0" smtClean="0"/>
              <a:t>görev yapan </a:t>
            </a:r>
            <a:r>
              <a:rPr lang="en-US" sz="3000" dirty="0" smtClean="0"/>
              <a:t> </a:t>
            </a:r>
            <a:r>
              <a:rPr lang="en-US" sz="3000" dirty="0" err="1" smtClean="0"/>
              <a:t>doktor</a:t>
            </a:r>
            <a:r>
              <a:rPr lang="tr-TR" sz="3000" dirty="0" err="1" smtClean="0"/>
              <a:t>lar</a:t>
            </a:r>
            <a:r>
              <a:rPr lang="en-US" sz="3000" dirty="0" smtClean="0"/>
              <a:t>, </a:t>
            </a:r>
            <a:r>
              <a:rPr lang="en-US" sz="3000" dirty="0" err="1" smtClean="0"/>
              <a:t>paramedik</a:t>
            </a:r>
            <a:r>
              <a:rPr lang="tr-TR" sz="3000" dirty="0" err="1" smtClean="0"/>
              <a:t>ler</a:t>
            </a:r>
            <a:r>
              <a:rPr lang="en-US" sz="3000" dirty="0" smtClean="0"/>
              <a:t>, </a:t>
            </a:r>
            <a:r>
              <a:rPr lang="en-US" sz="3000" dirty="0" err="1" smtClean="0"/>
              <a:t>acil</a:t>
            </a:r>
            <a:r>
              <a:rPr lang="en-US" sz="3000" dirty="0" smtClean="0"/>
              <a:t> </a:t>
            </a:r>
            <a:r>
              <a:rPr lang="en-US" sz="3000" dirty="0" err="1" smtClean="0"/>
              <a:t>tıp</a:t>
            </a:r>
            <a:r>
              <a:rPr lang="en-US" sz="3000" dirty="0" smtClean="0"/>
              <a:t> </a:t>
            </a:r>
            <a:r>
              <a:rPr lang="en-US" sz="3000" dirty="0" err="1" smtClean="0"/>
              <a:t>teknisyenleri</a:t>
            </a:r>
            <a:r>
              <a:rPr lang="en-US" sz="3000" dirty="0" smtClean="0"/>
              <a:t>,</a:t>
            </a:r>
            <a:r>
              <a:rPr lang="tr-TR" sz="3000" dirty="0" smtClean="0"/>
              <a:t> </a:t>
            </a:r>
            <a:r>
              <a:rPr lang="en-US" sz="3000" dirty="0" err="1" smtClean="0"/>
              <a:t>şoförler</a:t>
            </a:r>
            <a:r>
              <a:rPr lang="tr-TR" sz="3000" dirty="0" smtClean="0"/>
              <a:t>, sağlık memuru</a:t>
            </a:r>
            <a:r>
              <a:rPr lang="en-US" sz="3000" dirty="0" smtClean="0"/>
              <a:t>  </a:t>
            </a:r>
            <a:r>
              <a:rPr lang="en-US" sz="3000" dirty="0" err="1" smtClean="0"/>
              <a:t>ve</a:t>
            </a:r>
            <a:r>
              <a:rPr lang="en-US" sz="3000" dirty="0" smtClean="0"/>
              <a:t> </a:t>
            </a:r>
            <a:r>
              <a:rPr lang="en-US" sz="3000" dirty="0" err="1" smtClean="0"/>
              <a:t>hemşireler</a:t>
            </a:r>
            <a:r>
              <a:rPr lang="en-US" sz="3000" dirty="0" smtClean="0"/>
              <a:t> </a:t>
            </a:r>
            <a:r>
              <a:rPr lang="en-US" sz="3000" dirty="0" err="1" smtClean="0"/>
              <a:t>alındı</a:t>
            </a:r>
            <a:r>
              <a:rPr lang="en-US" sz="3000" dirty="0" smtClean="0"/>
              <a:t>. </a:t>
            </a:r>
            <a:endParaRPr lang="tr-TR" sz="3000" dirty="0" smtClean="0"/>
          </a:p>
          <a:p>
            <a:r>
              <a:rPr lang="en-US" sz="3000" b="1" dirty="0" err="1" smtClean="0"/>
              <a:t>Halk</a:t>
            </a:r>
            <a:r>
              <a:rPr lang="en-US" sz="3000" b="1" dirty="0" smtClean="0"/>
              <a:t> </a:t>
            </a:r>
            <a:r>
              <a:rPr lang="tr-TR" sz="3000" b="1" dirty="0" err="1" smtClean="0"/>
              <a:t>S</a:t>
            </a:r>
            <a:r>
              <a:rPr lang="en-US" sz="3000" b="1" dirty="0" err="1" smtClean="0"/>
              <a:t>ağlığı</a:t>
            </a:r>
            <a:r>
              <a:rPr lang="en-US" sz="3000" b="1" dirty="0" smtClean="0"/>
              <a:t> </a:t>
            </a:r>
            <a:r>
              <a:rPr lang="tr-TR" sz="3000" b="1" dirty="0" smtClean="0"/>
              <a:t>Müdürlüğünde</a:t>
            </a:r>
            <a:r>
              <a:rPr lang="en-US" sz="3000" b="1" dirty="0" smtClean="0"/>
              <a:t> </a:t>
            </a:r>
            <a:r>
              <a:rPr lang="en-US" sz="3000" dirty="0" err="1" smtClean="0"/>
              <a:t>ise</a:t>
            </a:r>
            <a:r>
              <a:rPr lang="en-US" sz="3000" dirty="0" smtClean="0"/>
              <a:t> </a:t>
            </a:r>
            <a:r>
              <a:rPr lang="en-US" sz="3000" dirty="0" err="1" smtClean="0"/>
              <a:t>doktor</a:t>
            </a:r>
            <a:r>
              <a:rPr lang="tr-TR" sz="3000" dirty="0" err="1" smtClean="0"/>
              <a:t>lar</a:t>
            </a:r>
            <a:r>
              <a:rPr lang="en-US" sz="3000" dirty="0" smtClean="0"/>
              <a:t>, </a:t>
            </a:r>
            <a:r>
              <a:rPr lang="en-US" sz="3000" dirty="0" err="1" smtClean="0"/>
              <a:t>hemşire</a:t>
            </a:r>
            <a:r>
              <a:rPr lang="tr-TR" sz="3000" dirty="0" err="1" smtClean="0"/>
              <a:t>ler</a:t>
            </a:r>
            <a:r>
              <a:rPr lang="en-US" sz="3000" dirty="0" smtClean="0"/>
              <a:t>, </a:t>
            </a:r>
            <a:r>
              <a:rPr lang="en-US" sz="3000" dirty="0" err="1" smtClean="0"/>
              <a:t>ebe</a:t>
            </a:r>
            <a:r>
              <a:rPr lang="tr-TR" sz="3000" dirty="0" smtClean="0"/>
              <a:t>, acil tıp teknisyeni, sağlık memurları</a:t>
            </a:r>
            <a:r>
              <a:rPr lang="en-US" sz="3000" dirty="0" smtClean="0"/>
              <a:t> </a:t>
            </a:r>
            <a:r>
              <a:rPr lang="en-US" sz="3000" dirty="0" err="1" smtClean="0"/>
              <a:t>ve</a:t>
            </a:r>
            <a:r>
              <a:rPr lang="en-US" sz="3000" dirty="0" smtClean="0"/>
              <a:t> </a:t>
            </a:r>
            <a:r>
              <a:rPr lang="tr-TR" sz="3000" dirty="0" smtClean="0"/>
              <a:t>şoförler </a:t>
            </a:r>
            <a:r>
              <a:rPr lang="en-US" sz="3000" dirty="0" err="1" smtClean="0"/>
              <a:t>alındı</a:t>
            </a:r>
            <a:r>
              <a:rPr lang="en-US" sz="3000" dirty="0" smtClean="0"/>
              <a:t>. </a:t>
            </a:r>
            <a:endParaRPr lang="tr-TR" sz="3000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395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Method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461544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err="1" smtClean="0"/>
              <a:t>Çalışma</a:t>
            </a:r>
            <a:r>
              <a:rPr lang="en-US" sz="3200" dirty="0" smtClean="0"/>
              <a:t> </a:t>
            </a:r>
            <a:r>
              <a:rPr lang="en-US" sz="3200" dirty="0" err="1" smtClean="0"/>
              <a:t>için</a:t>
            </a:r>
            <a:r>
              <a:rPr lang="en-US" sz="3200" dirty="0" smtClean="0"/>
              <a:t> </a:t>
            </a:r>
            <a:r>
              <a:rPr lang="en-US" sz="3200" dirty="0" err="1" smtClean="0"/>
              <a:t>bilgiler</a:t>
            </a:r>
            <a:r>
              <a:rPr lang="en-US" sz="3200" dirty="0" smtClean="0"/>
              <a:t> </a:t>
            </a:r>
            <a:r>
              <a:rPr lang="en-US" sz="3200" dirty="0" err="1" smtClean="0"/>
              <a:t>kişilerle</a:t>
            </a:r>
            <a:r>
              <a:rPr lang="en-US" sz="3200" dirty="0" smtClean="0"/>
              <a:t> </a:t>
            </a:r>
            <a:r>
              <a:rPr lang="en-US" sz="3200" dirty="0" err="1" smtClean="0"/>
              <a:t>yüz</a:t>
            </a:r>
            <a:r>
              <a:rPr lang="en-US" sz="3200" dirty="0" smtClean="0"/>
              <a:t> </a:t>
            </a:r>
            <a:r>
              <a:rPr lang="en-US" sz="3200" dirty="0" err="1" smtClean="0"/>
              <a:t>yüze</a:t>
            </a:r>
            <a:r>
              <a:rPr lang="en-US" sz="3200" dirty="0" smtClean="0"/>
              <a:t> </a:t>
            </a:r>
            <a:r>
              <a:rPr lang="en-US" sz="3200" dirty="0" err="1" smtClean="0"/>
              <a:t>anket</a:t>
            </a:r>
            <a:r>
              <a:rPr lang="en-US" sz="3200" dirty="0" smtClean="0"/>
              <a:t> </a:t>
            </a:r>
            <a:r>
              <a:rPr lang="en-US" sz="3200" dirty="0" err="1" smtClean="0"/>
              <a:t>doldurularak</a:t>
            </a:r>
            <a:r>
              <a:rPr lang="en-US" sz="3200" dirty="0" smtClean="0"/>
              <a:t> </a:t>
            </a:r>
            <a:r>
              <a:rPr lang="en-US" sz="3200" dirty="0" err="1" smtClean="0"/>
              <a:t>elde</a:t>
            </a:r>
            <a:r>
              <a:rPr lang="en-US" sz="3200" dirty="0" smtClean="0"/>
              <a:t> </a:t>
            </a:r>
            <a:r>
              <a:rPr lang="en-US" sz="3200" dirty="0" err="1" smtClean="0"/>
              <a:t>edildi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smtClean="0"/>
              <a:t> </a:t>
            </a:r>
            <a:r>
              <a:rPr lang="tr-TR" sz="3200" dirty="0" smtClean="0"/>
              <a:t>Anksiyete ve depresyon belirti düzeyini belirlemek için </a:t>
            </a:r>
            <a:r>
              <a:rPr lang="tr-TR" sz="3200" dirty="0" err="1" smtClean="0">
                <a:solidFill>
                  <a:srgbClr val="FF0000"/>
                </a:solidFill>
              </a:rPr>
              <a:t>Beck</a:t>
            </a:r>
            <a:r>
              <a:rPr lang="tr-TR" sz="3200" dirty="0" smtClean="0">
                <a:solidFill>
                  <a:srgbClr val="FF0000"/>
                </a:solidFill>
              </a:rPr>
              <a:t> Anksiyete Ölçeği </a:t>
            </a:r>
            <a:r>
              <a:rPr lang="tr-TR" sz="3200" dirty="0" smtClean="0"/>
              <a:t>ve </a:t>
            </a:r>
            <a:r>
              <a:rPr lang="tr-TR" sz="3200" dirty="0" err="1" smtClean="0">
                <a:solidFill>
                  <a:srgbClr val="FF0000"/>
                </a:solidFill>
              </a:rPr>
              <a:t>Beck</a:t>
            </a:r>
            <a:r>
              <a:rPr lang="tr-TR" sz="3200" dirty="0" smtClean="0">
                <a:solidFill>
                  <a:srgbClr val="FF0000"/>
                </a:solidFill>
              </a:rPr>
              <a:t> Depresyon Envanteri </a:t>
            </a:r>
            <a:r>
              <a:rPr lang="tr-TR" sz="3200" dirty="0" smtClean="0"/>
              <a:t>kullanıldı.</a:t>
            </a:r>
          </a:p>
          <a:p>
            <a:r>
              <a:rPr lang="tr-TR" sz="3200" dirty="0" smtClean="0"/>
              <a:t>Ayrıca katılımcıların demografik bilgileri, eğitim durum ve yılı, medeni hali, görev yeri ve yılı, kronik hastalıkları, sigara ve alkol kullanımı ile ilgili bilgileri kaydedildi.</a:t>
            </a:r>
          </a:p>
          <a:p>
            <a:r>
              <a:rPr lang="tr-TR" sz="3200" dirty="0" smtClean="0"/>
              <a:t>Veriler SPSS 15.00 programı kullanılarak kaydedildi. </a:t>
            </a:r>
          </a:p>
          <a:p>
            <a:r>
              <a:rPr lang="tr-TR" sz="3200" dirty="0" smtClean="0"/>
              <a:t>P&lt;0.05 anlamlı kabul edildi.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7963" y="365125"/>
            <a:ext cx="11479237" cy="98537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                               Sonuçlar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6098" y="1446663"/>
            <a:ext cx="11451102" cy="47303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 smtClean="0"/>
              <a:t>Çalışmaya  toplam 322 kişi dahil edildi.</a:t>
            </a:r>
          </a:p>
          <a:p>
            <a:r>
              <a:rPr lang="tr-TR" sz="3200" dirty="0" smtClean="0"/>
              <a:t> 169’u </a:t>
            </a:r>
            <a:r>
              <a:rPr lang="tr-TR" sz="3200" b="1" dirty="0" smtClean="0">
                <a:solidFill>
                  <a:srgbClr val="FF0000"/>
                </a:solidFill>
              </a:rPr>
              <a:t>(%53) </a:t>
            </a:r>
            <a:r>
              <a:rPr lang="tr-TR" sz="3200" dirty="0" smtClean="0"/>
              <a:t>112 acil servis , 153’ü </a:t>
            </a:r>
            <a:r>
              <a:rPr lang="tr-TR" sz="3200" b="1" dirty="0" smtClean="0">
                <a:solidFill>
                  <a:srgbClr val="FF0000"/>
                </a:solidFill>
              </a:rPr>
              <a:t>(%47) </a:t>
            </a:r>
            <a:r>
              <a:rPr lang="tr-TR" sz="3200" dirty="0" smtClean="0"/>
              <a:t>halk sağlığı çalışanı idi. </a:t>
            </a:r>
          </a:p>
          <a:p>
            <a:r>
              <a:rPr lang="tr-TR" sz="3200" dirty="0" smtClean="0"/>
              <a:t>Bu kişilerin yaş ortalaması 34±9 yıl idi. </a:t>
            </a:r>
          </a:p>
          <a:p>
            <a:r>
              <a:rPr lang="tr-TR" sz="3200" dirty="0" smtClean="0"/>
              <a:t>Çalışmaya alınanların 200’ü </a:t>
            </a:r>
            <a:r>
              <a:rPr lang="tr-TR" sz="3200" dirty="0" smtClean="0">
                <a:solidFill>
                  <a:srgbClr val="FF0000"/>
                </a:solidFill>
              </a:rPr>
              <a:t>(%62) kadın</a:t>
            </a:r>
            <a:r>
              <a:rPr lang="tr-TR" sz="3200" dirty="0" smtClean="0"/>
              <a:t>, 122’si </a:t>
            </a:r>
            <a:r>
              <a:rPr lang="tr-TR" sz="3200" dirty="0" smtClean="0">
                <a:solidFill>
                  <a:srgbClr val="FF0000"/>
                </a:solidFill>
              </a:rPr>
              <a:t>(%38) erkek </a:t>
            </a:r>
            <a:r>
              <a:rPr lang="tr-TR" sz="3200" dirty="0" smtClean="0"/>
              <a:t>idi.</a:t>
            </a:r>
          </a:p>
          <a:p>
            <a:r>
              <a:rPr lang="tr-TR" sz="3200" dirty="0" smtClean="0"/>
              <a:t>Çalışmaya alınan kişilere ait demografik veriler </a:t>
            </a:r>
            <a:r>
              <a:rPr lang="tr-TR" sz="3200" b="1" dirty="0" smtClean="0"/>
              <a:t>tablo 1</a:t>
            </a:r>
            <a:r>
              <a:rPr lang="tr-TR" sz="3200" dirty="0" smtClean="0"/>
              <a:t> ve </a:t>
            </a:r>
            <a:r>
              <a:rPr lang="tr-TR" sz="3200" b="1" dirty="0" smtClean="0"/>
              <a:t>şekil 1</a:t>
            </a:r>
            <a:r>
              <a:rPr lang="tr-TR" sz="3200" dirty="0" smtClean="0"/>
              <a:t>’de  verilmiştir.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5881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37503959"/>
              </p:ext>
            </p:extLst>
          </p:nvPr>
        </p:nvGraphicFramePr>
        <p:xfrm>
          <a:off x="211016" y="157562"/>
          <a:ext cx="9537895" cy="611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621"/>
                <a:gridCol w="2222695"/>
                <a:gridCol w="2194560"/>
                <a:gridCol w="2082019"/>
              </a:tblGrid>
              <a:tr h="617127">
                <a:tc>
                  <a:txBody>
                    <a:bodyPr/>
                    <a:lstStyle/>
                    <a:p>
                      <a:r>
                        <a:rPr lang="tr-TR" dirty="0" smtClean="0"/>
                        <a:t>Değişken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</a:p>
                    <a:p>
                      <a:r>
                        <a:rPr lang="tr-TR" dirty="0" smtClean="0"/>
                        <a:t>(n=322)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112 Acil Servis</a:t>
                      </a:r>
                    </a:p>
                    <a:p>
                      <a:r>
                        <a:rPr lang="tr-TR" dirty="0" smtClean="0"/>
                        <a:t>(n=169)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Halk Sağlığı</a:t>
                      </a:r>
                    </a:p>
                    <a:p>
                      <a:r>
                        <a:rPr lang="tr-TR" dirty="0" smtClean="0"/>
                        <a:t>(n=153)</a:t>
                      </a:r>
                      <a:endParaRPr lang="tr-TR" dirty="0"/>
                    </a:p>
                  </a:txBody>
                  <a:tcPr/>
                </a:tc>
              </a:tr>
              <a:tr h="4302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Yaş ±, SD yıl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34±9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29±7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38±8</a:t>
                      </a:r>
                      <a:endParaRPr lang="tr-TR" b="1" dirty="0"/>
                    </a:p>
                  </a:txBody>
                  <a:tcPr/>
                </a:tc>
              </a:tr>
              <a:tr h="95025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Cins, n (%)</a:t>
                      </a:r>
                    </a:p>
                    <a:p>
                      <a:r>
                        <a:rPr lang="tr-TR" dirty="0" smtClean="0"/>
                        <a:t>     Erkek</a:t>
                      </a:r>
                    </a:p>
                    <a:p>
                      <a:r>
                        <a:rPr lang="tr-TR" dirty="0" smtClean="0"/>
                        <a:t>     Kadın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122 (38)</a:t>
                      </a:r>
                    </a:p>
                    <a:p>
                      <a:r>
                        <a:rPr lang="tr-TR" dirty="0" smtClean="0"/>
                        <a:t>200 (62)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80 (47)</a:t>
                      </a:r>
                    </a:p>
                    <a:p>
                      <a:r>
                        <a:rPr lang="tr-TR" dirty="0" smtClean="0"/>
                        <a:t>89 (53)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42(27)</a:t>
                      </a:r>
                    </a:p>
                    <a:p>
                      <a:r>
                        <a:rPr lang="tr-TR" dirty="0" smtClean="0"/>
                        <a:t>111 (73)</a:t>
                      </a:r>
                      <a:endParaRPr lang="tr-TR" dirty="0"/>
                    </a:p>
                  </a:txBody>
                  <a:tcPr/>
                </a:tc>
              </a:tr>
              <a:tr h="8951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Medeni durumu, n(%)</a:t>
                      </a:r>
                    </a:p>
                    <a:p>
                      <a:r>
                        <a:rPr lang="tr-TR" dirty="0" smtClean="0"/>
                        <a:t>    Evli</a:t>
                      </a:r>
                    </a:p>
                    <a:p>
                      <a:r>
                        <a:rPr lang="tr-TR" dirty="0" smtClean="0"/>
                        <a:t>    Bekar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247</a:t>
                      </a:r>
                      <a:r>
                        <a:rPr lang="tr-TR" baseline="0" dirty="0" smtClean="0"/>
                        <a:t> (77)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75  (23)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111(66)</a:t>
                      </a:r>
                    </a:p>
                    <a:p>
                      <a:r>
                        <a:rPr lang="tr-TR" dirty="0" smtClean="0"/>
                        <a:t>58 (34)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136 (89)</a:t>
                      </a:r>
                    </a:p>
                    <a:p>
                      <a:r>
                        <a:rPr lang="tr-TR" dirty="0" smtClean="0"/>
                        <a:t> 17 (11)</a:t>
                      </a:r>
                      <a:endParaRPr lang="tr-TR" dirty="0"/>
                    </a:p>
                  </a:txBody>
                  <a:tcPr/>
                </a:tc>
              </a:tr>
              <a:tr h="143770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Eğitim durumu, n(%)</a:t>
                      </a:r>
                    </a:p>
                    <a:p>
                      <a:r>
                        <a:rPr lang="tr-TR" b="0" dirty="0" smtClean="0"/>
                        <a:t>   Üniversite</a:t>
                      </a:r>
                    </a:p>
                    <a:p>
                      <a:r>
                        <a:rPr lang="tr-TR" b="0" dirty="0" smtClean="0"/>
                        <a:t>   Lise</a:t>
                      </a:r>
                    </a:p>
                    <a:p>
                      <a:r>
                        <a:rPr lang="tr-TR" b="0" dirty="0" smtClean="0"/>
                        <a:t>   Ortaokul</a:t>
                      </a:r>
                    </a:p>
                    <a:p>
                      <a:r>
                        <a:rPr lang="tr-TR" b="0" dirty="0" smtClean="0"/>
                        <a:t>   İlkokul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/>
                        <a:t>233(72)</a:t>
                      </a:r>
                    </a:p>
                    <a:p>
                      <a:r>
                        <a:rPr lang="tr-TR" dirty="0" smtClean="0"/>
                        <a:t>84 (26)</a:t>
                      </a:r>
                    </a:p>
                    <a:p>
                      <a:r>
                        <a:rPr lang="tr-TR" dirty="0" smtClean="0"/>
                        <a:t>4(1.2)</a:t>
                      </a:r>
                    </a:p>
                    <a:p>
                      <a:r>
                        <a:rPr lang="tr-TR" dirty="0" smtClean="0"/>
                        <a:t>1 (0.3)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/>
                        <a:t>101(60)</a:t>
                      </a:r>
                    </a:p>
                    <a:p>
                      <a:r>
                        <a:rPr lang="tr-TR" dirty="0" smtClean="0"/>
                        <a:t>64(38)</a:t>
                      </a:r>
                    </a:p>
                    <a:p>
                      <a:r>
                        <a:rPr lang="tr-TR" dirty="0" smtClean="0"/>
                        <a:t>3(2)</a:t>
                      </a:r>
                    </a:p>
                    <a:p>
                      <a:r>
                        <a:rPr lang="tr-TR" dirty="0" smtClean="0"/>
                        <a:t>1(1)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/>
                        <a:t>132(86)</a:t>
                      </a:r>
                    </a:p>
                    <a:p>
                      <a:r>
                        <a:rPr lang="tr-TR" dirty="0" smtClean="0"/>
                        <a:t>20(13)</a:t>
                      </a:r>
                    </a:p>
                    <a:p>
                      <a:r>
                        <a:rPr lang="tr-TR" dirty="0" smtClean="0"/>
                        <a:t>1(1)</a:t>
                      </a:r>
                    </a:p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4302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Görev süresi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dirty="0" smtClean="0"/>
                        <a:t>±SD, yıl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10±7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8±6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13±7</a:t>
                      </a:r>
                      <a:endParaRPr lang="tr-TR" b="1" dirty="0"/>
                    </a:p>
                  </a:txBody>
                  <a:tcPr/>
                </a:tc>
              </a:tr>
              <a:tr h="4302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Toplam aldığı</a:t>
                      </a:r>
                      <a:r>
                        <a:rPr lang="tr-TR" b="1" baseline="0" dirty="0" smtClean="0"/>
                        <a:t> eğitim, </a:t>
                      </a:r>
                      <a:r>
                        <a:rPr lang="tr-TR" b="1" dirty="0" smtClean="0"/>
                        <a:t>±SD, yıl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14±2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13±2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15±2</a:t>
                      </a:r>
                      <a:endParaRPr lang="tr-TR" b="1" dirty="0"/>
                    </a:p>
                  </a:txBody>
                  <a:tcPr/>
                </a:tc>
              </a:tr>
              <a:tr h="4302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Sigara,</a:t>
                      </a:r>
                      <a:r>
                        <a:rPr lang="tr-TR" b="1" baseline="0" dirty="0" smtClean="0"/>
                        <a:t> n(%)</a:t>
                      </a:r>
                      <a:endParaRPr lang="tr-T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 (31)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62(37)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38(25)</a:t>
                      </a:r>
                      <a:endParaRPr lang="tr-TR" dirty="0"/>
                    </a:p>
                  </a:txBody>
                  <a:tcPr/>
                </a:tc>
              </a:tr>
              <a:tr h="43027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Kronik hastalık, n(%)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 (13)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12(7)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29(19)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9903655" y="225083"/>
            <a:ext cx="2077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Tablo 1. Katılımcıların demografik bilgileri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2031" y="464234"/>
          <a:ext cx="5992837" cy="5739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6428935" y="379828"/>
          <a:ext cx="5345723" cy="5078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1 Grafik"/>
          <p:cNvGraphicFramePr/>
          <p:nvPr/>
        </p:nvGraphicFramePr>
        <p:xfrm>
          <a:off x="349348" y="323558"/>
          <a:ext cx="5516880" cy="569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1083212" y="6189785"/>
            <a:ext cx="3488788" cy="379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Şekil 1. Demografik veriler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84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Beck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anksiyete</a:t>
            </a:r>
            <a:r>
              <a:rPr lang="tr-TR" b="1" dirty="0" smtClean="0">
                <a:solidFill>
                  <a:srgbClr val="FF0000"/>
                </a:solidFill>
              </a:rPr>
              <a:t> düzeyi</a:t>
            </a:r>
            <a:r>
              <a:rPr lang="tr-TR" dirty="0">
                <a:solidFill>
                  <a:srgbClr val="FF0000"/>
                </a:solidFill>
              </a:rPr>
              <a:t>;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dirty="0" smtClean="0"/>
              <a:t>112 acilde çalışanlarında  </a:t>
            </a:r>
            <a:r>
              <a:rPr lang="en-US" dirty="0" err="1" smtClean="0"/>
              <a:t>ortanca</a:t>
            </a:r>
            <a:r>
              <a:rPr lang="tr-TR" dirty="0" smtClean="0"/>
              <a:t> </a:t>
            </a:r>
            <a:r>
              <a:rPr lang="tr-TR" dirty="0" smtClean="0"/>
              <a:t>5 (0-48), halk sağlığı çalışanlarında ise </a:t>
            </a:r>
            <a:r>
              <a:rPr lang="en-US" dirty="0" err="1" smtClean="0"/>
              <a:t>ortanca</a:t>
            </a:r>
            <a:r>
              <a:rPr lang="tr-TR" dirty="0" smtClean="0"/>
              <a:t> </a:t>
            </a:r>
            <a:r>
              <a:rPr lang="tr-TR" dirty="0" smtClean="0"/>
              <a:t>6 (0-56) idi ve  aralarında istatiksel olarak fark yoktu (p=0.126). </a:t>
            </a:r>
          </a:p>
          <a:p>
            <a:r>
              <a:rPr lang="tr-TR" dirty="0" err="1"/>
              <a:t>Beck</a:t>
            </a:r>
            <a:r>
              <a:rPr lang="tr-TR" dirty="0"/>
              <a:t> </a:t>
            </a:r>
            <a:r>
              <a:rPr lang="tr-TR" dirty="0" err="1"/>
              <a:t>anksiyete</a:t>
            </a:r>
            <a:r>
              <a:rPr lang="tr-TR" dirty="0"/>
              <a:t> ölçeğine </a:t>
            </a:r>
            <a:r>
              <a:rPr lang="tr-TR" dirty="0" smtClean="0"/>
              <a:t>göre </a:t>
            </a:r>
            <a:r>
              <a:rPr lang="en-US" dirty="0" err="1" smtClean="0"/>
              <a:t>tum</a:t>
            </a:r>
            <a:r>
              <a:rPr lang="en-US" dirty="0" smtClean="0"/>
              <a:t> </a:t>
            </a:r>
            <a:r>
              <a:rPr lang="en-US" dirty="0" err="1" smtClean="0"/>
              <a:t>calismaya</a:t>
            </a:r>
            <a:r>
              <a:rPr lang="en-US" dirty="0" smtClean="0"/>
              <a:t> </a:t>
            </a:r>
            <a:r>
              <a:rPr lang="en-US" dirty="0" err="1" smtClean="0"/>
              <a:t>alinanlarda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tr-TR" dirty="0">
                <a:solidFill>
                  <a:srgbClr val="FF0000"/>
                </a:solidFill>
              </a:rPr>
              <a:t>%41 </a:t>
            </a:r>
            <a:r>
              <a:rPr lang="tr-TR" dirty="0" smtClean="0"/>
              <a:t> </a:t>
            </a:r>
            <a:r>
              <a:rPr lang="en-US" dirty="0" err="1" smtClean="0"/>
              <a:t>inde</a:t>
            </a:r>
            <a:r>
              <a:rPr lang="en-US" dirty="0" smtClean="0"/>
              <a:t> </a:t>
            </a:r>
            <a:r>
              <a:rPr lang="tr-TR" dirty="0" err="1" smtClean="0"/>
              <a:t>anksiyete</a:t>
            </a:r>
            <a:r>
              <a:rPr lang="tr-TR" dirty="0" smtClean="0"/>
              <a:t> </a:t>
            </a:r>
            <a:r>
              <a:rPr lang="tr-TR" dirty="0"/>
              <a:t>düzeyi normalin üzerinde bulundu. </a:t>
            </a:r>
            <a:endParaRPr lang="tr-TR" dirty="0" smtClean="0"/>
          </a:p>
          <a:p>
            <a:r>
              <a:rPr lang="tr-TR" dirty="0" smtClean="0"/>
              <a:t>112 acil </a:t>
            </a:r>
            <a:r>
              <a:rPr lang="tr-TR" dirty="0" smtClean="0">
                <a:solidFill>
                  <a:srgbClr val="FF0000"/>
                </a:solidFill>
              </a:rPr>
              <a:t>(%38) </a:t>
            </a:r>
            <a:r>
              <a:rPr lang="tr-TR" dirty="0" smtClean="0"/>
              <a:t>ve halk sağlığı çalışanları </a:t>
            </a:r>
            <a:r>
              <a:rPr lang="tr-TR" dirty="0" smtClean="0">
                <a:solidFill>
                  <a:srgbClr val="FF0000"/>
                </a:solidFill>
              </a:rPr>
              <a:t>(%44) </a:t>
            </a:r>
            <a:r>
              <a:rPr lang="tr-TR" dirty="0" smtClean="0"/>
              <a:t>arasında istatiksel olarak fark yoktu (p=0.231)</a:t>
            </a:r>
          </a:p>
          <a:p>
            <a:endParaRPr lang="tr-TR" sz="32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1296</Words>
  <Application>Microsoft Office PowerPoint</Application>
  <PresentationFormat>Özel</PresentationFormat>
  <Paragraphs>162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Office Teması</vt:lpstr>
      <vt:lpstr>   Kayseri İlinde Birinci Basamak Sağlık Hizmetlerinde Çalışanların Anksiyete ve Depresyon Düzeyinin Değerlendirilmesi </vt:lpstr>
      <vt:lpstr>Giriş </vt:lpstr>
      <vt:lpstr>Amaç</vt:lpstr>
      <vt:lpstr>Method </vt:lpstr>
      <vt:lpstr>Method </vt:lpstr>
      <vt:lpstr>                               Sonuçlar</vt:lpstr>
      <vt:lpstr>Slayt 7</vt:lpstr>
      <vt:lpstr>Slayt 8</vt:lpstr>
      <vt:lpstr>Sonuçlar</vt:lpstr>
      <vt:lpstr>Sonuçlar</vt:lpstr>
      <vt:lpstr>Sonuçlar</vt:lpstr>
      <vt:lpstr>Sonuçlar</vt:lpstr>
      <vt:lpstr>Tartışma</vt:lpstr>
      <vt:lpstr>Tartışma</vt:lpstr>
      <vt:lpstr>Tartışma</vt:lpstr>
      <vt:lpstr>Tartışma</vt:lpstr>
      <vt:lpstr>Tartışma</vt:lpstr>
      <vt:lpstr>Kaynaklar</vt:lpstr>
      <vt:lpstr>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KAYSERİ İLİNDE BİRİNCİ BASAMAK SAĞLIK HİZMETLERİNDE ÇALIŞANLARIN ANKSİYETE VE DEPRESYON DÜZEYİNİN DEĞERLENDİRİLMESİ</dc:title>
  <dc:creator>drhalit</dc:creator>
  <cp:lastModifiedBy>User</cp:lastModifiedBy>
  <cp:revision>94</cp:revision>
  <dcterms:created xsi:type="dcterms:W3CDTF">2016-04-29T06:57:56Z</dcterms:created>
  <dcterms:modified xsi:type="dcterms:W3CDTF">2016-05-11T19:49:50Z</dcterms:modified>
</cp:coreProperties>
</file>