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6" r:id="rId7"/>
    <p:sldId id="275" r:id="rId8"/>
    <p:sldId id="277" r:id="rId9"/>
    <p:sldId id="272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1" r:id="rId20"/>
    <p:sldId id="270" r:id="rId21"/>
    <p:sldId id="273" r:id="rId22"/>
    <p:sldId id="274" r:id="rId2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CB1F-EC70-40F5-B5E4-CE814DD52778}" type="datetimeFigureOut">
              <a:rPr lang="tr-TR" smtClean="0"/>
              <a:t>11.05.2016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8475-F09C-4986-866F-44B7BF4546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1368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CB1F-EC70-40F5-B5E4-CE814DD52778}" type="datetimeFigureOut">
              <a:rPr lang="tr-TR" smtClean="0"/>
              <a:t>11.05.2016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8475-F09C-4986-866F-44B7BF4546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022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CB1F-EC70-40F5-B5E4-CE814DD52778}" type="datetimeFigureOut">
              <a:rPr lang="tr-TR" smtClean="0"/>
              <a:t>11.05.2016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8475-F09C-4986-866F-44B7BF4546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5349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CB1F-EC70-40F5-B5E4-CE814DD52778}" type="datetimeFigureOut">
              <a:rPr lang="tr-TR" smtClean="0"/>
              <a:t>11.05.2016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8475-F09C-4986-866F-44B7BF4546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774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CB1F-EC70-40F5-B5E4-CE814DD52778}" type="datetimeFigureOut">
              <a:rPr lang="tr-TR" smtClean="0"/>
              <a:t>11.05.2016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8475-F09C-4986-866F-44B7BF4546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5766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CB1F-EC70-40F5-B5E4-CE814DD52778}" type="datetimeFigureOut">
              <a:rPr lang="tr-TR" smtClean="0"/>
              <a:t>11.05.2016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8475-F09C-4986-866F-44B7BF4546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9677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CB1F-EC70-40F5-B5E4-CE814DD52778}" type="datetimeFigureOut">
              <a:rPr lang="tr-TR" smtClean="0"/>
              <a:t>11.05.2016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8475-F09C-4986-866F-44B7BF4546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0405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CB1F-EC70-40F5-B5E4-CE814DD52778}" type="datetimeFigureOut">
              <a:rPr lang="tr-TR" smtClean="0"/>
              <a:t>11.05.2016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8475-F09C-4986-866F-44B7BF4546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1398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CB1F-EC70-40F5-B5E4-CE814DD52778}" type="datetimeFigureOut">
              <a:rPr lang="tr-TR" smtClean="0"/>
              <a:t>11.05.2016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8475-F09C-4986-866F-44B7BF4546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3032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CB1F-EC70-40F5-B5E4-CE814DD52778}" type="datetimeFigureOut">
              <a:rPr lang="tr-TR" smtClean="0"/>
              <a:t>11.05.2016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8475-F09C-4986-866F-44B7BF4546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275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CB1F-EC70-40F5-B5E4-CE814DD52778}" type="datetimeFigureOut">
              <a:rPr lang="tr-TR" smtClean="0"/>
              <a:t>11.05.2016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8475-F09C-4986-866F-44B7BF4546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9053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6CB1F-EC70-40F5-B5E4-CE814DD52778}" type="datetimeFigureOut">
              <a:rPr lang="tr-TR" smtClean="0"/>
              <a:t>11.05.2016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28475-F09C-4986-866F-44B7BF4546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1746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395536" y="1700809"/>
            <a:ext cx="8280920" cy="1899642"/>
          </a:xfrm>
        </p:spPr>
        <p:txBody>
          <a:bodyPr>
            <a:normAutofit fontScale="90000"/>
          </a:bodyPr>
          <a:lstStyle/>
          <a:p>
            <a:r>
              <a:rPr lang="de-DE" b="1" dirty="0" err="1"/>
              <a:t>Gündem</a:t>
            </a:r>
            <a:r>
              <a:rPr lang="de-DE" b="1" dirty="0"/>
              <a:t> Afrika </a:t>
            </a:r>
            <a:r>
              <a:rPr lang="de-DE" b="1" dirty="0" err="1"/>
              <a:t>ve</a:t>
            </a:r>
            <a:r>
              <a:rPr lang="de-DE" b="1" dirty="0"/>
              <a:t> Sendai: </a:t>
            </a:r>
            <a:br>
              <a:rPr lang="tr-TR" b="1" dirty="0"/>
            </a:br>
            <a:r>
              <a:rPr lang="de-DE" b="1" dirty="0"/>
              <a:t>19. </a:t>
            </a:r>
            <a:r>
              <a:rPr lang="de-DE" b="1" dirty="0" err="1"/>
              <a:t>Afet</a:t>
            </a:r>
            <a:r>
              <a:rPr lang="de-DE" b="1" dirty="0"/>
              <a:t> </a:t>
            </a:r>
            <a:r>
              <a:rPr lang="de-DE" b="1" dirty="0" err="1"/>
              <a:t>ve</a:t>
            </a:r>
            <a:r>
              <a:rPr lang="de-DE" b="1" dirty="0"/>
              <a:t> </a:t>
            </a:r>
            <a:r>
              <a:rPr lang="de-DE" b="1" dirty="0" err="1"/>
              <a:t>Acil</a:t>
            </a:r>
            <a:r>
              <a:rPr lang="de-DE" b="1" dirty="0"/>
              <a:t> </a:t>
            </a:r>
            <a:r>
              <a:rPr lang="de-DE" b="1" dirty="0" err="1"/>
              <a:t>Tıp</a:t>
            </a:r>
            <a:r>
              <a:rPr lang="de-DE" b="1" dirty="0"/>
              <a:t> </a:t>
            </a:r>
            <a:r>
              <a:rPr lang="de-DE" b="1" dirty="0" err="1"/>
              <a:t>Dünya</a:t>
            </a:r>
            <a:r>
              <a:rPr lang="de-DE" b="1" dirty="0"/>
              <a:t> </a:t>
            </a:r>
            <a:r>
              <a:rPr lang="de-DE" b="1" dirty="0" err="1"/>
              <a:t>Kongresinden</a:t>
            </a:r>
            <a:r>
              <a:rPr lang="de-DE" b="1" dirty="0"/>
              <a:t> </a:t>
            </a:r>
            <a:r>
              <a:rPr lang="de-DE" b="1" dirty="0" err="1"/>
              <a:t>Notlar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7077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tr-TR" sz="3600" dirty="0">
                <a:solidFill>
                  <a:srgbClr val="FF0000"/>
                </a:solidFill>
              </a:rPr>
              <a:t>AFET RİSK YÖNETİMİ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tr-TR" sz="2400" dirty="0"/>
              <a:t>Afet planları tüm hastaneler için bir gerekliliktir.</a:t>
            </a:r>
          </a:p>
          <a:p>
            <a:pPr algn="just"/>
            <a:r>
              <a:rPr lang="tr-TR" sz="2400" dirty="0"/>
              <a:t>Bu planlar içsel (</a:t>
            </a:r>
            <a:r>
              <a:rPr lang="tr-TR" sz="2400" dirty="0" err="1"/>
              <a:t>internal</a:t>
            </a:r>
            <a:r>
              <a:rPr lang="tr-TR" sz="2400" dirty="0"/>
              <a:t>) ve dışsal (</a:t>
            </a:r>
            <a:r>
              <a:rPr lang="tr-TR" sz="2400" dirty="0" err="1"/>
              <a:t>external</a:t>
            </a:r>
            <a:r>
              <a:rPr lang="tr-TR" sz="2400" dirty="0"/>
              <a:t>) afet planlarını içermesi gerekmektedir.</a:t>
            </a:r>
          </a:p>
          <a:p>
            <a:pPr algn="just"/>
            <a:r>
              <a:rPr lang="tr-TR" sz="2400" dirty="0"/>
              <a:t>Afet El Kitabı sağlık hizmetleri, yönetim ve lojistik hizmetlerini içerecek şekilde hazırlanmalıdır.</a:t>
            </a:r>
          </a:p>
          <a:p>
            <a:pPr algn="just"/>
            <a:r>
              <a:rPr lang="tr-TR" sz="2400" dirty="0"/>
              <a:t>İçsel afet planları senaryo ve tatbikatlarla sürekli geliştirilmeli,</a:t>
            </a:r>
          </a:p>
          <a:p>
            <a:pPr algn="just"/>
            <a:r>
              <a:rPr lang="tr-TR" sz="2400" dirty="0"/>
              <a:t>Afet sırasında hastane kapasitesinin nasıl artırılacağı, iletişimin nasıl sağlanacağı, yangın söndürme cihazlarının kullanımı gibi konular bu planda yer almalıdır.  </a:t>
            </a:r>
          </a:p>
          <a:p>
            <a:pPr algn="just"/>
            <a:r>
              <a:rPr lang="tr-TR" sz="2400" dirty="0"/>
              <a:t>Hazırlana el kitabı her yıl geliştirilerek güncellenmelidir. </a:t>
            </a:r>
          </a:p>
        </p:txBody>
      </p:sp>
    </p:spTree>
    <p:extLst>
      <p:ext uri="{BB962C8B-B14F-4D97-AF65-F5344CB8AC3E}">
        <p14:creationId xmlns:p14="http://schemas.microsoft.com/office/powerpoint/2010/main" val="3639609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tr-TR" sz="3600" dirty="0">
                <a:solidFill>
                  <a:srgbClr val="FF0000"/>
                </a:solidFill>
              </a:rPr>
              <a:t>AFET RİSK YÖNETİMİ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algn="just"/>
            <a:r>
              <a:rPr lang="tr-TR" sz="2400" dirty="0"/>
              <a:t>Afete Hazırlık El Kitabı konusunda yapılan bir sunumda; </a:t>
            </a:r>
          </a:p>
          <a:p>
            <a:pPr lvl="1" algn="just"/>
            <a:r>
              <a:rPr lang="tr-TR" sz="2000" dirty="0"/>
              <a:t>Araştırmacılar tarafından geliştirilen el kitabının farklı iki klinikte görev yapan sağlık personeline eğitim olarak verildiği,</a:t>
            </a:r>
          </a:p>
          <a:p>
            <a:pPr lvl="1" algn="just"/>
            <a:r>
              <a:rPr lang="tr-TR" sz="2000" dirty="0"/>
              <a:t>Eğitim öncesi ve sonrası anket uygulanarak sağlık personelinin bilgi seviyesinin ölçüldüğü,</a:t>
            </a:r>
          </a:p>
          <a:p>
            <a:pPr lvl="1" algn="just"/>
            <a:r>
              <a:rPr lang="tr-TR" sz="2000" dirty="0"/>
              <a:t>Eğitim öncesi 6/36 olan başarı oranının eğitim sonrası 36/36 olarak bulunduğu,</a:t>
            </a:r>
          </a:p>
          <a:p>
            <a:pPr lvl="1" algn="just"/>
            <a:r>
              <a:rPr lang="tr-TR" sz="2000" dirty="0"/>
              <a:t>Bu çalışmanın Şubat 2015 yılında tamamlandığı, değerlendirme aracının geliştirilmesi ve masa başı tatbikatlarının ise yaklaşık 1-2 yıl içerisinde tamamlanacağı belirtilmiştir.</a:t>
            </a:r>
          </a:p>
        </p:txBody>
      </p:sp>
    </p:spTree>
    <p:extLst>
      <p:ext uri="{BB962C8B-B14F-4D97-AF65-F5344CB8AC3E}">
        <p14:creationId xmlns:p14="http://schemas.microsoft.com/office/powerpoint/2010/main" val="174687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tr-TR" sz="3600" dirty="0">
                <a:solidFill>
                  <a:srgbClr val="FF0000"/>
                </a:solidFill>
              </a:rPr>
              <a:t>AFET RİSK YÖNETİMİ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algn="just"/>
            <a:r>
              <a:rPr lang="tr-TR" sz="2400" dirty="0"/>
              <a:t>2013 yılında Filipinlerde meydana gelen tayfun 11 milyondan fazla insanı etkilemiş ve 6000’den fazla insanın ölümüne neden olmuş,</a:t>
            </a:r>
          </a:p>
          <a:p>
            <a:pPr algn="just"/>
            <a:r>
              <a:rPr lang="tr-TR" sz="2400" dirty="0"/>
              <a:t>Filipinler Sağlık Bakanlığı </a:t>
            </a:r>
            <a:r>
              <a:rPr lang="tr-TR" sz="2400" dirty="0" err="1"/>
              <a:t>Toclabon</a:t>
            </a:r>
            <a:r>
              <a:rPr lang="tr-TR" sz="2400" dirty="0"/>
              <a:t> bölgesine sağlık ekipleri göndermiş ve UNICEF’in de desteğiyle bu bölgede bulunan </a:t>
            </a:r>
            <a:r>
              <a:rPr lang="tr-TR" sz="2400" dirty="0">
                <a:solidFill>
                  <a:srgbClr val="FF0000"/>
                </a:solidFill>
              </a:rPr>
              <a:t>13888 çocuğa oral </a:t>
            </a:r>
            <a:r>
              <a:rPr lang="tr-TR" sz="2400" dirty="0" err="1">
                <a:solidFill>
                  <a:srgbClr val="FF0000"/>
                </a:solidFill>
              </a:rPr>
              <a:t>polio</a:t>
            </a:r>
            <a:r>
              <a:rPr lang="tr-TR" sz="2400" dirty="0">
                <a:solidFill>
                  <a:srgbClr val="FF0000"/>
                </a:solidFill>
              </a:rPr>
              <a:t> ve kızamık aşısı yapılmış ve Vitamin A desteği verilmiş,</a:t>
            </a:r>
            <a:r>
              <a:rPr lang="tr-TR" sz="2400" dirty="0"/>
              <a:t> </a:t>
            </a:r>
          </a:p>
          <a:p>
            <a:pPr algn="just"/>
            <a:r>
              <a:rPr lang="tr-TR" sz="2400" dirty="0"/>
              <a:t>Kaynakların sınırlı olduğu bu tür ortamlarda bulaşıcı hastalıkların kontrolü ve izlenmesi çok zor olduğu,</a:t>
            </a:r>
          </a:p>
          <a:p>
            <a:pPr algn="just"/>
            <a:r>
              <a:rPr lang="tr-TR" sz="2400" dirty="0"/>
              <a:t>Koruyucu önlem olarak aşı kampanyaları düzenlenmesinin önemi vurgulanmış ancak bunun zaman ve kaynak kaybına yol açacağının unutulmaması gerektiği ifade edilmiştir.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1178092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tr-TR" sz="3600" dirty="0">
                <a:solidFill>
                  <a:srgbClr val="FF0000"/>
                </a:solidFill>
              </a:rPr>
              <a:t>AFET RİSK YÖNETİMİ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2400" dirty="0"/>
              <a:t>Afet yönetimi Güney Afrika için çok yeni bir alan olduğundan sel, yangın, deprem ve trafik kazaları gibi afetler göz önüne alındığında afete yönelik standart bir eğitim programına ihtiyaç duyulduğu, </a:t>
            </a:r>
          </a:p>
          <a:p>
            <a:pPr algn="just"/>
            <a:r>
              <a:rPr lang="tr-TR" sz="2400" dirty="0"/>
              <a:t>2010 öncesi Güney Afrika’da standart bir eğitim programı bulunmadığı ve 2010 Dünya Kupası öncesi özel sektörden 55 sağlık tesisinde sadece 40 personelin bu konuda eğitim aldığı,</a:t>
            </a:r>
          </a:p>
          <a:p>
            <a:pPr algn="just"/>
            <a:r>
              <a:rPr lang="tr-TR" sz="2400" dirty="0"/>
              <a:t>Devlet hastanelerinde görev yapan personelle ilgili ise bir veri bulunmadığı,</a:t>
            </a:r>
          </a:p>
          <a:p>
            <a:pPr algn="just"/>
            <a:r>
              <a:rPr lang="tr-TR" sz="2400" dirty="0"/>
              <a:t>2010 sonrası eğitim merkezinde tüm sağlık personelinin % 20’ sine eğitim verildiği, devlet hastanelerinin %98’de afet planları hazırlandığı ve bunların %50’sinde düzenli olarak tatbikatlar yapıldığı sunumlarda ifade edilmiştir.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4041867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tr-TR" sz="3600" dirty="0">
                <a:solidFill>
                  <a:srgbClr val="FF0000"/>
                </a:solidFill>
              </a:rPr>
              <a:t>KAPASİTE STRATEJİLERİ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algn="just"/>
            <a:r>
              <a:rPr lang="tr-TR" sz="2400" dirty="0"/>
              <a:t>Bu başlık altında yapılan sunumlarda özellikle Yüksek Güvenlikli Organizasyonlardan (High </a:t>
            </a:r>
            <a:r>
              <a:rPr lang="tr-TR" sz="2400" dirty="0" err="1"/>
              <a:t>Reability</a:t>
            </a:r>
            <a:r>
              <a:rPr lang="tr-TR" sz="2400" dirty="0"/>
              <a:t> </a:t>
            </a:r>
            <a:r>
              <a:rPr lang="tr-TR" sz="2400" dirty="0" err="1"/>
              <a:t>Organisation</a:t>
            </a:r>
            <a:r>
              <a:rPr lang="tr-TR" sz="2400" dirty="0"/>
              <a:t>= HRO) bahsedilmiş,</a:t>
            </a:r>
          </a:p>
          <a:p>
            <a:pPr algn="just"/>
            <a:r>
              <a:rPr lang="tr-TR" sz="2400" dirty="0"/>
              <a:t>Kitlesel olaylarda polis, itfaiye ve sağlık ekiplerinin işbirliği içerisinde çalışmak zorunda olduğu,</a:t>
            </a:r>
          </a:p>
          <a:p>
            <a:pPr algn="just"/>
            <a:r>
              <a:rPr lang="tr-TR" sz="2400" dirty="0"/>
              <a:t>Yüksek Güvenlikli Organizasyonların konserler, spor faaliyetleri veya şehir festivalleri olduğu ve bu organizasyonlarda güvenliği sağlamaya yönelik planlamalar yapıldığı anlatılmış,</a:t>
            </a:r>
          </a:p>
          <a:p>
            <a:pPr algn="just"/>
            <a:r>
              <a:rPr lang="tr-TR" sz="2400" dirty="0"/>
              <a:t>Akademik uzmanlar, polisler ile organizatör ve HRO çalışanlarından oluşan üç gruba anket uygulanarak yapılan bir çalışmaya ilişkin sonuçlar paylaşılmış ve polislere göre en riskli aktivitelerin futbol müsabakaları olduğu belirtilmiştir. </a:t>
            </a:r>
          </a:p>
        </p:txBody>
      </p:sp>
    </p:spTree>
    <p:extLst>
      <p:ext uri="{BB962C8B-B14F-4D97-AF65-F5344CB8AC3E}">
        <p14:creationId xmlns:p14="http://schemas.microsoft.com/office/powerpoint/2010/main" val="13804443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tr-TR" sz="3600" dirty="0">
                <a:solidFill>
                  <a:srgbClr val="FF0000"/>
                </a:solidFill>
              </a:rPr>
              <a:t>KAPASİTE STRATEJİLERİ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2400" dirty="0"/>
              <a:t>Son yıllarda tüm dünya genelinde yüksek güvenlikli organizasyonların (HRO) sayısı artmaktadır. </a:t>
            </a:r>
          </a:p>
          <a:p>
            <a:pPr algn="just"/>
            <a:r>
              <a:rPr lang="tr-TR" sz="2400" dirty="0"/>
              <a:t>Polis ve kurtarma ekipleri arasındaki işbirliği faaliyetlerinin, risklerin ve </a:t>
            </a:r>
            <a:r>
              <a:rPr lang="tr-TR" sz="2400" dirty="0" err="1"/>
              <a:t>incinebilirlik</a:t>
            </a:r>
            <a:r>
              <a:rPr lang="tr-TR" sz="2400" dirty="0"/>
              <a:t> analizinin tam olarak yapılmasının, yaşamların ve kaynakların korunmasında çok önemli olduğu göz önüne alındığında bu konuda kullanılabilecek araçların geliştirilmesine ihtiyaç olduğu aşikardır. </a:t>
            </a:r>
          </a:p>
          <a:p>
            <a:pPr algn="just"/>
            <a:r>
              <a:rPr lang="tr-TR" sz="2400" dirty="0"/>
              <a:t>İsveç’te STREET adı verilen bir araç geliştirilmiş, büyük olaylardan önce </a:t>
            </a:r>
            <a:r>
              <a:rPr lang="tr-TR" sz="2400" dirty="0" err="1"/>
              <a:t>simüle</a:t>
            </a:r>
            <a:r>
              <a:rPr lang="tr-TR" sz="2400" dirty="0"/>
              <a:t> bir çevrede olabilecek olaylara ilişkin kabul edilebilir geçerlilik ve güvenirlilikte risk değerlendirmesi yapılmaya başlanmıştır. </a:t>
            </a:r>
          </a:p>
          <a:p>
            <a:pPr algn="just"/>
            <a:r>
              <a:rPr lang="tr-TR" sz="2400" dirty="0"/>
              <a:t>Ancak bu ve benzeri araçların mutlaka geliştirilmesi gerektiği katılımcılar tarafından belirtilmiştir.</a:t>
            </a:r>
          </a:p>
        </p:txBody>
      </p:sp>
    </p:spTree>
    <p:extLst>
      <p:ext uri="{BB962C8B-B14F-4D97-AF65-F5344CB8AC3E}">
        <p14:creationId xmlns:p14="http://schemas.microsoft.com/office/powerpoint/2010/main" val="39639872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tr-TR" sz="3600" dirty="0">
                <a:solidFill>
                  <a:srgbClr val="FF0000"/>
                </a:solidFill>
              </a:rPr>
              <a:t>KAPASİTE STRATEJİLERİ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2400" dirty="0"/>
              <a:t>Büyük Japonya depreminden sonra </a:t>
            </a:r>
            <a:r>
              <a:rPr lang="tr-TR" sz="2400" dirty="0">
                <a:solidFill>
                  <a:srgbClr val="FF0000"/>
                </a:solidFill>
              </a:rPr>
              <a:t>Tokyo English Life </a:t>
            </a:r>
            <a:r>
              <a:rPr lang="tr-TR" sz="2400" dirty="0" err="1">
                <a:solidFill>
                  <a:srgbClr val="FF0000"/>
                </a:solidFill>
              </a:rPr>
              <a:t>Line</a:t>
            </a:r>
            <a:r>
              <a:rPr lang="tr-TR" sz="2400" dirty="0">
                <a:solidFill>
                  <a:srgbClr val="FF0000"/>
                </a:solidFill>
              </a:rPr>
              <a:t> </a:t>
            </a:r>
            <a:r>
              <a:rPr lang="tr-TR" sz="2400" dirty="0"/>
              <a:t>adındaki </a:t>
            </a:r>
            <a:r>
              <a:rPr lang="tr-TR" sz="2400" dirty="0" err="1"/>
              <a:t>NGO’nun</a:t>
            </a:r>
            <a:r>
              <a:rPr lang="tr-TR" sz="2400" dirty="0"/>
              <a:t>, sağlık personeline yönelik psikolojik ilk yardım konusunda eğitimler düzenlediğine yönelik yapılan sunumda;</a:t>
            </a:r>
          </a:p>
          <a:p>
            <a:pPr algn="just"/>
            <a:r>
              <a:rPr lang="tr-TR" sz="2400" dirty="0"/>
              <a:t>Sağlıklı olma fiziksel ve psikolojik olarak iyi olma hali olduğu, ancak ruh sağlığı ve </a:t>
            </a:r>
            <a:r>
              <a:rPr lang="tr-TR" sz="2400" dirty="0" err="1"/>
              <a:t>psikososyal</a:t>
            </a:r>
            <a:r>
              <a:rPr lang="tr-TR" sz="2400" dirty="0"/>
              <a:t> desteğin kriz durumlarında göz ardı edildiği, </a:t>
            </a:r>
          </a:p>
          <a:p>
            <a:pPr algn="just"/>
            <a:r>
              <a:rPr lang="tr-TR" sz="2400" dirty="0">
                <a:solidFill>
                  <a:srgbClr val="FF0000"/>
                </a:solidFill>
              </a:rPr>
              <a:t>Psikolojik ilk yardımın</a:t>
            </a:r>
            <a:r>
              <a:rPr lang="tr-TR" sz="2400" dirty="0"/>
              <a:t>, afet veya çatışma gibi ortamlarla karşılaşan insanlara ruh sağlıklarının korunmasına yönelik psikolojik destek vermek olduğu, </a:t>
            </a:r>
          </a:p>
          <a:p>
            <a:pPr algn="just"/>
            <a:r>
              <a:rPr lang="tr-TR" sz="2400" dirty="0"/>
              <a:t>1995 yılından beri acil olaylarda psikolojik destek sağlanmasının önemi bilinmesine rağmen buna yönelik yapılandırılmış bir eğitim bulunmadığı belirtilmiştir.</a:t>
            </a:r>
          </a:p>
        </p:txBody>
      </p:sp>
    </p:spTree>
    <p:extLst>
      <p:ext uri="{BB962C8B-B14F-4D97-AF65-F5344CB8AC3E}">
        <p14:creationId xmlns:p14="http://schemas.microsoft.com/office/powerpoint/2010/main" val="5018174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tr-TR" sz="3600" dirty="0">
                <a:solidFill>
                  <a:srgbClr val="FF0000"/>
                </a:solidFill>
              </a:rPr>
              <a:t>AFET ARAŞTIRMALARI VE AFETE MÜDAHALE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algn="just"/>
            <a:r>
              <a:rPr lang="tr-TR" sz="2400" dirty="0"/>
              <a:t>Hemşirelerin afetlere çalışma çevresi, yaşam koşulları, klinik karar verme konularında ve psikolojik olarak hazır olmadıkları,</a:t>
            </a:r>
          </a:p>
          <a:p>
            <a:pPr algn="just"/>
            <a:r>
              <a:rPr lang="tr-TR" sz="2400" dirty="0"/>
              <a:t>Afet bilgi düzeylerinin yeterli olmadığı ifade edilen sunumlarda afet sonrası hemşirelerin Post </a:t>
            </a:r>
            <a:r>
              <a:rPr lang="tr-TR" sz="2400" dirty="0" err="1"/>
              <a:t>Travmatik</a:t>
            </a:r>
            <a:r>
              <a:rPr lang="tr-TR" sz="2400" dirty="0"/>
              <a:t> Stres Bozukluğu semptomlarına benzer stres semptomları yaşadığı,</a:t>
            </a:r>
          </a:p>
          <a:p>
            <a:pPr algn="just"/>
            <a:r>
              <a:rPr lang="tr-TR" sz="2400" dirty="0"/>
              <a:t>Çevreden kaynaklanan stres oranının afetlerde görev yapanlarda yüksek olduğu,</a:t>
            </a:r>
          </a:p>
          <a:p>
            <a:pPr algn="just"/>
            <a:r>
              <a:rPr lang="tr-TR" sz="2400" dirty="0"/>
              <a:t>Afetlerde görev almış hemşireler ile yapılan bir çalışma sonucu katılımcılarla paylaşılmış,</a:t>
            </a:r>
          </a:p>
        </p:txBody>
      </p:sp>
    </p:spTree>
    <p:extLst>
      <p:ext uri="{BB962C8B-B14F-4D97-AF65-F5344CB8AC3E}">
        <p14:creationId xmlns:p14="http://schemas.microsoft.com/office/powerpoint/2010/main" val="41902521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tr-TR" sz="3600" dirty="0">
                <a:solidFill>
                  <a:srgbClr val="FF0000"/>
                </a:solidFill>
              </a:rPr>
              <a:t>AFET ARAŞTIRMALARI VE AFETE MÜDAHALE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algn="just"/>
            <a:r>
              <a:rPr lang="tr-TR" sz="2400" dirty="0"/>
              <a:t>Çalışmada afetlerde görev almış hemşirelere görev yapmalarını engelleyen çevreyle ilgili sorunların neler olduğu sorulduğunda;</a:t>
            </a:r>
          </a:p>
          <a:p>
            <a:pPr lvl="1" algn="just"/>
            <a:r>
              <a:rPr lang="tr-TR" sz="2000" dirty="0"/>
              <a:t>bedensel yorgunluk, uyku problemleri, alışılmamış çevre şartları; </a:t>
            </a:r>
          </a:p>
          <a:p>
            <a:pPr lvl="1" algn="just"/>
            <a:r>
              <a:rPr lang="tr-TR" sz="2000" dirty="0"/>
              <a:t>ortam sıcaklığı, soğukluğu, yağışlı olması; </a:t>
            </a:r>
          </a:p>
          <a:p>
            <a:pPr lvl="1" algn="just"/>
            <a:r>
              <a:rPr lang="tr-TR" sz="2000" dirty="0"/>
              <a:t>kültürel farklılıklar, yoğun ve zor çalışma koşulları ve </a:t>
            </a:r>
          </a:p>
          <a:p>
            <a:pPr lvl="1" algn="just"/>
            <a:r>
              <a:rPr lang="tr-TR" sz="2000" dirty="0"/>
              <a:t>dinlenmeksizin uzun çalışma süreleri belirtilmiştir. </a:t>
            </a:r>
            <a:endParaRPr lang="tr-TR" sz="2400" dirty="0"/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tr-TR" sz="2400" dirty="0"/>
              <a:t>Benzer afet durumlarında hemşirelerin görevlerini daha iyi ve verimli olarak yapabilmelerini sağlamak amacıyla eğitimler verilmesinin ve yetkilendirilmelerinin önemli olduğu vurgulanmıştır.</a:t>
            </a:r>
          </a:p>
          <a:p>
            <a:pPr algn="just"/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419016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tr-TR" sz="3600" dirty="0">
                <a:solidFill>
                  <a:srgbClr val="FF0000"/>
                </a:solidFill>
              </a:rPr>
              <a:t>AFET ARAŞTIRMALARI VE AFETE MÜDAHALE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algn="just"/>
            <a:r>
              <a:rPr lang="tr-TR" sz="2400" dirty="0"/>
              <a:t>Afet ve acil durumlarda hastanelerin zarar görebilirliğinin azaltılması, sağlık hizmetlerinin kesintisiz ve etkin bir şekilde devam ettirilebilmesi, can kayıplarının azaltılmasında ve hayatın normalleşmesinde belirleyici olduğu,</a:t>
            </a:r>
          </a:p>
          <a:p>
            <a:pPr algn="just"/>
            <a:r>
              <a:rPr lang="tr-TR" sz="2400" dirty="0"/>
              <a:t>Afetlerden hastanelerinde etkilenebildiği ve bunun sonucunda tahliye edilmesi gerektiği ifade edilerek 2011 yılı Japonya büyük depreminde 10 hastane ve 84 kliniğin tamamen çöktüğü ve 581 hastanenin kısmen zarar gördüğü,</a:t>
            </a:r>
          </a:p>
          <a:p>
            <a:pPr algn="just"/>
            <a:r>
              <a:rPr lang="tr-TR" sz="2400" dirty="0"/>
              <a:t>10 hastaneyi </a:t>
            </a:r>
            <a:r>
              <a:rPr lang="tr-TR" sz="2400" dirty="0" err="1"/>
              <a:t>tsunami</a:t>
            </a:r>
            <a:r>
              <a:rPr lang="tr-TR" sz="2400" dirty="0"/>
              <a:t> nedeniyle su bastığı ve tüm hastalarını ve sağlık personelinin hayatlarını kaybettiği ifade edilerek hastanelerin afete hazırlığının ve dayanaklılığın artırılmasının önemine dikkat çekilmiştir.</a:t>
            </a:r>
          </a:p>
        </p:txBody>
      </p:sp>
    </p:spTree>
    <p:extLst>
      <p:ext uri="{BB962C8B-B14F-4D97-AF65-F5344CB8AC3E}">
        <p14:creationId xmlns:p14="http://schemas.microsoft.com/office/powerpoint/2010/main" val="213858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>
                <a:solidFill>
                  <a:srgbClr val="FF0000"/>
                </a:solidFill>
              </a:rPr>
              <a:t>Giriş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tr-TR" sz="2400" dirty="0"/>
              <a:t>Afet tıbbı, acil tıbbın ana unsurlarından biridir. Afet yönetiminde sağlık birimleri ile diğer disiplinlerin birbirlerini tamamlaması önem arz etmektedir. </a:t>
            </a:r>
          </a:p>
          <a:p>
            <a:pPr algn="just"/>
            <a:r>
              <a:rPr lang="tr-TR" sz="2400" dirty="0"/>
              <a:t>Bu sunuda on dokuzuncusu düzenlenen </a:t>
            </a:r>
            <a:r>
              <a:rPr lang="tr-TR" sz="2400" dirty="0">
                <a:solidFill>
                  <a:srgbClr val="FF0000"/>
                </a:solidFill>
              </a:rPr>
              <a:t>Dünya Afet ve Acil Tıp Kongresinde</a:t>
            </a:r>
            <a:r>
              <a:rPr lang="tr-TR" sz="2400" dirty="0"/>
              <a:t> öne çıkan başlıkların ve elde edilen izlenimlerin paylaşılması amaçlanmıştır.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3861048"/>
            <a:ext cx="5616624" cy="2612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4858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tr-TR" sz="3600" dirty="0">
                <a:solidFill>
                  <a:srgbClr val="FF0000"/>
                </a:solidFill>
              </a:rPr>
              <a:t>AFET EĞİTİMİ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algn="just"/>
            <a:r>
              <a:rPr lang="tr-TR" sz="2400" dirty="0"/>
              <a:t>Belçika’da yapılan ve askeri ve sivil tıp fakültesi öğrencilerinin KBRN konularındaki bilgi düzeylerinin karşılaştırıldığı bir çalışmanın sunumunda;</a:t>
            </a:r>
          </a:p>
          <a:p>
            <a:pPr algn="just"/>
            <a:r>
              <a:rPr lang="tr-TR" sz="2400" dirty="0"/>
              <a:t>Askeri öğrenci eğitiminin sivil öğrencilerden farklılık arz ettiği, </a:t>
            </a:r>
          </a:p>
          <a:p>
            <a:pPr algn="just"/>
            <a:r>
              <a:rPr lang="tr-TR" sz="2400" dirty="0"/>
              <a:t>Belçika’da askeri eğitimin özellikle afet, insani yardım, KBRN konularında sivillerden daha iyi olduğu,</a:t>
            </a:r>
          </a:p>
          <a:p>
            <a:pPr algn="just"/>
            <a:r>
              <a:rPr lang="tr-TR" sz="2400" dirty="0"/>
              <a:t>Söz konusu çalışmada asker ve sivil öğrencilere 10 teorik ve 10 pratik sorudan oluşan anket uygulanarak KBRN bilgi seviyelerinin ölçüldüğü,</a:t>
            </a:r>
          </a:p>
          <a:p>
            <a:pPr algn="just"/>
            <a:r>
              <a:rPr lang="tr-TR" sz="2400" dirty="0"/>
              <a:t>Bunun sonucunda askeri öğrencilerin bilgi düzeylerinin sivil öğrencilerden yüksek tespit edildiği bildirilmiştir.</a:t>
            </a:r>
          </a:p>
        </p:txBody>
      </p:sp>
    </p:spTree>
    <p:extLst>
      <p:ext uri="{BB962C8B-B14F-4D97-AF65-F5344CB8AC3E}">
        <p14:creationId xmlns:p14="http://schemas.microsoft.com/office/powerpoint/2010/main" val="42623385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tr-TR" sz="3600" dirty="0">
                <a:solidFill>
                  <a:srgbClr val="FF0000"/>
                </a:solidFill>
              </a:rPr>
              <a:t>SONUÇ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algn="just"/>
            <a:r>
              <a:rPr lang="tr-TR" sz="2400" dirty="0"/>
              <a:t>Afet ülkesi olmamıza rağmen ülkemizden kongreye katkının az olduğunu, gerek Sağlık Bakanlığı gerekse AFAD gibi kurumlarca temsil edilmediği gözlemlenmiştir.</a:t>
            </a:r>
          </a:p>
          <a:p>
            <a:pPr algn="just"/>
            <a:r>
              <a:rPr lang="tr-TR" sz="2400" dirty="0"/>
              <a:t>Birleşmiş Milletler Dünya Afet Riskinin Azaltılması Konferansı sonucunda Birleşmiş </a:t>
            </a:r>
            <a:r>
              <a:rPr lang="tr-TR" sz="2400" dirty="0" err="1"/>
              <a:t>Milletler’in</a:t>
            </a:r>
            <a:r>
              <a:rPr lang="tr-TR" sz="2400" dirty="0"/>
              <a:t> 187 üye ülkesi tarafından kabul edilen </a:t>
            </a:r>
            <a:r>
              <a:rPr lang="tr-TR" sz="2400" dirty="0" err="1"/>
              <a:t>Sendai</a:t>
            </a:r>
            <a:r>
              <a:rPr lang="tr-TR" sz="2400" dirty="0"/>
              <a:t> Bildirgesinin 2030’a kadar uygulanacak yedi hedef ve dört önceliği bu kongrede hekimler tarafından detaylıca tartışılması afet tıbbının geleceği açısından önem arz etmektedir. </a:t>
            </a:r>
          </a:p>
        </p:txBody>
      </p:sp>
    </p:spTree>
    <p:extLst>
      <p:ext uri="{BB962C8B-B14F-4D97-AF65-F5344CB8AC3E}">
        <p14:creationId xmlns:p14="http://schemas.microsoft.com/office/powerpoint/2010/main" val="3551261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tr-TR" sz="3600" dirty="0">
                <a:solidFill>
                  <a:srgbClr val="FF0000"/>
                </a:solidFill>
              </a:rPr>
              <a:t>SONUÇ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algn="just"/>
            <a:r>
              <a:rPr lang="tr-TR" sz="2400" dirty="0"/>
              <a:t>Ebola ile mücadelede önemli başarılar elde edilse de tehlike devam etmektedir. </a:t>
            </a:r>
          </a:p>
          <a:p>
            <a:pPr algn="just"/>
            <a:r>
              <a:rPr lang="tr-TR" sz="2400" dirty="0"/>
              <a:t>Yabancı tıbbi ekipler hala afet ve sonrasında önemli yer tutmaktadır, bu birimlerin uluslararası standardizasyondan eksik olması ülkeler arası sorunlara neden olabilmektedir. </a:t>
            </a:r>
          </a:p>
          <a:p>
            <a:pPr algn="just"/>
            <a:r>
              <a:rPr lang="tr-TR" sz="2400" dirty="0"/>
              <a:t>20. Afet ve Acil Tıp Dünya Kongresinin 2017 yılında </a:t>
            </a:r>
            <a:r>
              <a:rPr lang="tr-TR" sz="2400" dirty="0">
                <a:solidFill>
                  <a:srgbClr val="FF0000"/>
                </a:solidFill>
              </a:rPr>
              <a:t>Toronto-Kanada</a:t>
            </a:r>
            <a:r>
              <a:rPr lang="tr-TR" sz="2400" dirty="0"/>
              <a:t> ev sahipliğinde gerçekleştirileceği belirtilerek güzel dilek ve temennilerle kongrenin kapanışı geçekleştirilmiştir.</a:t>
            </a:r>
          </a:p>
        </p:txBody>
      </p:sp>
    </p:spTree>
    <p:extLst>
      <p:ext uri="{BB962C8B-B14F-4D97-AF65-F5344CB8AC3E}">
        <p14:creationId xmlns:p14="http://schemas.microsoft.com/office/powerpoint/2010/main" val="4165334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>
                <a:solidFill>
                  <a:srgbClr val="FF0000"/>
                </a:solidFill>
              </a:rPr>
              <a:t>Giriş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algn="just"/>
            <a:r>
              <a:rPr lang="tr-TR" sz="2400" dirty="0"/>
              <a:t>21-24 Nisan 2015 tarihleri arasında Güney Afrika Cumhuriyeti’nin başkenti Cape </a:t>
            </a:r>
            <a:r>
              <a:rPr lang="tr-TR" sz="2400" dirty="0" err="1"/>
              <a:t>Town’da</a:t>
            </a:r>
            <a:r>
              <a:rPr lang="tr-TR" sz="2400" dirty="0"/>
              <a:t> World </a:t>
            </a:r>
            <a:r>
              <a:rPr lang="tr-TR" sz="2400" dirty="0" err="1"/>
              <a:t>Association</a:t>
            </a:r>
            <a:r>
              <a:rPr lang="tr-TR" sz="2400" dirty="0"/>
              <a:t> </a:t>
            </a:r>
            <a:r>
              <a:rPr lang="tr-TR" sz="2400" dirty="0" err="1"/>
              <a:t>for</a:t>
            </a:r>
            <a:r>
              <a:rPr lang="tr-TR" sz="2400" dirty="0"/>
              <a:t> </a:t>
            </a:r>
            <a:r>
              <a:rPr lang="tr-TR" sz="2400" dirty="0" err="1"/>
              <a:t>Disaster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Emergency</a:t>
            </a:r>
            <a:r>
              <a:rPr lang="tr-TR" sz="2400" dirty="0"/>
              <a:t> </a:t>
            </a:r>
            <a:r>
              <a:rPr lang="tr-TR" sz="2400" dirty="0" err="1"/>
              <a:t>Medicine</a:t>
            </a:r>
            <a:r>
              <a:rPr lang="tr-TR" sz="2400" dirty="0"/>
              <a:t> (WADEM) ve </a:t>
            </a:r>
            <a:r>
              <a:rPr lang="tr-TR" sz="2400" dirty="0" err="1"/>
              <a:t>Emergency</a:t>
            </a:r>
            <a:r>
              <a:rPr lang="tr-TR" sz="2400" dirty="0"/>
              <a:t> </a:t>
            </a:r>
            <a:r>
              <a:rPr lang="tr-TR" sz="2400" dirty="0" err="1"/>
              <a:t>Medicine</a:t>
            </a:r>
            <a:r>
              <a:rPr lang="tr-TR" sz="2400" dirty="0"/>
              <a:t> </a:t>
            </a:r>
            <a:r>
              <a:rPr lang="tr-TR" sz="2400" dirty="0" err="1"/>
              <a:t>Society</a:t>
            </a:r>
            <a:r>
              <a:rPr lang="tr-TR" sz="2400" dirty="0"/>
              <a:t> of South </a:t>
            </a:r>
            <a:r>
              <a:rPr lang="tr-TR" sz="2400" dirty="0" err="1"/>
              <a:t>Africa</a:t>
            </a:r>
            <a:r>
              <a:rPr lang="tr-TR" sz="2400" dirty="0"/>
              <a:t> (EMSSA) tarafından “19th World </a:t>
            </a:r>
            <a:r>
              <a:rPr lang="tr-TR" sz="2400" dirty="0" err="1"/>
              <a:t>Congress</a:t>
            </a:r>
            <a:r>
              <a:rPr lang="tr-TR" sz="2400" dirty="0"/>
              <a:t> on </a:t>
            </a:r>
            <a:r>
              <a:rPr lang="tr-TR" sz="2400" dirty="0" err="1"/>
              <a:t>Disaster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Emergency</a:t>
            </a:r>
            <a:r>
              <a:rPr lang="tr-TR" sz="2400" dirty="0"/>
              <a:t> </a:t>
            </a:r>
            <a:r>
              <a:rPr lang="tr-TR" sz="2400" dirty="0" err="1"/>
              <a:t>Medicine</a:t>
            </a:r>
            <a:r>
              <a:rPr lang="tr-TR" sz="2400" dirty="0"/>
              <a:t> – 19uncu Afet ve Acil Tıp Dünya Kongresi” gerçekleştirildi. </a:t>
            </a:r>
          </a:p>
          <a:p>
            <a:pPr algn="just"/>
            <a:r>
              <a:rPr lang="tr-TR" sz="2400" dirty="0"/>
              <a:t>Kongrenin ana teması “</a:t>
            </a:r>
            <a:r>
              <a:rPr lang="tr-TR" sz="2400" dirty="0" err="1">
                <a:solidFill>
                  <a:srgbClr val="FF0000"/>
                </a:solidFill>
              </a:rPr>
              <a:t>Creating</a:t>
            </a:r>
            <a:r>
              <a:rPr lang="tr-TR" sz="2400" dirty="0">
                <a:solidFill>
                  <a:srgbClr val="FF0000"/>
                </a:solidFill>
              </a:rPr>
              <a:t> </a:t>
            </a:r>
            <a:r>
              <a:rPr lang="tr-TR" sz="2400" dirty="0" err="1">
                <a:solidFill>
                  <a:srgbClr val="FF0000"/>
                </a:solidFill>
              </a:rPr>
              <a:t>Capacity</a:t>
            </a:r>
            <a:r>
              <a:rPr lang="tr-TR" sz="2400" dirty="0">
                <a:solidFill>
                  <a:srgbClr val="FF0000"/>
                </a:solidFill>
              </a:rPr>
              <a:t>, </a:t>
            </a:r>
            <a:r>
              <a:rPr lang="tr-TR" sz="2400" dirty="0" err="1">
                <a:solidFill>
                  <a:srgbClr val="FF0000"/>
                </a:solidFill>
              </a:rPr>
              <a:t>Building</a:t>
            </a:r>
            <a:r>
              <a:rPr lang="tr-TR" sz="2400" dirty="0">
                <a:solidFill>
                  <a:srgbClr val="FF0000"/>
                </a:solidFill>
              </a:rPr>
              <a:t> </a:t>
            </a:r>
            <a:r>
              <a:rPr lang="tr-TR" sz="2400" dirty="0" err="1">
                <a:solidFill>
                  <a:srgbClr val="FF0000"/>
                </a:solidFill>
              </a:rPr>
              <a:t>Resilience</a:t>
            </a:r>
            <a:r>
              <a:rPr lang="tr-TR" sz="2400" dirty="0">
                <a:solidFill>
                  <a:srgbClr val="FF0000"/>
                </a:solidFill>
              </a:rPr>
              <a:t> -  Kapasite yaratmak, Esneklik inşa etmek</a:t>
            </a:r>
            <a:r>
              <a:rPr lang="tr-TR" sz="2400" dirty="0"/>
              <a:t>” idi. </a:t>
            </a:r>
          </a:p>
        </p:txBody>
      </p:sp>
    </p:spTree>
    <p:extLst>
      <p:ext uri="{BB962C8B-B14F-4D97-AF65-F5344CB8AC3E}">
        <p14:creationId xmlns:p14="http://schemas.microsoft.com/office/powerpoint/2010/main" val="2763893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>
                <a:solidFill>
                  <a:srgbClr val="FF0000"/>
                </a:solidFill>
              </a:rPr>
              <a:t>Giriş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algn="just"/>
            <a:r>
              <a:rPr lang="tr-TR" sz="2400" dirty="0"/>
              <a:t>63 ülkeden 800den fazla katılımcının olduğu kongrede </a:t>
            </a:r>
            <a:r>
              <a:rPr lang="tr-TR" sz="2400" dirty="0">
                <a:solidFill>
                  <a:srgbClr val="FF0000"/>
                </a:solidFill>
              </a:rPr>
              <a:t>ülkemizden 5 sözlü, 8 poster olmak üzere 13 bildiri </a:t>
            </a:r>
            <a:r>
              <a:rPr lang="tr-TR" sz="2400" dirty="0"/>
              <a:t>sunulmuştur. </a:t>
            </a:r>
          </a:p>
          <a:p>
            <a:pPr algn="just"/>
            <a:r>
              <a:rPr lang="tr-TR" sz="2400" dirty="0"/>
              <a:t>Kongrede Gülhane Askeri Tıp Akademisi’nden 3, İzmir Katip Çelebi Üniversitesi’nden 1 katılımcı </a:t>
            </a:r>
            <a:r>
              <a:rPr lang="tr-TR" sz="2400"/>
              <a:t>sunum yapmıştır.</a:t>
            </a:r>
            <a:endParaRPr lang="tr-TR" sz="2400" dirty="0"/>
          </a:p>
          <a:p>
            <a:pPr algn="just"/>
            <a:r>
              <a:rPr lang="tr-TR" sz="2400" dirty="0"/>
              <a:t>50’den fazla başlığın tartışıldığı kongrede özellikle </a:t>
            </a:r>
          </a:p>
          <a:p>
            <a:pPr lvl="1" algn="just"/>
            <a:r>
              <a:rPr lang="tr-TR" sz="2000" dirty="0"/>
              <a:t>Ebola, </a:t>
            </a:r>
          </a:p>
          <a:p>
            <a:pPr lvl="1" algn="just"/>
            <a:r>
              <a:rPr lang="tr-TR" sz="2000" dirty="0" err="1"/>
              <a:t>Sendai</a:t>
            </a:r>
            <a:r>
              <a:rPr lang="tr-TR" sz="2000" dirty="0"/>
              <a:t> Bildirgesi, </a:t>
            </a:r>
          </a:p>
          <a:p>
            <a:pPr lvl="1" algn="just"/>
            <a:r>
              <a:rPr lang="tr-TR" sz="2000" dirty="0"/>
              <a:t>Yabancı Medikal Takımlar, </a:t>
            </a:r>
          </a:p>
          <a:p>
            <a:pPr lvl="1" algn="just"/>
            <a:r>
              <a:rPr lang="tr-TR" sz="2000" dirty="0"/>
              <a:t>Afet Risk Yönetimi, </a:t>
            </a:r>
          </a:p>
          <a:p>
            <a:pPr lvl="1" algn="just"/>
            <a:r>
              <a:rPr lang="tr-TR" sz="2000" dirty="0"/>
              <a:t>Kapasite Stratejileri, </a:t>
            </a:r>
          </a:p>
          <a:p>
            <a:pPr lvl="1" algn="just"/>
            <a:r>
              <a:rPr lang="tr-TR" sz="2000" dirty="0"/>
              <a:t>Afet Araştırmaları ve Afete Müdahale öne çıkan başlıklardı.</a:t>
            </a:r>
          </a:p>
          <a:p>
            <a:pPr algn="just"/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558674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tr-TR" sz="3600" dirty="0">
                <a:solidFill>
                  <a:srgbClr val="FF0000"/>
                </a:solidFill>
              </a:rPr>
              <a:t>SENDAİ BİLDİRGESİ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tr-TR" sz="2200" dirty="0"/>
              <a:t>Birleşmiş Milletler Dünya Afet Riskinin Azaltılması Konferansı sonucunda Birleşmiş </a:t>
            </a:r>
            <a:r>
              <a:rPr lang="tr-TR" sz="2200" dirty="0" err="1"/>
              <a:t>Milletler’in</a:t>
            </a:r>
            <a:r>
              <a:rPr lang="tr-TR" sz="2200" dirty="0"/>
              <a:t> 187 üye ülkesi tarafından kabul edilen </a:t>
            </a:r>
            <a:r>
              <a:rPr lang="tr-TR" sz="2200" dirty="0" err="1"/>
              <a:t>Sendai</a:t>
            </a:r>
            <a:r>
              <a:rPr lang="tr-TR" sz="2200" dirty="0"/>
              <a:t> Bildirgesinin 2030’a kadar uygulanacak yedi hedef ve dört önceliği bu kongrede tartışılmış</a:t>
            </a:r>
            <a:r>
              <a:rPr lang="tr-TR" sz="2400" dirty="0"/>
              <a:t>,</a:t>
            </a:r>
          </a:p>
          <a:p>
            <a:pPr algn="just"/>
            <a:r>
              <a:rPr lang="tr-TR" sz="2200" dirty="0"/>
              <a:t>Yedi hedef;</a:t>
            </a:r>
          </a:p>
          <a:p>
            <a:pPr lvl="1" algn="just"/>
            <a:r>
              <a:rPr lang="tr-TR" sz="2000" dirty="0"/>
              <a:t>2030 yılına kadar afet kaynaklı ölümlerin önemli oranda azaltılması,</a:t>
            </a:r>
          </a:p>
          <a:p>
            <a:pPr lvl="1" algn="just"/>
            <a:r>
              <a:rPr lang="tr-TR" sz="2000" dirty="0"/>
              <a:t>2030 yılına kadar afetten etkilenen afetzede sayısının önemli oranda azaltılması,</a:t>
            </a:r>
          </a:p>
          <a:p>
            <a:pPr lvl="1" algn="just"/>
            <a:r>
              <a:rPr lang="tr-TR" sz="2000" dirty="0"/>
              <a:t>Küresel gayri safi yurt içi hasıla ile ilişkili doğrudan afete bağlı ekonomik kayıpların 2030 yılına kadar azaltılması,</a:t>
            </a:r>
          </a:p>
          <a:p>
            <a:pPr lvl="1" algn="just"/>
            <a:r>
              <a:rPr lang="tr-TR" sz="2000" dirty="0"/>
              <a:t>2030 yılına kadar altyapı ile eğitim ve sağlık tesisleri gibi kritik temel hizmetlerde afetten kaynaklanan zararı azaltmak ve bu tesislerin dayanıklılığını artırmak,</a:t>
            </a:r>
          </a:p>
          <a:p>
            <a:pPr lvl="1" algn="just"/>
            <a:r>
              <a:rPr lang="tr-TR" sz="2000" dirty="0"/>
              <a:t>2020 yılına kadar ulusal ve yerel afet riskini azaltma stratejileri uygulayan ülke sayısını artırmak,</a:t>
            </a:r>
          </a:p>
          <a:p>
            <a:pPr lvl="1" algn="just"/>
            <a:r>
              <a:rPr lang="tr-TR" sz="2000" dirty="0"/>
              <a:t>2030 yılına kadar bu çalışma kapsamında ulusal eylemlerin tamamlanması için yeterli ve sürdürülebilir destek sağlanması amacıyla gelişmekte olan ülkelerle uluslararası işbirliğini geliştirmek,</a:t>
            </a:r>
          </a:p>
          <a:p>
            <a:pPr lvl="1" algn="just"/>
            <a:r>
              <a:rPr lang="tr-TR" sz="2000" dirty="0"/>
              <a:t>2030 yılına kadar çoklu afet erken uyarı sistemlerinin kullanılabilirliğini ve afet risk bilgileri ve değerlendirmelerine erişimi artırmak.</a:t>
            </a:r>
          </a:p>
          <a:p>
            <a:pPr lvl="1" algn="just"/>
            <a:endParaRPr lang="tr-TR" sz="2000" dirty="0"/>
          </a:p>
          <a:p>
            <a:pPr lvl="1" algn="just"/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646065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tr-TR" sz="3600" dirty="0">
                <a:solidFill>
                  <a:srgbClr val="FF0000"/>
                </a:solidFill>
              </a:rPr>
              <a:t>SENDAİ BİLDİRGESİ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algn="just"/>
            <a:r>
              <a:rPr lang="tr-TR" sz="2400" dirty="0"/>
              <a:t>Dört öncelik ise;</a:t>
            </a:r>
          </a:p>
          <a:p>
            <a:pPr lvl="1" algn="just"/>
            <a:r>
              <a:rPr lang="tr-TR" sz="2000" dirty="0"/>
              <a:t>Afet riskini anlamak,</a:t>
            </a:r>
          </a:p>
          <a:p>
            <a:pPr lvl="1" algn="just"/>
            <a:r>
              <a:rPr lang="tr-TR" sz="2000" dirty="0"/>
              <a:t>Afet riskini  yönetmek için afet riski yönetişimin güçlendirilmesi,</a:t>
            </a:r>
          </a:p>
          <a:p>
            <a:pPr lvl="1" algn="just"/>
            <a:r>
              <a:rPr lang="tr-TR" sz="2000" dirty="0"/>
              <a:t>Dayanıklılık için afet riskinin azaltılmasına yönelik yatırım yapılması,</a:t>
            </a:r>
          </a:p>
          <a:p>
            <a:pPr lvl="1" algn="just"/>
            <a:r>
              <a:rPr lang="tr-TR" sz="2000" dirty="0"/>
              <a:t>Etkili müdahale ve kurtarma, rehabilitasyon ve yeniden yapılanma safhası için afetlere hazırlığın artırılması olarak ifade edilmiştir.</a:t>
            </a:r>
          </a:p>
          <a:p>
            <a:pPr algn="just"/>
            <a:r>
              <a:rPr lang="tr-TR" sz="2400" dirty="0"/>
              <a:t>Bu önceliklere yönelik ulusal/yerel seviye ve küresel/bölgesel seviyede yapılması gerekli olan konular ifade edilmiştir.</a:t>
            </a:r>
          </a:p>
          <a:p>
            <a:pPr marL="457200" lvl="1" indent="0" algn="just">
              <a:buNone/>
            </a:pPr>
            <a:endParaRPr lang="tr-TR" sz="2000" dirty="0"/>
          </a:p>
          <a:p>
            <a:pPr lvl="1" algn="just"/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537678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tr-TR" sz="3600" dirty="0">
                <a:solidFill>
                  <a:srgbClr val="FF0000"/>
                </a:solidFill>
              </a:rPr>
              <a:t>EBOLA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algn="just"/>
            <a:r>
              <a:rPr lang="tr-TR" sz="2400" dirty="0"/>
              <a:t>Güney Afrika ve </a:t>
            </a:r>
            <a:r>
              <a:rPr lang="tr-TR" sz="2400" dirty="0" err="1"/>
              <a:t>Zambia’lı</a:t>
            </a:r>
            <a:r>
              <a:rPr lang="tr-TR" sz="2400" dirty="0"/>
              <a:t> katılımcılar yanında ABD, Kanada, İsveç, İsviçre ve Avustralya’dan katılan katılımcılar tarafından Ebola salgını ve elde edinilen dersler, tıbbi tehdit olarak Ebola, Ebolanın anne sağlığı üzerine etkisi gibi konularda sunumlar yapılmış,</a:t>
            </a:r>
          </a:p>
          <a:p>
            <a:pPr algn="just"/>
            <a:r>
              <a:rPr lang="tr-TR" sz="2400" dirty="0"/>
              <a:t>Ebola salgınında görev yapan personelin tecrübeleri katılımcılarla paylaşılmıştır.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3933056"/>
            <a:ext cx="5148064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404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tr-TR" sz="3600" dirty="0">
                <a:solidFill>
                  <a:srgbClr val="FF0000"/>
                </a:solidFill>
              </a:rPr>
              <a:t>EBOLA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algn="just"/>
            <a:r>
              <a:rPr lang="tr-TR" sz="2400" dirty="0"/>
              <a:t>2014 yılında Doğu Afrika’daki Ebola salgınında Kızıl Haç personeli ve gönüllüleri aktif rol oynamıştır. </a:t>
            </a:r>
          </a:p>
          <a:p>
            <a:pPr algn="just"/>
            <a:r>
              <a:rPr lang="tr-TR" sz="2400" dirty="0"/>
              <a:t>Bu salgında görev yapıp Avustralya’ya geri dönen hemşireler  ile yapılan görüşmeler sonucu hazırlanan çalışmanın konu başlıklarını görev öncesi eğitim, liderlik stilleri, stres yönetimi, sosyokültürel etkiler ve sağlık konuları oluşturmuş,</a:t>
            </a:r>
          </a:p>
          <a:p>
            <a:pPr algn="just"/>
            <a:r>
              <a:rPr lang="tr-TR" sz="2400" dirty="0"/>
              <a:t>Personelin deneyimleri sonucunda tespit ettikleri ihtiyaçlar;</a:t>
            </a:r>
          </a:p>
          <a:p>
            <a:pPr lvl="1" algn="just"/>
            <a:r>
              <a:rPr lang="tr-TR" sz="2000" dirty="0"/>
              <a:t>Görev öncesi personel ailelerine daha fazla bilgi verilmesi ve personelin daha sık uygulamalı eğitimlere katılması,</a:t>
            </a:r>
          </a:p>
          <a:p>
            <a:pPr lvl="1" algn="just"/>
            <a:r>
              <a:rPr lang="tr-TR" sz="2000" dirty="0"/>
              <a:t>Görev sırasında personel arası iletişim, takım çalışması ve güçlü gurup dinamiklerinin sağlanması,</a:t>
            </a:r>
          </a:p>
          <a:p>
            <a:pPr lvl="1" algn="just"/>
            <a:r>
              <a:rPr lang="tr-TR" sz="2000" dirty="0"/>
              <a:t>Görev sonrası ise ruh sağlığı desteği olarak ifade edilmiştir. </a:t>
            </a:r>
          </a:p>
        </p:txBody>
      </p:sp>
    </p:spTree>
    <p:extLst>
      <p:ext uri="{BB962C8B-B14F-4D97-AF65-F5344CB8AC3E}">
        <p14:creationId xmlns:p14="http://schemas.microsoft.com/office/powerpoint/2010/main" val="3601991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tr-TR" sz="3600" dirty="0">
                <a:solidFill>
                  <a:srgbClr val="FF0000"/>
                </a:solidFill>
              </a:rPr>
              <a:t>AFET RİSK YÖNETİMİ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2400" dirty="0"/>
              <a:t>Teknolojik afetlerin sıklığı ve etkilediği insan sayısı her geçen gün arttığı,</a:t>
            </a:r>
          </a:p>
          <a:p>
            <a:pPr algn="just"/>
            <a:r>
              <a:rPr lang="tr-TR" sz="2400" dirty="0"/>
              <a:t>1914-1923 yılları arasında yaklaşık 450 KBRN olayı meydana geldiği,</a:t>
            </a:r>
          </a:p>
          <a:p>
            <a:pPr algn="just"/>
            <a:r>
              <a:rPr lang="tr-TR" sz="2400" dirty="0"/>
              <a:t>KBRN olaylarında meydana gelebilecek riski değerlendirmek ve hesaplayabilmek amacıyla geçmişteki olaylardan ve deneyimlerden faydalanılarak özellikle hastaneler için 2014 yılında TIER adında bir model geliştirildiği,</a:t>
            </a:r>
          </a:p>
          <a:p>
            <a:pPr algn="just"/>
            <a:r>
              <a:rPr lang="tr-TR" sz="2400" dirty="0"/>
              <a:t>Risk= Tehlike X Etki/ Hazır </a:t>
            </a:r>
            <a:r>
              <a:rPr lang="tr-TR" sz="2400" dirty="0" err="1"/>
              <a:t>Oluşluluk</a:t>
            </a:r>
            <a:r>
              <a:rPr lang="tr-TR" sz="2400" dirty="0"/>
              <a:t> şeklinde bir formülle ifade edilmektedir. </a:t>
            </a:r>
          </a:p>
          <a:p>
            <a:pPr algn="just"/>
            <a:r>
              <a:rPr lang="tr-TR" sz="2400" dirty="0"/>
              <a:t>Modelde olay ihtimali, tehlikenin seviyesi, ikincil afet, zayiat büyüklüğü, </a:t>
            </a:r>
            <a:r>
              <a:rPr lang="tr-TR" sz="2400" dirty="0" err="1"/>
              <a:t>dekontaminasyon</a:t>
            </a:r>
            <a:r>
              <a:rPr lang="tr-TR" sz="2400" dirty="0"/>
              <a:t> yeteneği, araçlar, antidotlar, koruyucu giysiler gibi 16 madde tanımlanmakta ve bu maddelere puanlar verilerek hesaplama yapılmaktadır. </a:t>
            </a:r>
          </a:p>
        </p:txBody>
      </p:sp>
    </p:spTree>
    <p:extLst>
      <p:ext uri="{BB962C8B-B14F-4D97-AF65-F5344CB8AC3E}">
        <p14:creationId xmlns:p14="http://schemas.microsoft.com/office/powerpoint/2010/main" val="105640778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1686</Words>
  <Application>Microsoft Office PowerPoint</Application>
  <PresentationFormat>Ekran Gösterisi (4:3)</PresentationFormat>
  <Paragraphs>117</Paragraphs>
  <Slides>22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5" baseType="lpstr">
      <vt:lpstr>Arial</vt:lpstr>
      <vt:lpstr>Calibri</vt:lpstr>
      <vt:lpstr>Ofis Teması</vt:lpstr>
      <vt:lpstr>Gündem Afrika ve Sendai:  19. Afet ve Acil Tıp Dünya Kongresinden Notlar</vt:lpstr>
      <vt:lpstr>Giriş</vt:lpstr>
      <vt:lpstr>Giriş</vt:lpstr>
      <vt:lpstr>Giriş</vt:lpstr>
      <vt:lpstr>SENDAİ BİLDİRGESİ</vt:lpstr>
      <vt:lpstr>SENDAİ BİLDİRGESİ</vt:lpstr>
      <vt:lpstr>EBOLA</vt:lpstr>
      <vt:lpstr>EBOLA</vt:lpstr>
      <vt:lpstr>AFET RİSK YÖNETİMİ</vt:lpstr>
      <vt:lpstr>AFET RİSK YÖNETİMİ</vt:lpstr>
      <vt:lpstr>AFET RİSK YÖNETİMİ</vt:lpstr>
      <vt:lpstr>AFET RİSK YÖNETİMİ</vt:lpstr>
      <vt:lpstr>AFET RİSK YÖNETİMİ</vt:lpstr>
      <vt:lpstr>KAPASİTE STRATEJİLERİ</vt:lpstr>
      <vt:lpstr>KAPASİTE STRATEJİLERİ</vt:lpstr>
      <vt:lpstr>KAPASİTE STRATEJİLERİ</vt:lpstr>
      <vt:lpstr>AFET ARAŞTIRMALARI VE AFETE MÜDAHALE</vt:lpstr>
      <vt:lpstr>AFET ARAŞTIRMALARI VE AFETE MÜDAHALE</vt:lpstr>
      <vt:lpstr>AFET ARAŞTIRMALARI VE AFETE MÜDAHALE</vt:lpstr>
      <vt:lpstr>AFET EĞİTİMİ</vt:lpstr>
      <vt:lpstr>SONUÇ</vt:lpstr>
      <vt:lpstr>SONUÇ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Gündem Afrika ve Sendai:  19. Afet ve Acil Tıp Dünya Kongresinden Notlar</dc:title>
  <dc:creator>Ünal DEMİRTAŞ</dc:creator>
  <cp:lastModifiedBy>user</cp:lastModifiedBy>
  <cp:revision>24</cp:revision>
  <dcterms:created xsi:type="dcterms:W3CDTF">2016-05-11T07:12:27Z</dcterms:created>
  <dcterms:modified xsi:type="dcterms:W3CDTF">2016-05-11T20:14:58Z</dcterms:modified>
</cp:coreProperties>
</file>