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74" r:id="rId4"/>
    <p:sldId id="275" r:id="rId5"/>
    <p:sldId id="258" r:id="rId6"/>
    <p:sldId id="259" r:id="rId7"/>
    <p:sldId id="270" r:id="rId8"/>
    <p:sldId id="261" r:id="rId9"/>
    <p:sldId id="260" r:id="rId10"/>
    <p:sldId id="262" r:id="rId11"/>
    <p:sldId id="263" r:id="rId12"/>
    <p:sldId id="264" r:id="rId13"/>
    <p:sldId id="266" r:id="rId14"/>
    <p:sldId id="271" r:id="rId15"/>
    <p:sldId id="265" r:id="rId16"/>
    <p:sldId id="272" r:id="rId17"/>
    <p:sldId id="267" r:id="rId18"/>
    <p:sldId id="268" r:id="rId19"/>
    <p:sldId id="269"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4660"/>
  </p:normalViewPr>
  <p:slideViewPr>
    <p:cSldViewPr snapToGrid="0">
      <p:cViewPr>
        <p:scale>
          <a:sx n="50" d="100"/>
          <a:sy n="50" d="100"/>
        </p:scale>
        <p:origin x="1262" y="3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1B216-5909-49C1-9B63-2F9B44BEA39E}" type="datetimeFigureOut">
              <a:rPr lang="tr-TR" smtClean="0"/>
              <a:t>13.05.2016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911B9-A82D-4049-8264-328B5E45568F}" type="slidenum">
              <a:rPr lang="tr-TR" smtClean="0"/>
              <a:t>‹#›</a:t>
            </a:fld>
            <a:endParaRPr lang="tr-TR"/>
          </a:p>
        </p:txBody>
      </p:sp>
    </p:spTree>
    <p:extLst>
      <p:ext uri="{BB962C8B-B14F-4D97-AF65-F5344CB8AC3E}">
        <p14:creationId xmlns:p14="http://schemas.microsoft.com/office/powerpoint/2010/main" val="335241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525AF61-3680-433C-9783-335D60C6BF93}" type="datetime1">
              <a:rPr lang="tr-TR" smtClean="0"/>
              <a:t>13.05.2016</a:t>
            </a:fld>
            <a:endParaRPr lang="tr-TR"/>
          </a:p>
        </p:txBody>
      </p:sp>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183494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1C8DC5-C22F-4C28-8FAD-CF5C1B7A26B6}" type="datetime1">
              <a:rPr lang="tr-TR" smtClean="0"/>
              <a:t>13.05.2016</a:t>
            </a:fld>
            <a:endParaRPr lang="tr-TR"/>
          </a:p>
        </p:txBody>
      </p:sp>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36197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690B88-C707-461C-AF85-198D4AE26445}" type="datetime1">
              <a:rPr lang="tr-TR" smtClean="0"/>
              <a:t>13.05.2016</a:t>
            </a:fld>
            <a:endParaRPr lang="tr-TR"/>
          </a:p>
        </p:txBody>
      </p:sp>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206307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4800E7-7551-4EB4-A7A9-3609FE902000}" type="datetime1">
              <a:rPr lang="tr-TR" smtClean="0"/>
              <a:t>13.05.2016</a:t>
            </a:fld>
            <a:endParaRPr lang="tr-TR"/>
          </a:p>
        </p:txBody>
      </p:sp>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319497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F66AB83-7DCA-42D8-A7CA-EC260D10CB78}" type="datetime1">
              <a:rPr lang="tr-TR" smtClean="0"/>
              <a:t>13.05.2016</a:t>
            </a:fld>
            <a:endParaRPr lang="tr-TR"/>
          </a:p>
        </p:txBody>
      </p:sp>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41065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A677DFD-E15E-45D2-83FB-FA9DCD087691}" type="datetime1">
              <a:rPr lang="tr-TR" smtClean="0"/>
              <a:t>13.05.2016</a:t>
            </a:fld>
            <a:endParaRPr lang="tr-TR"/>
          </a:p>
        </p:txBody>
      </p:sp>
      <p:sp>
        <p:nvSpPr>
          <p:cNvPr id="6" name="Altbilgi Yer Tutucusu 5"/>
          <p:cNvSpPr>
            <a:spLocks noGrp="1"/>
          </p:cNvSpPr>
          <p:nvPr>
            <p:ph type="ftr" sz="quarter" idx="11"/>
          </p:nvPr>
        </p:nvSpPr>
        <p:spPr/>
        <p:txBody>
          <a:bodyPr/>
          <a:lstStyle/>
          <a:p>
            <a:r>
              <a:rPr lang="tr-TR" smtClean="0"/>
              <a:t>Arş.Gör. Gülhan Şahin</a:t>
            </a:r>
            <a:endParaRPr lang="tr-TR"/>
          </a:p>
        </p:txBody>
      </p:sp>
      <p:sp>
        <p:nvSpPr>
          <p:cNvPr id="7" name="Slayt Numarası Yer Tutucusu 6"/>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187548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98CF58-772A-4051-A183-1F2B3534097B}" type="datetime1">
              <a:rPr lang="tr-TR" smtClean="0"/>
              <a:t>13.05.2016</a:t>
            </a:fld>
            <a:endParaRPr lang="tr-TR"/>
          </a:p>
        </p:txBody>
      </p:sp>
      <p:sp>
        <p:nvSpPr>
          <p:cNvPr id="8" name="Altbilgi Yer Tutucusu 7"/>
          <p:cNvSpPr>
            <a:spLocks noGrp="1"/>
          </p:cNvSpPr>
          <p:nvPr>
            <p:ph type="ftr" sz="quarter" idx="11"/>
          </p:nvPr>
        </p:nvSpPr>
        <p:spPr/>
        <p:txBody>
          <a:bodyPr/>
          <a:lstStyle/>
          <a:p>
            <a:r>
              <a:rPr lang="tr-TR" smtClean="0"/>
              <a:t>Arş.Gör. Gülhan Şahin</a:t>
            </a:r>
            <a:endParaRPr lang="tr-TR"/>
          </a:p>
        </p:txBody>
      </p:sp>
      <p:sp>
        <p:nvSpPr>
          <p:cNvPr id="9" name="Slayt Numarası Yer Tutucusu 8"/>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420048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F6EFA3D-D097-4CD2-B4ED-9576C8B404AC}" type="datetime1">
              <a:rPr lang="tr-TR" smtClean="0"/>
              <a:t>13.05.2016</a:t>
            </a:fld>
            <a:endParaRPr lang="tr-TR"/>
          </a:p>
        </p:txBody>
      </p:sp>
      <p:sp>
        <p:nvSpPr>
          <p:cNvPr id="4" name="Altbilgi Yer Tutucusu 3"/>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286095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BE25394-B142-4E4F-B579-CED29ACADEF5}" type="datetime1">
              <a:rPr lang="tr-TR" smtClean="0"/>
              <a:t>13.05.2016</a:t>
            </a:fld>
            <a:endParaRPr lang="tr-TR"/>
          </a:p>
        </p:txBody>
      </p:sp>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352597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B3B962E-548D-4C9E-BAC8-E08519320AC6}" type="datetime1">
              <a:rPr lang="tr-TR" smtClean="0"/>
              <a:t>13.05.2016</a:t>
            </a:fld>
            <a:endParaRPr lang="tr-TR"/>
          </a:p>
        </p:txBody>
      </p:sp>
      <p:sp>
        <p:nvSpPr>
          <p:cNvPr id="6" name="Altbilgi Yer Tutucusu 5"/>
          <p:cNvSpPr>
            <a:spLocks noGrp="1"/>
          </p:cNvSpPr>
          <p:nvPr>
            <p:ph type="ftr" sz="quarter" idx="11"/>
          </p:nvPr>
        </p:nvSpPr>
        <p:spPr/>
        <p:txBody>
          <a:bodyPr/>
          <a:lstStyle/>
          <a:p>
            <a:r>
              <a:rPr lang="tr-TR" smtClean="0"/>
              <a:t>Arş.Gör. Gülhan Şahin</a:t>
            </a:r>
            <a:endParaRPr lang="tr-TR"/>
          </a:p>
        </p:txBody>
      </p:sp>
      <p:sp>
        <p:nvSpPr>
          <p:cNvPr id="7" name="Slayt Numarası Yer Tutucusu 6"/>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374627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65C9369-0960-4D6E-9A26-C4E19CA90738}" type="datetime1">
              <a:rPr lang="tr-TR" smtClean="0"/>
              <a:t>13.05.2016</a:t>
            </a:fld>
            <a:endParaRPr lang="tr-TR"/>
          </a:p>
        </p:txBody>
      </p:sp>
      <p:sp>
        <p:nvSpPr>
          <p:cNvPr id="6" name="Altbilgi Yer Tutucusu 5"/>
          <p:cNvSpPr>
            <a:spLocks noGrp="1"/>
          </p:cNvSpPr>
          <p:nvPr>
            <p:ph type="ftr" sz="quarter" idx="11"/>
          </p:nvPr>
        </p:nvSpPr>
        <p:spPr/>
        <p:txBody>
          <a:bodyPr/>
          <a:lstStyle/>
          <a:p>
            <a:r>
              <a:rPr lang="tr-TR" smtClean="0"/>
              <a:t>Arş.Gör. Gülhan Şahin</a:t>
            </a:r>
            <a:endParaRPr lang="tr-TR"/>
          </a:p>
        </p:txBody>
      </p:sp>
      <p:sp>
        <p:nvSpPr>
          <p:cNvPr id="7" name="Slayt Numarası Yer Tutucusu 6"/>
          <p:cNvSpPr>
            <a:spLocks noGrp="1"/>
          </p:cNvSpPr>
          <p:nvPr>
            <p:ph type="sldNum" sz="quarter" idx="12"/>
          </p:nvPr>
        </p:nvSpPr>
        <p:spPr/>
        <p:txBody>
          <a:bodyPr/>
          <a:lstStyle/>
          <a:p>
            <a:fld id="{F8AC21B8-F73D-4A78-9BAA-751B1F749641}" type="slidenum">
              <a:rPr lang="tr-TR" smtClean="0"/>
              <a:t>‹#›</a:t>
            </a:fld>
            <a:endParaRPr lang="tr-TR"/>
          </a:p>
        </p:txBody>
      </p:sp>
    </p:spTree>
    <p:extLst>
      <p:ext uri="{BB962C8B-B14F-4D97-AF65-F5344CB8AC3E}">
        <p14:creationId xmlns:p14="http://schemas.microsoft.com/office/powerpoint/2010/main" val="59167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936A3-B475-4FE1-8CE4-560E036107E6}" type="datetime1">
              <a:rPr lang="tr-TR" smtClean="0"/>
              <a:t>13.05.2016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Arş.Gör. Gülhan Şahin</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21B8-F73D-4A78-9BAA-751B1F749641}" type="slidenum">
              <a:rPr lang="tr-TR" smtClean="0"/>
              <a:t>‹#›</a:t>
            </a:fld>
            <a:endParaRPr lang="tr-TR"/>
          </a:p>
        </p:txBody>
      </p:sp>
    </p:spTree>
    <p:extLst>
      <p:ext uri="{BB962C8B-B14F-4D97-AF65-F5344CB8AC3E}">
        <p14:creationId xmlns:p14="http://schemas.microsoft.com/office/powerpoint/2010/main" val="271649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lhan.sahin@deu.edu.tr"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mailto:hatice.simsek@deu.edu.tr" TargetMode="External"/><Relationship Id="rId4" Type="http://schemas.openxmlformats.org/officeDocument/2006/relationships/hyperlink" Target="mailto:gurkan.ersoy@deu.edu.t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www.resmigazete.gov.tr/eskiler/2015/03/20150320-13.ht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333375"/>
            <a:ext cx="11249025" cy="6343649"/>
          </a:xfrm>
          <a:prstGeom prst="rect">
            <a:avLst/>
          </a:prstGeom>
        </p:spPr>
      </p:pic>
    </p:spTree>
    <p:extLst>
      <p:ext uri="{BB962C8B-B14F-4D97-AF65-F5344CB8AC3E}">
        <p14:creationId xmlns:p14="http://schemas.microsoft.com/office/powerpoint/2010/main" val="39515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2927350"/>
            <a:ext cx="10515600" cy="1325563"/>
          </a:xfrm>
        </p:spPr>
        <p:txBody>
          <a:bodyPr>
            <a:normAutofit/>
          </a:bodyPr>
          <a:lstStyle/>
          <a:p>
            <a:pPr algn="ctr"/>
            <a:r>
              <a:rPr lang="tr-TR" sz="8800" b="1" dirty="0" smtClean="0"/>
              <a:t>BULGULAR</a:t>
            </a:r>
            <a:endParaRPr lang="tr-TR" sz="8800" b="1" dirty="0"/>
          </a:p>
        </p:txBody>
      </p:sp>
      <p:sp>
        <p:nvSpPr>
          <p:cNvPr id="3" name="İçerik Yer Tutucusu 2"/>
          <p:cNvSpPr>
            <a:spLocks noGrp="1"/>
          </p:cNvSpPr>
          <p:nvPr>
            <p:ph idx="1"/>
          </p:nvPr>
        </p:nvSpPr>
        <p:spPr>
          <a:xfrm>
            <a:off x="2970177" y="4332051"/>
            <a:ext cx="8039911" cy="1524000"/>
          </a:xfrm>
        </p:spPr>
        <p:txBody>
          <a:bodyPr/>
          <a:lstStyle/>
          <a:p>
            <a:pPr marL="0" indent="0">
              <a:buNone/>
            </a:pPr>
            <a:endParaRPr lang="tr-TR" dirty="0"/>
          </a:p>
        </p:txBody>
      </p:sp>
      <p:sp>
        <p:nvSpPr>
          <p:cNvPr id="4" name="Altbilgi Yer Tutucusu 3"/>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10</a:t>
            </a:fld>
            <a:endParaRPr lang="tr-TR"/>
          </a:p>
        </p:txBody>
      </p:sp>
    </p:spTree>
    <p:extLst>
      <p:ext uri="{BB962C8B-B14F-4D97-AF65-F5344CB8AC3E}">
        <p14:creationId xmlns:p14="http://schemas.microsoft.com/office/powerpoint/2010/main" val="30176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715" y="532435"/>
            <a:ext cx="11854569" cy="5897302"/>
          </a:xfr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11</a:t>
            </a:fld>
            <a:endParaRPr lang="tr-TR"/>
          </a:p>
        </p:txBody>
      </p:sp>
    </p:spTree>
    <p:extLst>
      <p:ext uri="{BB962C8B-B14F-4D97-AF65-F5344CB8AC3E}">
        <p14:creationId xmlns:p14="http://schemas.microsoft.com/office/powerpoint/2010/main" val="21614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878" y="266219"/>
            <a:ext cx="10770244" cy="5966748"/>
          </a:xfr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12</a:t>
            </a:fld>
            <a:endParaRPr lang="tr-TR"/>
          </a:p>
        </p:txBody>
      </p:sp>
    </p:spTree>
    <p:extLst>
      <p:ext uri="{BB962C8B-B14F-4D97-AF65-F5344CB8AC3E}">
        <p14:creationId xmlns:p14="http://schemas.microsoft.com/office/powerpoint/2010/main" val="7871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İçerik Yer Tutucusu 5"/>
          <p:cNvSpPr>
            <a:spLocks noGrp="1"/>
          </p:cNvSpPr>
          <p:nvPr>
            <p:ph idx="1"/>
          </p:nvPr>
        </p:nvSpPr>
        <p:spPr>
          <a:xfrm>
            <a:off x="1143000" y="514985"/>
            <a:ext cx="10515600" cy="4971415"/>
          </a:xfrm>
        </p:spPr>
        <p:txBody>
          <a:bodyPr>
            <a:normAutofit/>
          </a:bodyPr>
          <a:lstStyle/>
          <a:p>
            <a:r>
              <a:rPr lang="tr-TR" dirty="0"/>
              <a:t>Bağımlı değişkenimiz olan afet bilgi düzeyi, ortanca değeri olan "5" kestirim noktası kabul edilerek 2 grup halinde kategorize edilmiştir. </a:t>
            </a:r>
            <a:endParaRPr lang="tr-TR" dirty="0" smtClean="0"/>
          </a:p>
          <a:p>
            <a:endParaRPr lang="tr-TR" dirty="0"/>
          </a:p>
          <a:p>
            <a:r>
              <a:rPr lang="tr-TR" dirty="0"/>
              <a:t>Her doğru yanıta 1 puan verilerek toplam puanların ortancasının üzerinde 0-5 puan alanların bilgi düzeyi  “YETERİSZ”, 6 ve üzeri puan alanların bilgi düzeyi  “YETERLİ” kabul edilmiştir.</a:t>
            </a:r>
          </a:p>
          <a:p>
            <a:endParaRPr lang="tr-TR" dirty="0"/>
          </a:p>
        </p:txBody>
      </p:sp>
      <p:sp>
        <p:nvSpPr>
          <p:cNvPr id="2" name="Aşağı Ok 1"/>
          <p:cNvSpPr/>
          <p:nvPr/>
        </p:nvSpPr>
        <p:spPr>
          <a:xfrm>
            <a:off x="4915711" y="4234775"/>
            <a:ext cx="1880679" cy="202983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13</a:t>
            </a:fld>
            <a:endParaRPr lang="tr-TR"/>
          </a:p>
        </p:txBody>
      </p:sp>
    </p:spTree>
    <p:extLst>
      <p:ext uri="{BB962C8B-B14F-4D97-AF65-F5344CB8AC3E}">
        <p14:creationId xmlns:p14="http://schemas.microsoft.com/office/powerpoint/2010/main" val="296646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79" y="-91440"/>
            <a:ext cx="12298680" cy="6986559"/>
          </a:xfrm>
          <a:prstGeom prst="rect">
            <a:avLst/>
          </a:prstGeom>
        </p:spPr>
      </p:pic>
      <p:sp>
        <p:nvSpPr>
          <p:cNvPr id="5" name="Slayt Numarası Yer Tutucusu 4"/>
          <p:cNvSpPr>
            <a:spLocks noGrp="1"/>
          </p:cNvSpPr>
          <p:nvPr>
            <p:ph type="sldNum" sz="quarter" idx="12"/>
          </p:nvPr>
        </p:nvSpPr>
        <p:spPr/>
        <p:txBody>
          <a:bodyPr/>
          <a:lstStyle/>
          <a:p>
            <a:fld id="{F8AC21B8-F73D-4A78-9BAA-751B1F749641}" type="slidenum">
              <a:rPr lang="tr-TR" smtClean="0"/>
              <a:t>14</a:t>
            </a:fld>
            <a:endParaRPr lang="tr-TR"/>
          </a:p>
        </p:txBody>
      </p:sp>
    </p:spTree>
    <p:extLst>
      <p:ext uri="{BB962C8B-B14F-4D97-AF65-F5344CB8AC3E}">
        <p14:creationId xmlns:p14="http://schemas.microsoft.com/office/powerpoint/2010/main" val="25493773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dirty="0" smtClean="0"/>
              <a:t>Hastane Afet Planı Bilgi Düzeyi</a:t>
            </a:r>
            <a:endParaRPr lang="tr-TR" sz="5400" b="1"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425" y="1381121"/>
            <a:ext cx="11175149" cy="5303257"/>
          </a:xfr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15</a:t>
            </a:fld>
            <a:endParaRPr lang="tr-TR"/>
          </a:p>
        </p:txBody>
      </p:sp>
    </p:spTree>
    <p:extLst>
      <p:ext uri="{BB962C8B-B14F-4D97-AF65-F5344CB8AC3E}">
        <p14:creationId xmlns:p14="http://schemas.microsoft.com/office/powerpoint/2010/main" val="21465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413" y="648182"/>
            <a:ext cx="11545746" cy="5098648"/>
          </a:xfr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16</a:t>
            </a:fld>
            <a:endParaRPr lang="tr-TR"/>
          </a:p>
        </p:txBody>
      </p:sp>
    </p:spTree>
    <p:extLst>
      <p:ext uri="{BB962C8B-B14F-4D97-AF65-F5344CB8AC3E}">
        <p14:creationId xmlns:p14="http://schemas.microsoft.com/office/powerpoint/2010/main" val="28560070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9834" y="250168"/>
            <a:ext cx="10470159" cy="6409712"/>
          </a:xfrm>
        </p:spPr>
      </p:pic>
      <p:pic>
        <p:nvPicPr>
          <p:cNvPr id="5" name="Resim 4"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01" y="1805645"/>
            <a:ext cx="1769739" cy="687311"/>
          </a:xfrm>
          <a:prstGeom prst="rect">
            <a:avLst/>
          </a:prstGeom>
        </p:spPr>
      </p:pic>
      <p:pic>
        <p:nvPicPr>
          <p:cNvPr id="7" name="Resim 6"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41" y="3710645"/>
            <a:ext cx="1769739" cy="687311"/>
          </a:xfrm>
          <a:prstGeom prst="rect">
            <a:avLst/>
          </a:prstGeom>
        </p:spPr>
      </p:pic>
      <p:pic>
        <p:nvPicPr>
          <p:cNvPr id="8" name="Resim 7"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40" y="4746965"/>
            <a:ext cx="1769739" cy="687311"/>
          </a:xfrm>
          <a:prstGeom prst="rect">
            <a:avLst/>
          </a:prstGeo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17</a:t>
            </a:fld>
            <a:endParaRPr lang="tr-TR"/>
          </a:p>
        </p:txBody>
      </p:sp>
    </p:spTree>
    <p:extLst>
      <p:ext uri="{BB962C8B-B14F-4D97-AF65-F5344CB8AC3E}">
        <p14:creationId xmlns:p14="http://schemas.microsoft.com/office/powerpoint/2010/main" val="778483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5" name="Resim 4" descr="Black and Blue Arrow by AdamStanislav"/>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71" y="1826994"/>
            <a:ext cx="1887849" cy="687311"/>
          </a:xfrm>
          <a:prstGeom prst="rect">
            <a:avLst/>
          </a:prstGeom>
        </p:spPr>
      </p:pic>
      <p:pic>
        <p:nvPicPr>
          <p:cNvPr id="6" name="Resim 5"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1" y="2514305"/>
            <a:ext cx="2005959" cy="687311"/>
          </a:xfrm>
          <a:prstGeom prst="rect">
            <a:avLst/>
          </a:prstGeom>
        </p:spPr>
      </p:pic>
      <p:pic>
        <p:nvPicPr>
          <p:cNvPr id="8" name="İçerik Yer Tutucusu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41220" y="258445"/>
            <a:ext cx="9890760" cy="6492875"/>
          </a:xfrm>
        </p:spPr>
      </p:pic>
      <p:pic>
        <p:nvPicPr>
          <p:cNvPr id="9" name="Resim 8"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1110057"/>
            <a:ext cx="2005959" cy="687311"/>
          </a:xfrm>
          <a:prstGeom prst="rect">
            <a:avLst/>
          </a:prstGeom>
        </p:spPr>
      </p:pic>
      <p:pic>
        <p:nvPicPr>
          <p:cNvPr id="10" name="Resim 9"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0" y="4922225"/>
            <a:ext cx="2005959" cy="687311"/>
          </a:xfrm>
          <a:prstGeom prst="rect">
            <a:avLst/>
          </a:prstGeom>
        </p:spPr>
      </p:pic>
      <p:pic>
        <p:nvPicPr>
          <p:cNvPr id="11" name="Resim 10" descr="Black and Blue Arrow by AdamStanis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21" y="5639162"/>
            <a:ext cx="2005959" cy="687311"/>
          </a:xfrm>
          <a:prstGeom prst="rect">
            <a:avLst/>
          </a:prstGeom>
        </p:spPr>
      </p:pic>
      <p:sp>
        <p:nvSpPr>
          <p:cNvPr id="3" name="Altbilgi Yer Tutucusu 2"/>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18</a:t>
            </a:fld>
            <a:endParaRPr lang="tr-TR"/>
          </a:p>
        </p:txBody>
      </p:sp>
    </p:spTree>
    <p:extLst>
      <p:ext uri="{BB962C8B-B14F-4D97-AF65-F5344CB8AC3E}">
        <p14:creationId xmlns:p14="http://schemas.microsoft.com/office/powerpoint/2010/main" val="4294586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38600" y="358816"/>
            <a:ext cx="7535214" cy="6285824"/>
          </a:xfrm>
        </p:spPr>
        <p:txBody>
          <a:bodyPr>
            <a:normAutofit/>
          </a:bodyPr>
          <a:lstStyle/>
          <a:p>
            <a:pPr marL="0" indent="0">
              <a:buNone/>
            </a:pPr>
            <a:endParaRPr lang="tr-TR" dirty="0" smtClean="0"/>
          </a:p>
          <a:p>
            <a:r>
              <a:rPr lang="tr-TR" dirty="0" smtClean="0"/>
              <a:t>Toplam </a:t>
            </a:r>
            <a:r>
              <a:rPr lang="tr-TR" dirty="0"/>
              <a:t>140 katılımcının; 81’inin (%57.6) bilgi düzeyi yetersiz, 59’unun (%42.1) bilgi düzeyi yeterlidir</a:t>
            </a:r>
            <a:r>
              <a:rPr lang="tr-TR" dirty="0" smtClean="0"/>
              <a:t>. </a:t>
            </a:r>
          </a:p>
          <a:p>
            <a:pPr marL="0" indent="0">
              <a:buNone/>
            </a:pPr>
            <a:endParaRPr lang="tr-TR" dirty="0" smtClean="0"/>
          </a:p>
          <a:p>
            <a:r>
              <a:rPr lang="tr-TR" dirty="0" smtClean="0"/>
              <a:t>Hastane içinde verilen eğitimler ve tatbikatların afet ekibinin bilgi düzeyini ve afet bilincini arttırdığı görülmüştür. Bu nedenle hem kurum içi hem kurum dışı afet eğitimlerine personellerin katılımı sağlanmalıdır ve afet tatbikatlarının sayısı arttırılmalıdır.</a:t>
            </a:r>
          </a:p>
          <a:p>
            <a:pPr marL="0" indent="0">
              <a:buNone/>
            </a:pPr>
            <a:endParaRPr lang="tr-TR" dirty="0" smtClean="0"/>
          </a:p>
          <a:p>
            <a:r>
              <a:rPr lang="tr-TR" dirty="0" smtClean="0"/>
              <a:t>Bu eğitim ve tatbikatlar personellerin çalışma sürelerine göre düzenlenmelidir.</a:t>
            </a:r>
          </a:p>
          <a:p>
            <a:endParaRPr lang="tr-TR" dirty="0" smtClean="0"/>
          </a:p>
          <a:p>
            <a:endParaRPr lang="tr-TR" dirty="0" smtClean="0"/>
          </a:p>
          <a:p>
            <a:endParaRPr lang="tr-TR" dirty="0"/>
          </a:p>
          <a:p>
            <a:endParaRPr lang="tr-TR" dirty="0"/>
          </a:p>
        </p:txBody>
      </p:sp>
      <p:sp>
        <p:nvSpPr>
          <p:cNvPr id="4" name="Altbilgi Yer Tutucusu 3"/>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19</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680459" cy="6858000"/>
          </a:xfrm>
          <a:prstGeom prst="rect">
            <a:avLst/>
          </a:prstGeom>
        </p:spPr>
      </p:pic>
    </p:spTree>
    <p:extLst>
      <p:ext uri="{BB962C8B-B14F-4D97-AF65-F5344CB8AC3E}">
        <p14:creationId xmlns:p14="http://schemas.microsoft.com/office/powerpoint/2010/main" val="40892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33000"/>
          </a:blip>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74539" y="1655702"/>
            <a:ext cx="10910104" cy="2100283"/>
          </a:xfrm>
          <a:effectLst>
            <a:outerShdw blurRad="1270000" dist="50800" dir="5400000" sx="63000" sy="63000" algn="ctr" rotWithShape="0">
              <a:srgbClr val="C00000">
                <a:alpha val="0"/>
              </a:srgbClr>
            </a:outerShdw>
          </a:effectLst>
        </p:spPr>
        <p:txBody>
          <a:bodyPr>
            <a:noAutofit/>
          </a:bodyPr>
          <a:lstStyle/>
          <a:p>
            <a:pPr algn="ctr"/>
            <a:r>
              <a:rPr lang="tr-TR" sz="2800" b="1" dirty="0" smtClean="0"/>
              <a:t/>
            </a:r>
            <a:br>
              <a:rPr lang="tr-TR" sz="2800" b="1" dirty="0" smtClean="0"/>
            </a:br>
            <a:r>
              <a:rPr lang="tr-TR" sz="2800" b="1" dirty="0" smtClean="0"/>
              <a:t>DOKUZ EYLÜL ÜNİVERSİTESİ TIP FAKÜLTESİ HASTANESİ AFET PLANI ÇERÇEVESİNDE, AFET EKİBİNİN AFETE HAZIRLIĞA İLİŞKİN BİLGİ DÜZEYLERİ VE İLİŞKİLİ ETMENLERİN BELİRLENMESİ</a:t>
            </a:r>
            <a:endParaRPr lang="tr-TR" sz="2800" b="1" dirty="0"/>
          </a:p>
        </p:txBody>
      </p:sp>
      <p:sp>
        <p:nvSpPr>
          <p:cNvPr id="3" name="İçerik Yer Tutucusu 2"/>
          <p:cNvSpPr>
            <a:spLocks noGrp="1"/>
          </p:cNvSpPr>
          <p:nvPr>
            <p:ph idx="1"/>
          </p:nvPr>
        </p:nvSpPr>
        <p:spPr>
          <a:xfrm>
            <a:off x="838200" y="3651813"/>
            <a:ext cx="10904316" cy="3055716"/>
          </a:xfrm>
        </p:spPr>
        <p:txBody>
          <a:bodyPr>
            <a:normAutofit fontScale="70000" lnSpcReduction="20000"/>
          </a:bodyPr>
          <a:lstStyle/>
          <a:p>
            <a:pPr marL="0" indent="0">
              <a:buNone/>
            </a:pPr>
            <a:endParaRPr lang="tr-TR" dirty="0"/>
          </a:p>
          <a:p>
            <a:pPr marL="0" indent="0" algn="ctr">
              <a:buNone/>
            </a:pPr>
            <a:r>
              <a:rPr lang="tr-TR" b="1" dirty="0" smtClean="0"/>
              <a:t>Gülhan Şahin* </a:t>
            </a:r>
            <a:endParaRPr lang="tr-TR" dirty="0" smtClean="0"/>
          </a:p>
          <a:p>
            <a:pPr marL="0" indent="0" algn="ctr">
              <a:buNone/>
            </a:pPr>
            <a:r>
              <a:rPr lang="tr-TR" b="1" dirty="0" smtClean="0"/>
              <a:t>Gürkan Ersoy**</a:t>
            </a:r>
            <a:endParaRPr lang="tr-TR" dirty="0" smtClean="0"/>
          </a:p>
          <a:p>
            <a:pPr marL="0" indent="0" algn="ctr">
              <a:buNone/>
            </a:pPr>
            <a:r>
              <a:rPr lang="tr-TR" b="1" dirty="0" smtClean="0"/>
              <a:t>Hatice </a:t>
            </a:r>
            <a:r>
              <a:rPr lang="tr-TR" b="1" dirty="0"/>
              <a:t>Şimşek </a:t>
            </a:r>
            <a:r>
              <a:rPr lang="tr-TR" b="1" dirty="0" smtClean="0"/>
              <a:t>Keskin***</a:t>
            </a:r>
            <a:endParaRPr lang="tr-TR" dirty="0"/>
          </a:p>
          <a:p>
            <a:pPr marL="0" indent="0">
              <a:buNone/>
            </a:pPr>
            <a:endParaRPr lang="tr-TR" sz="1400" dirty="0" smtClean="0"/>
          </a:p>
          <a:p>
            <a:pPr marL="0" indent="0">
              <a:buNone/>
            </a:pPr>
            <a:endParaRPr lang="tr-TR" sz="1400" dirty="0"/>
          </a:p>
          <a:p>
            <a:pPr marL="0" indent="0">
              <a:buNone/>
            </a:pPr>
            <a:endParaRPr lang="tr-TR" sz="1400" dirty="0" smtClean="0"/>
          </a:p>
          <a:p>
            <a:pPr marL="0" indent="0">
              <a:buNone/>
            </a:pPr>
            <a:endParaRPr lang="tr-TR" sz="1400" dirty="0"/>
          </a:p>
          <a:p>
            <a:pPr marL="0" indent="0">
              <a:buNone/>
            </a:pPr>
            <a:r>
              <a:rPr lang="tr-TR" sz="1400" dirty="0" smtClean="0"/>
              <a:t>*</a:t>
            </a:r>
            <a:r>
              <a:rPr lang="tr-TR" sz="1400" dirty="0" err="1" smtClean="0"/>
              <a:t>Araş</a:t>
            </a:r>
            <a:r>
              <a:rPr lang="tr-TR" sz="1400" dirty="0"/>
              <a:t>. Gör., DEU Sosyal Bilimler Enstitüsü Afet Yönetimi Anabilim Dalı, </a:t>
            </a:r>
            <a:r>
              <a:rPr lang="tr-TR" sz="1400" u="sng" dirty="0">
                <a:hlinkClick r:id="rId3"/>
              </a:rPr>
              <a:t>gulhan.sahin@deu.edu.tr</a:t>
            </a:r>
            <a:r>
              <a:rPr lang="tr-TR" sz="1400" dirty="0"/>
              <a:t> </a:t>
            </a:r>
            <a:endParaRPr lang="tr-TR" sz="1400" dirty="0" smtClean="0"/>
          </a:p>
          <a:p>
            <a:pPr marL="0" indent="0">
              <a:buNone/>
            </a:pPr>
            <a:r>
              <a:rPr lang="tr-TR" sz="1400" dirty="0" smtClean="0"/>
              <a:t>**Prof</a:t>
            </a:r>
            <a:r>
              <a:rPr lang="tr-TR" sz="1400" dirty="0"/>
              <a:t>. Dr., DEU Tıp Fakültesi Hastanesi Acil Tıp Anabilim Dalı, </a:t>
            </a:r>
            <a:r>
              <a:rPr lang="tr-TR" sz="1400" u="sng" dirty="0">
                <a:hlinkClick r:id="rId4"/>
              </a:rPr>
              <a:t>gurkan.ersoy@deu.edu.tr</a:t>
            </a:r>
            <a:r>
              <a:rPr lang="tr-TR" sz="1400" dirty="0"/>
              <a:t> </a:t>
            </a:r>
          </a:p>
          <a:p>
            <a:pPr marL="0" indent="0">
              <a:buNone/>
            </a:pPr>
            <a:r>
              <a:rPr lang="tr-TR" sz="1400" dirty="0" smtClean="0"/>
              <a:t>***Doç</a:t>
            </a:r>
            <a:r>
              <a:rPr lang="tr-TR" sz="1400" dirty="0"/>
              <a:t>. Dr., DEU Tıp Fakültesi Hastanesi Halk Sağlığı Anabilim Dalı, </a:t>
            </a:r>
            <a:r>
              <a:rPr lang="tr-TR" sz="1400" u="sng" dirty="0">
                <a:hlinkClick r:id="rId5"/>
              </a:rPr>
              <a:t>hatice.simsek@deu.edu.tr</a:t>
            </a:r>
            <a:r>
              <a:rPr lang="tr-TR" sz="1400" dirty="0"/>
              <a:t> </a:t>
            </a:r>
          </a:p>
          <a:p>
            <a:endParaRPr lang="tr-TR" dirty="0"/>
          </a:p>
        </p:txBody>
      </p:sp>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310" y="189114"/>
            <a:ext cx="1905526" cy="1651261"/>
          </a:xfrm>
          <a:prstGeom prst="rect">
            <a:avLst/>
          </a:prstGeom>
        </p:spPr>
      </p:pic>
      <p:sp>
        <p:nvSpPr>
          <p:cNvPr id="6" name="Slayt Numarası Yer Tutucusu 5"/>
          <p:cNvSpPr>
            <a:spLocks noGrp="1"/>
          </p:cNvSpPr>
          <p:nvPr>
            <p:ph type="sldNum" sz="quarter" idx="12"/>
          </p:nvPr>
        </p:nvSpPr>
        <p:spPr/>
        <p:txBody>
          <a:bodyPr/>
          <a:lstStyle/>
          <a:p>
            <a:fld id="{F8AC21B8-F73D-4A78-9BAA-751B1F749641}" type="slidenum">
              <a:rPr lang="tr-TR" smtClean="0"/>
              <a:t>2</a:t>
            </a:fld>
            <a:endParaRPr lang="tr-TR"/>
          </a:p>
        </p:txBody>
      </p:sp>
    </p:spTree>
    <p:extLst>
      <p:ext uri="{BB962C8B-B14F-4D97-AF65-F5344CB8AC3E}">
        <p14:creationId xmlns:p14="http://schemas.microsoft.com/office/powerpoint/2010/main" val="6953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7680" y="393443"/>
            <a:ext cx="7825451" cy="6328032"/>
          </a:xfrm>
        </p:spPr>
        <p:txBody>
          <a:bodyPr>
            <a:normAutofit/>
          </a:bodyPr>
          <a:lstStyle/>
          <a:p>
            <a:r>
              <a:rPr lang="tr-TR" dirty="0"/>
              <a:t>Afet ekibinin seçiminde gönüllülük esas alınmamıştır ve  ekibin %59,3’ü hangi görev tanım ve sorumluluğunu </a:t>
            </a:r>
            <a:r>
              <a:rPr lang="tr-TR" dirty="0" smtClean="0"/>
              <a:t>bilmemektedir</a:t>
            </a:r>
            <a:r>
              <a:rPr lang="tr-TR" dirty="0"/>
              <a:t>. Bu nedenle tüm hastane çalışanlarına Hastane Afet Planı eğitimi verilmeli ve gönüllü olanları afet ekibine dahil edilmelidir.</a:t>
            </a:r>
          </a:p>
          <a:p>
            <a:pPr lvl="0"/>
            <a:r>
              <a:rPr lang="tr-TR" dirty="0"/>
              <a:t>Acil durum kaçış ve tahliye kat krokilerinin ve yangın, bomba </a:t>
            </a:r>
            <a:r>
              <a:rPr lang="tr-TR" dirty="0" err="1"/>
              <a:t>tehditi</a:t>
            </a:r>
            <a:r>
              <a:rPr lang="tr-TR" dirty="0"/>
              <a:t>, hastane afet planı aktivasyonu, hastane afet planı sonlandırma, afet- acil durum teyakkuz, tehlikeli madde ve silahlı saldırı durumlarında verilmesi gerek kod ve telefonları yazan bilgilendirme levhası koridorlara </a:t>
            </a:r>
            <a:r>
              <a:rPr lang="tr-TR" dirty="0" smtClean="0"/>
              <a:t>asılmalıdır</a:t>
            </a:r>
          </a:p>
          <a:p>
            <a:pPr lvl="0"/>
            <a:r>
              <a:rPr lang="tr-TR" dirty="0" smtClean="0"/>
              <a:t>Hastane Afet Planı ve afet ekibi 6 ayda bir güncellenmelidir.</a:t>
            </a:r>
            <a:endParaRPr lang="tr-TR" dirty="0"/>
          </a:p>
        </p:txBody>
      </p:sp>
      <p:sp>
        <p:nvSpPr>
          <p:cNvPr id="4" name="Altbilgi Yer Tutucusu 3"/>
          <p:cNvSpPr>
            <a:spLocks noGrp="1"/>
          </p:cNvSpPr>
          <p:nvPr>
            <p:ph type="ftr" sz="quarter" idx="11"/>
          </p:nvPr>
        </p:nvSpPr>
        <p:spPr/>
        <p:txBody>
          <a:bodyPr/>
          <a:lstStyle/>
          <a:p>
            <a:r>
              <a:rPr lang="tr-TR" smtClean="0"/>
              <a:t>Arş.Gör. Gülhan Şahin</a:t>
            </a:r>
            <a:endParaRPr lang="tr-TR"/>
          </a:p>
        </p:txBody>
      </p:sp>
      <p:sp>
        <p:nvSpPr>
          <p:cNvPr id="5" name="Slayt Numarası Yer Tutucusu 4"/>
          <p:cNvSpPr>
            <a:spLocks noGrp="1"/>
          </p:cNvSpPr>
          <p:nvPr>
            <p:ph type="sldNum" sz="quarter" idx="12"/>
          </p:nvPr>
        </p:nvSpPr>
        <p:spPr/>
        <p:txBody>
          <a:bodyPr/>
          <a:lstStyle/>
          <a:p>
            <a:fld id="{F8AC21B8-F73D-4A78-9BAA-751B1F749641}" type="slidenum">
              <a:rPr lang="tr-TR" smtClean="0"/>
              <a:t>20</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680459" cy="6858000"/>
          </a:xfrm>
          <a:prstGeom prst="rect">
            <a:avLst/>
          </a:prstGeom>
        </p:spPr>
      </p:pic>
    </p:spTree>
    <p:extLst>
      <p:ext uri="{BB962C8B-B14F-4D97-AF65-F5344CB8AC3E}">
        <p14:creationId xmlns:p14="http://schemas.microsoft.com/office/powerpoint/2010/main" val="28604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 y="44134"/>
            <a:ext cx="12123420" cy="6857999"/>
          </a:xfrm>
        </p:spPr>
      </p:pic>
      <p:sp>
        <p:nvSpPr>
          <p:cNvPr id="5" name="Slayt Numarası Yer Tutucusu 4"/>
          <p:cNvSpPr>
            <a:spLocks noGrp="1"/>
          </p:cNvSpPr>
          <p:nvPr>
            <p:ph type="sldNum" sz="quarter" idx="12"/>
          </p:nvPr>
        </p:nvSpPr>
        <p:spPr/>
        <p:txBody>
          <a:bodyPr/>
          <a:lstStyle/>
          <a:p>
            <a:fld id="{F8AC21B8-F73D-4A78-9BAA-751B1F749641}" type="slidenum">
              <a:rPr lang="tr-TR" smtClean="0"/>
              <a:t>21</a:t>
            </a:fld>
            <a:endParaRPr 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867742" cy="7077920"/>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742" y="0"/>
            <a:ext cx="6324258" cy="7077920"/>
          </a:xfrm>
          <a:prstGeom prst="rect">
            <a:avLst/>
          </a:prstGeom>
        </p:spPr>
      </p:pic>
    </p:spTree>
    <p:extLst>
      <p:ext uri="{BB962C8B-B14F-4D97-AF65-F5344CB8AC3E}">
        <p14:creationId xmlns:p14="http://schemas.microsoft.com/office/powerpoint/2010/main" val="35719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
            <a:ext cx="12147630" cy="6804659"/>
          </a:xfrm>
          <a:prstGeom prst="rect">
            <a:avLst/>
          </a:prstGeom>
        </p:spPr>
      </p:pic>
      <p:sp>
        <p:nvSpPr>
          <p:cNvPr id="6" name="İçerik Yer Tutucusu 5"/>
          <p:cNvSpPr>
            <a:spLocks noGrp="1"/>
          </p:cNvSpPr>
          <p:nvPr>
            <p:ph idx="1"/>
          </p:nvPr>
        </p:nvSpPr>
        <p:spPr/>
        <p:txBody>
          <a:bodyPr/>
          <a:lstStyle/>
          <a:p>
            <a:endParaRPr lang="tr-TR"/>
          </a:p>
        </p:txBody>
      </p:sp>
      <p:sp>
        <p:nvSpPr>
          <p:cNvPr id="3" name="Slayt Numarası Yer Tutucusu 2"/>
          <p:cNvSpPr>
            <a:spLocks noGrp="1"/>
          </p:cNvSpPr>
          <p:nvPr>
            <p:ph type="sldNum" sz="quarter" idx="12"/>
          </p:nvPr>
        </p:nvSpPr>
        <p:spPr/>
        <p:txBody>
          <a:bodyPr/>
          <a:lstStyle/>
          <a:p>
            <a:fld id="{F8AC21B8-F73D-4A78-9BAA-751B1F749641}" type="slidenum">
              <a:rPr lang="tr-TR" smtClean="0"/>
              <a:t>3</a:t>
            </a:fld>
            <a:endParaRPr lang="tr-TR"/>
          </a:p>
        </p:txBody>
      </p:sp>
    </p:spTree>
    <p:extLst>
      <p:ext uri="{BB962C8B-B14F-4D97-AF65-F5344CB8AC3E}">
        <p14:creationId xmlns:p14="http://schemas.microsoft.com/office/powerpoint/2010/main" val="38371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220" y="2014863"/>
            <a:ext cx="3469036" cy="476693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490" y="60960"/>
            <a:ext cx="5718570" cy="189738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56" y="2014863"/>
            <a:ext cx="4295744" cy="4843137"/>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58341"/>
            <a:ext cx="4556760" cy="4823460"/>
          </a:xfrm>
          <a:prstGeom prst="rect">
            <a:avLst/>
          </a:prstGeom>
        </p:spPr>
      </p:pic>
      <p:sp>
        <p:nvSpPr>
          <p:cNvPr id="3" name="Slayt Numarası Yer Tutucusu 2"/>
          <p:cNvSpPr>
            <a:spLocks noGrp="1"/>
          </p:cNvSpPr>
          <p:nvPr>
            <p:ph type="sldNum" sz="quarter" idx="12"/>
          </p:nvPr>
        </p:nvSpPr>
        <p:spPr/>
        <p:txBody>
          <a:bodyPr/>
          <a:lstStyle/>
          <a:p>
            <a:fld id="{F8AC21B8-F73D-4A78-9BAA-751B1F749641}" type="slidenum">
              <a:rPr lang="tr-TR" smtClean="0"/>
              <a:t>4</a:t>
            </a:fld>
            <a:endParaRPr lang="tr-TR"/>
          </a:p>
        </p:txBody>
      </p:sp>
    </p:spTree>
    <p:extLst>
      <p:ext uri="{BB962C8B-B14F-4D97-AF65-F5344CB8AC3E}">
        <p14:creationId xmlns:p14="http://schemas.microsoft.com/office/powerpoint/2010/main" val="85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70560"/>
            <a:ext cx="8298180" cy="5204459"/>
          </a:xfrm>
        </p:spPr>
        <p:txBody>
          <a:bodyPr>
            <a:normAutofit/>
          </a:bodyPr>
          <a:lstStyle/>
          <a:p>
            <a:r>
              <a:rPr lang="tr-TR" dirty="0" smtClean="0"/>
              <a:t>Afetler beklenmedik bir zamanda meydana gelmekte, sağlık hizmeti talebini ve sunumunu çok ciddi boyutlarda etkilemektedir.</a:t>
            </a:r>
          </a:p>
          <a:p>
            <a:pPr marL="0" indent="0">
              <a:buNone/>
            </a:pPr>
            <a:endParaRPr lang="tr-TR" dirty="0" smtClean="0"/>
          </a:p>
          <a:p>
            <a:r>
              <a:rPr lang="tr-TR" dirty="0" smtClean="0"/>
              <a:t>Hastaneler ise, bulundukları bölgede bir afet olduğunda sağlık hizmeti sunmada en kritik tesislerden biridir.</a:t>
            </a:r>
          </a:p>
          <a:p>
            <a:pPr marL="0" indent="0">
              <a:buNone/>
            </a:pPr>
            <a:endParaRPr lang="tr-TR" dirty="0" smtClean="0"/>
          </a:p>
          <a:p>
            <a:r>
              <a:rPr lang="tr-TR" dirty="0" smtClean="0"/>
              <a:t>Sağlık kurumlarının afetten bina, cihaz, malzeme ve insan varlıkları yönünden en az zararla çıkması, ancak afet planının hazırlanıp uygulanmasıyla mümkündür.</a:t>
            </a:r>
          </a:p>
          <a:p>
            <a:pPr marL="0" indent="0">
              <a:buNone/>
            </a:pPr>
            <a:endParaRPr lang="tr-TR" dirty="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314" y="670560"/>
            <a:ext cx="2367926" cy="4914900"/>
          </a:xfrm>
          <a:prstGeom prst="rect">
            <a:avLst/>
          </a:prstGeom>
        </p:spPr>
      </p:pic>
      <p:sp>
        <p:nvSpPr>
          <p:cNvPr id="5" name="Dikdörtgen 4"/>
          <p:cNvSpPr/>
          <p:nvPr/>
        </p:nvSpPr>
        <p:spPr>
          <a:xfrm>
            <a:off x="5623560" y="6019799"/>
            <a:ext cx="6644640" cy="369332"/>
          </a:xfrm>
          <a:prstGeom prst="rect">
            <a:avLst/>
          </a:prstGeom>
        </p:spPr>
        <p:txBody>
          <a:bodyPr wrap="square">
            <a:spAutoFit/>
          </a:bodyPr>
          <a:lstStyle/>
          <a:p>
            <a:r>
              <a:rPr lang="tr-TR" dirty="0">
                <a:hlinkClick r:id="rId3"/>
              </a:rPr>
              <a:t>http://www.resmigazete.gov.tr/eskiler/2015/03/20150320-13.htm</a:t>
            </a:r>
            <a:endParaRPr lang="tr-TR" dirty="0"/>
          </a:p>
        </p:txBody>
      </p:sp>
      <p:sp>
        <p:nvSpPr>
          <p:cNvPr id="2" name="Altbilgi Yer Tutucusu 1"/>
          <p:cNvSpPr>
            <a:spLocks noGrp="1"/>
          </p:cNvSpPr>
          <p:nvPr>
            <p:ph type="ftr" sz="quarter" idx="11"/>
          </p:nvPr>
        </p:nvSpPr>
        <p:spPr/>
        <p:txBody>
          <a:bodyPr/>
          <a:lstStyle/>
          <a:p>
            <a:r>
              <a:rPr lang="tr-TR" smtClean="0"/>
              <a:t>Arş.Gör. Gülhan Şahin</a:t>
            </a:r>
            <a:endParaRPr lang="tr-TR"/>
          </a:p>
        </p:txBody>
      </p:sp>
      <p:sp>
        <p:nvSpPr>
          <p:cNvPr id="6" name="Slayt Numarası Yer Tutucusu 5"/>
          <p:cNvSpPr>
            <a:spLocks noGrp="1"/>
          </p:cNvSpPr>
          <p:nvPr>
            <p:ph type="sldNum" sz="quarter" idx="12"/>
          </p:nvPr>
        </p:nvSpPr>
        <p:spPr/>
        <p:txBody>
          <a:bodyPr/>
          <a:lstStyle/>
          <a:p>
            <a:fld id="{F8AC21B8-F73D-4A78-9BAA-751B1F749641}" type="slidenum">
              <a:rPr lang="tr-TR" smtClean="0"/>
              <a:t>5</a:t>
            </a:fld>
            <a:endParaRPr lang="tr-TR"/>
          </a:p>
        </p:txBody>
      </p:sp>
    </p:spTree>
    <p:extLst>
      <p:ext uri="{BB962C8B-B14F-4D97-AF65-F5344CB8AC3E}">
        <p14:creationId xmlns:p14="http://schemas.microsoft.com/office/powerpoint/2010/main" val="8777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0">
              <a:schemeClr val="bg1"/>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0138" y="354716"/>
            <a:ext cx="9964880" cy="6219825"/>
          </a:xfrm>
        </p:spPr>
        <p:txBody>
          <a:bodyPr/>
          <a:lstStyle/>
          <a:p>
            <a:pPr marL="0" indent="0" algn="ctr">
              <a:buNone/>
            </a:pPr>
            <a:r>
              <a:rPr lang="tr-TR" sz="4400" b="1" dirty="0" smtClean="0">
                <a:solidFill>
                  <a:srgbClr val="FF0000"/>
                </a:solidFill>
              </a:rPr>
              <a:t>Araştırmanın Amacı</a:t>
            </a:r>
          </a:p>
          <a:p>
            <a:pPr marL="0" indent="0" algn="ctr">
              <a:buNone/>
            </a:pPr>
            <a:endParaRPr lang="tr-TR" sz="3600" b="1" dirty="0" smtClean="0"/>
          </a:p>
          <a:p>
            <a:pPr marL="0" indent="0">
              <a:buNone/>
            </a:pPr>
            <a:r>
              <a:rPr lang="tr-TR" dirty="0" smtClean="0"/>
              <a:t>Doku</a:t>
            </a:r>
            <a:r>
              <a:rPr lang="tr-TR" b="1" dirty="0" smtClean="0"/>
              <a:t>z </a:t>
            </a:r>
            <a:r>
              <a:rPr lang="tr-TR" dirty="0" smtClean="0"/>
              <a:t>Eylül Üniversitesi Hastanesi Afet Planı çerçevesinde yer alan tüm asil ve yedek olan afet ekibinin :</a:t>
            </a:r>
          </a:p>
          <a:p>
            <a:pPr marL="0" indent="0">
              <a:buNone/>
            </a:pPr>
            <a:endParaRPr lang="tr-TR" dirty="0" smtClean="0"/>
          </a:p>
          <a:p>
            <a:r>
              <a:rPr lang="tr-TR" dirty="0"/>
              <a:t>H</a:t>
            </a:r>
            <a:r>
              <a:rPr lang="tr-TR" dirty="0" smtClean="0"/>
              <a:t>astane afet planına ilişkin bilgi düzeyleri ve bilgi düzeyleriyle ilişkili etmenlerin belirlenmesi</a:t>
            </a:r>
          </a:p>
          <a:p>
            <a:pPr marL="0" indent="0">
              <a:buNone/>
            </a:pPr>
            <a:endParaRPr lang="tr-TR" dirty="0" smtClean="0"/>
          </a:p>
          <a:p>
            <a:pPr marL="0" indent="0">
              <a:buNone/>
            </a:pPr>
            <a:endParaRPr lang="tr-TR" dirty="0"/>
          </a:p>
          <a:p>
            <a:r>
              <a:rPr lang="tr-TR" dirty="0" smtClean="0"/>
              <a:t>Olası afetlere ne kadar hazır olduklarını ve afet ekibinin olası afetlere nasıl daha iyi hazırlanabileceğini değerlendirilmesi </a:t>
            </a:r>
          </a:p>
        </p:txBody>
      </p:sp>
      <p:sp>
        <p:nvSpPr>
          <p:cNvPr id="2" name="Altbilgi Yer Tutucusu 1"/>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6</a:t>
            </a:fld>
            <a:endParaRPr lang="tr-TR"/>
          </a:p>
        </p:txBody>
      </p:sp>
    </p:spTree>
    <p:extLst>
      <p:ext uri="{BB962C8B-B14F-4D97-AF65-F5344CB8AC3E}">
        <p14:creationId xmlns:p14="http://schemas.microsoft.com/office/powerpoint/2010/main" val="4126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6000">
              <a:schemeClr val="bg1"/>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Gereç ve Yöntem</a:t>
            </a:r>
            <a:r>
              <a:rPr lang="tr-TR" b="1" dirty="0"/>
              <a:t/>
            </a:r>
            <a:br>
              <a:rPr lang="tr-TR" b="1" dirty="0"/>
            </a:br>
            <a:endParaRPr lang="tr-TR" dirty="0"/>
          </a:p>
        </p:txBody>
      </p:sp>
      <p:sp>
        <p:nvSpPr>
          <p:cNvPr id="3" name="İçerik Yer Tutucusu 2"/>
          <p:cNvSpPr>
            <a:spLocks noGrp="1"/>
          </p:cNvSpPr>
          <p:nvPr>
            <p:ph idx="1"/>
          </p:nvPr>
        </p:nvSpPr>
        <p:spPr>
          <a:xfrm>
            <a:off x="1578939" y="1337177"/>
            <a:ext cx="9902664" cy="5254605"/>
          </a:xfrm>
        </p:spPr>
        <p:txBody>
          <a:bodyPr>
            <a:normAutofit fontScale="92500"/>
          </a:bodyPr>
          <a:lstStyle/>
          <a:p>
            <a:pPr marL="0" indent="0">
              <a:buNone/>
            </a:pPr>
            <a:r>
              <a:rPr lang="tr-TR" dirty="0" smtClean="0"/>
              <a:t>Tanımlayıcı ve </a:t>
            </a:r>
            <a:r>
              <a:rPr lang="tr-TR" dirty="0" err="1" smtClean="0"/>
              <a:t>Kesitsel</a:t>
            </a:r>
            <a:r>
              <a:rPr lang="tr-TR" dirty="0" smtClean="0"/>
              <a:t> </a:t>
            </a:r>
            <a:r>
              <a:rPr lang="tr-TR" dirty="0"/>
              <a:t>tipte olan </a:t>
            </a:r>
            <a:r>
              <a:rPr lang="tr-TR" dirty="0" smtClean="0"/>
              <a:t>bu araştırma Eylül-Ekim </a:t>
            </a:r>
            <a:r>
              <a:rPr lang="tr-TR" dirty="0"/>
              <a:t>2016 tarihlerinde Dokuz Eylül Üniversitesi Tıp Fakültesi </a:t>
            </a:r>
            <a:r>
              <a:rPr lang="tr-TR" dirty="0" smtClean="0"/>
              <a:t>Hastanesi’nde yapıldı.</a:t>
            </a:r>
          </a:p>
          <a:p>
            <a:pPr marL="0" indent="0">
              <a:buNone/>
            </a:pPr>
            <a:endParaRPr lang="tr-TR" dirty="0" smtClean="0"/>
          </a:p>
          <a:p>
            <a:pPr marL="0" indent="0">
              <a:buNone/>
            </a:pPr>
            <a:r>
              <a:rPr lang="tr-TR" dirty="0" smtClean="0"/>
              <a:t>Araştırmanın verileri Dokuz </a:t>
            </a:r>
            <a:r>
              <a:rPr lang="tr-TR" dirty="0"/>
              <a:t>Eylül Üniversitesi Tıp Fakültesi Hastanesi Afet Planı’nda yer alan afet ekibinden gönüllü olarak katılan 140 kişi ile yüz yüze görüşülerek anket formu aracılığı ile </a:t>
            </a:r>
            <a:r>
              <a:rPr lang="tr-TR" dirty="0" smtClean="0"/>
              <a:t>toplandı.</a:t>
            </a:r>
          </a:p>
          <a:p>
            <a:pPr marL="0" indent="0">
              <a:buNone/>
            </a:pPr>
            <a:endParaRPr lang="tr-TR" dirty="0" smtClean="0"/>
          </a:p>
          <a:p>
            <a:pPr marL="0" indent="0">
              <a:buNone/>
            </a:pPr>
            <a:r>
              <a:rPr lang="tr-TR" dirty="0"/>
              <a:t>Tanımlayıcı bulgular ortalama ve standart sapmaları, sıklık dağılımları ile sunulmuştur. </a:t>
            </a:r>
            <a:r>
              <a:rPr lang="tr-TR" dirty="0" smtClean="0"/>
              <a:t>Nedenselliği </a:t>
            </a:r>
            <a:r>
              <a:rPr lang="tr-TR" dirty="0"/>
              <a:t>belirlemede t testi, Ki kare Analizi </a:t>
            </a:r>
            <a:r>
              <a:rPr lang="tr-TR" dirty="0" smtClean="0"/>
              <a:t>kullanılmıştır.</a:t>
            </a:r>
          </a:p>
          <a:p>
            <a:pPr marL="0" indent="0">
              <a:buNone/>
            </a:pPr>
            <a:endParaRPr lang="tr-TR" dirty="0"/>
          </a:p>
          <a:p>
            <a:pPr marL="0" indent="0">
              <a:buNone/>
            </a:pPr>
            <a:r>
              <a:rPr lang="tr-TR" dirty="0" smtClean="0"/>
              <a:t>İstatistiksel </a:t>
            </a:r>
            <a:r>
              <a:rPr lang="tr-TR" dirty="0"/>
              <a:t>anlamlılık için p&lt;0.05 kabul edilmiştir. </a:t>
            </a:r>
          </a:p>
          <a:p>
            <a:pPr marL="0" indent="0">
              <a:buNone/>
            </a:pPr>
            <a:endParaRPr lang="tr-TR" dirty="0"/>
          </a:p>
          <a:p>
            <a:pPr marL="0" indent="0">
              <a:buNone/>
            </a:pPr>
            <a:endParaRPr lang="tr-TR" dirty="0" smtClean="0"/>
          </a:p>
          <a:p>
            <a:pPr marL="0" indent="0">
              <a:buNone/>
            </a:pPr>
            <a:endParaRPr lang="tr-TR" dirty="0" smtClean="0"/>
          </a:p>
          <a:p>
            <a:pPr marL="0" indent="0">
              <a:buNone/>
            </a:pP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1" y="1310510"/>
            <a:ext cx="1481478" cy="1123310"/>
          </a:xfrm>
          <a:prstGeom prst="rect">
            <a:avLst/>
          </a:prstGeom>
          <a:pattFill prst="pct5">
            <a:fgClr>
              <a:schemeClr val="accent1"/>
            </a:fgClr>
            <a:bgClr>
              <a:schemeClr val="bg1"/>
            </a:bgClr>
          </a:pattFill>
        </p:spPr>
      </p:pic>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13" y="2791728"/>
            <a:ext cx="1481478" cy="1123310"/>
          </a:xfrm>
          <a:prstGeom prst="rect">
            <a:avLst/>
          </a:prstGeom>
        </p:spPr>
      </p:pic>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13" y="4454423"/>
            <a:ext cx="1481478" cy="1123310"/>
          </a:xfrm>
          <a:prstGeom prst="rect">
            <a:avLst/>
          </a:prstGeom>
        </p:spPr>
      </p:pic>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13" y="5826380"/>
            <a:ext cx="1481478" cy="1123310"/>
          </a:xfrm>
          <a:prstGeom prst="rect">
            <a:avLst/>
          </a:prstGeom>
        </p:spPr>
      </p:pic>
      <p:sp>
        <p:nvSpPr>
          <p:cNvPr id="5" name="Altbilgi Yer Tutucusu 4"/>
          <p:cNvSpPr>
            <a:spLocks noGrp="1"/>
          </p:cNvSpPr>
          <p:nvPr>
            <p:ph type="ftr" sz="quarter" idx="11"/>
          </p:nvPr>
        </p:nvSpPr>
        <p:spPr/>
        <p:txBody>
          <a:bodyPr/>
          <a:lstStyle/>
          <a:p>
            <a:r>
              <a:rPr lang="tr-TR" smtClean="0"/>
              <a:t>Arş.Gör. Gülhan Şahin</a:t>
            </a:r>
            <a:endParaRPr lang="tr-TR"/>
          </a:p>
        </p:txBody>
      </p:sp>
      <p:sp>
        <p:nvSpPr>
          <p:cNvPr id="9" name="Slayt Numarası Yer Tutucusu 8"/>
          <p:cNvSpPr>
            <a:spLocks noGrp="1"/>
          </p:cNvSpPr>
          <p:nvPr>
            <p:ph type="sldNum" sz="quarter" idx="12"/>
          </p:nvPr>
        </p:nvSpPr>
        <p:spPr/>
        <p:txBody>
          <a:bodyPr/>
          <a:lstStyle/>
          <a:p>
            <a:fld id="{F8AC21B8-F73D-4A78-9BAA-751B1F749641}" type="slidenum">
              <a:rPr lang="tr-TR" smtClean="0"/>
              <a:t>7</a:t>
            </a:fld>
            <a:endParaRPr lang="tr-TR"/>
          </a:p>
        </p:txBody>
      </p:sp>
    </p:spTree>
    <p:extLst>
      <p:ext uri="{BB962C8B-B14F-4D97-AF65-F5344CB8AC3E}">
        <p14:creationId xmlns:p14="http://schemas.microsoft.com/office/powerpoint/2010/main" val="31039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 pos="99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useBgFill="1">
        <p:nvSpPr>
          <p:cNvPr id="3" name="İçerik Yer Tutucusu 2"/>
          <p:cNvSpPr>
            <a:spLocks noGrp="1"/>
          </p:cNvSpPr>
          <p:nvPr>
            <p:ph idx="1"/>
          </p:nvPr>
        </p:nvSpPr>
        <p:spPr>
          <a:xfrm>
            <a:off x="438150" y="485775"/>
            <a:ext cx="11315700" cy="5981700"/>
          </a:xfrm>
          <a:ln>
            <a:noFill/>
          </a:ln>
        </p:spPr>
        <p:txBody>
          <a:bodyPr>
            <a:normAutofit/>
          </a:bodyPr>
          <a:lstStyle/>
          <a:p>
            <a:pPr marL="0" indent="0">
              <a:buNone/>
            </a:pPr>
            <a:r>
              <a:rPr lang="tr-TR" sz="3600" b="1" dirty="0" smtClean="0"/>
              <a:t>Anket Formunda;</a:t>
            </a:r>
          </a:p>
          <a:p>
            <a:r>
              <a:rPr lang="tr-TR" dirty="0" smtClean="0"/>
              <a:t>Toplam 11 adet anket sorusu  </a:t>
            </a:r>
          </a:p>
          <a:p>
            <a:r>
              <a:rPr lang="tr-TR" dirty="0" smtClean="0"/>
              <a:t>İlk 9 soru </a:t>
            </a:r>
            <a:r>
              <a:rPr lang="tr-TR" dirty="0" err="1" smtClean="0"/>
              <a:t>sosyo-demogrofik</a:t>
            </a:r>
            <a:r>
              <a:rPr lang="tr-TR" dirty="0" smtClean="0"/>
              <a:t> ve tanımlayıcı bulguları belirleyen sorular</a:t>
            </a:r>
          </a:p>
          <a:p>
            <a:r>
              <a:rPr lang="tr-TR" dirty="0" smtClean="0"/>
              <a:t>10. Ve 11. Sorular ise bilgi düzeyini belirleyen tipte sorular </a:t>
            </a:r>
          </a:p>
          <a:p>
            <a:r>
              <a:rPr lang="tr-TR" dirty="0" smtClean="0"/>
              <a:t>11. Soruda 17 adet bilgi düzeyini ölçmek için hazırlanmış bilgiler </a:t>
            </a:r>
            <a:r>
              <a:rPr lang="tr-TR" dirty="0" err="1" smtClean="0"/>
              <a:t>maddelendirilmiştir</a:t>
            </a:r>
            <a:r>
              <a:rPr lang="tr-TR" dirty="0" smtClean="0"/>
              <a:t>. </a:t>
            </a:r>
          </a:p>
          <a:p>
            <a:r>
              <a:rPr lang="tr-TR" dirty="0" smtClean="0"/>
              <a:t>Bu bilgi soruları Dokuz Eylül Üniversitesi Hastanesi afet planında yer alan bilgilere göre hazırlanmıştır.</a:t>
            </a:r>
          </a:p>
          <a:p>
            <a:r>
              <a:rPr lang="tr-TR" dirty="0" smtClean="0"/>
              <a:t> Her doğru yanıta 1 puan verilerek toplam puanların ortancasının üzerinde puan alanların bilgi düzeyi </a:t>
            </a:r>
            <a:r>
              <a:rPr lang="tr-TR" b="1" dirty="0" smtClean="0">
                <a:solidFill>
                  <a:srgbClr val="FF0000"/>
                </a:solidFill>
              </a:rPr>
              <a:t>'yeterli'</a:t>
            </a:r>
            <a:r>
              <a:rPr lang="tr-TR" b="1" dirty="0" smtClean="0"/>
              <a:t>, </a:t>
            </a:r>
            <a:r>
              <a:rPr lang="tr-TR" dirty="0" smtClean="0"/>
              <a:t>diğerlerinin </a:t>
            </a:r>
            <a:r>
              <a:rPr lang="tr-TR" b="1" dirty="0" smtClean="0">
                <a:solidFill>
                  <a:srgbClr val="FF0000"/>
                </a:solidFill>
              </a:rPr>
              <a:t>'yeterli değil</a:t>
            </a:r>
            <a:r>
              <a:rPr lang="tr-TR" dirty="0" smtClean="0">
                <a:solidFill>
                  <a:srgbClr val="FF0000"/>
                </a:solidFill>
              </a:rPr>
              <a:t>' </a:t>
            </a:r>
            <a:r>
              <a:rPr lang="tr-TR" dirty="0" smtClean="0"/>
              <a:t>kabul edilmiştir.</a:t>
            </a:r>
            <a:endParaRPr lang="tr-TR" dirty="0"/>
          </a:p>
        </p:txBody>
      </p:sp>
      <p:sp>
        <p:nvSpPr>
          <p:cNvPr id="2" name="Altbilgi Yer Tutucusu 1"/>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8</a:t>
            </a:fld>
            <a:endParaRPr lang="tr-TR"/>
          </a:p>
        </p:txBody>
      </p:sp>
    </p:spTree>
    <p:extLst>
      <p:ext uri="{BB962C8B-B14F-4D97-AF65-F5344CB8AC3E}">
        <p14:creationId xmlns:p14="http://schemas.microsoft.com/office/powerpoint/2010/main" val="39811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3375" y="304800"/>
            <a:ext cx="11668125" cy="6162675"/>
          </a:xfrm>
        </p:spPr>
        <p:txBody>
          <a:bodyPr numCol="2">
            <a:normAutofit fontScale="92500" lnSpcReduction="10000"/>
          </a:bodyPr>
          <a:lstStyle/>
          <a:p>
            <a:pPr marL="0" indent="0">
              <a:buNone/>
            </a:pPr>
            <a:r>
              <a:rPr lang="tr-TR" sz="4000" b="1" dirty="0" smtClean="0"/>
              <a:t>Bağımlı Değişken</a:t>
            </a:r>
          </a:p>
          <a:p>
            <a:r>
              <a:rPr lang="tr-TR" sz="3600" dirty="0" smtClean="0"/>
              <a:t>Bilgi Düzeyi</a:t>
            </a:r>
            <a:r>
              <a:rPr lang="tr-TR" sz="4000" b="1" dirty="0"/>
              <a:t> </a:t>
            </a:r>
            <a:endParaRPr lang="tr-TR" sz="4000" b="1" dirty="0" smtClean="0"/>
          </a:p>
          <a:p>
            <a:pPr marL="0" indent="0">
              <a:buNone/>
            </a:pPr>
            <a:endParaRPr lang="tr-TR" sz="4000" b="1" dirty="0"/>
          </a:p>
          <a:p>
            <a:pPr marL="0" indent="0">
              <a:buNone/>
            </a:pPr>
            <a:endParaRPr lang="tr-TR" sz="4000" b="1" dirty="0" smtClean="0"/>
          </a:p>
          <a:p>
            <a:pPr marL="0" indent="0">
              <a:buNone/>
            </a:pPr>
            <a:endParaRPr lang="tr-TR" sz="4000" b="1" dirty="0"/>
          </a:p>
          <a:p>
            <a:pPr marL="0" indent="0">
              <a:buNone/>
            </a:pPr>
            <a:endParaRPr lang="tr-TR" sz="4000" b="1" dirty="0" smtClean="0"/>
          </a:p>
          <a:p>
            <a:pPr marL="0" indent="0">
              <a:buNone/>
            </a:pPr>
            <a:endParaRPr lang="tr-TR" sz="4000" b="1" dirty="0"/>
          </a:p>
          <a:p>
            <a:pPr marL="0" indent="0">
              <a:buNone/>
            </a:pPr>
            <a:endParaRPr lang="tr-TR" sz="4000" b="1" dirty="0" smtClean="0"/>
          </a:p>
          <a:p>
            <a:pPr marL="0" indent="0">
              <a:buNone/>
            </a:pPr>
            <a:endParaRPr lang="tr-TR" sz="4000" b="1" dirty="0"/>
          </a:p>
          <a:p>
            <a:pPr marL="0" indent="0">
              <a:buNone/>
            </a:pPr>
            <a:endParaRPr lang="tr-TR" sz="4000" b="1" dirty="0" smtClean="0"/>
          </a:p>
          <a:p>
            <a:pPr marL="0" indent="0">
              <a:buNone/>
            </a:pPr>
            <a:r>
              <a:rPr lang="tr-TR" sz="4000" b="1" dirty="0" smtClean="0"/>
              <a:t>Bağımsız </a:t>
            </a:r>
            <a:r>
              <a:rPr lang="tr-TR" sz="4000" b="1" dirty="0"/>
              <a:t>Değişkenler </a:t>
            </a:r>
          </a:p>
          <a:p>
            <a:pPr lvl="1"/>
            <a:r>
              <a:rPr lang="tr-TR" sz="3600" dirty="0"/>
              <a:t>Yaş, </a:t>
            </a:r>
          </a:p>
          <a:p>
            <a:pPr lvl="1"/>
            <a:r>
              <a:rPr lang="tr-TR" sz="3600" dirty="0"/>
              <a:t>Cinsiyet, </a:t>
            </a:r>
          </a:p>
          <a:p>
            <a:pPr lvl="1"/>
            <a:r>
              <a:rPr lang="tr-TR" sz="3600" dirty="0"/>
              <a:t>Öğrenim durumu, </a:t>
            </a:r>
          </a:p>
          <a:p>
            <a:pPr lvl="1"/>
            <a:r>
              <a:rPr lang="tr-TR" sz="3600" dirty="0"/>
              <a:t>Hastane Afet Planındaki pozisyonunu bilme durumu, </a:t>
            </a:r>
          </a:p>
          <a:p>
            <a:pPr lvl="1"/>
            <a:r>
              <a:rPr lang="tr-TR" sz="3600" dirty="0"/>
              <a:t>Afet yaşama durumu, </a:t>
            </a:r>
          </a:p>
          <a:p>
            <a:pPr lvl="1"/>
            <a:r>
              <a:rPr lang="tr-TR" sz="3600" dirty="0"/>
              <a:t>Afet biriminde görevli olduğu süre, </a:t>
            </a:r>
          </a:p>
          <a:p>
            <a:pPr lvl="1"/>
            <a:r>
              <a:rPr lang="tr-TR" sz="3600" dirty="0"/>
              <a:t>Afet eğitimlerine ve afet tatbikatlarına katılma durumu, </a:t>
            </a:r>
            <a:endParaRPr lang="tr-TR" sz="3600" dirty="0" smtClean="0"/>
          </a:p>
          <a:p>
            <a:pPr lvl="1"/>
            <a:r>
              <a:rPr lang="tr-TR" sz="3600" dirty="0" smtClean="0"/>
              <a:t>Gönüllük</a:t>
            </a:r>
            <a:endParaRPr lang="tr-TR" sz="3600" dirty="0"/>
          </a:p>
        </p:txBody>
      </p:sp>
      <p:sp>
        <p:nvSpPr>
          <p:cNvPr id="2" name="Altbilgi Yer Tutucusu 1"/>
          <p:cNvSpPr>
            <a:spLocks noGrp="1"/>
          </p:cNvSpPr>
          <p:nvPr>
            <p:ph type="ftr" sz="quarter" idx="11"/>
          </p:nvPr>
        </p:nvSpPr>
        <p:spPr/>
        <p:txBody>
          <a:bodyPr/>
          <a:lstStyle/>
          <a:p>
            <a:r>
              <a:rPr lang="tr-TR" smtClean="0"/>
              <a:t>Arş.Gör. Gülhan Şahin</a:t>
            </a:r>
            <a:endParaRPr lang="tr-TR"/>
          </a:p>
        </p:txBody>
      </p:sp>
      <p:sp>
        <p:nvSpPr>
          <p:cNvPr id="4" name="Slayt Numarası Yer Tutucusu 3"/>
          <p:cNvSpPr>
            <a:spLocks noGrp="1"/>
          </p:cNvSpPr>
          <p:nvPr>
            <p:ph type="sldNum" sz="quarter" idx="12"/>
          </p:nvPr>
        </p:nvSpPr>
        <p:spPr/>
        <p:txBody>
          <a:bodyPr/>
          <a:lstStyle/>
          <a:p>
            <a:fld id="{F8AC21B8-F73D-4A78-9BAA-751B1F749641}" type="slidenum">
              <a:rPr lang="tr-TR" smtClean="0"/>
              <a:t>9</a:t>
            </a:fld>
            <a:endParaRPr lang="tr-TR"/>
          </a:p>
        </p:txBody>
      </p:sp>
    </p:spTree>
    <p:extLst>
      <p:ext uri="{BB962C8B-B14F-4D97-AF65-F5344CB8AC3E}">
        <p14:creationId xmlns:p14="http://schemas.microsoft.com/office/powerpoint/2010/main" val="2665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anim calcmode="lin" valueType="num">
                                      <p:cBhvr>
                                        <p:cTn id="2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656</Words>
  <Application>Microsoft Office PowerPoint</Application>
  <PresentationFormat>Geniş ekran</PresentationFormat>
  <Paragraphs>114</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 DOKUZ EYLÜL ÜNİVERSİTESİ TIP FAKÜLTESİ HASTANESİ AFET PLANI ÇERÇEVESİNDE, AFET EKİBİNİN AFETE HAZIRLIĞA İLİŞKİN BİLGİ DÜZEYLERİ VE İLİŞKİLİ ETMENLERİN BELİRLENMESİ</vt:lpstr>
      <vt:lpstr>PowerPoint Sunusu</vt:lpstr>
      <vt:lpstr>PowerPoint Sunusu</vt:lpstr>
      <vt:lpstr>PowerPoint Sunusu</vt:lpstr>
      <vt:lpstr>PowerPoint Sunusu</vt:lpstr>
      <vt:lpstr>Gereç ve Yöntem </vt:lpstr>
      <vt:lpstr>PowerPoint Sunusu</vt:lpstr>
      <vt:lpstr>PowerPoint Sunusu</vt:lpstr>
      <vt:lpstr>BULGULAR</vt:lpstr>
      <vt:lpstr>PowerPoint Sunusu</vt:lpstr>
      <vt:lpstr>PowerPoint Sunusu</vt:lpstr>
      <vt:lpstr>PowerPoint Sunusu</vt:lpstr>
      <vt:lpstr>PowerPoint Sunusu</vt:lpstr>
      <vt:lpstr>Hastane Afet Planı Bilgi Düzeyi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gülhan şahin</dc:creator>
  <cp:lastModifiedBy>gülhan şahin</cp:lastModifiedBy>
  <cp:revision>40</cp:revision>
  <dcterms:created xsi:type="dcterms:W3CDTF">2016-05-10T20:39:47Z</dcterms:created>
  <dcterms:modified xsi:type="dcterms:W3CDTF">2016-05-13T19:06:53Z</dcterms:modified>
</cp:coreProperties>
</file>