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7"/>
  </p:notesMasterIdLst>
  <p:sldIdLst>
    <p:sldId id="256" r:id="rId3"/>
    <p:sldId id="257" r:id="rId4"/>
    <p:sldId id="258" r:id="rId5"/>
    <p:sldId id="259" r:id="rId6"/>
    <p:sldId id="295" r:id="rId7"/>
    <p:sldId id="296" r:id="rId8"/>
    <p:sldId id="290" r:id="rId9"/>
    <p:sldId id="261" r:id="rId10"/>
    <p:sldId id="262" r:id="rId11"/>
    <p:sldId id="263" r:id="rId12"/>
    <p:sldId id="289" r:id="rId13"/>
    <p:sldId id="265" r:id="rId14"/>
    <p:sldId id="266" r:id="rId15"/>
    <p:sldId id="298" r:id="rId16"/>
    <p:sldId id="299" r:id="rId17"/>
    <p:sldId id="300" r:id="rId18"/>
    <p:sldId id="302" r:id="rId19"/>
    <p:sldId id="276" r:id="rId20"/>
    <p:sldId id="278" r:id="rId21"/>
    <p:sldId id="303" r:id="rId22"/>
    <p:sldId id="304" r:id="rId23"/>
    <p:sldId id="279" r:id="rId24"/>
    <p:sldId id="297" r:id="rId25"/>
    <p:sldId id="294" r:id="rId26"/>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E8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2101" autoAdjust="0"/>
  </p:normalViewPr>
  <p:slideViewPr>
    <p:cSldViewPr>
      <p:cViewPr varScale="1">
        <p:scale>
          <a:sx n="42" d="100"/>
          <a:sy n="42" d="100"/>
        </p:scale>
        <p:origin x="-1242" y="-108"/>
      </p:cViewPr>
      <p:guideLst>
        <p:guide orient="horz" pos="2160"/>
        <p:guide pos="2880"/>
      </p:guideLst>
    </p:cSldViewPr>
  </p:slideViewPr>
  <p:outlineViewPr>
    <p:cViewPr>
      <p:scale>
        <a:sx n="33" d="100"/>
        <a:sy n="33" d="100"/>
      </p:scale>
      <p:origin x="0" y="1968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02BD30D-E3D2-4B65-8CAC-DADE7DF3CA97}" type="datetimeFigureOut">
              <a:rPr lang="tr-TR"/>
              <a:pPr>
                <a:defRPr/>
              </a:pPr>
              <a:t>13.05.2016</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BAB2FFC-3FE3-470B-B5F2-49FC97EC99B1}" type="slidenum">
              <a:rPr lang="tr-TR"/>
              <a:pPr>
                <a:defRPr/>
              </a:pPr>
              <a:t>‹#›</a:t>
            </a:fld>
            <a:endParaRPr lang="tr-TR"/>
          </a:p>
        </p:txBody>
      </p:sp>
    </p:spTree>
    <p:extLst>
      <p:ext uri="{BB962C8B-B14F-4D97-AF65-F5344CB8AC3E}">
        <p14:creationId xmlns:p14="http://schemas.microsoft.com/office/powerpoint/2010/main" val="41870298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2.xml"/><Relationship Id="rId1" Type="http://schemas.openxmlformats.org/officeDocument/2006/relationships/themeOverride" Target="../theme/themeOverride5.xml"/><Relationship Id="rId4" Type="http://schemas.openxmlformats.org/officeDocument/2006/relationships/image" Target="../media/image4.jpe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Dikdörtgen 3"/>
          <p:cNvSpPr/>
          <p:nvPr/>
        </p:nvSpPr>
        <p:spPr>
          <a:xfrm flipH="1">
            <a:off x="2667000" y="0"/>
            <a:ext cx="6477000" cy="6858000"/>
          </a:xfrm>
          <a:prstGeom prst="rect">
            <a:avLst/>
          </a:prstGeom>
          <a:blipFill>
            <a:blip r:embed="rId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Düz Bağlayıcı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Başlık 11"/>
          <p:cNvSpPr>
            <a:spLocks noGrp="1"/>
          </p:cNvSpPr>
          <p:nvPr>
            <p:ph type="ctrTitle"/>
          </p:nvPr>
        </p:nvSpPr>
        <p:spPr>
          <a:xfrm>
            <a:off x="3366868" y="533400"/>
            <a:ext cx="5105400" cy="2868168"/>
          </a:xfrm>
        </p:spPr>
        <p:txBody>
          <a:bodyPr>
            <a:noAutofit/>
          </a:bodyPr>
          <a:lstStyle>
            <a:lvl1pPr algn="r">
              <a:defRPr sz="4200" b="1"/>
            </a:lvl1pPr>
            <a:extLst/>
          </a:lstStyle>
          <a:p>
            <a:r>
              <a:rPr lang="tr-TR" smtClean="0"/>
              <a:t>Asıl başlık stili için tıklatın</a:t>
            </a:r>
            <a:endParaRPr lang="en-US"/>
          </a:p>
        </p:txBody>
      </p:sp>
      <p:sp>
        <p:nvSpPr>
          <p:cNvPr id="25" name="Alt Başlık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6" name="Veri Yer Tutucusu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864CC474-91E5-4BD9-8A89-50AD25917927}" type="datetimeFigureOut">
              <a:rPr lang="tr-TR"/>
              <a:pPr>
                <a:defRPr/>
              </a:pPr>
              <a:t>13.05.2016</a:t>
            </a:fld>
            <a:endParaRPr lang="tr-TR"/>
          </a:p>
        </p:txBody>
      </p:sp>
      <p:sp>
        <p:nvSpPr>
          <p:cNvPr id="7" name="Altbilgi Yer Tutucusu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tr-TR"/>
          </a:p>
        </p:txBody>
      </p:sp>
      <p:sp>
        <p:nvSpPr>
          <p:cNvPr id="8" name="Slayt Numarası Yer Tutucusu 28"/>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AA7DF8FC-6EB7-4841-8FA5-06551B0146D9}" type="slidenum">
              <a:rPr lang="tr-TR"/>
              <a:pPr>
                <a:defRPr/>
              </a:pPr>
              <a:t>‹#›</a:t>
            </a:fld>
            <a:endParaRPr lang="tr-TR"/>
          </a:p>
        </p:txBody>
      </p:sp>
    </p:spTree>
    <p:extLst>
      <p:ext uri="{BB962C8B-B14F-4D97-AF65-F5344CB8AC3E}">
        <p14:creationId xmlns:p14="http://schemas.microsoft.com/office/powerpoint/2010/main" val="222635624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26"/>
          <p:cNvSpPr>
            <a:spLocks noGrp="1"/>
          </p:cNvSpPr>
          <p:nvPr>
            <p:ph type="dt" sz="half" idx="10"/>
          </p:nvPr>
        </p:nvSpPr>
        <p:spPr/>
        <p:txBody>
          <a:bodyPr/>
          <a:lstStyle>
            <a:lvl1pPr>
              <a:defRPr/>
            </a:lvl1pPr>
          </a:lstStyle>
          <a:p>
            <a:pPr>
              <a:defRPr/>
            </a:pPr>
            <a:fld id="{17CFB9B4-C0DE-45CD-977E-9A1CB9D4E865}" type="datetimeFigureOut">
              <a:rPr lang="tr-TR"/>
              <a:pPr>
                <a:defRPr/>
              </a:pPr>
              <a:t>13.05.2016</a:t>
            </a:fld>
            <a:endParaRPr lang="tr-TR"/>
          </a:p>
        </p:txBody>
      </p:sp>
      <p:sp>
        <p:nvSpPr>
          <p:cNvPr id="5" name="Altbilgi Yer Tutucusu 3"/>
          <p:cNvSpPr>
            <a:spLocks noGrp="1"/>
          </p:cNvSpPr>
          <p:nvPr>
            <p:ph type="ftr" sz="quarter" idx="11"/>
          </p:nvPr>
        </p:nvSpPr>
        <p:spPr/>
        <p:txBody>
          <a:bodyPr/>
          <a:lstStyle>
            <a:lvl1pPr>
              <a:defRPr/>
            </a:lvl1pPr>
          </a:lstStyle>
          <a:p>
            <a:pPr>
              <a:defRPr/>
            </a:pPr>
            <a:endParaRPr lang="tr-TR"/>
          </a:p>
        </p:txBody>
      </p:sp>
      <p:sp>
        <p:nvSpPr>
          <p:cNvPr id="6" name="Slayt Numarası Yer Tutucusu 15"/>
          <p:cNvSpPr>
            <a:spLocks noGrp="1"/>
          </p:cNvSpPr>
          <p:nvPr>
            <p:ph type="sldNum" sz="quarter" idx="12"/>
          </p:nvPr>
        </p:nvSpPr>
        <p:spPr/>
        <p:txBody>
          <a:bodyPr/>
          <a:lstStyle>
            <a:lvl1pPr>
              <a:defRPr/>
            </a:lvl1pPr>
          </a:lstStyle>
          <a:p>
            <a:pPr>
              <a:defRPr/>
            </a:pPr>
            <a:fld id="{3AD63650-FDC8-4CF6-9653-898938503264}" type="slidenum">
              <a:rPr lang="tr-TR"/>
              <a:pPr>
                <a:defRPr/>
              </a:pPr>
              <a:t>‹#›</a:t>
            </a:fld>
            <a:endParaRPr lang="tr-TR"/>
          </a:p>
        </p:txBody>
      </p:sp>
    </p:spTree>
    <p:extLst>
      <p:ext uri="{BB962C8B-B14F-4D97-AF65-F5344CB8AC3E}">
        <p14:creationId xmlns:p14="http://schemas.microsoft.com/office/powerpoint/2010/main" val="3980291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53200" y="274955"/>
            <a:ext cx="1524000" cy="5851525"/>
          </a:xfrm>
        </p:spPr>
        <p:txBody>
          <a:bodyPr vert="eaVert" anchor="t"/>
          <a:lstStyle>
            <a:extLst/>
          </a:lstStyle>
          <a:p>
            <a:r>
              <a:rPr lang="tr-TR" smtClean="0"/>
              <a:t>Asıl başlık stili için tıklatın</a:t>
            </a:r>
            <a:endParaRPr lang="en-US"/>
          </a:p>
        </p:txBody>
      </p:sp>
      <p:sp>
        <p:nvSpPr>
          <p:cNvPr id="3" name="Dikey Metin Yer Tutucusu 2"/>
          <p:cNvSpPr>
            <a:spLocks noGrp="1"/>
          </p:cNvSpPr>
          <p:nvPr>
            <p:ph type="body" orient="vert" idx="1"/>
          </p:nvPr>
        </p:nvSpPr>
        <p:spPr>
          <a:xfrm>
            <a:off x="457200" y="274642"/>
            <a:ext cx="6019800" cy="5851525"/>
          </a:xfrm>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a:xfrm>
            <a:off x="4243388" y="6557963"/>
            <a:ext cx="2001837" cy="227012"/>
          </a:xfrm>
        </p:spPr>
        <p:txBody>
          <a:bodyPr/>
          <a:lstStyle>
            <a:lvl1pPr>
              <a:defRPr/>
            </a:lvl1pPr>
            <a:extLst/>
          </a:lstStyle>
          <a:p>
            <a:pPr>
              <a:defRPr/>
            </a:pPr>
            <a:fld id="{013EAB8B-1F52-400E-B2E9-57C603C21CD7}" type="datetimeFigureOut">
              <a:rPr lang="tr-TR"/>
              <a:pPr>
                <a:defRPr/>
              </a:pPr>
              <a:t>13.05.2016</a:t>
            </a:fld>
            <a:endParaRPr lang="tr-TR"/>
          </a:p>
        </p:txBody>
      </p:sp>
      <p:sp>
        <p:nvSpPr>
          <p:cNvPr id="5" name="Altbilgi Yer Tutucusu 4"/>
          <p:cNvSpPr>
            <a:spLocks noGrp="1"/>
          </p:cNvSpPr>
          <p:nvPr>
            <p:ph type="ftr" sz="quarter" idx="11"/>
          </p:nvPr>
        </p:nvSpPr>
        <p:spPr>
          <a:xfrm>
            <a:off x="457200" y="6556375"/>
            <a:ext cx="3657600" cy="228600"/>
          </a:xfrm>
        </p:spPr>
        <p:txBody>
          <a:bodyPr/>
          <a:lstStyle>
            <a:lvl1pPr>
              <a:defRPr/>
            </a:lvl1pPr>
            <a:extLst/>
          </a:lstStyle>
          <a:p>
            <a:pPr>
              <a:defRPr/>
            </a:pPr>
            <a:endParaRPr lang="tr-TR"/>
          </a:p>
        </p:txBody>
      </p:sp>
      <p:sp>
        <p:nvSpPr>
          <p:cNvPr id="6" name="Slayt Numarası Yer Tutucusu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A758C350-740C-4B8A-BEE9-7EB71BD4A2A3}" type="slidenum">
              <a:rPr lang="tr-TR"/>
              <a:pPr>
                <a:defRPr/>
              </a:pPr>
              <a:t>‹#›</a:t>
            </a:fld>
            <a:endParaRPr lang="tr-TR"/>
          </a:p>
        </p:txBody>
      </p:sp>
    </p:spTree>
    <p:extLst>
      <p:ext uri="{BB962C8B-B14F-4D97-AF65-F5344CB8AC3E}">
        <p14:creationId xmlns:p14="http://schemas.microsoft.com/office/powerpoint/2010/main" val="3995225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10 Dik Üçgen"/>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solidFill>
                <a:prstClr val="white"/>
              </a:solidFill>
            </a:endParaRPr>
          </a:p>
        </p:txBody>
      </p:sp>
      <p:grpSp>
        <p:nvGrpSpPr>
          <p:cNvPr id="5" name="15 Grup"/>
          <p:cNvGrpSpPr>
            <a:grpSpLocks/>
          </p:cNvGrpSpPr>
          <p:nvPr/>
        </p:nvGrpSpPr>
        <p:grpSpPr bwMode="auto">
          <a:xfrm>
            <a:off x="-3175" y="4953000"/>
            <a:ext cx="9147175" cy="1911350"/>
            <a:chOff x="-3765" y="4832896"/>
            <a:chExt cx="9147765" cy="2032192"/>
          </a:xfrm>
        </p:grpSpPr>
        <p:sp>
          <p:nvSpPr>
            <p:cNvPr id="6" name="16 Serbest Form"/>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solidFill>
                  <a:prstClr val="black"/>
                </a:solidFill>
                <a:latin typeface="+mn-lt"/>
                <a:cs typeface="+mn-cs"/>
              </a:endParaRPr>
            </a:p>
          </p:txBody>
        </p:sp>
        <p:sp>
          <p:nvSpPr>
            <p:cNvPr id="7" name="18 Serbest Form"/>
            <p:cNvSpPr>
              <a:spLocks/>
            </p:cNvSpPr>
            <p:nvPr/>
          </p:nvSpPr>
          <p:spPr bwMode="auto">
            <a:xfrm>
              <a:off x="35926" y="5135025"/>
              <a:ext cx="9108074" cy="838869"/>
            </a:xfrm>
            <a:custGeom>
              <a:avLst/>
              <a:gdLst>
                <a:gd name="T0" fmla="*/ 0 w 5760"/>
                <a:gd name="T1" fmla="*/ 0 h 528"/>
                <a:gd name="T2" fmla="*/ 9108074 w 5760"/>
                <a:gd name="T3" fmla="*/ 0 h 528"/>
                <a:gd name="T4" fmla="*/ 9108074 w 5760"/>
                <a:gd name="T5" fmla="*/ 838869 h 528"/>
                <a:gd name="T6" fmla="*/ 7590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tr-TR"/>
            </a:p>
          </p:txBody>
        </p:sp>
        <p:sp>
          <p:nvSpPr>
            <p:cNvPr id="8" name="19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solidFill>
                  <a:prstClr val="white"/>
                </a:solidFill>
              </a:endParaRPr>
            </a:p>
          </p:txBody>
        </p:sp>
        <p:cxnSp>
          <p:nvCxnSpPr>
            <p:cNvPr id="10" name="20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Başlık"/>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tr-TR" smtClean="0"/>
              <a:t>Asıl başlık stili için tıklatın</a:t>
            </a:r>
            <a:endParaRPr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11" name="29 Veri Yer Tutucusu"/>
          <p:cNvSpPr>
            <a:spLocks noGrp="1"/>
          </p:cNvSpPr>
          <p:nvPr>
            <p:ph type="dt" sz="half" idx="10"/>
          </p:nvPr>
        </p:nvSpPr>
        <p:spPr/>
        <p:txBody>
          <a:bodyPr/>
          <a:lstStyle>
            <a:lvl1pPr>
              <a:defRPr>
                <a:solidFill>
                  <a:srgbClr val="FFFFFF"/>
                </a:solidFill>
              </a:defRPr>
            </a:lvl1pPr>
            <a:extLst/>
          </a:lstStyle>
          <a:p>
            <a:pPr>
              <a:defRPr/>
            </a:pPr>
            <a:fld id="{1958F643-B97C-496C-8AEE-304FC6B492FE}" type="datetimeFigureOut">
              <a:rPr lang="tr-TR"/>
              <a:pPr>
                <a:defRPr/>
              </a:pPr>
              <a:t>13.05.2016</a:t>
            </a:fld>
            <a:endParaRPr lang="tr-TR"/>
          </a:p>
        </p:txBody>
      </p:sp>
      <p:sp>
        <p:nvSpPr>
          <p:cNvPr id="12" name="18 Altbilgi Yer Tutucusu"/>
          <p:cNvSpPr>
            <a:spLocks noGrp="1"/>
          </p:cNvSpPr>
          <p:nvPr>
            <p:ph type="ftr" sz="quarter" idx="11"/>
          </p:nvPr>
        </p:nvSpPr>
        <p:spPr/>
        <p:txBody>
          <a:bodyPr/>
          <a:lstStyle>
            <a:lvl1pPr>
              <a:defRPr>
                <a:solidFill>
                  <a:srgbClr val="2DA2BF">
                    <a:tint val="20000"/>
                  </a:srgbClr>
                </a:solidFill>
              </a:defRPr>
            </a:lvl1pPr>
            <a:extLst/>
          </a:lstStyle>
          <a:p>
            <a:pPr>
              <a:defRPr/>
            </a:pPr>
            <a:endParaRPr lang="tr-TR"/>
          </a:p>
        </p:txBody>
      </p:sp>
      <p:sp>
        <p:nvSpPr>
          <p:cNvPr id="13" name="26 Slayt Numarası Yer Tutucusu"/>
          <p:cNvSpPr>
            <a:spLocks noGrp="1"/>
          </p:cNvSpPr>
          <p:nvPr>
            <p:ph type="sldNum" sz="quarter" idx="12"/>
          </p:nvPr>
        </p:nvSpPr>
        <p:spPr/>
        <p:txBody>
          <a:bodyPr/>
          <a:lstStyle>
            <a:lvl1pPr>
              <a:defRPr>
                <a:solidFill>
                  <a:srgbClr val="FFFFFF"/>
                </a:solidFill>
              </a:defRPr>
            </a:lvl1pPr>
            <a:extLst/>
          </a:lstStyle>
          <a:p>
            <a:pPr>
              <a:defRPr/>
            </a:pPr>
            <a:fld id="{5B880F37-14F1-45A1-8019-4691DE3FEF3E}" type="slidenum">
              <a:rPr lang="tr-TR"/>
              <a:pPr>
                <a:defRPr/>
              </a:pPr>
              <a:t>‹#›</a:t>
            </a:fld>
            <a:endParaRPr lang="tr-TR"/>
          </a:p>
        </p:txBody>
      </p:sp>
    </p:spTree>
    <p:extLst>
      <p:ext uri="{BB962C8B-B14F-4D97-AF65-F5344CB8AC3E}">
        <p14:creationId xmlns:p14="http://schemas.microsoft.com/office/powerpoint/2010/main" val="19942098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Başlık"/>
          <p:cNvSpPr>
            <a:spLocks noGrp="1"/>
          </p:cNvSpPr>
          <p:nvPr>
            <p:ph type="title"/>
          </p:nvPr>
        </p:nvSpPr>
        <p:spPr/>
        <p:txBody>
          <a:bodyPr rtlCol="0"/>
          <a:lstStyle>
            <a:extLst/>
          </a:lstStyle>
          <a:p>
            <a:r>
              <a:rPr lang="tr-TR" smtClean="0"/>
              <a:t>Asıl başlık stili için tıklatın</a:t>
            </a:r>
            <a:endParaRPr lang="en-US"/>
          </a:p>
        </p:txBody>
      </p:sp>
      <p:sp>
        <p:nvSpPr>
          <p:cNvPr id="4" name="9 Veri Yer Tutucusu"/>
          <p:cNvSpPr>
            <a:spLocks noGrp="1"/>
          </p:cNvSpPr>
          <p:nvPr>
            <p:ph type="dt" sz="half" idx="10"/>
          </p:nvPr>
        </p:nvSpPr>
        <p:spPr/>
        <p:txBody>
          <a:bodyPr/>
          <a:lstStyle>
            <a:lvl1pPr>
              <a:defRPr/>
            </a:lvl1pPr>
          </a:lstStyle>
          <a:p>
            <a:pPr>
              <a:defRPr/>
            </a:pPr>
            <a:fld id="{502BE811-32D1-425C-A117-8FF809E8DB3E}" type="datetimeFigureOut">
              <a:rPr lang="tr-TR"/>
              <a:pPr>
                <a:defRPr/>
              </a:pPr>
              <a:t>13.05.2016</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47F5EEB6-F5DA-47EE-B68E-FDA500AA5837}" type="slidenum">
              <a:rPr lang="tr-TR"/>
              <a:pPr>
                <a:defRPr/>
              </a:pPr>
              <a:t>‹#›</a:t>
            </a:fld>
            <a:endParaRPr lang="tr-TR"/>
          </a:p>
        </p:txBody>
      </p:sp>
    </p:spTree>
    <p:extLst>
      <p:ext uri="{BB962C8B-B14F-4D97-AF65-F5344CB8AC3E}">
        <p14:creationId xmlns:p14="http://schemas.microsoft.com/office/powerpoint/2010/main" val="3535274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10 Köşeli Çift Ayraç"/>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solidFill>
                <a:prstClr val="white"/>
              </a:solidFill>
            </a:endParaRPr>
          </a:p>
        </p:txBody>
      </p:sp>
      <p:sp>
        <p:nvSpPr>
          <p:cNvPr id="5" name="15 Köşeli Çift Ayraç"/>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solidFill>
                <a:prstClr val="white"/>
              </a:solidFill>
            </a:endParaRPr>
          </a:p>
        </p:txBody>
      </p:sp>
      <p:sp>
        <p:nvSpPr>
          <p:cNvPr id="2" name="1 Başlık"/>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6" name="3 Veri Yer Tutucusu"/>
          <p:cNvSpPr>
            <a:spLocks noGrp="1"/>
          </p:cNvSpPr>
          <p:nvPr>
            <p:ph type="dt" sz="half" idx="10"/>
          </p:nvPr>
        </p:nvSpPr>
        <p:spPr/>
        <p:txBody>
          <a:bodyPr/>
          <a:lstStyle>
            <a:lvl1pPr>
              <a:defRPr>
                <a:solidFill>
                  <a:prstClr val="white"/>
                </a:solidFill>
              </a:defRPr>
            </a:lvl1pPr>
            <a:extLst/>
          </a:lstStyle>
          <a:p>
            <a:pPr>
              <a:defRPr/>
            </a:pPr>
            <a:fld id="{DAAC0466-8FAF-4790-B600-DF8D2A2C4360}" type="datetimeFigureOut">
              <a:rPr lang="tr-TR"/>
              <a:pPr>
                <a:defRPr/>
              </a:pPr>
              <a:t>13.05.2016</a:t>
            </a:fld>
            <a:endParaRPr lang="tr-TR"/>
          </a:p>
        </p:txBody>
      </p:sp>
      <p:sp>
        <p:nvSpPr>
          <p:cNvPr id="7" name="4 Altbilgi Yer Tutucusu"/>
          <p:cNvSpPr>
            <a:spLocks noGrp="1"/>
          </p:cNvSpPr>
          <p:nvPr>
            <p:ph type="ftr" sz="quarter" idx="11"/>
          </p:nvPr>
        </p:nvSpPr>
        <p:spPr/>
        <p:txBody>
          <a:bodyPr/>
          <a:lstStyle>
            <a:lvl1pPr>
              <a:defRPr>
                <a:solidFill>
                  <a:prstClr val="white"/>
                </a:solidFill>
              </a:defRPr>
            </a:lvl1pPr>
            <a:extLst/>
          </a:lstStyle>
          <a:p>
            <a:pPr>
              <a:defRPr/>
            </a:pPr>
            <a:endParaRPr lang="tr-TR"/>
          </a:p>
        </p:txBody>
      </p:sp>
      <p:sp>
        <p:nvSpPr>
          <p:cNvPr id="8" name="5 Slayt Numarası Yer Tutucusu"/>
          <p:cNvSpPr>
            <a:spLocks noGrp="1"/>
          </p:cNvSpPr>
          <p:nvPr>
            <p:ph type="sldNum" sz="quarter" idx="12"/>
          </p:nvPr>
        </p:nvSpPr>
        <p:spPr/>
        <p:txBody>
          <a:bodyPr/>
          <a:lstStyle>
            <a:lvl1pPr>
              <a:defRPr>
                <a:solidFill>
                  <a:prstClr val="white"/>
                </a:solidFill>
              </a:defRPr>
            </a:lvl1pPr>
            <a:extLst/>
          </a:lstStyle>
          <a:p>
            <a:pPr>
              <a:defRPr/>
            </a:pPr>
            <a:fld id="{635A247E-D5A7-40ED-99EE-35F4C1D11811}" type="slidenum">
              <a:rPr lang="tr-TR"/>
              <a:pPr>
                <a:defRPr/>
              </a:pPr>
              <a:t>‹#›</a:t>
            </a:fld>
            <a:endParaRPr lang="tr-TR"/>
          </a:p>
        </p:txBody>
      </p:sp>
    </p:spTree>
    <p:extLst>
      <p:ext uri="{BB962C8B-B14F-4D97-AF65-F5344CB8AC3E}">
        <p14:creationId xmlns:p14="http://schemas.microsoft.com/office/powerpoint/2010/main" val="110600159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8" name="7 Başlık"/>
          <p:cNvSpPr>
            <a:spLocks noGrp="1"/>
          </p:cNvSpPr>
          <p:nvPr>
            <p:ph type="title"/>
          </p:nvPr>
        </p:nvSpPr>
        <p:spPr/>
        <p:txBody>
          <a:bodyPr rtlCol="0"/>
          <a:lstStyle>
            <a:extLst/>
          </a:lstStyle>
          <a:p>
            <a:r>
              <a:rPr lang="tr-TR" smtClean="0"/>
              <a:t>Asıl başlık stili için tıklatın</a:t>
            </a:r>
            <a:endParaRPr lang="en-US"/>
          </a:p>
        </p:txBody>
      </p:sp>
      <p:sp>
        <p:nvSpPr>
          <p:cNvPr id="5" name="4 Veri Yer Tutucusu"/>
          <p:cNvSpPr>
            <a:spLocks noGrp="1"/>
          </p:cNvSpPr>
          <p:nvPr>
            <p:ph type="dt" sz="half" idx="10"/>
          </p:nvPr>
        </p:nvSpPr>
        <p:spPr/>
        <p:txBody>
          <a:bodyPr/>
          <a:lstStyle>
            <a:lvl1pPr>
              <a:defRPr>
                <a:solidFill>
                  <a:prstClr val="white"/>
                </a:solidFill>
              </a:defRPr>
            </a:lvl1pPr>
            <a:extLst/>
          </a:lstStyle>
          <a:p>
            <a:pPr>
              <a:defRPr/>
            </a:pPr>
            <a:fld id="{5D3CAEC8-F889-433B-A2D1-542C908AC484}" type="datetimeFigureOut">
              <a:rPr lang="tr-TR"/>
              <a:pPr>
                <a:defRPr/>
              </a:pPr>
              <a:t>13.05.2016</a:t>
            </a:fld>
            <a:endParaRPr lang="tr-TR"/>
          </a:p>
        </p:txBody>
      </p:sp>
      <p:sp>
        <p:nvSpPr>
          <p:cNvPr id="6" name="5 Altbilgi Yer Tutucusu"/>
          <p:cNvSpPr>
            <a:spLocks noGrp="1"/>
          </p:cNvSpPr>
          <p:nvPr>
            <p:ph type="ftr" sz="quarter" idx="11"/>
          </p:nvPr>
        </p:nvSpPr>
        <p:spPr/>
        <p:txBody>
          <a:bodyPr/>
          <a:lstStyle>
            <a:lvl1pPr>
              <a:defRPr>
                <a:solidFill>
                  <a:prstClr val="white"/>
                </a:solidFill>
              </a:defRPr>
            </a:lvl1pPr>
            <a:extLst/>
          </a:lstStyle>
          <a:p>
            <a:pPr>
              <a:defRPr/>
            </a:pPr>
            <a:endParaRPr lang="tr-TR"/>
          </a:p>
        </p:txBody>
      </p:sp>
      <p:sp>
        <p:nvSpPr>
          <p:cNvPr id="7" name="6 Slayt Numarası Yer Tutucusu"/>
          <p:cNvSpPr>
            <a:spLocks noGrp="1"/>
          </p:cNvSpPr>
          <p:nvPr>
            <p:ph type="sldNum" sz="quarter" idx="12"/>
          </p:nvPr>
        </p:nvSpPr>
        <p:spPr/>
        <p:txBody>
          <a:bodyPr/>
          <a:lstStyle>
            <a:lvl1pPr>
              <a:defRPr>
                <a:solidFill>
                  <a:prstClr val="white"/>
                </a:solidFill>
              </a:defRPr>
            </a:lvl1pPr>
            <a:extLst/>
          </a:lstStyle>
          <a:p>
            <a:pPr>
              <a:defRPr/>
            </a:pPr>
            <a:fld id="{67CA8C1B-A74E-4FB8-863F-5647330FBB40}" type="slidenum">
              <a:rPr lang="tr-TR"/>
              <a:pPr>
                <a:defRPr/>
              </a:pPr>
              <a:t>‹#›</a:t>
            </a:fld>
            <a:endParaRPr lang="tr-TR"/>
          </a:p>
        </p:txBody>
      </p:sp>
    </p:spTree>
    <p:extLst>
      <p:ext uri="{BB962C8B-B14F-4D97-AF65-F5344CB8AC3E}">
        <p14:creationId xmlns:p14="http://schemas.microsoft.com/office/powerpoint/2010/main" val="4092639661"/>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lstStyle>
            <a:lvl1pPr>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lvl1pPr>
              <a:defRPr/>
            </a:lvl1pPr>
            <a:extLst/>
          </a:lstStyle>
          <a:p>
            <a:pPr>
              <a:defRPr/>
            </a:pPr>
            <a:fld id="{C0097EA4-FA9A-4A01-AD77-B63F5EFD30A5}" type="datetimeFigureOut">
              <a:rPr lang="tr-TR"/>
              <a:pPr>
                <a:defRPr/>
              </a:pPr>
              <a:t>13.05.2016</a:t>
            </a:fld>
            <a:endParaRPr lang="tr-TR"/>
          </a:p>
        </p:txBody>
      </p:sp>
      <p:sp>
        <p:nvSpPr>
          <p:cNvPr id="8" name="7 Altbilgi Yer Tutucusu"/>
          <p:cNvSpPr>
            <a:spLocks noGrp="1"/>
          </p:cNvSpPr>
          <p:nvPr>
            <p:ph type="ftr" sz="quarter" idx="11"/>
          </p:nvPr>
        </p:nvSpPr>
        <p:spPr/>
        <p:txBody>
          <a:bodyPr/>
          <a:lstStyle>
            <a:lvl1pPr>
              <a:defRPr/>
            </a:lvl1pPr>
            <a:extLst/>
          </a:lstStyle>
          <a:p>
            <a:pPr>
              <a:defRPr/>
            </a:pPr>
            <a:endParaRPr lang="tr-TR"/>
          </a:p>
        </p:txBody>
      </p:sp>
      <p:sp>
        <p:nvSpPr>
          <p:cNvPr id="9" name="8 Slayt Numarası Yer Tutucusu"/>
          <p:cNvSpPr>
            <a:spLocks noGrp="1"/>
          </p:cNvSpPr>
          <p:nvPr>
            <p:ph type="sldNum" sz="quarter" idx="12"/>
          </p:nvPr>
        </p:nvSpPr>
        <p:spPr/>
        <p:txBody>
          <a:bodyPr/>
          <a:lstStyle>
            <a:lvl1pPr>
              <a:defRPr/>
            </a:lvl1pPr>
            <a:extLst/>
          </a:lstStyle>
          <a:p>
            <a:pPr>
              <a:defRPr/>
            </a:pPr>
            <a:fld id="{2EE3670A-8CF7-4A7E-B0A3-224ADD182655}" type="slidenum">
              <a:rPr lang="tr-TR"/>
              <a:pPr>
                <a:defRPr/>
              </a:pPr>
              <a:t>‹#›</a:t>
            </a:fld>
            <a:endParaRPr lang="tr-TR"/>
          </a:p>
        </p:txBody>
      </p:sp>
    </p:spTree>
    <p:extLst>
      <p:ext uri="{BB962C8B-B14F-4D97-AF65-F5344CB8AC3E}">
        <p14:creationId xmlns:p14="http://schemas.microsoft.com/office/powerpoint/2010/main" val="612764589"/>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5 Başlık"/>
          <p:cNvSpPr>
            <a:spLocks noGrp="1"/>
          </p:cNvSpPr>
          <p:nvPr>
            <p:ph type="title"/>
          </p:nvPr>
        </p:nvSpPr>
        <p:spPr/>
        <p:txBody>
          <a:bodyPr rtlCol="0"/>
          <a:lstStyle>
            <a:extLst/>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lvl1pPr>
              <a:defRPr>
                <a:solidFill>
                  <a:prstClr val="white"/>
                </a:solidFill>
              </a:defRPr>
            </a:lvl1pPr>
            <a:extLst/>
          </a:lstStyle>
          <a:p>
            <a:pPr>
              <a:defRPr/>
            </a:pPr>
            <a:fld id="{47356A94-2E3E-4332-A5FC-57A2A375C907}" type="datetimeFigureOut">
              <a:rPr lang="tr-TR"/>
              <a:pPr>
                <a:defRPr/>
              </a:pPr>
              <a:t>13.05.2016</a:t>
            </a:fld>
            <a:endParaRPr lang="tr-TR"/>
          </a:p>
        </p:txBody>
      </p:sp>
      <p:sp>
        <p:nvSpPr>
          <p:cNvPr id="4" name="3 Altbilgi Yer Tutucusu"/>
          <p:cNvSpPr>
            <a:spLocks noGrp="1"/>
          </p:cNvSpPr>
          <p:nvPr>
            <p:ph type="ftr" sz="quarter" idx="11"/>
          </p:nvPr>
        </p:nvSpPr>
        <p:spPr/>
        <p:txBody>
          <a:bodyPr/>
          <a:lstStyle>
            <a:lvl1pPr>
              <a:defRPr>
                <a:solidFill>
                  <a:prstClr val="white"/>
                </a:solidFill>
              </a:defRPr>
            </a:lvl1pPr>
            <a:extLst/>
          </a:lstStyle>
          <a:p>
            <a:pPr>
              <a:defRPr/>
            </a:pPr>
            <a:endParaRPr lang="tr-TR"/>
          </a:p>
        </p:txBody>
      </p:sp>
      <p:sp>
        <p:nvSpPr>
          <p:cNvPr id="5" name="4 Slayt Numarası Yer Tutucusu"/>
          <p:cNvSpPr>
            <a:spLocks noGrp="1"/>
          </p:cNvSpPr>
          <p:nvPr>
            <p:ph type="sldNum" sz="quarter" idx="12"/>
          </p:nvPr>
        </p:nvSpPr>
        <p:spPr/>
        <p:txBody>
          <a:bodyPr/>
          <a:lstStyle>
            <a:lvl1pPr>
              <a:defRPr>
                <a:solidFill>
                  <a:prstClr val="white"/>
                </a:solidFill>
              </a:defRPr>
            </a:lvl1pPr>
            <a:extLst/>
          </a:lstStyle>
          <a:p>
            <a:pPr>
              <a:defRPr/>
            </a:pPr>
            <a:fld id="{6486C75A-4365-439A-AF64-5DF4EE33760D}" type="slidenum">
              <a:rPr lang="tr-TR"/>
              <a:pPr>
                <a:defRPr/>
              </a:pPr>
              <a:t>‹#›</a:t>
            </a:fld>
            <a:endParaRPr lang="tr-TR"/>
          </a:p>
        </p:txBody>
      </p:sp>
    </p:spTree>
    <p:extLst>
      <p:ext uri="{BB962C8B-B14F-4D97-AF65-F5344CB8AC3E}">
        <p14:creationId xmlns:p14="http://schemas.microsoft.com/office/powerpoint/2010/main" val="177630032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F5008D4B-9896-48B5-9067-24BB4ECE2900}" type="datetimeFigureOut">
              <a:rPr lang="tr-TR"/>
              <a:pPr>
                <a:defRPr/>
              </a:pPr>
              <a:t>13.05.2016</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731A7E95-690F-4B5C-994C-3A1A0D19BD3B}" type="slidenum">
              <a:rPr lang="tr-TR"/>
              <a:pPr>
                <a:defRPr/>
              </a:pPr>
              <a:t>‹#›</a:t>
            </a:fld>
            <a:endParaRPr lang="tr-TR"/>
          </a:p>
        </p:txBody>
      </p:sp>
    </p:spTree>
    <p:extLst>
      <p:ext uri="{BB962C8B-B14F-4D97-AF65-F5344CB8AC3E}">
        <p14:creationId xmlns:p14="http://schemas.microsoft.com/office/powerpoint/2010/main" val="35418602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tr-TR" smtClean="0"/>
              <a:t>Asıl başlık stili için tıklatın</a:t>
            </a:r>
            <a:endParaRPr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lvl1pPr>
              <a:defRPr/>
            </a:lvl1pPr>
            <a:extLst/>
          </a:lstStyle>
          <a:p>
            <a:pPr>
              <a:defRPr/>
            </a:pPr>
            <a:fld id="{D243D870-89C4-4A64-99B0-1E5DEE2685A1}" type="datetimeFigureOut">
              <a:rPr lang="tr-TR"/>
              <a:pPr>
                <a:defRPr/>
              </a:pPr>
              <a:t>13.05.2016</a:t>
            </a:fld>
            <a:endParaRPr lang="tr-TR"/>
          </a:p>
        </p:txBody>
      </p:sp>
      <p:sp>
        <p:nvSpPr>
          <p:cNvPr id="6" name="5 Altbilgi Yer Tutucusu"/>
          <p:cNvSpPr>
            <a:spLocks noGrp="1"/>
          </p:cNvSpPr>
          <p:nvPr>
            <p:ph type="ftr" sz="quarter" idx="11"/>
          </p:nvPr>
        </p:nvSpPr>
        <p:spPr/>
        <p:txBody>
          <a:bodyPr/>
          <a:lstStyle>
            <a:lvl1pPr>
              <a:defRPr/>
            </a:lvl1pPr>
            <a:extLst/>
          </a:lstStyle>
          <a:p>
            <a:pPr>
              <a:defRPr/>
            </a:pPr>
            <a:endParaRPr lang="tr-TR"/>
          </a:p>
        </p:txBody>
      </p:sp>
      <p:sp>
        <p:nvSpPr>
          <p:cNvPr id="7" name="6 Slayt Numarası Yer Tutucusu"/>
          <p:cNvSpPr>
            <a:spLocks noGrp="1"/>
          </p:cNvSpPr>
          <p:nvPr>
            <p:ph type="sldNum" sz="quarter" idx="12"/>
          </p:nvPr>
        </p:nvSpPr>
        <p:spPr/>
        <p:txBody>
          <a:bodyPr/>
          <a:lstStyle>
            <a:lvl1pPr>
              <a:defRPr/>
            </a:lvl1pPr>
            <a:extLst/>
          </a:lstStyle>
          <a:p>
            <a:pPr>
              <a:defRPr/>
            </a:pPr>
            <a:fld id="{2EEDD4A4-B78C-4BCE-AD28-11253CD0EEF8}" type="slidenum">
              <a:rPr lang="tr-TR"/>
              <a:pPr>
                <a:defRPr/>
              </a:pPr>
              <a:t>‹#›</a:t>
            </a:fld>
            <a:endParaRPr lang="tr-TR"/>
          </a:p>
        </p:txBody>
      </p:sp>
    </p:spTree>
    <p:extLst>
      <p:ext uri="{BB962C8B-B14F-4D97-AF65-F5344CB8AC3E}">
        <p14:creationId xmlns:p14="http://schemas.microsoft.com/office/powerpoint/2010/main" val="420850822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lang="tr-TR" smtClean="0"/>
              <a:t>Asıl başlık stili için tıklatın</a:t>
            </a:r>
            <a:endParaRPr lang="en-US"/>
          </a:p>
        </p:txBody>
      </p:sp>
      <p:sp>
        <p:nvSpPr>
          <p:cNvPr id="3" name="İçerik Yer Tutucusu 2"/>
          <p:cNvSpPr>
            <a:spLocks noGrp="1"/>
          </p:cNvSpPr>
          <p:nvPr>
            <p:ph idx="1"/>
          </p:nvPr>
        </p:nvSpPr>
        <p:spPr/>
        <p:txBody>
          <a:bodyPr/>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26"/>
          <p:cNvSpPr>
            <a:spLocks noGrp="1"/>
          </p:cNvSpPr>
          <p:nvPr>
            <p:ph type="dt" sz="half" idx="10"/>
          </p:nvPr>
        </p:nvSpPr>
        <p:spPr/>
        <p:txBody>
          <a:bodyPr/>
          <a:lstStyle>
            <a:lvl1pPr>
              <a:defRPr/>
            </a:lvl1pPr>
          </a:lstStyle>
          <a:p>
            <a:pPr>
              <a:defRPr/>
            </a:pPr>
            <a:fld id="{C72A991E-1000-43E4-AB78-8451CF25423F}" type="datetimeFigureOut">
              <a:rPr lang="tr-TR"/>
              <a:pPr>
                <a:defRPr/>
              </a:pPr>
              <a:t>13.05.2016</a:t>
            </a:fld>
            <a:endParaRPr lang="tr-TR"/>
          </a:p>
        </p:txBody>
      </p:sp>
      <p:sp>
        <p:nvSpPr>
          <p:cNvPr id="5" name="Altbilgi Yer Tutucusu 3"/>
          <p:cNvSpPr>
            <a:spLocks noGrp="1"/>
          </p:cNvSpPr>
          <p:nvPr>
            <p:ph type="ftr" sz="quarter" idx="11"/>
          </p:nvPr>
        </p:nvSpPr>
        <p:spPr/>
        <p:txBody>
          <a:bodyPr/>
          <a:lstStyle>
            <a:lvl1pPr>
              <a:defRPr/>
            </a:lvl1pPr>
          </a:lstStyle>
          <a:p>
            <a:pPr>
              <a:defRPr/>
            </a:pPr>
            <a:endParaRPr lang="tr-TR"/>
          </a:p>
        </p:txBody>
      </p:sp>
      <p:sp>
        <p:nvSpPr>
          <p:cNvPr id="6" name="Slayt Numarası Yer Tutucusu 15"/>
          <p:cNvSpPr>
            <a:spLocks noGrp="1"/>
          </p:cNvSpPr>
          <p:nvPr>
            <p:ph type="sldNum" sz="quarter" idx="12"/>
          </p:nvPr>
        </p:nvSpPr>
        <p:spPr/>
        <p:txBody>
          <a:bodyPr/>
          <a:lstStyle>
            <a:lvl1pPr>
              <a:defRPr/>
            </a:lvl1pPr>
          </a:lstStyle>
          <a:p>
            <a:pPr>
              <a:defRPr/>
            </a:pPr>
            <a:fld id="{EB481A0C-B1EF-4DE1-92C2-CA255D705C03}" type="slidenum">
              <a:rPr lang="tr-TR"/>
              <a:pPr>
                <a:defRPr/>
              </a:pPr>
              <a:t>‹#›</a:t>
            </a:fld>
            <a:endParaRPr lang="tr-TR"/>
          </a:p>
        </p:txBody>
      </p:sp>
    </p:spTree>
    <p:extLst>
      <p:ext uri="{BB962C8B-B14F-4D97-AF65-F5344CB8AC3E}">
        <p14:creationId xmlns:p14="http://schemas.microsoft.com/office/powerpoint/2010/main" val="203262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10 Serbest Form"/>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solidFill>
                <a:prstClr val="white"/>
              </a:solidFill>
              <a:latin typeface="+mn-lt"/>
              <a:cs typeface="+mn-cs"/>
            </a:endParaRPr>
          </a:p>
        </p:txBody>
      </p:sp>
      <p:sp>
        <p:nvSpPr>
          <p:cNvPr id="6" name="15 Serbest Form"/>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tr-TR"/>
          </a:p>
        </p:txBody>
      </p:sp>
      <p:sp>
        <p:nvSpPr>
          <p:cNvPr id="7" name="16 Dik Üçgen"/>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solidFill>
                <a:prstClr val="white"/>
              </a:solidFill>
            </a:endParaRPr>
          </a:p>
        </p:txBody>
      </p:sp>
      <p:cxnSp>
        <p:nvCxnSpPr>
          <p:cNvPr id="8" name="18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19 Köşeli Çift Ayraç"/>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solidFill>
                <a:prstClr val="white"/>
              </a:solidFill>
            </a:endParaRPr>
          </a:p>
        </p:txBody>
      </p:sp>
      <p:sp>
        <p:nvSpPr>
          <p:cNvPr id="10" name="20 Köşeli Çift Ayraç"/>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solidFill>
                <a:prstClr val="white"/>
              </a:solidFill>
            </a:endParaRPr>
          </a:p>
        </p:txBody>
      </p:sp>
      <p:sp>
        <p:nvSpPr>
          <p:cNvPr id="4" name="3 Metin Yer Tutucusu"/>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tr-TR" smtClean="0"/>
              <a:t>Asıl başlık stili için tıklatın</a:t>
            </a:r>
            <a:endParaRPr lang="en-US"/>
          </a:p>
        </p:txBody>
      </p:sp>
      <p:sp>
        <p:nvSpPr>
          <p:cNvPr id="11" name="4 Veri Yer Tutucusu"/>
          <p:cNvSpPr>
            <a:spLocks noGrp="1"/>
          </p:cNvSpPr>
          <p:nvPr>
            <p:ph type="dt" sz="half" idx="10"/>
          </p:nvPr>
        </p:nvSpPr>
        <p:spPr/>
        <p:txBody>
          <a:bodyPr/>
          <a:lstStyle>
            <a:lvl1pPr>
              <a:defRPr>
                <a:solidFill>
                  <a:prstClr val="white"/>
                </a:solidFill>
              </a:defRPr>
            </a:lvl1pPr>
            <a:extLst/>
          </a:lstStyle>
          <a:p>
            <a:pPr>
              <a:defRPr/>
            </a:pPr>
            <a:fld id="{28A256C0-3553-4038-9930-261C6BE6D878}" type="datetimeFigureOut">
              <a:rPr lang="tr-TR"/>
              <a:pPr>
                <a:defRPr/>
              </a:pPr>
              <a:t>13.05.2016</a:t>
            </a:fld>
            <a:endParaRPr lang="tr-TR"/>
          </a:p>
        </p:txBody>
      </p:sp>
      <p:sp>
        <p:nvSpPr>
          <p:cNvPr id="12" name="5 Altbilgi Yer Tutucusu"/>
          <p:cNvSpPr>
            <a:spLocks noGrp="1"/>
          </p:cNvSpPr>
          <p:nvPr>
            <p:ph type="ftr" sz="quarter" idx="11"/>
          </p:nvPr>
        </p:nvSpPr>
        <p:spPr/>
        <p:txBody>
          <a:bodyPr/>
          <a:lstStyle>
            <a:lvl1pPr>
              <a:defRPr>
                <a:solidFill>
                  <a:prstClr val="white"/>
                </a:solidFill>
              </a:defRPr>
            </a:lvl1pPr>
            <a:extLst/>
          </a:lstStyle>
          <a:p>
            <a:pPr>
              <a:defRPr/>
            </a:pPr>
            <a:endParaRPr lang="tr-TR"/>
          </a:p>
        </p:txBody>
      </p:sp>
      <p:sp>
        <p:nvSpPr>
          <p:cNvPr id="13" name="6 Slayt Numarası Yer Tutucusu"/>
          <p:cNvSpPr>
            <a:spLocks noGrp="1"/>
          </p:cNvSpPr>
          <p:nvPr>
            <p:ph type="sldNum" sz="quarter" idx="12"/>
          </p:nvPr>
        </p:nvSpPr>
        <p:spPr/>
        <p:txBody>
          <a:bodyPr/>
          <a:lstStyle>
            <a:lvl1pPr>
              <a:defRPr>
                <a:solidFill>
                  <a:prstClr val="white"/>
                </a:solidFill>
              </a:defRPr>
            </a:lvl1pPr>
            <a:extLst/>
          </a:lstStyle>
          <a:p>
            <a:pPr>
              <a:defRPr/>
            </a:pPr>
            <a:fld id="{B13C76BF-9DC5-47FB-A0D8-922343DCA697}" type="slidenum">
              <a:rPr lang="tr-TR"/>
              <a:pPr>
                <a:defRPr/>
              </a:pPr>
              <a:t>‹#›</a:t>
            </a:fld>
            <a:endParaRPr lang="tr-TR"/>
          </a:p>
        </p:txBody>
      </p:sp>
    </p:spTree>
    <p:extLst>
      <p:ext uri="{BB962C8B-B14F-4D97-AF65-F5344CB8AC3E}">
        <p14:creationId xmlns:p14="http://schemas.microsoft.com/office/powerpoint/2010/main" val="1955473844"/>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146360E7-B3CA-40AB-8B15-848B6201FEE2}" type="datetimeFigureOut">
              <a:rPr lang="tr-TR"/>
              <a:pPr>
                <a:defRPr/>
              </a:pPr>
              <a:t>13.05.2016</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4DB05F51-0EB7-4222-B05B-419FB45EBEBF}" type="slidenum">
              <a:rPr lang="tr-TR"/>
              <a:pPr>
                <a:defRPr/>
              </a:pPr>
              <a:t>‹#›</a:t>
            </a:fld>
            <a:endParaRPr lang="tr-TR"/>
          </a:p>
        </p:txBody>
      </p:sp>
    </p:spTree>
    <p:extLst>
      <p:ext uri="{BB962C8B-B14F-4D97-AF65-F5344CB8AC3E}">
        <p14:creationId xmlns:p14="http://schemas.microsoft.com/office/powerpoint/2010/main" val="1493050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5425CC7C-6763-4613-8BC9-208E14D40DF6}" type="datetimeFigureOut">
              <a:rPr lang="tr-TR"/>
              <a:pPr>
                <a:defRPr/>
              </a:pPr>
              <a:t>13.05.2016</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4DABF71C-F03D-4902-852F-FBB385B4F271}" type="slidenum">
              <a:rPr lang="tr-TR"/>
              <a:pPr>
                <a:defRPr/>
              </a:pPr>
              <a:t>‹#›</a:t>
            </a:fld>
            <a:endParaRPr lang="tr-TR"/>
          </a:p>
        </p:txBody>
      </p:sp>
    </p:spTree>
    <p:extLst>
      <p:ext uri="{BB962C8B-B14F-4D97-AF65-F5344CB8AC3E}">
        <p14:creationId xmlns:p14="http://schemas.microsoft.com/office/powerpoint/2010/main" val="2362829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1066800" y="2821837"/>
            <a:ext cx="6255488" cy="1362075"/>
          </a:xfrm>
        </p:spPr>
        <p:txBody>
          <a:bodyPr anchor="t"/>
          <a:lstStyle>
            <a:lvl1pPr algn="r">
              <a:buNone/>
              <a:defRPr sz="4200" b="1" cap="all"/>
            </a:lvl1pPr>
            <a:extLst/>
          </a:lstStyle>
          <a:p>
            <a:r>
              <a:rPr lang="tr-TR" smtClean="0"/>
              <a:t>Asıl başlık stili için tıklatın</a:t>
            </a:r>
            <a:endParaRPr lang="en-US"/>
          </a:p>
        </p:txBody>
      </p:sp>
      <p:sp>
        <p:nvSpPr>
          <p:cNvPr id="3" name="Metin Yer Tutucus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4" name="Veri Yer Tutucusu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9FDB69E6-CE07-4C2D-9E38-BF476A1FCA37}" type="datetimeFigureOut">
              <a:rPr lang="tr-TR"/>
              <a:pPr>
                <a:defRPr/>
              </a:pPr>
              <a:t>13.05.2016</a:t>
            </a:fld>
            <a:endParaRPr lang="tr-TR"/>
          </a:p>
        </p:txBody>
      </p:sp>
      <p:sp>
        <p:nvSpPr>
          <p:cNvPr id="5" name="Altbilgi Yer Tutucusu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tr-TR"/>
          </a:p>
        </p:txBody>
      </p:sp>
      <p:sp>
        <p:nvSpPr>
          <p:cNvPr id="6" name="Slayt Numarası Yer Tutucusu 5"/>
          <p:cNvSpPr>
            <a:spLocks noGrp="1"/>
          </p:cNvSpPr>
          <p:nvPr>
            <p:ph type="sldNum" sz="quarter" idx="12"/>
          </p:nvPr>
        </p:nvSpPr>
        <p:spPr>
          <a:xfrm>
            <a:off x="6734175" y="6554788"/>
            <a:ext cx="587375" cy="228600"/>
          </a:xfrm>
        </p:spPr>
        <p:txBody>
          <a:bodyPr/>
          <a:lstStyle>
            <a:lvl1pPr>
              <a:defRPr/>
            </a:lvl1pPr>
            <a:extLst/>
          </a:lstStyle>
          <a:p>
            <a:pPr>
              <a:defRPr/>
            </a:pPr>
            <a:fld id="{48DEFE44-73F3-4BA2-A318-B223232DD505}" type="slidenum">
              <a:rPr lang="tr-TR"/>
              <a:pPr>
                <a:defRPr/>
              </a:pPr>
              <a:t>‹#›</a:t>
            </a:fld>
            <a:endParaRPr lang="tr-TR"/>
          </a:p>
        </p:txBody>
      </p:sp>
    </p:spTree>
    <p:extLst>
      <p:ext uri="{BB962C8B-B14F-4D97-AF65-F5344CB8AC3E}">
        <p14:creationId xmlns:p14="http://schemas.microsoft.com/office/powerpoint/2010/main" val="83693267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lstStyle>
            <a:extLst/>
          </a:lstStyle>
          <a:p>
            <a:r>
              <a:rPr lang="tr-TR" smtClean="0"/>
              <a:t>Asıl başlık stili için tıklatın</a:t>
            </a:r>
            <a:endParaRPr lang="en-US"/>
          </a:p>
        </p:txBody>
      </p:sp>
      <p:sp>
        <p:nvSpPr>
          <p:cNvPr id="3" name="İçerik Yer Tutucusu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26"/>
          <p:cNvSpPr>
            <a:spLocks noGrp="1"/>
          </p:cNvSpPr>
          <p:nvPr>
            <p:ph type="dt" sz="half" idx="10"/>
          </p:nvPr>
        </p:nvSpPr>
        <p:spPr/>
        <p:txBody>
          <a:bodyPr/>
          <a:lstStyle>
            <a:lvl1pPr>
              <a:defRPr/>
            </a:lvl1pPr>
          </a:lstStyle>
          <a:p>
            <a:pPr>
              <a:defRPr/>
            </a:pPr>
            <a:fld id="{D342A379-7F26-4C59-A94C-CEEA35A8CC35}" type="datetimeFigureOut">
              <a:rPr lang="tr-TR"/>
              <a:pPr>
                <a:defRPr/>
              </a:pPr>
              <a:t>13.05.2016</a:t>
            </a:fld>
            <a:endParaRPr lang="tr-TR"/>
          </a:p>
        </p:txBody>
      </p:sp>
      <p:sp>
        <p:nvSpPr>
          <p:cNvPr id="6" name="Altbilgi Yer Tutucusu 3"/>
          <p:cNvSpPr>
            <a:spLocks noGrp="1"/>
          </p:cNvSpPr>
          <p:nvPr>
            <p:ph type="ftr" sz="quarter" idx="11"/>
          </p:nvPr>
        </p:nvSpPr>
        <p:spPr/>
        <p:txBody>
          <a:bodyPr/>
          <a:lstStyle>
            <a:lvl1pPr>
              <a:defRPr/>
            </a:lvl1pPr>
          </a:lstStyle>
          <a:p>
            <a:pPr>
              <a:defRPr/>
            </a:pPr>
            <a:endParaRPr lang="tr-TR"/>
          </a:p>
        </p:txBody>
      </p:sp>
      <p:sp>
        <p:nvSpPr>
          <p:cNvPr id="7" name="Slayt Numarası Yer Tutucusu 15"/>
          <p:cNvSpPr>
            <a:spLocks noGrp="1"/>
          </p:cNvSpPr>
          <p:nvPr>
            <p:ph type="sldNum" sz="quarter" idx="12"/>
          </p:nvPr>
        </p:nvSpPr>
        <p:spPr/>
        <p:txBody>
          <a:bodyPr/>
          <a:lstStyle>
            <a:lvl1pPr>
              <a:defRPr/>
            </a:lvl1pPr>
          </a:lstStyle>
          <a:p>
            <a:pPr>
              <a:defRPr/>
            </a:pPr>
            <a:fld id="{15D31CC5-3233-43D8-9B3E-AE212B969EAD}" type="slidenum">
              <a:rPr lang="tr-TR"/>
              <a:pPr>
                <a:defRPr/>
              </a:pPr>
              <a:t>‹#›</a:t>
            </a:fld>
            <a:endParaRPr lang="tr-TR"/>
          </a:p>
        </p:txBody>
      </p:sp>
    </p:spTree>
    <p:extLst>
      <p:ext uri="{BB962C8B-B14F-4D97-AF65-F5344CB8AC3E}">
        <p14:creationId xmlns:p14="http://schemas.microsoft.com/office/powerpoint/2010/main" val="2095202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lstStyle>
            <a:lvl1pPr>
              <a:defRPr/>
            </a:lvl1pPr>
            <a:extLst/>
          </a:lstStyle>
          <a:p>
            <a:r>
              <a:rPr lang="tr-TR" smtClean="0"/>
              <a:t>Asıl başlık stili için tıklatın</a:t>
            </a:r>
            <a:endParaRPr lang="en-US"/>
          </a:p>
        </p:txBody>
      </p:sp>
      <p:sp>
        <p:nvSpPr>
          <p:cNvPr id="3" name="Metin Yer Tutucus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Metin Yer Tutucus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İçerik Yer Tutucus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İçerik Yer Tutucus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26"/>
          <p:cNvSpPr>
            <a:spLocks noGrp="1"/>
          </p:cNvSpPr>
          <p:nvPr>
            <p:ph type="dt" sz="half" idx="10"/>
          </p:nvPr>
        </p:nvSpPr>
        <p:spPr/>
        <p:txBody>
          <a:bodyPr/>
          <a:lstStyle>
            <a:lvl1pPr>
              <a:defRPr/>
            </a:lvl1pPr>
          </a:lstStyle>
          <a:p>
            <a:pPr>
              <a:defRPr/>
            </a:pPr>
            <a:fld id="{D6719377-C7B0-4AC7-93B8-89609A08C6F1}" type="datetimeFigureOut">
              <a:rPr lang="tr-TR"/>
              <a:pPr>
                <a:defRPr/>
              </a:pPr>
              <a:t>13.05.2016</a:t>
            </a:fld>
            <a:endParaRPr lang="tr-TR"/>
          </a:p>
        </p:txBody>
      </p:sp>
      <p:sp>
        <p:nvSpPr>
          <p:cNvPr id="8" name="Altbilgi Yer Tutucusu 3"/>
          <p:cNvSpPr>
            <a:spLocks noGrp="1"/>
          </p:cNvSpPr>
          <p:nvPr>
            <p:ph type="ftr" sz="quarter" idx="11"/>
          </p:nvPr>
        </p:nvSpPr>
        <p:spPr/>
        <p:txBody>
          <a:bodyPr/>
          <a:lstStyle>
            <a:lvl1pPr>
              <a:defRPr/>
            </a:lvl1pPr>
          </a:lstStyle>
          <a:p>
            <a:pPr>
              <a:defRPr/>
            </a:pPr>
            <a:endParaRPr lang="tr-TR"/>
          </a:p>
        </p:txBody>
      </p:sp>
      <p:sp>
        <p:nvSpPr>
          <p:cNvPr id="9" name="Slayt Numarası Yer Tutucusu 15"/>
          <p:cNvSpPr>
            <a:spLocks noGrp="1"/>
          </p:cNvSpPr>
          <p:nvPr>
            <p:ph type="sldNum" sz="quarter" idx="12"/>
          </p:nvPr>
        </p:nvSpPr>
        <p:spPr/>
        <p:txBody>
          <a:bodyPr/>
          <a:lstStyle>
            <a:lvl1pPr>
              <a:defRPr/>
            </a:lvl1pPr>
          </a:lstStyle>
          <a:p>
            <a:pPr>
              <a:defRPr/>
            </a:pPr>
            <a:fld id="{51F32DC7-E534-48EA-BEE1-DFCBAD09D5EC}" type="slidenum">
              <a:rPr lang="tr-TR"/>
              <a:pPr>
                <a:defRPr/>
              </a:pPr>
              <a:t>‹#›</a:t>
            </a:fld>
            <a:endParaRPr lang="tr-TR"/>
          </a:p>
        </p:txBody>
      </p:sp>
    </p:spTree>
    <p:extLst>
      <p:ext uri="{BB962C8B-B14F-4D97-AF65-F5344CB8AC3E}">
        <p14:creationId xmlns:p14="http://schemas.microsoft.com/office/powerpoint/2010/main" val="122261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lstStyle>
            <a:extLst/>
          </a:lstStyle>
          <a:p>
            <a:r>
              <a:rPr lang="tr-TR" smtClean="0"/>
              <a:t>Asıl başlık stili için tıklatın</a:t>
            </a:r>
            <a:endParaRPr lang="en-US"/>
          </a:p>
        </p:txBody>
      </p:sp>
      <p:sp>
        <p:nvSpPr>
          <p:cNvPr id="3" name="Veri Yer Tutucusu 26"/>
          <p:cNvSpPr>
            <a:spLocks noGrp="1"/>
          </p:cNvSpPr>
          <p:nvPr>
            <p:ph type="dt" sz="half" idx="10"/>
          </p:nvPr>
        </p:nvSpPr>
        <p:spPr/>
        <p:txBody>
          <a:bodyPr/>
          <a:lstStyle>
            <a:lvl1pPr>
              <a:defRPr/>
            </a:lvl1pPr>
          </a:lstStyle>
          <a:p>
            <a:pPr>
              <a:defRPr/>
            </a:pPr>
            <a:fld id="{403CE861-2DF7-46D2-A27B-8996ED0C8E09}" type="datetimeFigureOut">
              <a:rPr lang="tr-TR"/>
              <a:pPr>
                <a:defRPr/>
              </a:pPr>
              <a:t>13.05.2016</a:t>
            </a:fld>
            <a:endParaRPr lang="tr-TR"/>
          </a:p>
        </p:txBody>
      </p:sp>
      <p:sp>
        <p:nvSpPr>
          <p:cNvPr id="4" name="Altbilgi Yer Tutucusu 3"/>
          <p:cNvSpPr>
            <a:spLocks noGrp="1"/>
          </p:cNvSpPr>
          <p:nvPr>
            <p:ph type="ftr" sz="quarter" idx="11"/>
          </p:nvPr>
        </p:nvSpPr>
        <p:spPr/>
        <p:txBody>
          <a:bodyPr/>
          <a:lstStyle>
            <a:lvl1pPr>
              <a:defRPr/>
            </a:lvl1pPr>
          </a:lstStyle>
          <a:p>
            <a:pPr>
              <a:defRPr/>
            </a:pPr>
            <a:endParaRPr lang="tr-TR"/>
          </a:p>
        </p:txBody>
      </p:sp>
      <p:sp>
        <p:nvSpPr>
          <p:cNvPr id="5" name="Slayt Numarası Yer Tutucusu 15"/>
          <p:cNvSpPr>
            <a:spLocks noGrp="1"/>
          </p:cNvSpPr>
          <p:nvPr>
            <p:ph type="sldNum" sz="quarter" idx="12"/>
          </p:nvPr>
        </p:nvSpPr>
        <p:spPr/>
        <p:txBody>
          <a:bodyPr/>
          <a:lstStyle>
            <a:lvl1pPr>
              <a:defRPr/>
            </a:lvl1pPr>
          </a:lstStyle>
          <a:p>
            <a:pPr>
              <a:defRPr/>
            </a:pPr>
            <a:fld id="{EE01422F-CBB3-411B-95A3-34D86EF80A39}" type="slidenum">
              <a:rPr lang="tr-TR"/>
              <a:pPr>
                <a:defRPr/>
              </a:pPr>
              <a:t>‹#›</a:t>
            </a:fld>
            <a:endParaRPr lang="tr-TR"/>
          </a:p>
        </p:txBody>
      </p:sp>
    </p:spTree>
    <p:extLst>
      <p:ext uri="{BB962C8B-B14F-4D97-AF65-F5344CB8AC3E}">
        <p14:creationId xmlns:p14="http://schemas.microsoft.com/office/powerpoint/2010/main" val="3985280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26"/>
          <p:cNvSpPr>
            <a:spLocks noGrp="1"/>
          </p:cNvSpPr>
          <p:nvPr>
            <p:ph type="dt" sz="half" idx="10"/>
          </p:nvPr>
        </p:nvSpPr>
        <p:spPr/>
        <p:txBody>
          <a:bodyPr/>
          <a:lstStyle>
            <a:lvl1pPr>
              <a:defRPr/>
            </a:lvl1pPr>
          </a:lstStyle>
          <a:p>
            <a:pPr>
              <a:defRPr/>
            </a:pPr>
            <a:fld id="{6F1F7782-54CA-4BFF-B2A9-6D1D433AA748}" type="datetimeFigureOut">
              <a:rPr lang="tr-TR"/>
              <a:pPr>
                <a:defRPr/>
              </a:pPr>
              <a:t>13.05.2016</a:t>
            </a:fld>
            <a:endParaRPr lang="tr-TR"/>
          </a:p>
        </p:txBody>
      </p:sp>
      <p:sp>
        <p:nvSpPr>
          <p:cNvPr id="3" name="Altbilgi Yer Tutucusu 3"/>
          <p:cNvSpPr>
            <a:spLocks noGrp="1"/>
          </p:cNvSpPr>
          <p:nvPr>
            <p:ph type="ftr" sz="quarter" idx="11"/>
          </p:nvPr>
        </p:nvSpPr>
        <p:spPr/>
        <p:txBody>
          <a:bodyPr/>
          <a:lstStyle>
            <a:lvl1pPr>
              <a:defRPr/>
            </a:lvl1pPr>
          </a:lstStyle>
          <a:p>
            <a:pPr>
              <a:defRPr/>
            </a:pPr>
            <a:endParaRPr lang="tr-TR"/>
          </a:p>
        </p:txBody>
      </p:sp>
      <p:sp>
        <p:nvSpPr>
          <p:cNvPr id="4" name="Slayt Numarası Yer Tutucusu 15"/>
          <p:cNvSpPr>
            <a:spLocks noGrp="1"/>
          </p:cNvSpPr>
          <p:nvPr>
            <p:ph type="sldNum" sz="quarter" idx="12"/>
          </p:nvPr>
        </p:nvSpPr>
        <p:spPr/>
        <p:txBody>
          <a:bodyPr/>
          <a:lstStyle>
            <a:lvl1pPr>
              <a:defRPr/>
            </a:lvl1pPr>
          </a:lstStyle>
          <a:p>
            <a:pPr>
              <a:defRPr/>
            </a:pPr>
            <a:fld id="{D07C5F73-8389-49A5-B7E7-80025200CBDB}" type="slidenum">
              <a:rPr lang="tr-TR"/>
              <a:pPr>
                <a:defRPr/>
              </a:pPr>
              <a:t>‹#›</a:t>
            </a:fld>
            <a:endParaRPr lang="tr-TR"/>
          </a:p>
        </p:txBody>
      </p:sp>
    </p:spTree>
    <p:extLst>
      <p:ext uri="{BB962C8B-B14F-4D97-AF65-F5344CB8AC3E}">
        <p14:creationId xmlns:p14="http://schemas.microsoft.com/office/powerpoint/2010/main" val="1235730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tr-TR" smtClean="0"/>
              <a:t>Asıl başlık stili için tıklatın</a:t>
            </a:r>
            <a:endParaRPr lang="en-US"/>
          </a:p>
        </p:txBody>
      </p:sp>
      <p:sp>
        <p:nvSpPr>
          <p:cNvPr id="3" name="Metin Yer Tutucusu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İçerik Yer Tutucus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26"/>
          <p:cNvSpPr>
            <a:spLocks noGrp="1"/>
          </p:cNvSpPr>
          <p:nvPr>
            <p:ph type="dt" sz="half" idx="10"/>
          </p:nvPr>
        </p:nvSpPr>
        <p:spPr/>
        <p:txBody>
          <a:bodyPr/>
          <a:lstStyle>
            <a:lvl1pPr>
              <a:defRPr/>
            </a:lvl1pPr>
          </a:lstStyle>
          <a:p>
            <a:pPr>
              <a:defRPr/>
            </a:pPr>
            <a:fld id="{1702D0BD-7F11-4CB9-A221-7BB2E3BA2E51}" type="datetimeFigureOut">
              <a:rPr lang="tr-TR"/>
              <a:pPr>
                <a:defRPr/>
              </a:pPr>
              <a:t>13.05.2016</a:t>
            </a:fld>
            <a:endParaRPr lang="tr-TR"/>
          </a:p>
        </p:txBody>
      </p:sp>
      <p:sp>
        <p:nvSpPr>
          <p:cNvPr id="6" name="Altbilgi Yer Tutucusu 3"/>
          <p:cNvSpPr>
            <a:spLocks noGrp="1"/>
          </p:cNvSpPr>
          <p:nvPr>
            <p:ph type="ftr" sz="quarter" idx="11"/>
          </p:nvPr>
        </p:nvSpPr>
        <p:spPr/>
        <p:txBody>
          <a:bodyPr/>
          <a:lstStyle>
            <a:lvl1pPr>
              <a:defRPr/>
            </a:lvl1pPr>
          </a:lstStyle>
          <a:p>
            <a:pPr>
              <a:defRPr/>
            </a:pPr>
            <a:endParaRPr lang="tr-TR"/>
          </a:p>
        </p:txBody>
      </p:sp>
      <p:sp>
        <p:nvSpPr>
          <p:cNvPr id="7" name="Slayt Numarası Yer Tutucusu 15"/>
          <p:cNvSpPr>
            <a:spLocks noGrp="1"/>
          </p:cNvSpPr>
          <p:nvPr>
            <p:ph type="sldNum" sz="quarter" idx="12"/>
          </p:nvPr>
        </p:nvSpPr>
        <p:spPr/>
        <p:txBody>
          <a:bodyPr/>
          <a:lstStyle>
            <a:lvl1pPr>
              <a:defRPr/>
            </a:lvl1pPr>
          </a:lstStyle>
          <a:p>
            <a:pPr>
              <a:defRPr/>
            </a:pPr>
            <a:fld id="{EA37C40B-14FC-4751-9774-FDFD27CA3007}" type="slidenum">
              <a:rPr lang="tr-TR"/>
              <a:pPr>
                <a:defRPr/>
              </a:pPr>
              <a:t>‹#›</a:t>
            </a:fld>
            <a:endParaRPr lang="tr-TR"/>
          </a:p>
        </p:txBody>
      </p:sp>
    </p:spTree>
    <p:extLst>
      <p:ext uri="{BB962C8B-B14F-4D97-AF65-F5344CB8AC3E}">
        <p14:creationId xmlns:p14="http://schemas.microsoft.com/office/powerpoint/2010/main" val="1672187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Dikdörtgen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Dikdörtgen 8"/>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Başlık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tr-TR" smtClean="0"/>
              <a:t>Asıl başlık stili için tıklatın</a:t>
            </a:r>
            <a:endParaRPr lang="en-US" dirty="0"/>
          </a:p>
        </p:txBody>
      </p:sp>
      <p:sp>
        <p:nvSpPr>
          <p:cNvPr id="4" name="Metin Yer Tutucusu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10" name="Resim Yer Tutucus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7" name="Veri Yer Tutucusu 4"/>
          <p:cNvSpPr>
            <a:spLocks noGrp="1"/>
          </p:cNvSpPr>
          <p:nvPr>
            <p:ph type="dt" sz="half" idx="10"/>
          </p:nvPr>
        </p:nvSpPr>
        <p:spPr/>
        <p:txBody>
          <a:bodyPr/>
          <a:lstStyle>
            <a:lvl1pPr>
              <a:defRPr/>
            </a:lvl1pPr>
            <a:extLst/>
          </a:lstStyle>
          <a:p>
            <a:pPr>
              <a:defRPr/>
            </a:pPr>
            <a:fld id="{6AAA228B-9C55-4011-9EDD-3CF7491D744E}" type="datetimeFigureOut">
              <a:rPr lang="tr-TR"/>
              <a:pPr>
                <a:defRPr/>
              </a:pPr>
              <a:t>13.05.2016</a:t>
            </a:fld>
            <a:endParaRPr lang="tr-TR"/>
          </a:p>
        </p:txBody>
      </p:sp>
      <p:sp>
        <p:nvSpPr>
          <p:cNvPr id="8" name="Altbilgi Yer Tutucusu 5"/>
          <p:cNvSpPr>
            <a:spLocks noGrp="1"/>
          </p:cNvSpPr>
          <p:nvPr>
            <p:ph type="ftr" sz="quarter" idx="11"/>
          </p:nvPr>
        </p:nvSpPr>
        <p:spPr/>
        <p:txBody>
          <a:bodyPr/>
          <a:lstStyle>
            <a:lvl1pPr>
              <a:defRPr/>
            </a:lvl1pPr>
            <a:extLst/>
          </a:lstStyle>
          <a:p>
            <a:pPr>
              <a:defRPr/>
            </a:pPr>
            <a:endParaRPr lang="tr-TR"/>
          </a:p>
        </p:txBody>
      </p:sp>
      <p:sp>
        <p:nvSpPr>
          <p:cNvPr id="9" name="Slayt Numarası Yer Tutucusu 6"/>
          <p:cNvSpPr>
            <a:spLocks noGrp="1"/>
          </p:cNvSpPr>
          <p:nvPr>
            <p:ph type="sldNum" sz="quarter" idx="12"/>
          </p:nvPr>
        </p:nvSpPr>
        <p:spPr/>
        <p:txBody>
          <a:bodyPr/>
          <a:lstStyle>
            <a:lvl1pPr>
              <a:defRPr/>
            </a:lvl1pPr>
            <a:extLst/>
          </a:lstStyle>
          <a:p>
            <a:pPr>
              <a:defRPr/>
            </a:pPr>
            <a:fld id="{34466E62-D1E0-465A-A510-8DD064A99E30}" type="slidenum">
              <a:rPr lang="tr-TR"/>
              <a:pPr>
                <a:defRPr/>
              </a:pPr>
              <a:t>‹#›</a:t>
            </a:fld>
            <a:endParaRPr lang="tr-TR"/>
          </a:p>
        </p:txBody>
      </p:sp>
    </p:spTree>
    <p:extLst>
      <p:ext uri="{BB962C8B-B14F-4D97-AF65-F5344CB8AC3E}">
        <p14:creationId xmlns:p14="http://schemas.microsoft.com/office/powerpoint/2010/main" val="182525534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ikdörtgen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Başlık Yer Tutucusu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tr-TR" smtClean="0"/>
              <a:t>Asıl başlık stili için tıklatın</a:t>
            </a:r>
            <a:endParaRPr lang="en-US"/>
          </a:p>
        </p:txBody>
      </p:sp>
      <p:sp>
        <p:nvSpPr>
          <p:cNvPr id="1030" name="Metin Yer Tutucusu 30"/>
          <p:cNvSpPr>
            <a:spLocks noGrp="1"/>
          </p:cNvSpPr>
          <p:nvPr>
            <p:ph type="body" idx="1"/>
          </p:nvPr>
        </p:nvSpPr>
        <p:spPr bwMode="auto">
          <a:xfrm>
            <a:off x="457200" y="1609725"/>
            <a:ext cx="72390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27" name="Veri Yer Tutucusu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cs typeface="+mn-cs"/>
              </a:defRPr>
            </a:lvl1pPr>
            <a:extLst/>
          </a:lstStyle>
          <a:p>
            <a:pPr>
              <a:defRPr/>
            </a:pPr>
            <a:fld id="{CBAAAEDA-0306-42D6-8FAD-547F1E4E732D}" type="datetimeFigureOut">
              <a:rPr lang="tr-TR"/>
              <a:pPr>
                <a:defRPr/>
              </a:pPr>
              <a:t>13.05.2016</a:t>
            </a:fld>
            <a:endParaRPr lang="tr-TR"/>
          </a:p>
        </p:txBody>
      </p:sp>
      <p:sp>
        <p:nvSpPr>
          <p:cNvPr id="4" name="Altbilgi Yer Tutucusu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tr-TR"/>
          </a:p>
        </p:txBody>
      </p:sp>
      <p:sp>
        <p:nvSpPr>
          <p:cNvPr id="16" name="Slayt Numarası Yer Tutucusu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a:solidFill>
                  <a:schemeClr val="tx2"/>
                </a:solidFill>
                <a:latin typeface="+mn-lt"/>
                <a:cs typeface="+mn-cs"/>
              </a:defRPr>
            </a:lvl1pPr>
            <a:extLst/>
          </a:lstStyle>
          <a:p>
            <a:pPr>
              <a:defRPr/>
            </a:pPr>
            <a:fld id="{7C7B6AD2-1507-412B-9DA9-3AD4B292914A}"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871" r:id="rId1"/>
    <p:sldLayoutId id="2147483860" r:id="rId2"/>
    <p:sldLayoutId id="2147483872" r:id="rId3"/>
    <p:sldLayoutId id="2147483861" r:id="rId4"/>
    <p:sldLayoutId id="2147483862" r:id="rId5"/>
    <p:sldLayoutId id="2147483863" r:id="rId6"/>
    <p:sldLayoutId id="2147483864" r:id="rId7"/>
    <p:sldLayoutId id="2147483865" r:id="rId8"/>
    <p:sldLayoutId id="2147483873" r:id="rId9"/>
    <p:sldLayoutId id="2147483866" r:id="rId10"/>
    <p:sldLayoutId id="2147483874"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12 Serbest Form"/>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solidFill>
                <a:prstClr val="black"/>
              </a:solidFill>
              <a:latin typeface="+mn-lt"/>
              <a:cs typeface="+mn-cs"/>
            </a:endParaRPr>
          </a:p>
        </p:txBody>
      </p:sp>
      <p:sp>
        <p:nvSpPr>
          <p:cNvPr id="2051" name="11 Serbest Form"/>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tr-TR"/>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solidFill>
                <a:prstClr val="white"/>
              </a:solidFill>
            </a:endParaRPr>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tr-TR" smtClean="0"/>
              <a:t>Asıl başlık stili için tıklatın</a:t>
            </a:r>
            <a:endParaRPr lang="en-US"/>
          </a:p>
        </p:txBody>
      </p:sp>
      <p:sp>
        <p:nvSpPr>
          <p:cNvPr id="2057" name="29 Metin Yer Tutucusu"/>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prstClr val="black"/>
                </a:solidFill>
                <a:latin typeface="+mn-lt"/>
                <a:cs typeface="+mn-cs"/>
              </a:defRPr>
            </a:lvl1pPr>
            <a:extLst/>
          </a:lstStyle>
          <a:p>
            <a:pPr>
              <a:defRPr/>
            </a:pPr>
            <a:fld id="{927010D5-B8ED-4F0F-A367-619512A07152}" type="datetimeFigureOut">
              <a:rPr lang="tr-TR"/>
              <a:pPr>
                <a:defRPr/>
              </a:pPr>
              <a:t>13.05.2016</a:t>
            </a:fld>
            <a:endParaRPr lang="tr-TR"/>
          </a:p>
        </p:txBody>
      </p:sp>
      <p:sp>
        <p:nvSpPr>
          <p:cNvPr id="22" name="21 Altbilgi Yer Tutucusu"/>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prstClr val="black"/>
                </a:solidFill>
                <a:latin typeface="+mn-lt"/>
                <a:cs typeface="+mn-cs"/>
              </a:defRPr>
            </a:lvl1pPr>
            <a:extLst/>
          </a:lstStyle>
          <a:p>
            <a:pPr>
              <a:defRPr/>
            </a:pPr>
            <a:endParaRPr lang="tr-TR"/>
          </a:p>
        </p:txBody>
      </p:sp>
      <p:sp>
        <p:nvSpPr>
          <p:cNvPr id="18" name="17 Slayt Numarası Yer Tutucusu"/>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prstClr val="black"/>
                </a:solidFill>
                <a:latin typeface="+mn-lt"/>
                <a:cs typeface="+mn-cs"/>
              </a:defRPr>
            </a:lvl1pPr>
            <a:extLst/>
          </a:lstStyle>
          <a:p>
            <a:pPr>
              <a:defRPr/>
            </a:pPr>
            <a:fld id="{2FBF0076-44BB-4481-BEF7-5599AC906465}"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875" r:id="rId1"/>
    <p:sldLayoutId id="2147483867" r:id="rId2"/>
    <p:sldLayoutId id="2147483876" r:id="rId3"/>
    <p:sldLayoutId id="2147483877" r:id="rId4"/>
    <p:sldLayoutId id="2147483878" r:id="rId5"/>
    <p:sldLayoutId id="2147483879" r:id="rId6"/>
    <p:sldLayoutId id="2147483868" r:id="rId7"/>
    <p:sldLayoutId id="2147483880" r:id="rId8"/>
    <p:sldLayoutId id="2147483881" r:id="rId9"/>
    <p:sldLayoutId id="2147483869" r:id="rId10"/>
    <p:sldLayoutId id="2147483870"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07504" y="2278247"/>
            <a:ext cx="7932716" cy="1512168"/>
          </a:xfrm>
        </p:spPr>
        <p:txBody>
          <a:bodyPr/>
          <a:lstStyle/>
          <a:p>
            <a:pPr algn="ctr" eaLnBrk="1" fontAlgn="auto" hangingPunct="1">
              <a:spcAft>
                <a:spcPts val="0"/>
              </a:spcAft>
              <a:defRPr/>
            </a:pPr>
            <a:r>
              <a:rPr lang="tr-TR" sz="2800" cap="none" dirty="0" smtClean="0">
                <a:effectLst>
                  <a:outerShdw blurRad="38100" dist="38100" dir="2700000" algn="tl">
                    <a:srgbClr val="000000">
                      <a:alpha val="43137"/>
                    </a:srgbClr>
                  </a:outerShdw>
                </a:effectLst>
              </a:rPr>
              <a:t>Acil Yardım ve Afet Yönetimi Bölümü Öğrencilerinin İletişim </a:t>
            </a:r>
            <a:r>
              <a:rPr lang="tr-TR" sz="2800" cap="none" dirty="0">
                <a:effectLst>
                  <a:outerShdw blurRad="38100" dist="38100" dir="2700000" algn="tl">
                    <a:srgbClr val="000000">
                      <a:alpha val="43137"/>
                    </a:srgbClr>
                  </a:outerShdw>
                </a:effectLst>
              </a:rPr>
              <a:t>Becerileri ile Psikolojik Sağlamlık Düzeylerinin Belirlenmesi </a:t>
            </a:r>
          </a:p>
        </p:txBody>
      </p:sp>
      <p:sp>
        <p:nvSpPr>
          <p:cNvPr id="14339" name="Alt Başlık 2"/>
          <p:cNvSpPr>
            <a:spLocks noGrp="1"/>
          </p:cNvSpPr>
          <p:nvPr>
            <p:ph type="subTitle" idx="1"/>
          </p:nvPr>
        </p:nvSpPr>
        <p:spPr>
          <a:xfrm>
            <a:off x="2699767" y="4221163"/>
            <a:ext cx="6408737" cy="1762125"/>
          </a:xfrm>
        </p:spPr>
        <p:txBody>
          <a:bodyPr/>
          <a:lstStyle/>
          <a:p>
            <a:pPr eaLnBrk="1" hangingPunct="1"/>
            <a:r>
              <a:rPr lang="tr-TR" altLang="tr-TR" sz="2000" dirty="0" smtClean="0">
                <a:solidFill>
                  <a:srgbClr val="002060"/>
                </a:solidFill>
              </a:rPr>
              <a:t>YRD. DOÇ. DR. HATİCE TAMBAĞ </a:t>
            </a:r>
          </a:p>
          <a:p>
            <a:pPr eaLnBrk="1" hangingPunct="1">
              <a:buClr>
                <a:srgbClr val="B13F9A"/>
              </a:buClr>
            </a:pPr>
            <a:r>
              <a:rPr lang="tr-TR" altLang="tr-TR" sz="2000" dirty="0" smtClean="0">
                <a:solidFill>
                  <a:srgbClr val="002060"/>
                </a:solidFill>
              </a:rPr>
              <a:t>Mustafa Kemal Üniversitesi Hatay Sağlık Yüksekokulu Psikiyatri Hemşireliği AD</a:t>
            </a:r>
          </a:p>
          <a:p>
            <a:pPr eaLnBrk="1" hangingPunct="1"/>
            <a:r>
              <a:rPr lang="tr-TR" altLang="tr-TR" sz="2000" dirty="0" smtClean="0">
                <a:solidFill>
                  <a:srgbClr val="002060"/>
                </a:solidFill>
              </a:rPr>
              <a:t> </a:t>
            </a:r>
          </a:p>
          <a:p>
            <a:pPr eaLnBrk="1" hangingPunct="1"/>
            <a:endParaRPr lang="tr-TR" altLang="tr-TR" sz="2000" dirty="0" smtClean="0"/>
          </a:p>
        </p:txBody>
      </p:sp>
      <p:pic>
        <p:nvPicPr>
          <p:cNvPr id="14341"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42338" y="1168400"/>
            <a:ext cx="3470275" cy="305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9768" y="12700"/>
            <a:ext cx="6444234" cy="226417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675"/>
            <a:ext cx="7239000" cy="45719"/>
          </a:xfrm>
        </p:spPr>
        <p:txBody>
          <a:bodyPr>
            <a:normAutofit fontScale="90000"/>
          </a:bodyPr>
          <a:lstStyle/>
          <a:p>
            <a:pPr algn="just" eaLnBrk="1" fontAlgn="auto" hangingPunct="1">
              <a:spcAft>
                <a:spcPts val="0"/>
              </a:spcAft>
              <a:defRPr/>
            </a:pPr>
            <a:endParaRPr lang="tr-TR" dirty="0"/>
          </a:p>
        </p:txBody>
      </p:sp>
      <p:sp>
        <p:nvSpPr>
          <p:cNvPr id="20483" name="İçerik Yer Tutucusu 2"/>
          <p:cNvSpPr>
            <a:spLocks noGrp="1"/>
          </p:cNvSpPr>
          <p:nvPr>
            <p:ph idx="1"/>
          </p:nvPr>
        </p:nvSpPr>
        <p:spPr>
          <a:xfrm>
            <a:off x="179512" y="476672"/>
            <a:ext cx="7776864" cy="5979691"/>
          </a:xfrm>
        </p:spPr>
        <p:txBody>
          <a:bodyPr/>
          <a:lstStyle/>
          <a:p>
            <a:pPr marL="0" indent="0" algn="just" eaLnBrk="1" hangingPunct="1">
              <a:buNone/>
            </a:pPr>
            <a:r>
              <a:rPr lang="tr-TR" altLang="tr-TR" sz="2400" b="1" dirty="0" smtClean="0"/>
              <a:t>2) İletişim Becerilerini Değerlendirme Ölçeği (İBDÖ)  </a:t>
            </a:r>
          </a:p>
          <a:p>
            <a:pPr algn="just" eaLnBrk="1" hangingPunct="1"/>
            <a:r>
              <a:rPr lang="tr-TR" altLang="tr-TR" sz="2400" dirty="0" smtClean="0"/>
              <a:t>Bireylerin iletişim </a:t>
            </a:r>
            <a:r>
              <a:rPr lang="tr-TR" altLang="tr-TR" sz="2400" dirty="0"/>
              <a:t>becerilerini nasıl değerlendirdiklerini belirlemek amacıyla </a:t>
            </a:r>
            <a:r>
              <a:rPr lang="tr-TR" altLang="tr-TR" sz="2400" dirty="0" smtClean="0"/>
              <a:t>Korkut (1996) tarafından </a:t>
            </a:r>
            <a:r>
              <a:rPr lang="tr-TR" altLang="tr-TR" sz="2400" dirty="0"/>
              <a:t>geliştirilmiştir. </a:t>
            </a:r>
          </a:p>
          <a:p>
            <a:pPr algn="just" eaLnBrk="1" hangingPunct="1"/>
            <a:r>
              <a:rPr lang="tr-TR" altLang="tr-TR" sz="2400" dirty="0" smtClean="0"/>
              <a:t>25 </a:t>
            </a:r>
            <a:r>
              <a:rPr lang="tr-TR" altLang="tr-TR" sz="2400" dirty="0"/>
              <a:t>maddeden oluşmakta ve 5’li </a:t>
            </a:r>
            <a:r>
              <a:rPr lang="tr-TR" altLang="tr-TR" sz="2400" dirty="0" err="1"/>
              <a:t>likert</a:t>
            </a:r>
            <a:r>
              <a:rPr lang="tr-TR" altLang="tr-TR" sz="2400" dirty="0"/>
              <a:t> tiptedir. </a:t>
            </a:r>
          </a:p>
          <a:p>
            <a:pPr algn="just" eaLnBrk="1" hangingPunct="1"/>
            <a:r>
              <a:rPr lang="tr-TR" altLang="tr-TR" sz="2400" dirty="0" smtClean="0"/>
              <a:t>0 </a:t>
            </a:r>
            <a:r>
              <a:rPr lang="tr-TR" altLang="tr-TR" sz="2400" dirty="0"/>
              <a:t>ile 4 arasında değişen puanlarla </a:t>
            </a:r>
            <a:r>
              <a:rPr lang="tr-TR" altLang="tr-TR" sz="2400" dirty="0" smtClean="0"/>
              <a:t>puanlanmaktadır. Ölçekten </a:t>
            </a:r>
            <a:r>
              <a:rPr lang="tr-TR" altLang="tr-TR" sz="2400" dirty="0"/>
              <a:t>elde edilebilecek en yüksek puan 100, en düşük puan ise 0’dır. Puanın fazla oluşu bireylerin iletişim becerilerini olumlu yönde değerlendirdiklerini yansıtmaktadır. </a:t>
            </a:r>
          </a:p>
          <a:p>
            <a:pPr algn="just" eaLnBrk="1" hangingPunct="1"/>
            <a:r>
              <a:rPr lang="tr-TR" altLang="tr-TR" sz="2400" dirty="0" smtClean="0"/>
              <a:t>Ölçeğin </a:t>
            </a:r>
            <a:r>
              <a:rPr lang="tr-TR" altLang="tr-TR" sz="2400" dirty="0"/>
              <a:t>geçerlilik ve güvenilirlik çalışmaları Korkut (1996)  tarafından yapılmış ve alfa iç tutarlılık katsayısı 0.80 olarak bulunmuştur. </a:t>
            </a:r>
            <a:endParaRPr lang="tr-TR" altLang="tr-TR" sz="2400" dirty="0" smtClean="0"/>
          </a:p>
          <a:p>
            <a:pPr algn="just" eaLnBrk="1" hangingPunct="1"/>
            <a:r>
              <a:rPr lang="tr-TR" altLang="tr-TR" sz="2400" dirty="0" smtClean="0"/>
              <a:t>Bu </a:t>
            </a:r>
            <a:r>
              <a:rPr lang="tr-TR" altLang="tr-TR" sz="2400" dirty="0"/>
              <a:t>çalışmada ise, alfa güvenilirlik katsayısı </a:t>
            </a:r>
            <a:r>
              <a:rPr lang="tr-TR" altLang="tr-TR" sz="2400" dirty="0" smtClean="0"/>
              <a:t>0.91 </a:t>
            </a:r>
            <a:r>
              <a:rPr lang="tr-TR" altLang="tr-TR" dirty="0"/>
              <a:t>bulundu. </a:t>
            </a:r>
          </a:p>
          <a:p>
            <a:pPr algn="just" eaLnBrk="1" hangingPunct="1"/>
            <a:endParaRPr lang="tr-TR" altLang="tr-TR" dirty="0" smtClean="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675"/>
            <a:ext cx="7239000" cy="300013"/>
          </a:xfrm>
        </p:spPr>
        <p:txBody>
          <a:bodyPr>
            <a:normAutofit fontScale="90000"/>
          </a:bodyPr>
          <a:lstStyle/>
          <a:p>
            <a:endParaRPr lang="tr-TR" dirty="0"/>
          </a:p>
        </p:txBody>
      </p:sp>
      <p:sp>
        <p:nvSpPr>
          <p:cNvPr id="3" name="İçerik Yer Tutucusu 2"/>
          <p:cNvSpPr>
            <a:spLocks noGrp="1"/>
          </p:cNvSpPr>
          <p:nvPr>
            <p:ph idx="1"/>
          </p:nvPr>
        </p:nvSpPr>
        <p:spPr>
          <a:xfrm>
            <a:off x="179512" y="620688"/>
            <a:ext cx="7516688" cy="5835675"/>
          </a:xfrm>
        </p:spPr>
        <p:txBody>
          <a:bodyPr/>
          <a:lstStyle/>
          <a:p>
            <a:pPr marL="0" indent="0" algn="just">
              <a:buNone/>
            </a:pPr>
            <a:r>
              <a:rPr lang="tr-TR" sz="2400" b="1" dirty="0" smtClean="0"/>
              <a:t>3) Yılmazlık </a:t>
            </a:r>
            <a:r>
              <a:rPr lang="tr-TR" sz="2400" b="1" dirty="0"/>
              <a:t>Ölçeği</a:t>
            </a:r>
          </a:p>
          <a:p>
            <a:pPr algn="just"/>
            <a:r>
              <a:rPr lang="tr-TR" sz="2400" dirty="0" smtClean="0"/>
              <a:t>Gürgan </a:t>
            </a:r>
            <a:r>
              <a:rPr lang="tr-TR" sz="2400" dirty="0"/>
              <a:t>(2006) tarafından geliştirilmiştir. Psikolojik sağlamlık kavramı elastik olma, dayanıklılık, yılmazlık gibi anlamlara gelmektedir. Bu nedenle, ölçeği geliştiren araştırmacı, “psikolojik sağlamlık” yerine “yılmazlık” ifadesini kullanmıştır. </a:t>
            </a:r>
            <a:endParaRPr lang="tr-TR" sz="2400" dirty="0" smtClean="0"/>
          </a:p>
          <a:p>
            <a:pPr algn="just"/>
            <a:r>
              <a:rPr lang="tr-TR" sz="2400" dirty="0" smtClean="0"/>
              <a:t>Ölçek </a:t>
            </a:r>
            <a:r>
              <a:rPr lang="tr-TR" sz="2400" dirty="0"/>
              <a:t>5</a:t>
            </a:r>
            <a:r>
              <a:rPr lang="tr-TR" sz="2400" dirty="0" smtClean="0"/>
              <a:t>’li </a:t>
            </a:r>
            <a:r>
              <a:rPr lang="tr-TR" sz="2400" dirty="0" err="1"/>
              <a:t>likert</a:t>
            </a:r>
            <a:r>
              <a:rPr lang="tr-TR" sz="2400" dirty="0"/>
              <a:t> formatında </a:t>
            </a:r>
            <a:r>
              <a:rPr lang="tr-TR" sz="2400" dirty="0" smtClean="0"/>
              <a:t>olup 50 madden oluşmaktadır. </a:t>
            </a:r>
          </a:p>
          <a:p>
            <a:pPr algn="just"/>
            <a:r>
              <a:rPr lang="tr-TR" sz="2400" dirty="0"/>
              <a:t>Ölçekten elde edilebilecek en yüksek puan </a:t>
            </a:r>
            <a:r>
              <a:rPr lang="tr-TR" sz="2400" dirty="0" smtClean="0"/>
              <a:t>250, </a:t>
            </a:r>
            <a:r>
              <a:rPr lang="tr-TR" sz="2400" dirty="0"/>
              <a:t>en düşük puan ise </a:t>
            </a:r>
            <a:r>
              <a:rPr lang="tr-TR" sz="2400" dirty="0" smtClean="0"/>
              <a:t>50’dir</a:t>
            </a:r>
            <a:r>
              <a:rPr lang="tr-TR" sz="2400" dirty="0"/>
              <a:t>. </a:t>
            </a:r>
            <a:endParaRPr lang="tr-TR" sz="2400" dirty="0" smtClean="0"/>
          </a:p>
          <a:p>
            <a:pPr algn="just"/>
            <a:r>
              <a:rPr lang="tr-TR" sz="2400" dirty="0"/>
              <a:t>Ölçeğin güvenirliği için yapılan iki uygulamada </a:t>
            </a:r>
            <a:r>
              <a:rPr lang="tr-TR" sz="2400" dirty="0" err="1"/>
              <a:t>Cronbach</a:t>
            </a:r>
            <a:r>
              <a:rPr lang="tr-TR" sz="2400" dirty="0"/>
              <a:t> alfa değerleri </a:t>
            </a:r>
            <a:r>
              <a:rPr lang="tr-TR" sz="2400" dirty="0" smtClean="0"/>
              <a:t>0.78 </a:t>
            </a:r>
            <a:r>
              <a:rPr lang="tr-TR" sz="2400" dirty="0"/>
              <a:t>ve </a:t>
            </a:r>
            <a:r>
              <a:rPr lang="tr-TR" sz="2400" dirty="0" smtClean="0"/>
              <a:t>0.87 </a:t>
            </a:r>
            <a:r>
              <a:rPr lang="tr-TR" sz="2400" dirty="0"/>
              <a:t>olarak bulunmuştur. </a:t>
            </a:r>
            <a:endParaRPr lang="tr-TR" sz="2400" dirty="0" smtClean="0"/>
          </a:p>
          <a:p>
            <a:pPr algn="just"/>
            <a:r>
              <a:rPr lang="tr-TR" sz="2400" dirty="0"/>
              <a:t>Bu çalışmada ise, alfa güvenilirlik katsayısı </a:t>
            </a:r>
            <a:r>
              <a:rPr lang="tr-TR" sz="2400" dirty="0" smtClean="0"/>
              <a:t>0.94 </a:t>
            </a:r>
            <a:r>
              <a:rPr lang="tr-TR" sz="2400" dirty="0"/>
              <a:t>bulundu. </a:t>
            </a:r>
          </a:p>
          <a:p>
            <a:pPr algn="just"/>
            <a:endParaRPr lang="tr-TR" dirty="0"/>
          </a:p>
        </p:txBody>
      </p:sp>
    </p:spTree>
    <p:extLst>
      <p:ext uri="{BB962C8B-B14F-4D97-AF65-F5344CB8AC3E}">
        <p14:creationId xmlns:p14="http://schemas.microsoft.com/office/powerpoint/2010/main" val="1195774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692696"/>
            <a:ext cx="7344816" cy="504056"/>
          </a:xfrm>
        </p:spPr>
        <p:txBody>
          <a:bodyPr>
            <a:normAutofit fontScale="90000"/>
          </a:bodyPr>
          <a:lstStyle/>
          <a:p>
            <a:pPr algn="just" eaLnBrk="1" fontAlgn="auto" hangingPunct="1">
              <a:spcAft>
                <a:spcPts val="0"/>
              </a:spcAft>
              <a:defRPr/>
            </a:pPr>
            <a:r>
              <a:rPr lang="tr-TR" dirty="0" err="1" smtClean="0"/>
              <a:t>AraştIrmanIn</a:t>
            </a:r>
            <a:r>
              <a:rPr lang="tr-TR" dirty="0" smtClean="0"/>
              <a:t> </a:t>
            </a:r>
            <a:r>
              <a:rPr lang="tr-TR" dirty="0" err="1" smtClean="0"/>
              <a:t>Etİk</a:t>
            </a:r>
            <a:r>
              <a:rPr lang="tr-TR" dirty="0" smtClean="0"/>
              <a:t> </a:t>
            </a:r>
            <a:r>
              <a:rPr lang="tr-TR" dirty="0"/>
              <a:t>Boyutu</a:t>
            </a:r>
          </a:p>
        </p:txBody>
      </p:sp>
      <p:sp>
        <p:nvSpPr>
          <p:cNvPr id="3" name="İçerik Yer Tutucusu 2"/>
          <p:cNvSpPr>
            <a:spLocks noGrp="1"/>
          </p:cNvSpPr>
          <p:nvPr>
            <p:ph idx="1"/>
          </p:nvPr>
        </p:nvSpPr>
        <p:spPr>
          <a:xfrm>
            <a:off x="457200" y="1268760"/>
            <a:ext cx="7239000" cy="5187603"/>
          </a:xfrm>
        </p:spPr>
        <p:txBody>
          <a:bodyPr>
            <a:normAutofit/>
          </a:bodyPr>
          <a:lstStyle/>
          <a:p>
            <a:pPr marL="0" indent="0" algn="just" eaLnBrk="1" fontAlgn="auto" hangingPunct="1">
              <a:spcAft>
                <a:spcPts val="0"/>
              </a:spcAft>
              <a:buNone/>
              <a:defRPr/>
            </a:pPr>
            <a:r>
              <a:rPr lang="tr-TR" dirty="0"/>
              <a:t>Araştırmanın yapılabilmesi için kurumdan resmi </a:t>
            </a:r>
            <a:r>
              <a:rPr lang="tr-TR" dirty="0" smtClean="0"/>
              <a:t>izin alınmıştır. Çalışmaya </a:t>
            </a:r>
            <a:r>
              <a:rPr lang="tr-TR" dirty="0"/>
              <a:t>katılan öğrencilere araştırma hakkında bilgi </a:t>
            </a:r>
            <a:r>
              <a:rPr lang="tr-TR" dirty="0" smtClean="0"/>
              <a:t>verilmiş, araştırma </a:t>
            </a:r>
            <a:r>
              <a:rPr lang="tr-TR" dirty="0"/>
              <a:t>sonunda elde edilen bilgilerin araştırma </a:t>
            </a:r>
            <a:r>
              <a:rPr lang="tr-TR" dirty="0" smtClean="0"/>
              <a:t>raporu dışında </a:t>
            </a:r>
            <a:r>
              <a:rPr lang="tr-TR" dirty="0"/>
              <a:t>her hangi bir yerde kullanılmayacağı </a:t>
            </a:r>
            <a:r>
              <a:rPr lang="tr-TR" dirty="0" smtClean="0"/>
              <a:t>açıklandıktan sonra </a:t>
            </a:r>
            <a:r>
              <a:rPr lang="tr-TR" dirty="0"/>
              <a:t>araştırmaya katılıp katılmama kararı </a:t>
            </a:r>
            <a:r>
              <a:rPr lang="tr-TR" dirty="0" smtClean="0"/>
              <a:t>kendilerine bırakılmıştır</a:t>
            </a:r>
            <a:r>
              <a:rPr lang="tr-TR" dirty="0"/>
              <a:t>. </a:t>
            </a:r>
            <a:r>
              <a:rPr lang="tr-TR" dirty="0" smtClean="0"/>
              <a:t>Ayrıca, Mustafa </a:t>
            </a:r>
            <a:r>
              <a:rPr lang="tr-TR" dirty="0"/>
              <a:t>Kemal Üniversitesi Tıp Fakültesi Klinik Araştırmalar Etik Kurulu’ndan etik kurul onayı alındı.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548680"/>
            <a:ext cx="6768752" cy="432048"/>
          </a:xfrm>
        </p:spPr>
        <p:txBody>
          <a:bodyPr>
            <a:normAutofit fontScale="90000"/>
          </a:bodyPr>
          <a:lstStyle/>
          <a:p>
            <a:pPr algn="just" eaLnBrk="1" fontAlgn="auto" hangingPunct="1">
              <a:spcAft>
                <a:spcPts val="0"/>
              </a:spcAft>
              <a:defRPr/>
            </a:pPr>
            <a:r>
              <a:rPr lang="tr-TR" dirty="0" err="1" smtClean="0"/>
              <a:t>AraştIrmanIn</a:t>
            </a:r>
            <a:r>
              <a:rPr lang="tr-TR" dirty="0" smtClean="0"/>
              <a:t>  </a:t>
            </a:r>
            <a:r>
              <a:rPr lang="tr-TR" dirty="0" err="1" smtClean="0"/>
              <a:t>uYgulaNmasI</a:t>
            </a:r>
            <a:endParaRPr lang="tr-TR" dirty="0"/>
          </a:p>
        </p:txBody>
      </p:sp>
      <p:sp>
        <p:nvSpPr>
          <p:cNvPr id="3" name="İçerik Yer Tutucusu 2"/>
          <p:cNvSpPr>
            <a:spLocks noGrp="1"/>
          </p:cNvSpPr>
          <p:nvPr>
            <p:ph idx="1"/>
          </p:nvPr>
        </p:nvSpPr>
        <p:spPr>
          <a:xfrm>
            <a:off x="395288" y="1124745"/>
            <a:ext cx="7489825" cy="5403056"/>
          </a:xfrm>
        </p:spPr>
        <p:txBody>
          <a:bodyPr>
            <a:normAutofit/>
          </a:bodyPr>
          <a:lstStyle/>
          <a:p>
            <a:pPr marL="0" indent="0" algn="just" eaLnBrk="1" fontAlgn="auto" hangingPunct="1">
              <a:spcAft>
                <a:spcPts val="0"/>
              </a:spcAft>
              <a:buFont typeface="Wingdings 2"/>
              <a:buNone/>
              <a:defRPr/>
            </a:pPr>
            <a:r>
              <a:rPr lang="tr-TR" dirty="0"/>
              <a:t>Veriler, </a:t>
            </a:r>
            <a:r>
              <a:rPr lang="tr-TR" dirty="0" smtClean="0"/>
              <a:t>15-30 Mart 2016 </a:t>
            </a:r>
            <a:r>
              <a:rPr lang="tr-TR" dirty="0"/>
              <a:t>tarihleri arasında </a:t>
            </a:r>
            <a:r>
              <a:rPr lang="tr-TR" dirty="0" smtClean="0"/>
              <a:t>sağlık yüksekokulunda</a:t>
            </a:r>
            <a:r>
              <a:rPr lang="tr-TR" dirty="0"/>
              <a:t>, derslere devam eden ve çalışmaya </a:t>
            </a:r>
            <a:r>
              <a:rPr lang="tr-TR" dirty="0" smtClean="0"/>
              <a:t>katılmayı kabul </a:t>
            </a:r>
            <a:r>
              <a:rPr lang="tr-TR" dirty="0"/>
              <a:t>eden öğrencilerden toplanmıştır (</a:t>
            </a:r>
            <a:r>
              <a:rPr lang="tr-TR" dirty="0" smtClean="0"/>
              <a:t>n=108). </a:t>
            </a:r>
            <a:r>
              <a:rPr lang="tr-TR" dirty="0"/>
              <a:t>Ç</a:t>
            </a:r>
            <a:r>
              <a:rPr lang="tr-TR" dirty="0" smtClean="0"/>
              <a:t>alışma </a:t>
            </a:r>
            <a:r>
              <a:rPr lang="tr-TR" dirty="0"/>
              <a:t>hakkında </a:t>
            </a:r>
            <a:r>
              <a:rPr lang="tr-TR" dirty="0" smtClean="0"/>
              <a:t>gerekli açıklamalar </a:t>
            </a:r>
            <a:r>
              <a:rPr lang="tr-TR" dirty="0"/>
              <a:t>yapıldıktan sonra</a:t>
            </a:r>
            <a:r>
              <a:rPr lang="tr-TR" dirty="0" smtClean="0"/>
              <a:t>, </a:t>
            </a:r>
            <a:r>
              <a:rPr lang="tr-TR" dirty="0"/>
              <a:t>veri toplama </a:t>
            </a:r>
            <a:r>
              <a:rPr lang="tr-TR" dirty="0" smtClean="0"/>
              <a:t>formları öğrencilere </a:t>
            </a:r>
            <a:r>
              <a:rPr lang="tr-TR" dirty="0"/>
              <a:t>dağıtılmış ve formlar öğrenciler tarafından </a:t>
            </a:r>
            <a:r>
              <a:rPr lang="tr-TR" dirty="0" smtClean="0"/>
              <a:t>sınıf ortamında</a:t>
            </a:r>
            <a:r>
              <a:rPr lang="tr-TR" dirty="0"/>
              <a:t>, </a:t>
            </a:r>
            <a:r>
              <a:rPr lang="tr-TR" dirty="0" smtClean="0"/>
              <a:t>20-25 </a:t>
            </a:r>
            <a:r>
              <a:rPr lang="tr-TR" dirty="0"/>
              <a:t>dakikalık sürelerde doldurulmuştur.</a:t>
            </a:r>
            <a:endParaRPr lang="tr-T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320675"/>
            <a:ext cx="7239000" cy="732061"/>
          </a:xfrm>
        </p:spPr>
        <p:txBody>
          <a:bodyPr/>
          <a:lstStyle/>
          <a:p>
            <a:r>
              <a:rPr lang="tr-TR" dirty="0"/>
              <a:t>BULGULAR </a:t>
            </a: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717277309"/>
              </p:ext>
            </p:extLst>
          </p:nvPr>
        </p:nvGraphicFramePr>
        <p:xfrm>
          <a:off x="457200" y="1551003"/>
          <a:ext cx="7643193" cy="3703320"/>
        </p:xfrm>
        <a:graphic>
          <a:graphicData uri="http://schemas.openxmlformats.org/drawingml/2006/table">
            <a:tbl>
              <a:tblPr firstRow="1" bandRow="1">
                <a:tableStyleId>{5C22544A-7EE6-4342-B048-85BDC9FD1C3A}</a:tableStyleId>
              </a:tblPr>
              <a:tblGrid>
                <a:gridCol w="4978896"/>
                <a:gridCol w="1440160"/>
                <a:gridCol w="1224137"/>
              </a:tblGrid>
              <a:tr h="0">
                <a:tc>
                  <a:txBody>
                    <a:bodyPr/>
                    <a:lstStyle/>
                    <a:p>
                      <a:r>
                        <a:rPr lang="tr-TR" dirty="0" smtClean="0"/>
                        <a:t>Bireysel özellikler</a:t>
                      </a:r>
                      <a:endParaRPr lang="tr-TR" dirty="0"/>
                    </a:p>
                  </a:txBody>
                  <a:tcPr/>
                </a:tc>
                <a:tc>
                  <a:txBody>
                    <a:bodyPr/>
                    <a:lstStyle/>
                    <a:p>
                      <a:r>
                        <a:rPr lang="tr-TR" dirty="0" smtClean="0"/>
                        <a:t>sayı</a:t>
                      </a:r>
                      <a:endParaRPr lang="tr-TR" dirty="0"/>
                    </a:p>
                  </a:txBody>
                  <a:tcPr/>
                </a:tc>
                <a:tc>
                  <a:txBody>
                    <a:bodyPr/>
                    <a:lstStyle/>
                    <a:p>
                      <a:r>
                        <a:rPr lang="tr-TR" dirty="0" smtClean="0"/>
                        <a:t>%</a:t>
                      </a:r>
                      <a:endParaRPr lang="tr-TR" dirty="0"/>
                    </a:p>
                  </a:txBody>
                  <a:tcPr/>
                </a:tc>
              </a:tr>
              <a:tr h="370840">
                <a:tc gridSpan="3">
                  <a:txBody>
                    <a:bodyPr/>
                    <a:lstStyle/>
                    <a:p>
                      <a:r>
                        <a:rPr lang="tr-TR" b="1" dirty="0" smtClean="0">
                          <a:solidFill>
                            <a:schemeClr val="tx2"/>
                          </a:solidFill>
                        </a:rPr>
                        <a:t>Yaş</a:t>
                      </a:r>
                      <a:r>
                        <a:rPr lang="tr-TR" dirty="0" smtClean="0">
                          <a:solidFill>
                            <a:schemeClr val="tx2"/>
                          </a:solidFill>
                        </a:rPr>
                        <a:t>                </a:t>
                      </a:r>
                      <a:r>
                        <a:rPr lang="tr-TR" dirty="0" smtClean="0"/>
                        <a:t>(20.50±1.33</a:t>
                      </a:r>
                      <a:r>
                        <a:rPr lang="tr-TR" baseline="0" dirty="0" smtClean="0"/>
                        <a:t>     </a:t>
                      </a:r>
                      <a:r>
                        <a:rPr lang="tr-TR" baseline="0" dirty="0" err="1" smtClean="0"/>
                        <a:t>min</a:t>
                      </a:r>
                      <a:r>
                        <a:rPr lang="tr-TR" baseline="0" dirty="0" smtClean="0"/>
                        <a:t>=17   </a:t>
                      </a:r>
                      <a:r>
                        <a:rPr lang="tr-TR" baseline="0" dirty="0" err="1" smtClean="0"/>
                        <a:t>Max</a:t>
                      </a:r>
                      <a:r>
                        <a:rPr lang="tr-TR" baseline="0" dirty="0" smtClean="0"/>
                        <a:t>= 23</a:t>
                      </a:r>
                      <a:r>
                        <a:rPr lang="tr-TR" dirty="0" smtClean="0"/>
                        <a:t>)</a:t>
                      </a:r>
                      <a:endParaRPr lang="tr-TR" dirty="0"/>
                    </a:p>
                  </a:txBody>
                  <a:tcPr/>
                </a:tc>
                <a:tc hMerge="1">
                  <a:txBody>
                    <a:bodyPr/>
                    <a:lstStyle/>
                    <a:p>
                      <a:endParaRPr lang="tr-TR" dirty="0"/>
                    </a:p>
                  </a:txBody>
                  <a:tcPr/>
                </a:tc>
                <a:tc hMerge="1">
                  <a:txBody>
                    <a:bodyPr/>
                    <a:lstStyle/>
                    <a:p>
                      <a:endParaRPr lang="tr-TR" dirty="0"/>
                    </a:p>
                  </a:txBody>
                  <a:tcPr/>
                </a:tc>
              </a:tr>
              <a:tr h="370840">
                <a:tc gridSpan="3">
                  <a:txBody>
                    <a:bodyPr/>
                    <a:lstStyle/>
                    <a:p>
                      <a:r>
                        <a:rPr lang="tr-TR" b="1" dirty="0" smtClean="0">
                          <a:solidFill>
                            <a:schemeClr val="tx2"/>
                          </a:solidFill>
                        </a:rPr>
                        <a:t>Cinsiyet </a:t>
                      </a:r>
                      <a:endParaRPr lang="tr-TR" b="1" dirty="0">
                        <a:solidFill>
                          <a:schemeClr val="tx2"/>
                        </a:solidFill>
                      </a:endParaRPr>
                    </a:p>
                  </a:txBody>
                  <a:tcPr/>
                </a:tc>
                <a:tc hMerge="1">
                  <a:txBody>
                    <a:bodyPr/>
                    <a:lstStyle/>
                    <a:p>
                      <a:endParaRPr lang="tr-TR" dirty="0"/>
                    </a:p>
                  </a:txBody>
                  <a:tcPr/>
                </a:tc>
                <a:tc hMerge="1">
                  <a:txBody>
                    <a:bodyPr/>
                    <a:lstStyle/>
                    <a:p>
                      <a:endParaRPr lang="tr-TR" dirty="0"/>
                    </a:p>
                  </a:txBody>
                  <a:tcPr/>
                </a:tc>
              </a:tr>
              <a:tr h="370840">
                <a:tc>
                  <a:txBody>
                    <a:bodyPr/>
                    <a:lstStyle/>
                    <a:p>
                      <a:r>
                        <a:rPr lang="tr-TR" dirty="0" smtClean="0"/>
                        <a:t>Kadın </a:t>
                      </a:r>
                      <a:endParaRPr lang="tr-TR" dirty="0"/>
                    </a:p>
                  </a:txBody>
                  <a:tcPr/>
                </a:tc>
                <a:tc>
                  <a:txBody>
                    <a:bodyPr/>
                    <a:lstStyle/>
                    <a:p>
                      <a:r>
                        <a:rPr lang="tr-TR" dirty="0" smtClean="0"/>
                        <a:t>44</a:t>
                      </a:r>
                      <a:endParaRPr lang="tr-TR" dirty="0"/>
                    </a:p>
                  </a:txBody>
                  <a:tcPr/>
                </a:tc>
                <a:tc>
                  <a:txBody>
                    <a:bodyPr/>
                    <a:lstStyle/>
                    <a:p>
                      <a:r>
                        <a:rPr lang="tr-TR" dirty="0" smtClean="0"/>
                        <a:t>40.7</a:t>
                      </a:r>
                      <a:endParaRPr lang="tr-TR" dirty="0"/>
                    </a:p>
                  </a:txBody>
                  <a:tcPr/>
                </a:tc>
              </a:tr>
              <a:tr h="370840">
                <a:tc>
                  <a:txBody>
                    <a:bodyPr/>
                    <a:lstStyle/>
                    <a:p>
                      <a:r>
                        <a:rPr lang="tr-TR" dirty="0" smtClean="0"/>
                        <a:t>Erkek </a:t>
                      </a:r>
                      <a:endParaRPr lang="tr-TR" dirty="0"/>
                    </a:p>
                  </a:txBody>
                  <a:tcPr/>
                </a:tc>
                <a:tc>
                  <a:txBody>
                    <a:bodyPr/>
                    <a:lstStyle/>
                    <a:p>
                      <a:r>
                        <a:rPr lang="tr-TR" dirty="0" smtClean="0">
                          <a:solidFill>
                            <a:schemeClr val="tx2"/>
                          </a:solidFill>
                        </a:rPr>
                        <a:t>64</a:t>
                      </a:r>
                      <a:endParaRPr lang="tr-TR" dirty="0">
                        <a:solidFill>
                          <a:schemeClr val="tx2"/>
                        </a:solidFill>
                      </a:endParaRPr>
                    </a:p>
                  </a:txBody>
                  <a:tcPr/>
                </a:tc>
                <a:tc>
                  <a:txBody>
                    <a:bodyPr/>
                    <a:lstStyle/>
                    <a:p>
                      <a:r>
                        <a:rPr lang="tr-TR" dirty="0" smtClean="0">
                          <a:solidFill>
                            <a:schemeClr val="tx2"/>
                          </a:solidFill>
                        </a:rPr>
                        <a:t>59.3</a:t>
                      </a:r>
                      <a:endParaRPr lang="tr-TR" dirty="0">
                        <a:solidFill>
                          <a:schemeClr val="tx2"/>
                        </a:solidFill>
                      </a:endParaRPr>
                    </a:p>
                  </a:txBody>
                  <a:tcPr/>
                </a:tc>
              </a:tr>
              <a:tr h="370840">
                <a:tc gridSpan="3">
                  <a:txBody>
                    <a:bodyPr/>
                    <a:lstStyle/>
                    <a:p>
                      <a:r>
                        <a:rPr lang="tr-TR" dirty="0" smtClean="0">
                          <a:solidFill>
                            <a:schemeClr val="tx2"/>
                          </a:solidFill>
                        </a:rPr>
                        <a:t>Sınıf</a:t>
                      </a:r>
                      <a:r>
                        <a:rPr lang="tr-TR" baseline="0" dirty="0" smtClean="0">
                          <a:solidFill>
                            <a:schemeClr val="tx2"/>
                          </a:solidFill>
                        </a:rPr>
                        <a:t> </a:t>
                      </a:r>
                      <a:endParaRPr lang="tr-TR" dirty="0">
                        <a:solidFill>
                          <a:schemeClr val="tx2"/>
                        </a:solidFill>
                      </a:endParaRPr>
                    </a:p>
                  </a:txBody>
                  <a:tcPr/>
                </a:tc>
                <a:tc hMerge="1">
                  <a:txBody>
                    <a:bodyPr/>
                    <a:lstStyle/>
                    <a:p>
                      <a:endParaRPr lang="tr-TR" dirty="0"/>
                    </a:p>
                  </a:txBody>
                  <a:tcPr/>
                </a:tc>
                <a:tc hMerge="1">
                  <a:txBody>
                    <a:bodyPr/>
                    <a:lstStyle/>
                    <a:p>
                      <a:endParaRPr lang="tr-TR" dirty="0"/>
                    </a:p>
                  </a:txBody>
                  <a:tcPr/>
                </a:tc>
              </a:tr>
              <a:tr h="370840">
                <a:tc>
                  <a:txBody>
                    <a:bodyPr/>
                    <a:lstStyle/>
                    <a:p>
                      <a:r>
                        <a:rPr lang="tr-TR" dirty="0" smtClean="0"/>
                        <a:t>1.sınıf</a:t>
                      </a:r>
                      <a:endParaRPr lang="tr-TR" dirty="0"/>
                    </a:p>
                  </a:txBody>
                  <a:tcPr/>
                </a:tc>
                <a:tc>
                  <a:txBody>
                    <a:bodyPr/>
                    <a:lstStyle/>
                    <a:p>
                      <a:r>
                        <a:rPr lang="tr-TR" dirty="0" smtClean="0"/>
                        <a:t>31</a:t>
                      </a:r>
                      <a:endParaRPr lang="tr-TR" dirty="0"/>
                    </a:p>
                  </a:txBody>
                  <a:tcPr/>
                </a:tc>
                <a:tc>
                  <a:txBody>
                    <a:bodyPr/>
                    <a:lstStyle/>
                    <a:p>
                      <a:r>
                        <a:rPr lang="tr-TR" dirty="0" smtClean="0"/>
                        <a:t>28.7</a:t>
                      </a:r>
                      <a:endParaRPr lang="tr-TR" dirty="0"/>
                    </a:p>
                  </a:txBody>
                  <a:tcPr/>
                </a:tc>
              </a:tr>
              <a:tr h="370840">
                <a:tc>
                  <a:txBody>
                    <a:bodyPr/>
                    <a:lstStyle/>
                    <a:p>
                      <a:r>
                        <a:rPr lang="tr-TR" dirty="0" smtClean="0"/>
                        <a:t>2.sınıf</a:t>
                      </a:r>
                    </a:p>
                  </a:txBody>
                  <a:tcPr/>
                </a:tc>
                <a:tc>
                  <a:txBody>
                    <a:bodyPr/>
                    <a:lstStyle/>
                    <a:p>
                      <a:r>
                        <a:rPr lang="tr-TR" dirty="0" smtClean="0">
                          <a:solidFill>
                            <a:schemeClr val="tx2"/>
                          </a:solidFill>
                        </a:rPr>
                        <a:t>37</a:t>
                      </a:r>
                      <a:endParaRPr lang="tr-TR" dirty="0">
                        <a:solidFill>
                          <a:schemeClr val="tx2"/>
                        </a:solidFill>
                      </a:endParaRPr>
                    </a:p>
                  </a:txBody>
                  <a:tcPr/>
                </a:tc>
                <a:tc>
                  <a:txBody>
                    <a:bodyPr/>
                    <a:lstStyle/>
                    <a:p>
                      <a:r>
                        <a:rPr lang="tr-TR" dirty="0" smtClean="0">
                          <a:solidFill>
                            <a:schemeClr val="tx2"/>
                          </a:solidFill>
                        </a:rPr>
                        <a:t>34.3</a:t>
                      </a:r>
                      <a:endParaRPr lang="tr-TR" dirty="0">
                        <a:solidFill>
                          <a:schemeClr val="tx2"/>
                        </a:solidFill>
                      </a:endParaRPr>
                    </a:p>
                  </a:txBody>
                  <a:tcPr/>
                </a:tc>
              </a:tr>
              <a:tr h="370840">
                <a:tc>
                  <a:txBody>
                    <a:bodyPr/>
                    <a:lstStyle/>
                    <a:p>
                      <a:r>
                        <a:rPr lang="tr-TR" dirty="0" smtClean="0"/>
                        <a:t>3.sınıf</a:t>
                      </a:r>
                    </a:p>
                  </a:txBody>
                  <a:tcPr/>
                </a:tc>
                <a:tc>
                  <a:txBody>
                    <a:bodyPr/>
                    <a:lstStyle/>
                    <a:p>
                      <a:r>
                        <a:rPr lang="tr-TR" dirty="0" smtClean="0"/>
                        <a:t>28</a:t>
                      </a:r>
                      <a:endParaRPr lang="tr-TR" dirty="0"/>
                    </a:p>
                  </a:txBody>
                  <a:tcPr/>
                </a:tc>
                <a:tc>
                  <a:txBody>
                    <a:bodyPr/>
                    <a:lstStyle/>
                    <a:p>
                      <a:r>
                        <a:rPr lang="tr-TR" dirty="0" smtClean="0"/>
                        <a:t>25.9</a:t>
                      </a:r>
                      <a:endParaRPr lang="tr-TR" dirty="0"/>
                    </a:p>
                  </a:txBody>
                  <a:tcPr/>
                </a:tc>
              </a:tr>
              <a:tr h="370840">
                <a:tc>
                  <a:txBody>
                    <a:bodyPr/>
                    <a:lstStyle/>
                    <a:p>
                      <a:r>
                        <a:rPr lang="tr-TR" dirty="0" smtClean="0"/>
                        <a:t>4.sınıf</a:t>
                      </a:r>
                    </a:p>
                  </a:txBody>
                  <a:tcPr/>
                </a:tc>
                <a:tc>
                  <a:txBody>
                    <a:bodyPr/>
                    <a:lstStyle/>
                    <a:p>
                      <a:r>
                        <a:rPr lang="tr-TR" dirty="0" smtClean="0"/>
                        <a:t>12</a:t>
                      </a:r>
                      <a:endParaRPr lang="tr-TR" dirty="0"/>
                    </a:p>
                  </a:txBody>
                  <a:tcPr/>
                </a:tc>
                <a:tc>
                  <a:txBody>
                    <a:bodyPr/>
                    <a:lstStyle/>
                    <a:p>
                      <a:r>
                        <a:rPr lang="tr-TR" dirty="0" smtClean="0"/>
                        <a:t>11.1</a:t>
                      </a:r>
                      <a:endParaRPr lang="tr-TR" dirty="0"/>
                    </a:p>
                  </a:txBody>
                  <a:tcPr/>
                </a:tc>
              </a:tr>
            </a:tbl>
          </a:graphicData>
        </a:graphic>
      </p:graphicFrame>
      <p:sp>
        <p:nvSpPr>
          <p:cNvPr id="7" name="Dikdörtgen 6"/>
          <p:cNvSpPr/>
          <p:nvPr/>
        </p:nvSpPr>
        <p:spPr>
          <a:xfrm>
            <a:off x="539552" y="1156102"/>
            <a:ext cx="4495654" cy="369332"/>
          </a:xfrm>
          <a:prstGeom prst="rect">
            <a:avLst/>
          </a:prstGeom>
        </p:spPr>
        <p:txBody>
          <a:bodyPr wrap="none">
            <a:spAutoFit/>
          </a:bodyPr>
          <a:lstStyle/>
          <a:p>
            <a:r>
              <a:rPr lang="tr-TR" b="1" dirty="0"/>
              <a:t>Öğrencilerin Tanıtıcı </a:t>
            </a:r>
            <a:r>
              <a:rPr lang="tr-TR" b="1" dirty="0" smtClean="0"/>
              <a:t>Özellikleri (n= 108)</a:t>
            </a:r>
            <a:endParaRPr lang="tr-TR" b="1" dirty="0"/>
          </a:p>
        </p:txBody>
      </p:sp>
    </p:spTree>
    <p:extLst>
      <p:ext uri="{BB962C8B-B14F-4D97-AF65-F5344CB8AC3E}">
        <p14:creationId xmlns:p14="http://schemas.microsoft.com/office/powerpoint/2010/main" val="8411246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320675"/>
            <a:ext cx="7239000" cy="45719"/>
          </a:xfrm>
        </p:spPr>
        <p:txBody>
          <a:bodyPr>
            <a:normAutofit fontScale="90000"/>
          </a:bodyPr>
          <a:lstStyle/>
          <a:p>
            <a:endParaRPr lang="tr-TR"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1358793136"/>
              </p:ext>
            </p:extLst>
          </p:nvPr>
        </p:nvGraphicFramePr>
        <p:xfrm>
          <a:off x="188268" y="402539"/>
          <a:ext cx="7984131" cy="6370828"/>
        </p:xfrm>
        <a:graphic>
          <a:graphicData uri="http://schemas.openxmlformats.org/drawingml/2006/table">
            <a:tbl>
              <a:tblPr firstRow="1" firstCol="1" bandRow="1"/>
              <a:tblGrid>
                <a:gridCol w="5740961"/>
                <a:gridCol w="1124228"/>
                <a:gridCol w="1118942"/>
              </a:tblGrid>
              <a:tr h="277723">
                <a:tc>
                  <a:txBody>
                    <a:bodyPr/>
                    <a:lstStyle/>
                    <a:p>
                      <a:pPr>
                        <a:lnSpc>
                          <a:spcPct val="107000"/>
                        </a:lnSpc>
                        <a:spcAft>
                          <a:spcPts val="0"/>
                        </a:spcAft>
                      </a:pPr>
                      <a:r>
                        <a:rPr lang="tr-TR" sz="1600" b="1" dirty="0">
                          <a:effectLst/>
                          <a:latin typeface="Arial" panose="020B0604020202020204" pitchFamily="34" charset="0"/>
                          <a:ea typeface="Calibri" panose="020F0502020204030204" pitchFamily="34" charset="0"/>
                          <a:cs typeface="Arial" panose="020B0604020202020204" pitchFamily="34" charset="0"/>
                        </a:rPr>
                        <a:t>Bireysel özellikler		</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b="1" dirty="0">
                          <a:effectLst/>
                          <a:latin typeface="Arial" panose="020B0604020202020204" pitchFamily="34" charset="0"/>
                          <a:ea typeface="Calibri" panose="020F0502020204030204" pitchFamily="34" charset="0"/>
                          <a:cs typeface="Arial" panose="020B0604020202020204" pitchFamily="34" charset="0"/>
                        </a:rPr>
                        <a:t>sayı</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b="1" dirty="0">
                          <a:effectLst/>
                          <a:latin typeface="Arial" panose="020B0604020202020204" pitchFamily="34" charset="0"/>
                          <a:ea typeface="Calibri" panose="020F0502020204030204" pitchFamily="34" charset="0"/>
                          <a:cs typeface="Arial" panose="020B0604020202020204" pitchFamily="34" charset="0"/>
                        </a:rPr>
                        <a:t>%</a:t>
                      </a:r>
                      <a:endParaRPr lang="tr-T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23">
                <a:tc gridSpan="3">
                  <a:txBody>
                    <a:bodyPr/>
                    <a:lstStyle/>
                    <a:p>
                      <a:pPr>
                        <a:lnSpc>
                          <a:spcPct val="107000"/>
                        </a:lnSpc>
                        <a:spcAft>
                          <a:spcPts val="0"/>
                        </a:spcAft>
                      </a:pPr>
                      <a:r>
                        <a:rPr lang="tr-TR" sz="1600" b="1" dirty="0">
                          <a:solidFill>
                            <a:schemeClr val="tx2"/>
                          </a:solidFill>
                          <a:effectLst/>
                          <a:latin typeface="Arial" panose="020B0604020202020204" pitchFamily="34" charset="0"/>
                          <a:ea typeface="Calibri" panose="020F0502020204030204" pitchFamily="34" charset="0"/>
                          <a:cs typeface="Arial" panose="020B0604020202020204" pitchFamily="34" charset="0"/>
                        </a:rPr>
                        <a:t>Ekonomik durum</a:t>
                      </a:r>
                      <a:endParaRPr lang="tr-TR" sz="16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277723">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Gelir giderden az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16.7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23">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Gelir gidere denk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73.1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23">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Gelir giderden yüksek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10.2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23">
                <a:tc gridSpan="3">
                  <a:txBody>
                    <a:bodyPr/>
                    <a:lstStyle/>
                    <a:p>
                      <a:pPr>
                        <a:lnSpc>
                          <a:spcPct val="107000"/>
                        </a:lnSpc>
                        <a:spcAft>
                          <a:spcPts val="0"/>
                        </a:spcAft>
                      </a:pPr>
                      <a:r>
                        <a:rPr lang="tr-TR" sz="1600" b="1" dirty="0">
                          <a:solidFill>
                            <a:schemeClr val="tx2"/>
                          </a:solidFill>
                          <a:effectLst/>
                          <a:latin typeface="Arial" panose="020B0604020202020204" pitchFamily="34" charset="0"/>
                          <a:ea typeface="Calibri" panose="020F0502020204030204" pitchFamily="34" charset="0"/>
                          <a:cs typeface="Arial" panose="020B0604020202020204" pitchFamily="34" charset="0"/>
                        </a:rPr>
                        <a:t>Aile yapısı </a:t>
                      </a:r>
                      <a:endParaRPr lang="tr-TR" sz="16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277723">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Çekirdek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96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88.9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23">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Geniş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11.1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23">
                <a:tc gridSpan="3">
                  <a:txBody>
                    <a:bodyPr/>
                    <a:lstStyle/>
                    <a:p>
                      <a:pPr>
                        <a:lnSpc>
                          <a:spcPct val="107000"/>
                        </a:lnSpc>
                        <a:spcAft>
                          <a:spcPts val="0"/>
                        </a:spcAft>
                      </a:pPr>
                      <a:r>
                        <a:rPr lang="tr-TR" sz="1600" b="1" dirty="0">
                          <a:solidFill>
                            <a:schemeClr val="tx2"/>
                          </a:solidFill>
                          <a:effectLst/>
                          <a:latin typeface="Arial" panose="020B0604020202020204" pitchFamily="34" charset="0"/>
                          <a:ea typeface="Calibri" panose="020F0502020204030204" pitchFamily="34" charset="0"/>
                          <a:cs typeface="Arial" panose="020B0604020202020204" pitchFamily="34" charset="0"/>
                        </a:rPr>
                        <a:t>Anne eğitim düzeyi </a:t>
                      </a:r>
                      <a:endParaRPr lang="tr-TR" sz="16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277723">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Okuryazar değil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18.5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23">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İlkokul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59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54.6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23">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Orta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23">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Lise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14.8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23">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Yüksekokul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23">
                <a:tc gridSpan="3">
                  <a:txBody>
                    <a:bodyPr/>
                    <a:lstStyle/>
                    <a:p>
                      <a:pPr>
                        <a:lnSpc>
                          <a:spcPct val="107000"/>
                        </a:lnSpc>
                        <a:spcAft>
                          <a:spcPts val="0"/>
                        </a:spcAft>
                      </a:pPr>
                      <a:r>
                        <a:rPr lang="tr-TR" sz="1600" b="1" dirty="0">
                          <a:solidFill>
                            <a:schemeClr val="tx2"/>
                          </a:solidFill>
                          <a:effectLst/>
                          <a:latin typeface="Arial" panose="020B0604020202020204" pitchFamily="34" charset="0"/>
                          <a:ea typeface="Calibri" panose="020F0502020204030204" pitchFamily="34" charset="0"/>
                          <a:cs typeface="Arial" panose="020B0604020202020204" pitchFamily="34" charset="0"/>
                        </a:rPr>
                        <a:t>Baba eğitim düzeyi </a:t>
                      </a:r>
                      <a:endParaRPr lang="tr-TR" sz="16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277723">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Okuryazar değil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23">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İlkokul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54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50.0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23">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Orta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14.8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23">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Lise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18.5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23">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Yüksekokul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13.9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723">
                <a:tc gridSpan="3">
                  <a:txBody>
                    <a:bodyPr/>
                    <a:lstStyle/>
                    <a:p>
                      <a:pPr>
                        <a:lnSpc>
                          <a:spcPct val="107000"/>
                        </a:lnSpc>
                        <a:spcAft>
                          <a:spcPts val="0"/>
                        </a:spcAft>
                      </a:pPr>
                      <a:r>
                        <a:rPr lang="tr-TR" sz="1600" b="1" dirty="0">
                          <a:solidFill>
                            <a:schemeClr val="tx2"/>
                          </a:solidFill>
                          <a:effectLst/>
                          <a:latin typeface="Arial" panose="020B0604020202020204" pitchFamily="34" charset="0"/>
                          <a:ea typeface="Calibri" panose="020F0502020204030204" pitchFamily="34" charset="0"/>
                          <a:cs typeface="Arial" panose="020B0604020202020204" pitchFamily="34" charset="0"/>
                        </a:rPr>
                        <a:t>Tedavi gördüğü hastalığı olması</a:t>
                      </a:r>
                      <a:endParaRPr lang="tr-TR" sz="16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277723">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Olan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effectLst/>
                          <a:latin typeface="Arial" panose="020B0604020202020204" pitchFamily="34" charset="0"/>
                          <a:ea typeface="Calibri" panose="020F0502020204030204" pitchFamily="34" charset="0"/>
                          <a:cs typeface="Arial" panose="020B0604020202020204" pitchFamily="34" charset="0"/>
                        </a:rPr>
                        <a:t>18.5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932">
                <a:tc>
                  <a:txBody>
                    <a:bodyPr/>
                    <a:lstStyle/>
                    <a:p>
                      <a:pPr>
                        <a:lnSpc>
                          <a:spcPct val="107000"/>
                        </a:lnSpc>
                        <a:spcAft>
                          <a:spcPts val="0"/>
                        </a:spcAft>
                      </a:pPr>
                      <a:r>
                        <a:rPr lang="tr-TR" sz="1600">
                          <a:effectLst/>
                          <a:latin typeface="Arial" panose="020B0604020202020204" pitchFamily="34" charset="0"/>
                          <a:ea typeface="Calibri" panose="020F0502020204030204" pitchFamily="34" charset="0"/>
                          <a:cs typeface="Arial" panose="020B0604020202020204" pitchFamily="34" charset="0"/>
                        </a:rPr>
                        <a:t>Olmayan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600" dirty="0">
                          <a:solidFill>
                            <a:schemeClr val="tx2"/>
                          </a:solidFill>
                          <a:effectLst/>
                          <a:latin typeface="Arial" panose="020B0604020202020204" pitchFamily="34" charset="0"/>
                          <a:ea typeface="Calibri" panose="020F0502020204030204" pitchFamily="34" charset="0"/>
                          <a:cs typeface="Arial" panose="020B0604020202020204" pitchFamily="34" charset="0"/>
                        </a:rPr>
                        <a:t>81.5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431468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320675"/>
            <a:ext cx="7239000" cy="45719"/>
          </a:xfrm>
        </p:spPr>
        <p:txBody>
          <a:bodyPr>
            <a:normAutofit fontScale="90000"/>
          </a:bodyPr>
          <a:lstStyle/>
          <a:p>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440745954"/>
              </p:ext>
            </p:extLst>
          </p:nvPr>
        </p:nvGraphicFramePr>
        <p:xfrm>
          <a:off x="323528" y="620689"/>
          <a:ext cx="7704856" cy="5472606"/>
        </p:xfrm>
        <a:graphic>
          <a:graphicData uri="http://schemas.openxmlformats.org/drawingml/2006/table">
            <a:tbl>
              <a:tblPr firstRow="1" firstCol="1" bandRow="1"/>
              <a:tblGrid>
                <a:gridCol w="5540150"/>
                <a:gridCol w="1084904"/>
                <a:gridCol w="1079802"/>
              </a:tblGrid>
              <a:tr h="321918">
                <a:tc>
                  <a:txBody>
                    <a:bodyPr/>
                    <a:lstStyle/>
                    <a:p>
                      <a:pPr>
                        <a:lnSpc>
                          <a:spcPct val="107000"/>
                        </a:lnSpc>
                        <a:spcAft>
                          <a:spcPts val="0"/>
                        </a:spcAft>
                      </a:pPr>
                      <a:r>
                        <a:rPr lang="tr-TR" sz="1800" b="1" dirty="0">
                          <a:effectLst/>
                          <a:latin typeface="Arial" panose="020B0604020202020204" pitchFamily="34" charset="0"/>
                          <a:ea typeface="Calibri" panose="020F0502020204030204" pitchFamily="34" charset="0"/>
                          <a:cs typeface="Arial" panose="020B0604020202020204" pitchFamily="34" charset="0"/>
                        </a:rPr>
                        <a:t>Bireysel özellikler		</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b="1">
                          <a:effectLst/>
                          <a:latin typeface="Arial" panose="020B0604020202020204" pitchFamily="34" charset="0"/>
                          <a:ea typeface="Calibri" panose="020F0502020204030204" pitchFamily="34" charset="0"/>
                          <a:cs typeface="Arial" panose="020B0604020202020204" pitchFamily="34" charset="0"/>
                        </a:rPr>
                        <a:t>sayı</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b="1">
                          <a:effectLst/>
                          <a:latin typeface="Arial" panose="020B0604020202020204" pitchFamily="34" charset="0"/>
                          <a:ea typeface="Calibri" panose="020F0502020204030204" pitchFamily="34" charset="0"/>
                          <a:cs typeface="Arial" panose="020B0604020202020204" pitchFamily="34" charset="0"/>
                        </a:rPr>
                        <a:t>%</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918">
                <a:tc gridSpan="3">
                  <a:txBody>
                    <a:bodyPr/>
                    <a:lstStyle/>
                    <a:p>
                      <a:pPr>
                        <a:lnSpc>
                          <a:spcPct val="107000"/>
                        </a:lnSpc>
                        <a:spcAft>
                          <a:spcPts val="0"/>
                        </a:spcAft>
                      </a:pPr>
                      <a:r>
                        <a:rPr lang="tr-TR" sz="1800" b="1" dirty="0">
                          <a:solidFill>
                            <a:schemeClr val="tx2"/>
                          </a:solidFill>
                          <a:effectLst/>
                          <a:latin typeface="Arial" panose="020B0604020202020204" pitchFamily="34" charset="0"/>
                          <a:ea typeface="Calibri" panose="020F0502020204030204" pitchFamily="34" charset="0"/>
                          <a:cs typeface="Arial" panose="020B0604020202020204" pitchFamily="34" charset="0"/>
                        </a:rPr>
                        <a:t>Madde kullanma durumu</a:t>
                      </a:r>
                      <a:endParaRPr lang="tr-TR" sz="18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321918">
                <a:tc>
                  <a:txBody>
                    <a:bodyPr/>
                    <a:lstStyle/>
                    <a:p>
                      <a:pPr>
                        <a:lnSpc>
                          <a:spcPct val="107000"/>
                        </a:lnSpc>
                        <a:spcAft>
                          <a:spcPts val="0"/>
                        </a:spcAft>
                      </a:pPr>
                      <a:r>
                        <a:rPr lang="tr-TR" sz="1800" dirty="0">
                          <a:effectLst/>
                          <a:latin typeface="Arial" panose="020B0604020202020204" pitchFamily="34" charset="0"/>
                          <a:ea typeface="Calibri" panose="020F0502020204030204" pitchFamily="34" charset="0"/>
                          <a:cs typeface="Arial" panose="020B0604020202020204" pitchFamily="34" charset="0"/>
                        </a:rPr>
                        <a:t>Sigara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15.7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918">
                <a:tc>
                  <a:txBody>
                    <a:bodyPr/>
                    <a:lstStyle/>
                    <a:p>
                      <a:pPr>
                        <a:lnSpc>
                          <a:spcPct val="107000"/>
                        </a:lnSpc>
                        <a:spcAft>
                          <a:spcPts val="0"/>
                        </a:spcAft>
                      </a:pPr>
                      <a:r>
                        <a:rPr lang="tr-TR" sz="1800" dirty="0">
                          <a:effectLst/>
                          <a:latin typeface="Arial" panose="020B0604020202020204" pitchFamily="34" charset="0"/>
                          <a:ea typeface="Calibri" panose="020F0502020204030204" pitchFamily="34" charset="0"/>
                          <a:cs typeface="Arial" panose="020B0604020202020204" pitchFamily="34" charset="0"/>
                        </a:rPr>
                        <a:t>Alkol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918">
                <a:tc>
                  <a:txBody>
                    <a:bodyPr/>
                    <a:lstStyle/>
                    <a:p>
                      <a:pPr>
                        <a:lnSpc>
                          <a:spcPct val="107000"/>
                        </a:lnSpc>
                        <a:spcAft>
                          <a:spcPts val="0"/>
                        </a:spcAft>
                      </a:pPr>
                      <a:r>
                        <a:rPr lang="tr-TR" sz="1800" dirty="0">
                          <a:effectLst/>
                          <a:latin typeface="Arial" panose="020B0604020202020204" pitchFamily="34" charset="0"/>
                          <a:ea typeface="Calibri" panose="020F0502020204030204" pitchFamily="34" charset="0"/>
                          <a:cs typeface="Arial" panose="020B0604020202020204" pitchFamily="34" charset="0"/>
                        </a:rPr>
                        <a:t>Diğer maddeler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918">
                <a:tc>
                  <a:txBody>
                    <a:bodyPr/>
                    <a:lstStyle/>
                    <a:p>
                      <a:pPr>
                        <a:lnSpc>
                          <a:spcPct val="107000"/>
                        </a:lnSpc>
                        <a:spcAft>
                          <a:spcPts val="0"/>
                        </a:spcAft>
                      </a:pPr>
                      <a:r>
                        <a:rPr lang="tr-TR" sz="1800" dirty="0">
                          <a:effectLst/>
                          <a:latin typeface="Arial" panose="020B0604020202020204" pitchFamily="34" charset="0"/>
                          <a:ea typeface="Calibri" panose="020F0502020204030204" pitchFamily="34" charset="0"/>
                          <a:cs typeface="Arial" panose="020B0604020202020204" pitchFamily="34" charset="0"/>
                        </a:rPr>
                        <a:t>Hiçbirini kullanmayan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solidFill>
                            <a:schemeClr val="tx2"/>
                          </a:solidFill>
                          <a:effectLst/>
                          <a:latin typeface="Arial" panose="020B0604020202020204" pitchFamily="34" charset="0"/>
                          <a:ea typeface="Calibri" panose="020F0502020204030204" pitchFamily="34" charset="0"/>
                          <a:cs typeface="Arial" panose="020B0604020202020204" pitchFamily="34" charset="0"/>
                        </a:rPr>
                        <a:t>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solidFill>
                            <a:schemeClr val="tx2"/>
                          </a:solidFill>
                          <a:effectLst/>
                          <a:latin typeface="Arial" panose="020B0604020202020204" pitchFamily="34" charset="0"/>
                          <a:ea typeface="Calibri" panose="020F0502020204030204" pitchFamily="34" charset="0"/>
                          <a:cs typeface="Arial" panose="020B0604020202020204" pitchFamily="34" charset="0"/>
                        </a:rPr>
                        <a:t>77.8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918">
                <a:tc gridSpan="3">
                  <a:txBody>
                    <a:bodyPr/>
                    <a:lstStyle/>
                    <a:p>
                      <a:pPr>
                        <a:lnSpc>
                          <a:spcPct val="107000"/>
                        </a:lnSpc>
                        <a:spcAft>
                          <a:spcPts val="0"/>
                        </a:spcAft>
                      </a:pPr>
                      <a:r>
                        <a:rPr lang="tr-TR" sz="1800" b="1" dirty="0">
                          <a:solidFill>
                            <a:schemeClr val="tx2"/>
                          </a:solidFill>
                          <a:effectLst/>
                          <a:latin typeface="Arial" panose="020B0604020202020204" pitchFamily="34" charset="0"/>
                          <a:ea typeface="Calibri" panose="020F0502020204030204" pitchFamily="34" charset="0"/>
                          <a:cs typeface="Arial" panose="020B0604020202020204" pitchFamily="34" charset="0"/>
                        </a:rPr>
                        <a:t>Ana-baba tutumları</a:t>
                      </a:r>
                      <a:endParaRPr lang="tr-TR" sz="18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321918">
                <a:tc>
                  <a:txBody>
                    <a:bodyPr/>
                    <a:lstStyle/>
                    <a:p>
                      <a:pPr>
                        <a:lnSpc>
                          <a:spcPct val="107000"/>
                        </a:lnSpc>
                        <a:spcAft>
                          <a:spcPts val="0"/>
                        </a:spcAft>
                      </a:pPr>
                      <a:r>
                        <a:rPr lang="tr-TR" sz="1800" dirty="0">
                          <a:effectLst/>
                          <a:latin typeface="Arial" panose="020B0604020202020204" pitchFamily="34" charset="0"/>
                          <a:ea typeface="Calibri" panose="020F0502020204030204" pitchFamily="34" charset="0"/>
                          <a:cs typeface="Arial" panose="020B0604020202020204" pitchFamily="34" charset="0"/>
                        </a:rPr>
                        <a:t>Otoriter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918">
                <a:tc>
                  <a:txBody>
                    <a:bodyPr/>
                    <a:lstStyle/>
                    <a:p>
                      <a:pPr>
                        <a:lnSpc>
                          <a:spcPct val="107000"/>
                        </a:lnSpc>
                        <a:spcAft>
                          <a:spcPts val="0"/>
                        </a:spcAft>
                      </a:pPr>
                      <a:r>
                        <a:rPr lang="tr-TR" sz="1800" dirty="0">
                          <a:effectLst/>
                          <a:latin typeface="Arial" panose="020B0604020202020204" pitchFamily="34" charset="0"/>
                          <a:ea typeface="Calibri" panose="020F0502020204030204" pitchFamily="34" charset="0"/>
                          <a:cs typeface="Arial" panose="020B0604020202020204" pitchFamily="34" charset="0"/>
                        </a:rPr>
                        <a:t>Demokratik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solidFill>
                            <a:schemeClr val="tx2"/>
                          </a:solidFill>
                          <a:effectLst/>
                          <a:latin typeface="Arial" panose="020B0604020202020204" pitchFamily="34" charset="0"/>
                          <a:ea typeface="Calibri" panose="020F0502020204030204" pitchFamily="34" charset="0"/>
                          <a:cs typeface="Arial" panose="020B0604020202020204" pitchFamily="34" charset="0"/>
                        </a:rPr>
                        <a:t>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solidFill>
                            <a:schemeClr val="tx2"/>
                          </a:solidFill>
                          <a:effectLst/>
                          <a:latin typeface="Arial" panose="020B0604020202020204" pitchFamily="34" charset="0"/>
                          <a:ea typeface="Calibri" panose="020F0502020204030204" pitchFamily="34" charset="0"/>
                          <a:cs typeface="Arial" panose="020B0604020202020204" pitchFamily="34" charset="0"/>
                        </a:rPr>
                        <a:t>52.8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918">
                <a:tc>
                  <a:txBody>
                    <a:bodyPr/>
                    <a:lstStyle/>
                    <a:p>
                      <a:pPr>
                        <a:lnSpc>
                          <a:spcPct val="107000"/>
                        </a:lnSpc>
                        <a:spcAft>
                          <a:spcPts val="0"/>
                        </a:spcAft>
                      </a:pPr>
                      <a:r>
                        <a:rPr lang="tr-TR" sz="1800" dirty="0">
                          <a:effectLst/>
                          <a:latin typeface="Arial" panose="020B0604020202020204" pitchFamily="34" charset="0"/>
                          <a:ea typeface="Calibri" panose="020F0502020204030204" pitchFamily="34" charset="0"/>
                          <a:cs typeface="Arial" panose="020B0604020202020204" pitchFamily="34" charset="0"/>
                        </a:rPr>
                        <a:t>Koruyucu-kollayıcı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38.0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918">
                <a:tc gridSpan="3">
                  <a:txBody>
                    <a:bodyPr/>
                    <a:lstStyle/>
                    <a:p>
                      <a:pPr>
                        <a:lnSpc>
                          <a:spcPct val="107000"/>
                        </a:lnSpc>
                        <a:spcAft>
                          <a:spcPts val="0"/>
                        </a:spcAft>
                      </a:pPr>
                      <a:r>
                        <a:rPr lang="tr-TR" sz="1800" b="1" dirty="0">
                          <a:solidFill>
                            <a:schemeClr val="tx2"/>
                          </a:solidFill>
                          <a:effectLst/>
                          <a:latin typeface="Arial" panose="020B0604020202020204" pitchFamily="34" charset="0"/>
                          <a:ea typeface="Calibri" panose="020F0502020204030204" pitchFamily="34" charset="0"/>
                          <a:cs typeface="Arial" panose="020B0604020202020204" pitchFamily="34" charset="0"/>
                        </a:rPr>
                        <a:t>Karşılaştığı etkileyen yaşam olayları </a:t>
                      </a:r>
                      <a:endParaRPr lang="tr-TR" sz="18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321918">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Akademik başarısızlık ( okuldan atılma/sınıfta kalma)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effectLst/>
                          <a:latin typeface="Arial" panose="020B0604020202020204" pitchFamily="34" charset="0"/>
                          <a:ea typeface="Calibri" panose="020F0502020204030204" pitchFamily="34" charset="0"/>
                          <a:cs typeface="Arial" panose="020B0604020202020204" pitchFamily="34" charset="0"/>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918">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Yoksulluk/iflas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effectLst/>
                          <a:latin typeface="Arial" panose="020B0604020202020204" pitchFamily="34" charset="0"/>
                          <a:ea typeface="Calibri" panose="020F0502020204030204" pitchFamily="34" charset="0"/>
                          <a:cs typeface="Arial" panose="020B0604020202020204" pitchFamily="34" charset="0"/>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13.0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918">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Ayrılık/kayıp/ölüm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solidFill>
                            <a:schemeClr val="tx2"/>
                          </a:solidFill>
                          <a:effectLst/>
                          <a:latin typeface="Arial" panose="020B0604020202020204" pitchFamily="34" charset="0"/>
                          <a:ea typeface="Calibri" panose="020F0502020204030204" pitchFamily="34" charset="0"/>
                          <a:cs typeface="Arial" panose="020B0604020202020204" pitchFamily="34" charset="0"/>
                        </a:rPr>
                        <a:t>43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solidFill>
                            <a:schemeClr val="tx2"/>
                          </a:solidFill>
                          <a:effectLst/>
                          <a:latin typeface="Arial" panose="020B0604020202020204" pitchFamily="34" charset="0"/>
                          <a:ea typeface="Calibri" panose="020F0502020204030204" pitchFamily="34" charset="0"/>
                          <a:cs typeface="Arial" panose="020B0604020202020204" pitchFamily="34" charset="0"/>
                        </a:rPr>
                        <a:t>39.8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918">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İhmal/istismar/şiddet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effectLst/>
                          <a:latin typeface="Arial" panose="020B0604020202020204" pitchFamily="34" charset="0"/>
                          <a:ea typeface="Calibri" panose="020F0502020204030204" pitchFamily="34" charset="0"/>
                          <a:cs typeface="Arial" panose="020B0604020202020204" pitchFamily="34"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918">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Deprem/sel/ göç/terör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effectLst/>
                          <a:latin typeface="Arial" panose="020B0604020202020204" pitchFamily="34" charset="0"/>
                          <a:ea typeface="Calibri" panose="020F0502020204030204" pitchFamily="34" charset="0"/>
                          <a:cs typeface="Arial" panose="020B0604020202020204" pitchFamily="34" charset="0"/>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918">
                <a:tc>
                  <a:txBody>
                    <a:bodyPr/>
                    <a:lstStyle/>
                    <a:p>
                      <a:pPr>
                        <a:lnSpc>
                          <a:spcPct val="107000"/>
                        </a:lnSpc>
                        <a:spcAft>
                          <a:spcPts val="0"/>
                        </a:spcAft>
                      </a:pPr>
                      <a:r>
                        <a:rPr lang="tr-TR" sz="1800">
                          <a:effectLst/>
                          <a:latin typeface="Arial" panose="020B0604020202020204" pitchFamily="34" charset="0"/>
                          <a:ea typeface="Calibri" panose="020F0502020204030204" pitchFamily="34" charset="0"/>
                          <a:cs typeface="Arial" panose="020B0604020202020204" pitchFamily="34" charset="0"/>
                        </a:rPr>
                        <a:t>Etkileyen olayla karşılaşmayan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effectLst/>
                          <a:latin typeface="Arial" panose="020B0604020202020204" pitchFamily="34" charset="0"/>
                          <a:ea typeface="Calibri" panose="020F0502020204030204" pitchFamily="34" charset="0"/>
                          <a:cs typeface="Arial" panose="020B0604020202020204" pitchFamily="34" charset="0"/>
                        </a:rPr>
                        <a:t>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effectLst/>
                          <a:latin typeface="Arial" panose="020B0604020202020204" pitchFamily="34" charset="0"/>
                          <a:ea typeface="Calibri" panose="020F0502020204030204" pitchFamily="34" charset="0"/>
                          <a:cs typeface="Arial" panose="020B0604020202020204" pitchFamily="34" charset="0"/>
                        </a:rPr>
                        <a:t>30.6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40956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396147328"/>
              </p:ext>
            </p:extLst>
          </p:nvPr>
        </p:nvGraphicFramePr>
        <p:xfrm>
          <a:off x="179510" y="1268761"/>
          <a:ext cx="7920881" cy="4034602"/>
        </p:xfrm>
        <a:graphic>
          <a:graphicData uri="http://schemas.openxmlformats.org/drawingml/2006/table">
            <a:tbl>
              <a:tblPr/>
              <a:tblGrid>
                <a:gridCol w="2088234"/>
                <a:gridCol w="805190"/>
                <a:gridCol w="1152466"/>
                <a:gridCol w="1351602"/>
                <a:gridCol w="1155238"/>
                <a:gridCol w="1368151"/>
              </a:tblGrid>
              <a:tr h="1005373">
                <a:tc gridSpan="6">
                  <a:txBody>
                    <a:bodyPr/>
                    <a:lstStyle/>
                    <a:p>
                      <a:pPr marL="36830" marR="36830" algn="ctr">
                        <a:lnSpc>
                          <a:spcPts val="1600"/>
                        </a:lnSpc>
                        <a:spcAft>
                          <a:spcPts val="0"/>
                        </a:spcAft>
                      </a:pPr>
                      <a:r>
                        <a:rPr lang="tr-TR" sz="1800" b="1" kern="12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ÖĞRENCİLERİN </a:t>
                      </a:r>
                      <a:r>
                        <a:rPr lang="tr-TR" sz="18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ÖLÇEK PUAN ORTALAMALARI</a:t>
                      </a:r>
                      <a:r>
                        <a:rPr lang="tr-TR" sz="18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018483">
                <a:tc>
                  <a:txBody>
                    <a:bodyPr/>
                    <a:lstStyle/>
                    <a:p>
                      <a:pPr>
                        <a:lnSpc>
                          <a:spcPct val="106000"/>
                        </a:lnSpc>
                        <a:spcAft>
                          <a:spcPts val="0"/>
                        </a:spcAft>
                      </a:pPr>
                      <a:r>
                        <a:rPr lang="tr-TR" sz="18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c>
                  <a:txBody>
                    <a:bodyPr/>
                    <a:lstStyle/>
                    <a:p>
                      <a:pPr marL="36830" marR="36830" algn="ctr">
                        <a:lnSpc>
                          <a:spcPts val="1600"/>
                        </a:lnSpc>
                        <a:spcAft>
                          <a:spcPts val="0"/>
                        </a:spcAft>
                      </a:pPr>
                      <a:r>
                        <a:rPr lang="tr-TR" sz="18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c>
                  <a:txBody>
                    <a:bodyPr/>
                    <a:lstStyle/>
                    <a:p>
                      <a:pPr marL="36830" marR="36830" algn="ctr">
                        <a:lnSpc>
                          <a:spcPts val="1600"/>
                        </a:lnSpc>
                        <a:spcAft>
                          <a:spcPts val="0"/>
                        </a:spcAft>
                      </a:pPr>
                      <a:r>
                        <a:rPr lang="tr-TR" sz="18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Minimum</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c>
                  <a:txBody>
                    <a:bodyPr/>
                    <a:lstStyle/>
                    <a:p>
                      <a:pPr marL="36830" marR="36830" algn="ctr">
                        <a:lnSpc>
                          <a:spcPts val="1600"/>
                        </a:lnSpc>
                        <a:spcAft>
                          <a:spcPts val="0"/>
                        </a:spcAft>
                      </a:pPr>
                      <a:r>
                        <a:rPr lang="tr-TR" sz="18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Maximum</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c>
                  <a:txBody>
                    <a:bodyPr/>
                    <a:lstStyle/>
                    <a:p>
                      <a:pPr marL="36830" marR="36830" algn="ctr">
                        <a:lnSpc>
                          <a:spcPts val="1600"/>
                        </a:lnSpc>
                        <a:spcAft>
                          <a:spcPts val="0"/>
                        </a:spcAft>
                      </a:pPr>
                      <a:r>
                        <a:rPr lang="tr-TR" sz="1800" b="1" kern="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Mean</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c>
                  <a:txBody>
                    <a:bodyPr/>
                    <a:lstStyle/>
                    <a:p>
                      <a:pPr marL="36830" marR="36830" algn="ctr">
                        <a:lnSpc>
                          <a:spcPts val="1600"/>
                        </a:lnSpc>
                        <a:spcAft>
                          <a:spcPts val="0"/>
                        </a:spcAft>
                      </a:pPr>
                      <a:r>
                        <a:rPr lang="tr-TR" sz="1800" b="1"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Std. Deviation</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r>
              <a:tr h="1005373">
                <a:tc>
                  <a:txBody>
                    <a:bodyPr/>
                    <a:lstStyle/>
                    <a:p>
                      <a:pPr marL="36830" marR="36830">
                        <a:lnSpc>
                          <a:spcPts val="1600"/>
                        </a:lnSpc>
                        <a:spcAft>
                          <a:spcPts val="0"/>
                        </a:spcAft>
                      </a:pPr>
                      <a:r>
                        <a:rPr lang="tr-TR" sz="1800" b="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İBDÖ</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c>
                  <a:txBody>
                    <a:bodyPr/>
                    <a:lstStyle/>
                    <a:p>
                      <a:pPr marL="36830" marR="36830" algn="ctr">
                        <a:lnSpc>
                          <a:spcPts val="1600"/>
                        </a:lnSpc>
                        <a:spcAft>
                          <a:spcPts val="0"/>
                        </a:spcAft>
                      </a:pPr>
                      <a:r>
                        <a:rPr lang="tr-TR" sz="18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108</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c>
                  <a:txBody>
                    <a:bodyPr/>
                    <a:lstStyle/>
                    <a:p>
                      <a:pPr marL="36830" marR="36830" algn="ctr">
                        <a:lnSpc>
                          <a:spcPts val="1600"/>
                        </a:lnSpc>
                        <a:spcAft>
                          <a:spcPts val="0"/>
                        </a:spcAft>
                      </a:pPr>
                      <a:r>
                        <a:rPr lang="tr-TR" sz="18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26,00</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c>
                  <a:txBody>
                    <a:bodyPr/>
                    <a:lstStyle/>
                    <a:p>
                      <a:pPr marL="36830" marR="36830" algn="ctr">
                        <a:lnSpc>
                          <a:spcPts val="1600"/>
                        </a:lnSpc>
                        <a:spcAft>
                          <a:spcPts val="0"/>
                        </a:spcAft>
                      </a:pPr>
                      <a:r>
                        <a:rPr lang="tr-TR" sz="18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100,00</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c>
                  <a:txBody>
                    <a:bodyPr/>
                    <a:lstStyle/>
                    <a:p>
                      <a:pPr marL="36830" marR="36830" algn="ctr">
                        <a:lnSpc>
                          <a:spcPts val="1600"/>
                        </a:lnSpc>
                        <a:spcAft>
                          <a:spcPts val="0"/>
                        </a:spcAft>
                      </a:pPr>
                      <a:r>
                        <a:rPr lang="tr-TR" sz="1800" b="1" kern="12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76,77</a:t>
                      </a:r>
                      <a:endParaRPr lang="tr-TR" sz="18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c>
                  <a:txBody>
                    <a:bodyPr/>
                    <a:lstStyle/>
                    <a:p>
                      <a:pPr marL="36830" marR="36830" algn="ctr">
                        <a:lnSpc>
                          <a:spcPts val="1600"/>
                        </a:lnSpc>
                        <a:spcAft>
                          <a:spcPts val="0"/>
                        </a:spcAft>
                      </a:pPr>
                      <a:r>
                        <a:rPr lang="tr-TR" sz="18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11,94</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r>
              <a:tr h="1005373">
                <a:tc>
                  <a:txBody>
                    <a:bodyPr/>
                    <a:lstStyle/>
                    <a:p>
                      <a:pPr marL="36830" marR="36830">
                        <a:lnSpc>
                          <a:spcPts val="1600"/>
                        </a:lnSpc>
                        <a:spcAft>
                          <a:spcPts val="0"/>
                        </a:spcAft>
                      </a:pPr>
                      <a:r>
                        <a:rPr lang="tr-TR" sz="18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PSİKOLOJİK SAĞLAMLIK</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c>
                  <a:txBody>
                    <a:bodyPr/>
                    <a:lstStyle/>
                    <a:p>
                      <a:pPr marL="36830" marR="36830" algn="ctr">
                        <a:lnSpc>
                          <a:spcPts val="1600"/>
                        </a:lnSpc>
                        <a:spcAft>
                          <a:spcPts val="0"/>
                        </a:spcAft>
                      </a:pPr>
                      <a:r>
                        <a:rPr lang="tr-TR" sz="18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108</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c>
                  <a:txBody>
                    <a:bodyPr/>
                    <a:lstStyle/>
                    <a:p>
                      <a:pPr marL="36830" marR="36830" algn="ctr">
                        <a:lnSpc>
                          <a:spcPts val="1600"/>
                        </a:lnSpc>
                        <a:spcAft>
                          <a:spcPts val="0"/>
                        </a:spcAft>
                      </a:pPr>
                      <a:r>
                        <a:rPr lang="tr-TR" sz="18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107,00</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c>
                  <a:txBody>
                    <a:bodyPr/>
                    <a:lstStyle/>
                    <a:p>
                      <a:pPr marL="36830" marR="36830" algn="ctr">
                        <a:lnSpc>
                          <a:spcPts val="1600"/>
                        </a:lnSpc>
                        <a:spcAft>
                          <a:spcPts val="0"/>
                        </a:spcAft>
                      </a:pPr>
                      <a:r>
                        <a:rPr lang="tr-TR" sz="18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242,00</a:t>
                      </a:r>
                      <a:endParaRPr lang="tr-TR" sz="18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c>
                  <a:txBody>
                    <a:bodyPr/>
                    <a:lstStyle/>
                    <a:p>
                      <a:pPr marL="36830" marR="36830" algn="ctr">
                        <a:lnSpc>
                          <a:spcPts val="1600"/>
                        </a:lnSpc>
                        <a:spcAft>
                          <a:spcPts val="0"/>
                        </a:spcAft>
                      </a:pPr>
                      <a:r>
                        <a:rPr lang="tr-TR" sz="1800" b="1" kern="1200"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189,99</a:t>
                      </a:r>
                      <a:endParaRPr lang="tr-TR" sz="18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c>
                  <a:txBody>
                    <a:bodyPr/>
                    <a:lstStyle/>
                    <a:p>
                      <a:pPr marL="36830" marR="36830" algn="ctr">
                        <a:lnSpc>
                          <a:spcPts val="1600"/>
                        </a:lnSpc>
                        <a:spcAft>
                          <a:spcPts val="0"/>
                        </a:spcAft>
                      </a:pPr>
                      <a:r>
                        <a:rPr lang="tr-TR" sz="18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27,01</a:t>
                      </a:r>
                      <a:endParaRPr lang="tr-TR" sz="18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E8EB"/>
                    </a:solidFill>
                  </a:tcPr>
                </a:tc>
              </a:tr>
            </a:tbl>
          </a:graphicData>
        </a:graphic>
      </p:graphicFrame>
    </p:spTree>
    <p:extLst>
      <p:ext uri="{BB962C8B-B14F-4D97-AF65-F5344CB8AC3E}">
        <p14:creationId xmlns:p14="http://schemas.microsoft.com/office/powerpoint/2010/main" val="3174475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675"/>
            <a:ext cx="7239000" cy="444500"/>
          </a:xfrm>
        </p:spPr>
        <p:txBody>
          <a:bodyPr>
            <a:normAutofit fontScale="90000"/>
          </a:bodyPr>
          <a:lstStyle/>
          <a:p>
            <a:pPr algn="just" eaLnBrk="1" fontAlgn="auto" hangingPunct="1">
              <a:spcAft>
                <a:spcPts val="0"/>
              </a:spcAft>
              <a:defRPr/>
            </a:pPr>
            <a:endParaRPr lang="tr-TR" dirty="0"/>
          </a:p>
        </p:txBody>
      </p:sp>
      <p:sp>
        <p:nvSpPr>
          <p:cNvPr id="32771" name="İçerik Yer Tutucusu 2"/>
          <p:cNvSpPr>
            <a:spLocks noGrp="1"/>
          </p:cNvSpPr>
          <p:nvPr>
            <p:ph idx="1"/>
          </p:nvPr>
        </p:nvSpPr>
        <p:spPr>
          <a:xfrm>
            <a:off x="457200" y="981075"/>
            <a:ext cx="7239000" cy="5475288"/>
          </a:xfrm>
        </p:spPr>
        <p:txBody>
          <a:bodyPr/>
          <a:lstStyle/>
          <a:p>
            <a:pPr algn="just" eaLnBrk="1" hangingPunct="1"/>
            <a:endParaRPr lang="tr-TR" altLang="tr-TR" dirty="0" smtClean="0"/>
          </a:p>
          <a:p>
            <a:pPr algn="just" eaLnBrk="1" hangingPunct="1"/>
            <a:endParaRPr lang="tr-TR" altLang="tr-TR" dirty="0" smtClean="0"/>
          </a:p>
        </p:txBody>
      </p:sp>
      <p:sp>
        <p:nvSpPr>
          <p:cNvPr id="3" name="Dikdörtgen 2"/>
          <p:cNvSpPr/>
          <p:nvPr/>
        </p:nvSpPr>
        <p:spPr>
          <a:xfrm>
            <a:off x="395536" y="836712"/>
            <a:ext cx="7488832" cy="5601533"/>
          </a:xfrm>
          <a:prstGeom prst="rect">
            <a:avLst/>
          </a:prstGeom>
        </p:spPr>
        <p:txBody>
          <a:bodyPr wrap="square">
            <a:spAutoFit/>
          </a:bodyPr>
          <a:lstStyle/>
          <a:p>
            <a:endParaRPr lang="tr-TR" dirty="0" smtClean="0"/>
          </a:p>
          <a:p>
            <a:pPr algn="just"/>
            <a:r>
              <a:rPr lang="tr-TR" sz="2800" dirty="0" smtClean="0"/>
              <a:t>Öğrencilerin anne-baba </a:t>
            </a:r>
            <a:r>
              <a:rPr lang="tr-TR" sz="2800" dirty="0"/>
              <a:t>tutumlarının öğrencilerin psikolojik sağlamlık düzeyleri üzerine etkisi olduğu saptanmıştır (p&lt;0.05). </a:t>
            </a:r>
          </a:p>
          <a:p>
            <a:pPr algn="just"/>
            <a:endParaRPr lang="tr-TR" sz="2800" dirty="0" smtClean="0"/>
          </a:p>
          <a:p>
            <a:pPr algn="just"/>
            <a:r>
              <a:rPr lang="tr-TR" sz="2800" dirty="0" smtClean="0"/>
              <a:t>Yapılan </a:t>
            </a:r>
            <a:r>
              <a:rPr lang="tr-TR" sz="2800" dirty="0"/>
              <a:t>çoklu </a:t>
            </a:r>
            <a:r>
              <a:rPr lang="tr-TR" sz="2800" dirty="0" smtClean="0"/>
              <a:t>karşılaştırma (</a:t>
            </a:r>
            <a:r>
              <a:rPr lang="tr-TR" sz="2800" dirty="0" err="1" smtClean="0"/>
              <a:t>Tukey</a:t>
            </a:r>
            <a:r>
              <a:rPr lang="tr-TR" sz="2800" dirty="0" smtClean="0"/>
              <a:t> </a:t>
            </a:r>
            <a:r>
              <a:rPr lang="tr-TR" sz="2800" dirty="0"/>
              <a:t>HSD) sonucunda bu farkın </a:t>
            </a:r>
            <a:r>
              <a:rPr lang="tr-TR" sz="2800" dirty="0" smtClean="0"/>
              <a:t>demokratik tutum gösterenlerden kaynaklandığı belirlendi.</a:t>
            </a:r>
          </a:p>
          <a:p>
            <a:pPr algn="just"/>
            <a:endParaRPr lang="tr-TR" dirty="0"/>
          </a:p>
          <a:p>
            <a:endParaRPr lang="tr-TR" dirty="0" smtClean="0"/>
          </a:p>
          <a:p>
            <a:endParaRPr lang="tr-TR" dirty="0" smtClean="0"/>
          </a:p>
          <a:p>
            <a:endParaRPr lang="tr-TR" dirty="0"/>
          </a:p>
          <a:p>
            <a:endParaRPr lang="tr-TR" dirty="0" smtClean="0"/>
          </a:p>
          <a:p>
            <a:endParaRPr lang="tr-TR" dirty="0"/>
          </a:p>
          <a:p>
            <a:endParaRPr lang="tr-TR" dirty="0" smtClean="0"/>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675"/>
            <a:ext cx="7239000" cy="300038"/>
          </a:xfrm>
        </p:spPr>
        <p:txBody>
          <a:bodyPr>
            <a:normAutofit fontScale="90000"/>
          </a:bodyPr>
          <a:lstStyle/>
          <a:p>
            <a:pPr algn="just" eaLnBrk="1" fontAlgn="auto" hangingPunct="1">
              <a:spcAft>
                <a:spcPts val="0"/>
              </a:spcAft>
              <a:defRPr/>
            </a:pPr>
            <a:endParaRPr lang="tr-TR" dirty="0"/>
          </a:p>
        </p:txBody>
      </p:sp>
      <p:sp>
        <p:nvSpPr>
          <p:cNvPr id="33795" name="İçerik Yer Tutucusu 2"/>
          <p:cNvSpPr>
            <a:spLocks noGrp="1"/>
          </p:cNvSpPr>
          <p:nvPr>
            <p:ph idx="1"/>
          </p:nvPr>
        </p:nvSpPr>
        <p:spPr>
          <a:xfrm>
            <a:off x="457200" y="836613"/>
            <a:ext cx="7239000" cy="5619750"/>
          </a:xfrm>
        </p:spPr>
        <p:txBody>
          <a:bodyPr/>
          <a:lstStyle/>
          <a:p>
            <a:pPr algn="just" eaLnBrk="1" hangingPunct="1"/>
            <a:r>
              <a:rPr lang="tr-TR" altLang="tr-TR" sz="2800" dirty="0">
                <a:latin typeface="Arial" panose="020B0604020202020204" pitchFamily="34" charset="0"/>
                <a:cs typeface="Arial" panose="020B0604020202020204" pitchFamily="34" charset="0"/>
              </a:rPr>
              <a:t>Araştırma kapsamına alınan öğrencilerin yaşları, </a:t>
            </a:r>
            <a:r>
              <a:rPr lang="tr-TR" altLang="tr-TR" sz="2800" dirty="0" smtClean="0">
                <a:latin typeface="Arial" panose="020B0604020202020204" pitchFamily="34" charset="0"/>
                <a:cs typeface="Arial" panose="020B0604020202020204" pitchFamily="34" charset="0"/>
              </a:rPr>
              <a:t>cinsiyetleri, bulundukları sınıf, ekonomik durum, anne/babalarının </a:t>
            </a:r>
            <a:r>
              <a:rPr lang="tr-TR" altLang="tr-TR" sz="2800" dirty="0">
                <a:latin typeface="Arial" panose="020B0604020202020204" pitchFamily="34" charset="0"/>
                <a:cs typeface="Arial" panose="020B0604020202020204" pitchFamily="34" charset="0"/>
              </a:rPr>
              <a:t>eğitim düzeyi, </a:t>
            </a:r>
            <a:r>
              <a:rPr lang="tr-TR" altLang="tr-TR" sz="2800" dirty="0" smtClean="0">
                <a:latin typeface="Arial" panose="020B0604020202020204" pitchFamily="34" charset="0"/>
                <a:cs typeface="Arial" panose="020B0604020202020204" pitchFamily="34" charset="0"/>
              </a:rPr>
              <a:t>aile tipleri ile İBDÖ ve Psikolojik Sağlamlık </a:t>
            </a:r>
            <a:r>
              <a:rPr lang="tr-TR" altLang="tr-TR" sz="2800" smtClean="0">
                <a:latin typeface="Arial" panose="020B0604020202020204" pitchFamily="34" charset="0"/>
                <a:cs typeface="Arial" panose="020B0604020202020204" pitchFamily="34" charset="0"/>
              </a:rPr>
              <a:t>ölçeği puanları arasında </a:t>
            </a:r>
            <a:r>
              <a:rPr lang="tr-TR" altLang="tr-TR" sz="2800" dirty="0">
                <a:latin typeface="Arial" panose="020B0604020202020204" pitchFamily="34" charset="0"/>
                <a:cs typeface="Arial" panose="020B0604020202020204" pitchFamily="34" charset="0"/>
              </a:rPr>
              <a:t>anlamlı fark bulunmadı (p&gt;0.05).</a:t>
            </a:r>
            <a:endParaRPr lang="tr-TR" altLang="tr-TR" sz="2800" dirty="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eaLnBrk="1" fontAlgn="auto" hangingPunct="1">
              <a:spcAft>
                <a:spcPts val="0"/>
              </a:spcAft>
              <a:defRPr/>
            </a:pPr>
            <a:r>
              <a:rPr lang="tr-TR" dirty="0" err="1" smtClean="0"/>
              <a:t>gİRİŞ</a:t>
            </a:r>
            <a:endParaRPr lang="tr-TR" dirty="0"/>
          </a:p>
        </p:txBody>
      </p:sp>
      <p:sp>
        <p:nvSpPr>
          <p:cNvPr id="15363" name="İçerik Yer Tutucusu 2"/>
          <p:cNvSpPr>
            <a:spLocks noGrp="1"/>
          </p:cNvSpPr>
          <p:nvPr>
            <p:ph idx="1"/>
          </p:nvPr>
        </p:nvSpPr>
        <p:spPr>
          <a:xfrm>
            <a:off x="684213" y="1463675"/>
            <a:ext cx="7056437" cy="5011738"/>
          </a:xfrm>
        </p:spPr>
        <p:txBody>
          <a:bodyPr/>
          <a:lstStyle/>
          <a:p>
            <a:pPr marL="0" indent="0" algn="just" eaLnBrk="1" hangingPunct="1">
              <a:buFont typeface="Wingdings 2" pitchFamily="18" charset="2"/>
              <a:buNone/>
            </a:pPr>
            <a:endParaRPr lang="tr-TR" altLang="tr-TR" dirty="0" smtClean="0"/>
          </a:p>
          <a:p>
            <a:pPr marL="0" indent="0" algn="just" eaLnBrk="1" hangingPunct="1">
              <a:buFont typeface="Wingdings 2" pitchFamily="18" charset="2"/>
              <a:buNone/>
            </a:pPr>
            <a:r>
              <a:rPr lang="tr-TR" altLang="tr-TR" dirty="0" smtClean="0"/>
              <a:t>Ülkemiz, ait olduğu coğrafya üzerinde afetler bakımından en riskli bölgede yer almaktadır. Afet durumlarında uygun müdahalede bulunabilmek için profesyonel elemanlara ihtiyaç duyulduğundan ülkemizde acil yardım ve afet yönetimi bölümleri lisans düzeyinde eğitim vermeye başlamıştır.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İBDÖ ve Yılmazlık ölçeği arasında pozitif yönde anlamlı ilişki </a:t>
            </a:r>
            <a:r>
              <a:rPr lang="tr-TR" dirty="0" smtClean="0"/>
              <a:t>bulundu  </a:t>
            </a:r>
            <a:r>
              <a:rPr lang="tr-TR" dirty="0"/>
              <a:t>(r= </a:t>
            </a:r>
            <a:r>
              <a:rPr lang="tr-TR" dirty="0" smtClean="0"/>
              <a:t>0.496, p&lt;0.01</a:t>
            </a:r>
            <a:r>
              <a:rPr lang="tr-TR" dirty="0"/>
              <a:t>).</a:t>
            </a:r>
          </a:p>
        </p:txBody>
      </p:sp>
    </p:spTree>
    <p:extLst>
      <p:ext uri="{BB962C8B-B14F-4D97-AF65-F5344CB8AC3E}">
        <p14:creationId xmlns:p14="http://schemas.microsoft.com/office/powerpoint/2010/main" val="17247092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92368" y="320675"/>
            <a:ext cx="7203831" cy="372021"/>
          </a:xfrm>
        </p:spPr>
        <p:txBody>
          <a:bodyPr>
            <a:normAutofit/>
          </a:bodyPr>
          <a:lstStyle/>
          <a:p>
            <a:r>
              <a:rPr lang="tr-TR" sz="2000" dirty="0">
                <a:latin typeface="Arial" panose="020B0604020202020204" pitchFamily="34" charset="0"/>
                <a:cs typeface="Arial" panose="020B0604020202020204" pitchFamily="34" charset="0"/>
              </a:rPr>
              <a:t>İBDÖ ve Yılmazlık ölçeği </a:t>
            </a:r>
            <a:r>
              <a:rPr lang="tr-TR" sz="2000" dirty="0" smtClean="0">
                <a:latin typeface="Arial" panose="020B0604020202020204" pitchFamily="34" charset="0"/>
                <a:cs typeface="Arial" panose="020B0604020202020204" pitchFamily="34" charset="0"/>
              </a:rPr>
              <a:t>arasındaki ilişki </a:t>
            </a:r>
            <a:endParaRPr lang="tr-TR" sz="2000" dirty="0">
              <a:latin typeface="Arial" panose="020B0604020202020204" pitchFamily="34" charset="0"/>
              <a:cs typeface="Arial" panose="020B0604020202020204" pitchFamily="34" charset="0"/>
            </a:endParaRPr>
          </a:p>
        </p:txBody>
      </p:sp>
      <p:pic>
        <p:nvPicPr>
          <p:cNvPr id="4" name="İçerik Yer Tutucusu 3"/>
          <p:cNvPicPr>
            <a:picLocks noGrp="1" noChangeAspect="1"/>
          </p:cNvPicPr>
          <p:nvPr>
            <p:ph idx="1"/>
          </p:nvPr>
        </p:nvPicPr>
        <p:blipFill>
          <a:blip r:embed="rId2"/>
          <a:stretch>
            <a:fillRect/>
          </a:stretch>
        </p:blipFill>
        <p:spPr>
          <a:xfrm>
            <a:off x="457199" y="908720"/>
            <a:ext cx="7239000" cy="5256584"/>
          </a:xfrm>
          <a:prstGeom prst="rect">
            <a:avLst/>
          </a:prstGeom>
        </p:spPr>
      </p:pic>
      <p:cxnSp>
        <p:nvCxnSpPr>
          <p:cNvPr id="6" name="Düz Ok Bağlayıcısı 5"/>
          <p:cNvCxnSpPr/>
          <p:nvPr/>
        </p:nvCxnSpPr>
        <p:spPr>
          <a:xfrm flipV="1">
            <a:off x="1326436" y="1268760"/>
            <a:ext cx="5500526" cy="42484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Dikdörtgen 2"/>
          <p:cNvSpPr/>
          <p:nvPr/>
        </p:nvSpPr>
        <p:spPr>
          <a:xfrm>
            <a:off x="1547664" y="6055536"/>
            <a:ext cx="2095445" cy="369332"/>
          </a:xfrm>
          <a:prstGeom prst="rect">
            <a:avLst/>
          </a:prstGeom>
        </p:spPr>
        <p:txBody>
          <a:bodyPr wrap="none">
            <a:spAutoFit/>
          </a:bodyPr>
          <a:lstStyle/>
          <a:p>
            <a:r>
              <a:rPr lang="tr-TR" dirty="0"/>
              <a:t>(r= 0.496, p&lt;0.01).</a:t>
            </a:r>
          </a:p>
        </p:txBody>
      </p:sp>
    </p:spTree>
    <p:extLst>
      <p:ext uri="{BB962C8B-B14F-4D97-AF65-F5344CB8AC3E}">
        <p14:creationId xmlns:p14="http://schemas.microsoft.com/office/powerpoint/2010/main" val="12121728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675"/>
            <a:ext cx="7239000" cy="371475"/>
          </a:xfrm>
        </p:spPr>
        <p:txBody>
          <a:bodyPr>
            <a:normAutofit fontScale="90000"/>
          </a:bodyPr>
          <a:lstStyle/>
          <a:p>
            <a:pPr algn="just" eaLnBrk="1" fontAlgn="auto" hangingPunct="1">
              <a:spcAft>
                <a:spcPts val="0"/>
              </a:spcAft>
              <a:defRPr/>
            </a:pPr>
            <a:endParaRPr lang="tr-TR" dirty="0"/>
          </a:p>
        </p:txBody>
      </p:sp>
      <p:sp>
        <p:nvSpPr>
          <p:cNvPr id="34819" name="İçerik Yer Tutucusu 2"/>
          <p:cNvSpPr>
            <a:spLocks noGrp="1"/>
          </p:cNvSpPr>
          <p:nvPr>
            <p:ph idx="1"/>
          </p:nvPr>
        </p:nvSpPr>
        <p:spPr>
          <a:xfrm>
            <a:off x="363029" y="908720"/>
            <a:ext cx="7427342" cy="4248472"/>
          </a:xfrm>
        </p:spPr>
        <p:txBody>
          <a:bodyPr/>
          <a:lstStyle/>
          <a:p>
            <a:pPr algn="just" eaLnBrk="1" hangingPunct="1"/>
            <a:r>
              <a:rPr lang="tr-TR" altLang="tr-TR" dirty="0"/>
              <a:t>Sonuç olarak, araştırma sonucunda iletişim becerileri iyi olan öğrencilerin psikolojik sağlamlık düzeylerinin de arttığı belirlenmiştir. </a:t>
            </a:r>
            <a:endParaRPr lang="tr-TR" altLang="tr-TR" dirty="0" smtClean="0"/>
          </a:p>
          <a:p>
            <a:pPr algn="just" eaLnBrk="1" hangingPunct="1"/>
            <a:r>
              <a:rPr lang="tr-TR" altLang="tr-TR" dirty="0" smtClean="0"/>
              <a:t>Araştırmadan </a:t>
            </a:r>
            <a:r>
              <a:rPr lang="tr-TR" altLang="tr-TR" dirty="0"/>
              <a:t>elde edilen sonuçlar doğrultusunda öğrencilerin iletişim becerilerini geliştirme konularında yönlendirilmeleri ve müfredatın bu yönde </a:t>
            </a:r>
            <a:r>
              <a:rPr lang="tr-TR" altLang="tr-TR" dirty="0" smtClean="0"/>
              <a:t>zenginleştirilmesi, </a:t>
            </a:r>
            <a:r>
              <a:rPr lang="tr-TR" altLang="tr-TR" smtClean="0"/>
              <a:t>daha büyük örneklemle </a:t>
            </a:r>
            <a:r>
              <a:rPr lang="tr-TR" altLang="tr-TR" dirty="0" smtClean="0"/>
              <a:t>çalışmaların yapılması </a:t>
            </a:r>
            <a:r>
              <a:rPr lang="tr-TR" altLang="tr-TR" dirty="0"/>
              <a:t>önerilmiştir</a:t>
            </a:r>
            <a:r>
              <a:rPr lang="tr-TR" altLang="tr-TR" dirty="0" smtClean="0"/>
              <a:t>.</a:t>
            </a:r>
            <a:endParaRPr lang="tr-TR" alt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320675"/>
            <a:ext cx="7239000" cy="660053"/>
          </a:xfrm>
        </p:spPr>
        <p:txBody>
          <a:bodyPr/>
          <a:lstStyle/>
          <a:p>
            <a:r>
              <a:rPr lang="tr-TR" dirty="0" smtClean="0"/>
              <a:t>Kaynaklar </a:t>
            </a:r>
            <a:endParaRPr lang="tr-TR" dirty="0"/>
          </a:p>
        </p:txBody>
      </p:sp>
      <p:sp>
        <p:nvSpPr>
          <p:cNvPr id="3" name="İçerik Yer Tutucusu 2"/>
          <p:cNvSpPr>
            <a:spLocks noGrp="1"/>
          </p:cNvSpPr>
          <p:nvPr>
            <p:ph idx="1"/>
          </p:nvPr>
        </p:nvSpPr>
        <p:spPr>
          <a:xfrm>
            <a:off x="457200" y="980728"/>
            <a:ext cx="7239000" cy="5475635"/>
          </a:xfrm>
        </p:spPr>
        <p:txBody>
          <a:bodyPr/>
          <a:lstStyle/>
          <a:p>
            <a:r>
              <a:rPr lang="en-US" sz="1400" dirty="0" smtClean="0">
                <a:latin typeface="Arial" panose="020B0604020202020204" pitchFamily="34" charset="0"/>
                <a:cs typeface="Arial" panose="020B0604020202020204" pitchFamily="34" charset="0"/>
              </a:rPr>
              <a:t>Rutter</a:t>
            </a:r>
            <a:r>
              <a:rPr lang="en-US" sz="1400" dirty="0">
                <a:latin typeface="Arial" panose="020B0604020202020204" pitchFamily="34" charset="0"/>
                <a:cs typeface="Arial" panose="020B0604020202020204" pitchFamily="34" charset="0"/>
              </a:rPr>
              <a:t>, M (1987), “Psychological Resilience and Protective Mechanisms”, American Journal of Orthopsychiatry, 57(3), 316-331.</a:t>
            </a:r>
          </a:p>
          <a:p>
            <a:r>
              <a:rPr lang="en-US" sz="1400" dirty="0" err="1" smtClean="0">
                <a:latin typeface="Arial" panose="020B0604020202020204" pitchFamily="34" charset="0"/>
                <a:cs typeface="Arial" panose="020B0604020202020204" pitchFamily="34" charset="0"/>
              </a:rPr>
              <a:t>Jacelon</a:t>
            </a:r>
            <a:r>
              <a:rPr lang="en-US" sz="1400" dirty="0">
                <a:latin typeface="Arial" panose="020B0604020202020204" pitchFamily="34" charset="0"/>
                <a:cs typeface="Arial" panose="020B0604020202020204" pitchFamily="34" charset="0"/>
              </a:rPr>
              <a:t>, C.S. (1997). The trait and process of resilience. Journal of Advanced Nursing, 25, 123-129</a:t>
            </a:r>
            <a:r>
              <a:rPr lang="en-US" sz="1400" dirty="0" smtClean="0">
                <a:latin typeface="Arial" panose="020B0604020202020204" pitchFamily="34" charset="0"/>
                <a:cs typeface="Arial" panose="020B0604020202020204" pitchFamily="34" charset="0"/>
              </a:rPr>
              <a:t>.</a:t>
            </a:r>
            <a:endParaRPr lang="tr-TR" sz="1400" dirty="0" smtClean="0">
              <a:latin typeface="Arial" panose="020B0604020202020204" pitchFamily="34" charset="0"/>
              <a:cs typeface="Arial" panose="020B0604020202020204" pitchFamily="34" charset="0"/>
            </a:endParaRPr>
          </a:p>
          <a:p>
            <a:r>
              <a:rPr lang="en-US" sz="1400" dirty="0" err="1">
                <a:latin typeface="Arial" panose="020B0604020202020204" pitchFamily="34" charset="0"/>
                <a:cs typeface="Arial" panose="020B0604020202020204" pitchFamily="34" charset="0"/>
              </a:rPr>
              <a:t>Başar</a:t>
            </a:r>
            <a:r>
              <a:rPr lang="en-US" sz="1400" dirty="0">
                <a:latin typeface="Arial" panose="020B0604020202020204" pitchFamily="34" charset="0"/>
                <a:cs typeface="Arial" panose="020B0604020202020204" pitchFamily="34" charset="0"/>
              </a:rPr>
              <a:t>, G., Akın, S. </a:t>
            </a:r>
            <a:r>
              <a:rPr lang="en-US" sz="1400" dirty="0" smtClean="0">
                <a:latin typeface="Arial" panose="020B0604020202020204" pitchFamily="34" charset="0"/>
                <a:cs typeface="Arial" panose="020B0604020202020204" pitchFamily="34" charset="0"/>
              </a:rPr>
              <a:t>&amp; </a:t>
            </a:r>
            <a:r>
              <a:rPr lang="en-US" sz="1400" dirty="0" err="1" smtClean="0">
                <a:latin typeface="Arial" panose="020B0604020202020204" pitchFamily="34" charset="0"/>
                <a:cs typeface="Arial" panose="020B0604020202020204" pitchFamily="34" charset="0"/>
              </a:rPr>
              <a:t>Durna</a:t>
            </a:r>
            <a:r>
              <a:rPr lang="en-US" sz="1400" dirty="0">
                <a:latin typeface="Arial" panose="020B0604020202020204" pitchFamily="34" charset="0"/>
                <a:cs typeface="Arial" panose="020B0604020202020204" pitchFamily="34" charset="0"/>
              </a:rPr>
              <a:t>, Z. (2015). </a:t>
            </a:r>
            <a:r>
              <a:rPr lang="en-US" sz="1400" dirty="0" err="1">
                <a:latin typeface="Arial" panose="020B0604020202020204" pitchFamily="34" charset="0"/>
                <a:cs typeface="Arial" panose="020B0604020202020204" pitchFamily="34" charset="0"/>
              </a:rPr>
              <a:t>Hemşirelerde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Hemşirelik</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Öğrencilerinde</a:t>
            </a:r>
            <a:r>
              <a:rPr lang="en-US" sz="1400" dirty="0">
                <a:latin typeface="Arial" panose="020B0604020202020204" pitchFamily="34" charset="0"/>
                <a:cs typeface="Arial" panose="020B0604020202020204" pitchFamily="34" charset="0"/>
              </a:rPr>
              <a:t> Problem </a:t>
            </a:r>
            <a:r>
              <a:rPr lang="en-US" sz="1400" dirty="0" err="1">
                <a:latin typeface="Arial" panose="020B0604020202020204" pitchFamily="34" charset="0"/>
                <a:cs typeface="Arial" panose="020B0604020202020204" pitchFamily="34" charset="0"/>
              </a:rPr>
              <a:t>Çözme</a:t>
            </a:r>
            <a:r>
              <a:rPr lang="en-US" sz="1400" dirty="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ve</a:t>
            </a:r>
            <a:r>
              <a:rPr lang="en-US" sz="1400" dirty="0" smtClean="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İletişim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Becerilerinin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Değerlendirilmesi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Gümüşhane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Üniversitesi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Sağlık</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Bilimleri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Dergisi</a:t>
            </a:r>
            <a:r>
              <a:rPr lang="en-US" sz="1400" dirty="0">
                <a:latin typeface="Arial" panose="020B0604020202020204" pitchFamily="34" charset="0"/>
                <a:cs typeface="Arial" panose="020B0604020202020204" pitchFamily="34" charset="0"/>
              </a:rPr>
              <a:t>, 4(1), 125-147</a:t>
            </a:r>
            <a:r>
              <a:rPr lang="en-US" sz="1400" dirty="0" smtClean="0">
                <a:latin typeface="Arial" panose="020B0604020202020204" pitchFamily="34" charset="0"/>
                <a:cs typeface="Arial" panose="020B0604020202020204" pitchFamily="34" charset="0"/>
              </a:rPr>
              <a:t>.</a:t>
            </a:r>
            <a:endParaRPr lang="tr-TR" sz="1400" dirty="0" smtClean="0">
              <a:latin typeface="Arial" panose="020B0604020202020204" pitchFamily="34" charset="0"/>
              <a:cs typeface="Arial" panose="020B0604020202020204" pitchFamily="34" charset="0"/>
            </a:endParaRPr>
          </a:p>
          <a:p>
            <a:r>
              <a:rPr lang="en-US" sz="1400" dirty="0" err="1">
                <a:latin typeface="Arial" panose="020B0604020202020204" pitchFamily="34" charset="0"/>
                <a:cs typeface="Arial" panose="020B0604020202020204" pitchFamily="34" charset="0"/>
              </a:rPr>
              <a:t>Özcan</a:t>
            </a:r>
            <a:r>
              <a:rPr lang="en-US" sz="1400" dirty="0">
                <a:latin typeface="Arial" panose="020B0604020202020204" pitchFamily="34" charset="0"/>
                <a:cs typeface="Arial" panose="020B0604020202020204" pitchFamily="34" charset="0"/>
              </a:rPr>
              <a:t>, A. (2006). </a:t>
            </a:r>
            <a:r>
              <a:rPr lang="en-US" sz="1400" dirty="0" err="1">
                <a:latin typeface="Arial" panose="020B0604020202020204" pitchFamily="34" charset="0"/>
                <a:cs typeface="Arial" panose="020B0604020202020204" pitchFamily="34" charset="0"/>
              </a:rPr>
              <a:t>Hemşire</a:t>
            </a:r>
            <a:r>
              <a:rPr lang="en-US" sz="1400" dirty="0">
                <a:latin typeface="Arial" panose="020B0604020202020204" pitchFamily="34" charset="0"/>
                <a:cs typeface="Arial" panose="020B0604020202020204" pitchFamily="34" charset="0"/>
              </a:rPr>
              <a:t>- Hasta </a:t>
            </a:r>
            <a:r>
              <a:rPr lang="en-US" sz="1400" dirty="0" err="1">
                <a:latin typeface="Arial" panose="020B0604020202020204" pitchFamily="34" charset="0"/>
                <a:cs typeface="Arial" panose="020B0604020202020204" pitchFamily="34" charset="0"/>
              </a:rPr>
              <a:t>İlişkisi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İletişim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Sistem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Ofset</a:t>
            </a:r>
            <a:r>
              <a:rPr lang="en-US" sz="1400" dirty="0">
                <a:latin typeface="Arial" panose="020B0604020202020204" pitchFamily="34" charset="0"/>
                <a:cs typeface="Arial" panose="020B0604020202020204" pitchFamily="34" charset="0"/>
              </a:rPr>
              <a:t>, Ankara</a:t>
            </a:r>
            <a:r>
              <a:rPr lang="en-US" sz="1400" dirty="0" smtClean="0">
                <a:latin typeface="Arial" panose="020B0604020202020204" pitchFamily="34" charset="0"/>
                <a:cs typeface="Arial" panose="020B0604020202020204" pitchFamily="34" charset="0"/>
              </a:rPr>
              <a:t>.</a:t>
            </a:r>
            <a:endParaRPr lang="tr-TR" sz="1400" dirty="0" smtClean="0">
              <a:latin typeface="Arial" panose="020B0604020202020204" pitchFamily="34" charset="0"/>
              <a:cs typeface="Arial" panose="020B0604020202020204" pitchFamily="34" charset="0"/>
            </a:endParaRPr>
          </a:p>
          <a:p>
            <a:r>
              <a:rPr lang="en-US" sz="1400" dirty="0" err="1">
                <a:latin typeface="Arial" panose="020B0604020202020204" pitchFamily="34" charset="0"/>
                <a:cs typeface="Arial" panose="020B0604020202020204" pitchFamily="34" charset="0"/>
              </a:rPr>
              <a:t>Korkut</a:t>
            </a:r>
            <a:r>
              <a:rPr lang="en-US" sz="1400" dirty="0">
                <a:latin typeface="Arial" panose="020B0604020202020204" pitchFamily="34" charset="0"/>
                <a:cs typeface="Arial" panose="020B0604020202020204" pitchFamily="34" charset="0"/>
              </a:rPr>
              <a:t>, F. (1996). </a:t>
            </a:r>
            <a:r>
              <a:rPr lang="en-US" sz="1400" dirty="0" err="1">
                <a:latin typeface="Arial" panose="020B0604020202020204" pitchFamily="34" charset="0"/>
                <a:cs typeface="Arial" panose="020B0604020202020204" pitchFamily="34" charset="0"/>
              </a:rPr>
              <a:t>İletişim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becerilerini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değerlendirme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ölçeğinin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geliştirilmesi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güvenirlik</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geçerlik</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çalışmaları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Psikolojik</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Danışma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Rehberlik</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Dergisi</a:t>
            </a:r>
            <a:r>
              <a:rPr lang="en-US" sz="1400" dirty="0">
                <a:latin typeface="Arial" panose="020B0604020202020204" pitchFamily="34" charset="0"/>
                <a:cs typeface="Arial" panose="020B0604020202020204" pitchFamily="34" charset="0"/>
              </a:rPr>
              <a:t>, 2, 18-23</a:t>
            </a:r>
            <a:r>
              <a:rPr lang="en-US" sz="1400" dirty="0" smtClean="0">
                <a:latin typeface="Arial" panose="020B0604020202020204" pitchFamily="34" charset="0"/>
                <a:cs typeface="Arial" panose="020B0604020202020204" pitchFamily="34" charset="0"/>
              </a:rPr>
              <a:t>.</a:t>
            </a:r>
            <a:endParaRPr lang="tr-TR" sz="1400" dirty="0" smtClean="0">
              <a:latin typeface="Arial" panose="020B0604020202020204" pitchFamily="34" charset="0"/>
              <a:cs typeface="Arial" panose="020B0604020202020204" pitchFamily="34" charset="0"/>
            </a:endParaRPr>
          </a:p>
          <a:p>
            <a:r>
              <a:rPr lang="en-US" sz="1400" dirty="0" err="1">
                <a:latin typeface="Arial" panose="020B0604020202020204" pitchFamily="34" charset="0"/>
                <a:cs typeface="Arial" panose="020B0604020202020204" pitchFamily="34" charset="0"/>
              </a:rPr>
              <a:t>Gürgan</a:t>
            </a:r>
            <a:r>
              <a:rPr lang="en-US" sz="1400" dirty="0">
                <a:latin typeface="Arial" panose="020B0604020202020204" pitchFamily="34" charset="0"/>
                <a:cs typeface="Arial" panose="020B0604020202020204" pitchFamily="34" charset="0"/>
              </a:rPr>
              <a:t>, U. (2006). </a:t>
            </a:r>
            <a:r>
              <a:rPr lang="en-US" sz="1400" dirty="0" err="1">
                <a:latin typeface="Arial" panose="020B0604020202020204" pitchFamily="34" charset="0"/>
                <a:cs typeface="Arial" panose="020B0604020202020204" pitchFamily="34" charset="0"/>
              </a:rPr>
              <a:t>Grupla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Psikolojik</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Danışmanın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Üniversite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Öğrencilerinin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Yılmazlık</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Düzeylerine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Etkisi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Doktora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Tezi</a:t>
            </a:r>
            <a:r>
              <a:rPr lang="en-US" sz="1400" dirty="0">
                <a:latin typeface="Arial" panose="020B0604020202020204" pitchFamily="34" charset="0"/>
                <a:cs typeface="Arial" panose="020B0604020202020204" pitchFamily="34" charset="0"/>
              </a:rPr>
              <a:t>, Ankara </a:t>
            </a:r>
            <a:r>
              <a:rPr lang="en-US" sz="1400" dirty="0" err="1">
                <a:latin typeface="Arial" panose="020B0604020202020204" pitchFamily="34" charset="0"/>
                <a:cs typeface="Arial" panose="020B0604020202020204" pitchFamily="34" charset="0"/>
              </a:rPr>
              <a:t>Üniversitesi</a:t>
            </a:r>
            <a:r>
              <a:rPr lang="en-US" sz="1400" dirty="0">
                <a:latin typeface="Arial" panose="020B0604020202020204" pitchFamily="34" charset="0"/>
                <a:cs typeface="Arial" panose="020B0604020202020204" pitchFamily="34" charset="0"/>
              </a:rPr>
              <a:t>, Ankara.</a:t>
            </a:r>
          </a:p>
        </p:txBody>
      </p:sp>
    </p:spTree>
    <p:extLst>
      <p:ext uri="{BB962C8B-B14F-4D97-AF65-F5344CB8AC3E}">
        <p14:creationId xmlns:p14="http://schemas.microsoft.com/office/powerpoint/2010/main" val="4520627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dirty="0"/>
          </a:p>
        </p:txBody>
      </p:sp>
      <p:sp>
        <p:nvSpPr>
          <p:cNvPr id="3" name="Başlık 2"/>
          <p:cNvSpPr>
            <a:spLocks noGrp="1"/>
          </p:cNvSpPr>
          <p:nvPr>
            <p:ph type="title"/>
          </p:nvPr>
        </p:nvSpPr>
        <p:spPr/>
        <p:txBody>
          <a:bodyPr/>
          <a:lstStyle/>
          <a:p>
            <a:endParaRPr lang="tr-T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4290" y="4581128"/>
            <a:ext cx="5803900" cy="127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7448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eaLnBrk="1" fontAlgn="auto" hangingPunct="1">
              <a:spcAft>
                <a:spcPts val="0"/>
              </a:spcAft>
              <a:defRPr/>
            </a:pPr>
            <a:endParaRPr lang="tr-TR" dirty="0"/>
          </a:p>
        </p:txBody>
      </p:sp>
      <p:sp>
        <p:nvSpPr>
          <p:cNvPr id="3" name="İçerik Yer Tutucusu 2"/>
          <p:cNvSpPr>
            <a:spLocks noGrp="1"/>
          </p:cNvSpPr>
          <p:nvPr>
            <p:ph idx="1"/>
          </p:nvPr>
        </p:nvSpPr>
        <p:spPr/>
        <p:txBody>
          <a:bodyPr>
            <a:normAutofit fontScale="92500"/>
          </a:bodyPr>
          <a:lstStyle/>
          <a:p>
            <a:pPr marL="0" indent="0" algn="just" eaLnBrk="1" fontAlgn="auto" hangingPunct="1">
              <a:spcAft>
                <a:spcPts val="0"/>
              </a:spcAft>
              <a:buFont typeface="Wingdings 2"/>
              <a:buNone/>
              <a:defRPr/>
            </a:pPr>
            <a:r>
              <a:rPr lang="tr-TR" dirty="0" smtClean="0"/>
              <a:t>Bu </a:t>
            </a:r>
            <a:r>
              <a:rPr lang="tr-TR" dirty="0"/>
              <a:t>bölümden mezun olan öğrencilerin çalıştığı </a:t>
            </a:r>
            <a:r>
              <a:rPr lang="tr-TR" dirty="0" smtClean="0"/>
              <a:t>kurumlarda; </a:t>
            </a:r>
          </a:p>
          <a:p>
            <a:pPr algn="just" eaLnBrk="1" fontAlgn="auto" hangingPunct="1">
              <a:spcAft>
                <a:spcPts val="0"/>
              </a:spcAft>
              <a:defRPr/>
            </a:pPr>
            <a:r>
              <a:rPr lang="tr-TR" dirty="0"/>
              <a:t>S</a:t>
            </a:r>
            <a:r>
              <a:rPr lang="tr-TR" dirty="0" smtClean="0"/>
              <a:t>orumlu </a:t>
            </a:r>
            <a:r>
              <a:rPr lang="tr-TR" dirty="0"/>
              <a:t>yönetici olarak görev yapması, afetlerde kriz masası sorumluluğunu üstlenmesi, </a:t>
            </a:r>
          </a:p>
          <a:p>
            <a:pPr algn="just" eaLnBrk="1" fontAlgn="auto" hangingPunct="1">
              <a:spcAft>
                <a:spcPts val="0"/>
              </a:spcAft>
              <a:defRPr/>
            </a:pPr>
            <a:r>
              <a:rPr lang="tr-TR" dirty="0"/>
              <a:t>K</a:t>
            </a:r>
            <a:r>
              <a:rPr lang="tr-TR" dirty="0" smtClean="0"/>
              <a:t>endisine </a:t>
            </a:r>
            <a:r>
              <a:rPr lang="tr-TR" dirty="0"/>
              <a:t>bağlı sivil savunma birimlerini eğitip yönetmesi, </a:t>
            </a:r>
          </a:p>
          <a:p>
            <a:pPr algn="just" eaLnBrk="1" fontAlgn="auto" hangingPunct="1">
              <a:spcAft>
                <a:spcPts val="0"/>
              </a:spcAft>
              <a:defRPr/>
            </a:pPr>
            <a:r>
              <a:rPr lang="tr-TR" dirty="0"/>
              <a:t>H</a:t>
            </a:r>
            <a:r>
              <a:rPr lang="tr-TR" dirty="0" smtClean="0"/>
              <a:t>er </a:t>
            </a:r>
            <a:r>
              <a:rPr lang="tr-TR" dirty="0"/>
              <a:t>şartta arama ve kurtarma çalışmalarını organize ederek, sevk ve idaresini </a:t>
            </a:r>
            <a:r>
              <a:rPr lang="tr-TR" dirty="0" smtClean="0"/>
              <a:t>üstlenmesi,</a:t>
            </a:r>
          </a:p>
          <a:p>
            <a:pPr algn="just" eaLnBrk="1" fontAlgn="auto" hangingPunct="1">
              <a:spcAft>
                <a:spcPts val="0"/>
              </a:spcAft>
              <a:defRPr/>
            </a:pPr>
            <a:r>
              <a:rPr lang="tr-TR" dirty="0"/>
              <a:t>G</a:t>
            </a:r>
            <a:r>
              <a:rPr lang="tr-TR" dirty="0" smtClean="0"/>
              <a:t>erektiğinde </a:t>
            </a:r>
            <a:r>
              <a:rPr lang="tr-TR" dirty="0"/>
              <a:t>görev yaptığı bölgede yaşayan tüm </a:t>
            </a:r>
            <a:r>
              <a:rPr lang="tr-TR" dirty="0" smtClean="0"/>
              <a:t>bireylere </a:t>
            </a:r>
            <a:r>
              <a:rPr lang="tr-TR" dirty="0"/>
              <a:t>arama-kurtarma ve hayatta kalma konularında periyodik olarak eğitim verebilecek uzman personel yetiştirmesi beklenmektedir.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eaLnBrk="1" fontAlgn="auto" hangingPunct="1">
              <a:spcAft>
                <a:spcPts val="0"/>
              </a:spcAft>
              <a:defRPr/>
            </a:pPr>
            <a:endParaRPr lang="tr-TR" dirty="0"/>
          </a:p>
        </p:txBody>
      </p:sp>
      <p:sp>
        <p:nvSpPr>
          <p:cNvPr id="17411" name="İçerik Yer Tutucusu 2"/>
          <p:cNvSpPr>
            <a:spLocks noGrp="1"/>
          </p:cNvSpPr>
          <p:nvPr>
            <p:ph idx="1"/>
          </p:nvPr>
        </p:nvSpPr>
        <p:spPr/>
        <p:txBody>
          <a:bodyPr/>
          <a:lstStyle/>
          <a:p>
            <a:pPr algn="just" eaLnBrk="1" hangingPunct="1"/>
            <a:r>
              <a:rPr lang="tr-TR" altLang="tr-TR" dirty="0" smtClean="0"/>
              <a:t>Bu rolleri yerine getirebilmek için bireylerin etkili iletişim becerilerini kullanabilmeleri ve  psikolojik sağlamlık düzeylerinin yüksek olması beklenmektedir. </a:t>
            </a:r>
          </a:p>
          <a:p>
            <a:pPr marL="0" indent="0" algn="just" eaLnBrk="1" hangingPunct="1">
              <a:buNone/>
            </a:pPr>
            <a:endParaRPr lang="tr-TR" altLang="tr-TR" dirty="0" smtClean="0"/>
          </a:p>
          <a:p>
            <a:pPr algn="just" eaLnBrk="1" hangingPunct="1"/>
            <a:r>
              <a:rPr lang="tr-TR" altLang="tr-TR" dirty="0"/>
              <a:t>Strese ve zorluklara verilen tepkilere ilişkin bireysel farklılıkların, olumlu tarafını temsil eden kavram “psikolojik sağlamlık” olarak adlandırılmaktadır (</a:t>
            </a:r>
            <a:r>
              <a:rPr lang="tr-TR" altLang="tr-TR" dirty="0" err="1"/>
              <a:t>Rutter</a:t>
            </a:r>
            <a:r>
              <a:rPr lang="tr-TR" altLang="tr-TR" dirty="0"/>
              <a:t>, 1987). </a:t>
            </a:r>
            <a:endParaRPr lang="tr-TR" altLang="tr-TR" dirty="0" smtClean="0"/>
          </a:p>
          <a:p>
            <a:pPr algn="just" eaLnBrk="1" hangingPunct="1"/>
            <a:endParaRPr lang="tr-TR" altLang="tr-T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Psikolojik sağlamlık, oldukça zor koşullara karşın kişinin bu olumsuz zor koşulların başarıyla üstesinden gelerek uyum sağlayabilme yeteneği olarak kabul edilmiştir. Bu durumda birey, duygusal, ruhsal ve fiziksel yönden sıkıntı yaşamakla birlikte yaşadığı bu sıkıntılarla etkin bir biçimde baş ederek sağlıklı bir yetişkin olmayı da başarabilmektedir (</a:t>
            </a:r>
            <a:r>
              <a:rPr lang="tr-TR" dirty="0" err="1"/>
              <a:t>Jacelon</a:t>
            </a:r>
            <a:r>
              <a:rPr lang="tr-TR" dirty="0"/>
              <a:t>, 1997).</a:t>
            </a:r>
          </a:p>
          <a:p>
            <a:pPr algn="just"/>
            <a:endParaRPr lang="tr-TR" dirty="0"/>
          </a:p>
        </p:txBody>
      </p:sp>
    </p:spTree>
    <p:extLst>
      <p:ext uri="{BB962C8B-B14F-4D97-AF65-F5344CB8AC3E}">
        <p14:creationId xmlns:p14="http://schemas.microsoft.com/office/powerpoint/2010/main" val="2848904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İletişim becerileri bireylerin sağlıklı ilişkiler kurma, kendini ve diğer bireyleri tanıma, kendi duygu ve düşüncelerinin farkında olma, başkalarının duygularını tanıyabilme, kendini gerçekleştirebilme, etkili dinleme gibi kavramlardan oluşmaktadır </a:t>
            </a:r>
            <a:r>
              <a:rPr lang="tr-TR" dirty="0" smtClean="0"/>
              <a:t>(Başar </a:t>
            </a:r>
            <a:r>
              <a:rPr lang="tr-TR" dirty="0"/>
              <a:t>vd., 2015). Özcan (2006) iletişimi “insanın duygu ve düşüncelerini gereksinimlerini anlatma ve başkalarını anlama yolu” olarak tanımlamaktadır.</a:t>
            </a:r>
          </a:p>
        </p:txBody>
      </p:sp>
    </p:spTree>
    <p:extLst>
      <p:ext uri="{BB962C8B-B14F-4D97-AF65-F5344CB8AC3E}">
        <p14:creationId xmlns:p14="http://schemas.microsoft.com/office/powerpoint/2010/main" val="2507724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675"/>
            <a:ext cx="7239000" cy="228005"/>
          </a:xfrm>
        </p:spPr>
        <p:txBody>
          <a:bodyPr>
            <a:normAutofit fontScale="90000"/>
          </a:bodyPr>
          <a:lstStyle/>
          <a:p>
            <a:endParaRPr lang="tr-TR" dirty="0"/>
          </a:p>
        </p:txBody>
      </p:sp>
      <p:sp>
        <p:nvSpPr>
          <p:cNvPr id="3" name="İçerik Yer Tutucusu 2"/>
          <p:cNvSpPr>
            <a:spLocks noGrp="1"/>
          </p:cNvSpPr>
          <p:nvPr>
            <p:ph idx="1"/>
          </p:nvPr>
        </p:nvSpPr>
        <p:spPr>
          <a:xfrm>
            <a:off x="179512" y="620688"/>
            <a:ext cx="7516688" cy="5835675"/>
          </a:xfrm>
        </p:spPr>
        <p:txBody>
          <a:bodyPr/>
          <a:lstStyle/>
          <a:p>
            <a:pPr algn="just"/>
            <a:r>
              <a:rPr lang="tr-TR" sz="2400" dirty="0"/>
              <a:t>Araştırma Sağlık Yüksekokulu Acil Yardım ve Afet Yönetimi Bölümü </a:t>
            </a:r>
            <a:r>
              <a:rPr lang="tr-TR" sz="2400" dirty="0" smtClean="0"/>
              <a:t>öğrencilerinin iletişim </a:t>
            </a:r>
            <a:r>
              <a:rPr lang="tr-TR" sz="2400" dirty="0"/>
              <a:t>becerileri ile psikolojik sağlamlık düzeylerini belirlemek amacıyla tanımlayıcı olarak yapılmıştır. Bu doğrultuda araştırma sonunda cevap bulunması beklenen sorular şunlardır:</a:t>
            </a:r>
          </a:p>
          <a:p>
            <a:pPr algn="just"/>
            <a:r>
              <a:rPr lang="tr-TR" sz="2400" dirty="0" smtClean="0"/>
              <a:t>1)Öğrencilerinin </a:t>
            </a:r>
            <a:r>
              <a:rPr lang="tr-TR" sz="2400" dirty="0"/>
              <a:t>psikolojik sağlamlık düzeyleri nedir?</a:t>
            </a:r>
          </a:p>
          <a:p>
            <a:pPr algn="just"/>
            <a:r>
              <a:rPr lang="tr-TR" sz="2400" dirty="0" smtClean="0"/>
              <a:t>2)Öğrencilerin </a:t>
            </a:r>
            <a:r>
              <a:rPr lang="tr-TR" sz="2400" dirty="0"/>
              <a:t>iletişim becerileri hangi düzeydedir</a:t>
            </a:r>
            <a:r>
              <a:rPr lang="tr-TR" sz="2400" dirty="0" smtClean="0"/>
              <a:t>?</a:t>
            </a:r>
            <a:endParaRPr lang="tr-TR" sz="2400" dirty="0"/>
          </a:p>
          <a:p>
            <a:pPr algn="just"/>
            <a:r>
              <a:rPr lang="tr-TR" sz="2400" dirty="0" smtClean="0"/>
              <a:t>3)Öğrencilerin </a:t>
            </a:r>
            <a:r>
              <a:rPr lang="tr-TR" sz="2400" dirty="0"/>
              <a:t>tanıtıcı özellikleri ile iletişim becerileri </a:t>
            </a:r>
            <a:r>
              <a:rPr lang="tr-TR" sz="2400" dirty="0" smtClean="0"/>
              <a:t>ve psikolojik sağlamlık düzeyleri </a:t>
            </a:r>
            <a:r>
              <a:rPr lang="tr-TR" sz="2400" dirty="0"/>
              <a:t>arasında ilişki var </a:t>
            </a:r>
            <a:r>
              <a:rPr lang="tr-TR" sz="2400" dirty="0" smtClean="0"/>
              <a:t>mıdır?</a:t>
            </a:r>
          </a:p>
          <a:p>
            <a:pPr algn="just"/>
            <a:r>
              <a:rPr lang="tr-TR" sz="2400" dirty="0"/>
              <a:t>4)Öğrencilerin psikolojik sağlamlık ve iletişim becerileri arasında bir ilişki var mıdır?</a:t>
            </a:r>
          </a:p>
          <a:p>
            <a:pPr algn="just"/>
            <a:endParaRPr lang="tr-TR" dirty="0"/>
          </a:p>
        </p:txBody>
      </p:sp>
    </p:spTree>
    <p:extLst>
      <p:ext uri="{BB962C8B-B14F-4D97-AF65-F5344CB8AC3E}">
        <p14:creationId xmlns:p14="http://schemas.microsoft.com/office/powerpoint/2010/main" val="4009085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7239000" cy="1143000"/>
          </a:xfrm>
        </p:spPr>
        <p:txBody>
          <a:bodyPr/>
          <a:lstStyle/>
          <a:p>
            <a:pPr algn="just" eaLnBrk="1" fontAlgn="auto" hangingPunct="1">
              <a:spcAft>
                <a:spcPts val="0"/>
              </a:spcAft>
              <a:defRPr/>
            </a:pPr>
            <a:r>
              <a:rPr lang="tr-TR" dirty="0"/>
              <a:t>YÖNTEM</a:t>
            </a:r>
          </a:p>
        </p:txBody>
      </p:sp>
      <p:sp>
        <p:nvSpPr>
          <p:cNvPr id="18435" name="İçerik Yer Tutucusu 2"/>
          <p:cNvSpPr>
            <a:spLocks noGrp="1"/>
          </p:cNvSpPr>
          <p:nvPr>
            <p:ph idx="1"/>
          </p:nvPr>
        </p:nvSpPr>
        <p:spPr>
          <a:xfrm>
            <a:off x="457200" y="1609725"/>
            <a:ext cx="7499350" cy="4846638"/>
          </a:xfrm>
        </p:spPr>
        <p:txBody>
          <a:bodyPr/>
          <a:lstStyle/>
          <a:p>
            <a:pPr algn="just" eaLnBrk="1" hangingPunct="1"/>
            <a:r>
              <a:rPr lang="tr-TR" altLang="tr-TR" dirty="0" smtClean="0"/>
              <a:t> </a:t>
            </a:r>
            <a:r>
              <a:rPr lang="tr-TR" altLang="tr-TR" dirty="0"/>
              <a:t>Araştırma </a:t>
            </a:r>
            <a:r>
              <a:rPr lang="tr-TR" altLang="tr-TR" dirty="0" smtClean="0"/>
              <a:t>evrenini Mustafa </a:t>
            </a:r>
            <a:r>
              <a:rPr lang="tr-TR" altLang="tr-TR" dirty="0"/>
              <a:t>Kemal Üniversitesi Hatay Sağlık Yüksekokulu 2015-2016 yılında eğitim gören </a:t>
            </a:r>
            <a:r>
              <a:rPr lang="tr-TR" altLang="tr-TR" dirty="0" smtClean="0"/>
              <a:t>125 öğrenci </a:t>
            </a:r>
            <a:r>
              <a:rPr lang="tr-TR" altLang="tr-TR" dirty="0"/>
              <a:t>oluşturdu. Örneklemi ise araştırmaya katılmayı kabul eden </a:t>
            </a:r>
            <a:r>
              <a:rPr lang="tr-TR" altLang="tr-TR" dirty="0" smtClean="0"/>
              <a:t>108 öğrenci </a:t>
            </a:r>
            <a:r>
              <a:rPr lang="tr-TR" altLang="tr-TR" dirty="0"/>
              <a:t>oluşturmuştur. </a:t>
            </a:r>
            <a:r>
              <a:rPr lang="tr-TR" altLang="tr-TR" dirty="0" smtClean="0"/>
              <a:t>Veriler</a:t>
            </a:r>
            <a:r>
              <a:rPr lang="tr-TR" altLang="tr-TR" dirty="0"/>
              <a:t>, kişisel bilgi formu, İletişim Becerilerini Değerlendirme Ölçeği (İBDÖ) ve Yılmazlık Ölçeği uygulanarak toplanmıştır. Verilerin değerlendirmesinde frekans, yüzde, t Test, </a:t>
            </a:r>
            <a:r>
              <a:rPr lang="tr-TR" altLang="tr-TR" dirty="0" smtClean="0"/>
              <a:t>ANOVA</a:t>
            </a:r>
            <a:r>
              <a:rPr lang="tr-TR" altLang="tr-TR" dirty="0" smtClean="0"/>
              <a:t>, </a:t>
            </a:r>
            <a:r>
              <a:rPr lang="tr-TR" altLang="tr-TR" dirty="0" err="1" smtClean="0"/>
              <a:t>Tukey</a:t>
            </a:r>
            <a:r>
              <a:rPr lang="tr-TR" altLang="tr-TR" dirty="0" smtClean="0"/>
              <a:t> </a:t>
            </a:r>
            <a:r>
              <a:rPr lang="tr-TR" altLang="tr-TR" dirty="0"/>
              <a:t>testi ve </a:t>
            </a:r>
            <a:r>
              <a:rPr lang="tr-TR" altLang="tr-TR" dirty="0" err="1"/>
              <a:t>Pearson</a:t>
            </a:r>
            <a:r>
              <a:rPr lang="tr-TR" altLang="tr-TR" dirty="0"/>
              <a:t> korelasyon analizi </a:t>
            </a:r>
            <a:r>
              <a:rPr lang="tr-TR" altLang="tr-TR" dirty="0" smtClean="0"/>
              <a:t>kullanılmıştır</a:t>
            </a:r>
            <a:endParaRPr lang="tr-TR" alt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548680"/>
            <a:ext cx="7239000" cy="648072"/>
          </a:xfrm>
        </p:spPr>
        <p:txBody>
          <a:bodyPr>
            <a:normAutofit/>
          </a:bodyPr>
          <a:lstStyle/>
          <a:p>
            <a:pPr algn="just" eaLnBrk="1" fontAlgn="auto" hangingPunct="1">
              <a:spcAft>
                <a:spcPts val="0"/>
              </a:spcAft>
              <a:defRPr/>
            </a:pPr>
            <a:r>
              <a:rPr lang="tr-TR" sz="3200" dirty="0" err="1" smtClean="0"/>
              <a:t>Verİlerİn</a:t>
            </a:r>
            <a:r>
              <a:rPr lang="tr-TR" sz="3200" dirty="0" smtClean="0"/>
              <a:t> </a:t>
            </a:r>
            <a:r>
              <a:rPr lang="tr-TR" sz="3200" dirty="0" err="1" smtClean="0"/>
              <a:t>ToplanmasI</a:t>
            </a:r>
            <a:endParaRPr lang="tr-TR" sz="3200" dirty="0"/>
          </a:p>
        </p:txBody>
      </p:sp>
      <p:sp>
        <p:nvSpPr>
          <p:cNvPr id="19459" name="İçerik Yer Tutucusu 2"/>
          <p:cNvSpPr>
            <a:spLocks noGrp="1"/>
          </p:cNvSpPr>
          <p:nvPr>
            <p:ph idx="1"/>
          </p:nvPr>
        </p:nvSpPr>
        <p:spPr>
          <a:xfrm>
            <a:off x="457200" y="1268760"/>
            <a:ext cx="7239000" cy="5187603"/>
          </a:xfrm>
        </p:spPr>
        <p:txBody>
          <a:bodyPr/>
          <a:lstStyle/>
          <a:p>
            <a:pPr algn="just" eaLnBrk="1" hangingPunct="1"/>
            <a:endParaRPr lang="tr-TR" altLang="tr-TR" dirty="0" smtClean="0"/>
          </a:p>
          <a:p>
            <a:pPr algn="just" eaLnBrk="1" hangingPunct="1"/>
            <a:r>
              <a:rPr lang="tr-TR" altLang="tr-TR" b="1" dirty="0" smtClean="0"/>
              <a:t>1) Kişisel Bilgi Formu: </a:t>
            </a:r>
            <a:r>
              <a:rPr lang="tr-TR" altLang="tr-TR" dirty="0" smtClean="0"/>
              <a:t>Bu form, öğrencilerin tanıtıcı özelliklerine</a:t>
            </a:r>
            <a:r>
              <a:rPr lang="tr-TR" altLang="tr-TR" dirty="0"/>
              <a:t> </a:t>
            </a:r>
            <a:r>
              <a:rPr lang="tr-TR" altLang="tr-TR" dirty="0" smtClean="0"/>
              <a:t>(yaş, cinsiyet, aile yapısı, ekonomik durum, anne/baba eğitim düzeyleri vb.) ve etkilendikleri önemli bir yaşam olayının varlığına yönelik 11 soru içermektedir.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ppt/theme/themeOverride2.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5.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Opulent</Template>
  <TotalTime>3092</TotalTime>
  <Words>1250</Words>
  <Application>Microsoft Office PowerPoint</Application>
  <PresentationFormat>Ekran Gösterisi (4:3)</PresentationFormat>
  <Paragraphs>215</Paragraphs>
  <Slides>24</Slides>
  <Notes>0</Notes>
  <HiddenSlides>0</HiddenSlides>
  <MMClips>0</MMClips>
  <ScaleCrop>false</ScaleCrop>
  <HeadingPairs>
    <vt:vector size="4" baseType="variant">
      <vt:variant>
        <vt:lpstr>Tema</vt:lpstr>
      </vt:variant>
      <vt:variant>
        <vt:i4>2</vt:i4>
      </vt:variant>
      <vt:variant>
        <vt:lpstr>Slayt Başlıkları</vt:lpstr>
      </vt:variant>
      <vt:variant>
        <vt:i4>24</vt:i4>
      </vt:variant>
    </vt:vector>
  </HeadingPairs>
  <TitlesOfParts>
    <vt:vector size="26" baseType="lpstr">
      <vt:lpstr>Zengin</vt:lpstr>
      <vt:lpstr>Kalabalık</vt:lpstr>
      <vt:lpstr>Acil Yardım ve Afet Yönetimi Bölümü Öğrencilerinin İletişim Becerileri ile Psikolojik Sağlamlık Düzeylerinin Belirlenmesi </vt:lpstr>
      <vt:lpstr>gİRİŞ</vt:lpstr>
      <vt:lpstr>PowerPoint Sunusu</vt:lpstr>
      <vt:lpstr>PowerPoint Sunusu</vt:lpstr>
      <vt:lpstr>PowerPoint Sunusu</vt:lpstr>
      <vt:lpstr>PowerPoint Sunusu</vt:lpstr>
      <vt:lpstr>PowerPoint Sunusu</vt:lpstr>
      <vt:lpstr>YÖNTEM</vt:lpstr>
      <vt:lpstr>Verİlerİn ToplanmasI</vt:lpstr>
      <vt:lpstr>PowerPoint Sunusu</vt:lpstr>
      <vt:lpstr>PowerPoint Sunusu</vt:lpstr>
      <vt:lpstr>AraştIrmanIn Etİk Boyutu</vt:lpstr>
      <vt:lpstr>AraştIrmanIn  uYgulaNmasI</vt:lpstr>
      <vt:lpstr>BULGULAR </vt:lpstr>
      <vt:lpstr>PowerPoint Sunusu</vt:lpstr>
      <vt:lpstr>PowerPoint Sunusu</vt:lpstr>
      <vt:lpstr>PowerPoint Sunusu</vt:lpstr>
      <vt:lpstr>PowerPoint Sunusu</vt:lpstr>
      <vt:lpstr>PowerPoint Sunusu</vt:lpstr>
      <vt:lpstr>PowerPoint Sunusu</vt:lpstr>
      <vt:lpstr>İBDÖ ve Yılmazlık ölçeği arasındaki ilişki </vt:lpstr>
      <vt:lpstr>PowerPoint Sunusu</vt:lpstr>
      <vt:lpstr>Kaynaklar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HUZUREVİNDEKİ YAŞLILARA SAĞLIKLI YAŞAM BİÇİMİ VE YAŞAM DOYUMU GELİŞTİRMEYE YÖNELİK VERİLEN PSİKOEĞİTİMİN DEĞERLENDİRİLMESİ</dc:title>
  <dc:creator>hp elitebook</dc:creator>
  <cp:lastModifiedBy>win 7</cp:lastModifiedBy>
  <cp:revision>137</cp:revision>
  <dcterms:created xsi:type="dcterms:W3CDTF">2012-09-16T10:24:47Z</dcterms:created>
  <dcterms:modified xsi:type="dcterms:W3CDTF">2016-05-13T17:44:35Z</dcterms:modified>
</cp:coreProperties>
</file>