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4" r:id="rId5"/>
    <p:sldId id="267" r:id="rId6"/>
    <p:sldId id="279" r:id="rId7"/>
    <p:sldId id="268" r:id="rId8"/>
    <p:sldId id="280" r:id="rId9"/>
    <p:sldId id="263" r:id="rId10"/>
    <p:sldId id="281" r:id="rId11"/>
    <p:sldId id="271" r:id="rId12"/>
    <p:sldId id="282" r:id="rId13"/>
    <p:sldId id="273" r:id="rId14"/>
    <p:sldId id="274"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1098"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5AE4450-239D-49EC-8B65-56AD1B16BD7D}" type="datetimeFigureOut">
              <a:rPr lang="tr-TR" smtClean="0"/>
              <a:t>13.05.2016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24ADB-4413-471C-A655-7008F6B8AAEC}" type="slidenum">
              <a:rPr lang="tr-TR" smtClean="0"/>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5AE4450-239D-49EC-8B65-56AD1B16BD7D}" type="datetimeFigureOut">
              <a:rPr lang="tr-TR" smtClean="0"/>
              <a:t>13.05.2016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24ADB-4413-471C-A655-7008F6B8AAE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5AE4450-239D-49EC-8B65-56AD1B16BD7D}" type="datetimeFigureOut">
              <a:rPr lang="tr-TR" smtClean="0"/>
              <a:t>13.05.2016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24ADB-4413-471C-A655-7008F6B8AAE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5AE4450-239D-49EC-8B65-56AD1B16BD7D}" type="datetimeFigureOut">
              <a:rPr lang="tr-TR" smtClean="0"/>
              <a:t>13.05.2016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24ADB-4413-471C-A655-7008F6B8AAE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5AE4450-239D-49EC-8B65-56AD1B16BD7D}" type="datetimeFigureOut">
              <a:rPr lang="tr-TR" smtClean="0"/>
              <a:t>13.05.2016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D224ADB-4413-471C-A655-7008F6B8AAEC}" type="slidenum">
              <a:rPr lang="tr-TR" smtClean="0"/>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85AE4450-239D-49EC-8B65-56AD1B16BD7D}" type="datetimeFigureOut">
              <a:rPr lang="tr-TR" smtClean="0"/>
              <a:t>13.05.2016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224ADB-4413-471C-A655-7008F6B8AAE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85AE4450-239D-49EC-8B65-56AD1B16BD7D}" type="datetimeFigureOut">
              <a:rPr lang="tr-TR" smtClean="0"/>
              <a:t>13.05.2016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D224ADB-4413-471C-A655-7008F6B8AAEC}" type="slidenum">
              <a:rPr lang="tr-TR" smtClean="0"/>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5AE4450-239D-49EC-8B65-56AD1B16BD7D}" type="datetimeFigureOut">
              <a:rPr lang="tr-TR" smtClean="0"/>
              <a:t>13.05.2016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D224ADB-4413-471C-A655-7008F6B8AAE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AE4450-239D-49EC-8B65-56AD1B16BD7D}" type="datetimeFigureOut">
              <a:rPr lang="tr-TR" smtClean="0"/>
              <a:t>13.05.2016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D224ADB-4413-471C-A655-7008F6B8AAE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smtClean="0"/>
              <a:t>Asıl başlık stili için tıklatın</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5AE4450-239D-49EC-8B65-56AD1B16BD7D}" type="datetimeFigureOut">
              <a:rPr lang="tr-TR" smtClean="0"/>
              <a:t>13.05.2016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224ADB-4413-471C-A655-7008F6B8AAEC}" type="slidenum">
              <a:rPr lang="tr-TR" smtClean="0"/>
              <a:t>‹#›</a:t>
            </a:fld>
            <a:endParaRPr lang="tr-TR"/>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5AE4450-239D-49EC-8B65-56AD1B16BD7D}" type="datetimeFigureOut">
              <a:rPr lang="tr-TR" smtClean="0"/>
              <a:t>13.05.2016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D224ADB-4413-471C-A655-7008F6B8AAE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85AE4450-239D-49EC-8B65-56AD1B16BD7D}" type="datetimeFigureOut">
              <a:rPr lang="tr-TR" smtClean="0"/>
              <a:t>13.05.2016</a:t>
            </a:fld>
            <a:endParaRPr lang="tr-TR"/>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tr-TR"/>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D224ADB-4413-471C-A655-7008F6B8AAEC}" type="slidenum">
              <a:rPr lang="tr-TR" smtClean="0"/>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0"/>
            <a:ext cx="8136904" cy="6525344"/>
          </a:xfrm>
        </p:spPr>
        <p:txBody>
          <a:bodyPr>
            <a:normAutofit fontScale="77500" lnSpcReduction="20000"/>
          </a:bodyPr>
          <a:lstStyle/>
          <a:p>
            <a:pPr marL="0" lvl="0" indent="0" algn="ctr">
              <a:buClr>
                <a:srgbClr val="AD0101"/>
              </a:buClr>
              <a:buNone/>
            </a:pPr>
            <a:endParaRPr lang="tr-TR" sz="2200" dirty="0">
              <a:solidFill>
                <a:prstClr val="black">
                  <a:lumMod val="85000"/>
                  <a:lumOff val="15000"/>
                </a:prstClr>
              </a:solidFill>
              <a:latin typeface="Arial" panose="020B0604020202020204" pitchFamily="34" charset="0"/>
              <a:cs typeface="Arial" panose="020B0604020202020204" pitchFamily="34" charset="0"/>
            </a:endParaRPr>
          </a:p>
          <a:p>
            <a:pPr marL="0" lvl="0" indent="0" algn="ctr">
              <a:buClr>
                <a:srgbClr val="AD0101"/>
              </a:buClr>
              <a:buNone/>
            </a:pPr>
            <a:endParaRPr lang="tr-TR" sz="2800" dirty="0" smtClean="0">
              <a:solidFill>
                <a:prstClr val="black">
                  <a:lumMod val="85000"/>
                  <a:lumOff val="15000"/>
                </a:prstClr>
              </a:solidFill>
              <a:latin typeface="Arial" panose="020B0604020202020204" pitchFamily="34" charset="0"/>
              <a:cs typeface="Arial" panose="020B0604020202020204" pitchFamily="34" charset="0"/>
            </a:endParaRPr>
          </a:p>
          <a:p>
            <a:pPr marL="0" lvl="0" indent="0" algn="ctr">
              <a:buClr>
                <a:srgbClr val="AD0101"/>
              </a:buClr>
              <a:buNone/>
            </a:pPr>
            <a:r>
              <a:rPr lang="en-US" sz="2800" b="1" dirty="0" smtClean="0">
                <a:solidFill>
                  <a:schemeClr val="tx1"/>
                </a:solidFill>
                <a:latin typeface="Arial" panose="020B0604020202020204" pitchFamily="34" charset="0"/>
                <a:cs typeface="Arial" panose="020B0604020202020204" pitchFamily="34" charset="0"/>
              </a:rPr>
              <a:t>THE </a:t>
            </a:r>
            <a:r>
              <a:rPr lang="en-US" sz="2800" b="1" dirty="0">
                <a:solidFill>
                  <a:schemeClr val="tx1"/>
                </a:solidFill>
                <a:latin typeface="Arial" panose="020B0604020202020204" pitchFamily="34" charset="0"/>
                <a:cs typeface="Arial" panose="020B0604020202020204" pitchFamily="34" charset="0"/>
              </a:rPr>
              <a:t>EVALUATION OF CRITICAL SUCCESS FACTORS AND PERFORMANCE CRITERIA AT DISASTER AND EMERGENCY MANAGEMENT THROUGH THE EYES OF EMPLOYEES: GÜMÜŞHANE CITY CENTER </a:t>
            </a:r>
            <a:r>
              <a:rPr lang="en-US" sz="2800" b="1" dirty="0" smtClean="0">
                <a:solidFill>
                  <a:schemeClr val="tx1"/>
                </a:solidFill>
                <a:latin typeface="Arial" panose="020B0604020202020204" pitchFamily="34" charset="0"/>
                <a:cs typeface="Arial" panose="020B0604020202020204" pitchFamily="34" charset="0"/>
              </a:rPr>
              <a:t>SAMPLE</a:t>
            </a:r>
            <a:endParaRPr lang="tr-TR" sz="2800" b="1" dirty="0" smtClean="0">
              <a:solidFill>
                <a:schemeClr val="tx1"/>
              </a:solidFill>
              <a:latin typeface="Arial" panose="020B0604020202020204" pitchFamily="34" charset="0"/>
              <a:cs typeface="Arial" panose="020B0604020202020204" pitchFamily="34" charset="0"/>
            </a:endParaRPr>
          </a:p>
          <a:p>
            <a:pPr marL="0" lvl="0" indent="0" algn="ctr">
              <a:buClr>
                <a:srgbClr val="AD0101"/>
              </a:buClr>
              <a:buNone/>
            </a:pPr>
            <a:endParaRPr lang="tr-TR" sz="3200" b="1" dirty="0">
              <a:solidFill>
                <a:prstClr val="black">
                  <a:lumMod val="85000"/>
                  <a:lumOff val="15000"/>
                </a:prstClr>
              </a:solidFill>
              <a:latin typeface="Arial" panose="020B0604020202020204" pitchFamily="34" charset="0"/>
              <a:ea typeface="+mj-ea"/>
              <a:cs typeface="Arial" panose="020B0604020202020204" pitchFamily="34" charset="0"/>
            </a:endParaRPr>
          </a:p>
          <a:p>
            <a:pPr marL="0" indent="0" algn="ctr">
              <a:buNone/>
            </a:pPr>
            <a:r>
              <a:rPr lang="tr-TR" sz="2800" b="1" dirty="0" smtClean="0">
                <a:solidFill>
                  <a:srgbClr val="0070C0"/>
                </a:solidFill>
                <a:latin typeface="Arial" panose="020B0604020202020204" pitchFamily="34" charset="0"/>
                <a:ea typeface="+mj-ea"/>
                <a:cs typeface="Arial" panose="020B0604020202020204" pitchFamily="34" charset="0"/>
              </a:rPr>
              <a:t>AFET </a:t>
            </a:r>
            <a:r>
              <a:rPr lang="tr-TR" sz="2800" b="1" dirty="0">
                <a:solidFill>
                  <a:srgbClr val="0070C0"/>
                </a:solidFill>
                <a:latin typeface="Arial" panose="020B0604020202020204" pitchFamily="34" charset="0"/>
                <a:ea typeface="+mj-ea"/>
                <a:cs typeface="Arial" panose="020B0604020202020204" pitchFamily="34" charset="0"/>
              </a:rPr>
              <a:t>VE ACİL DURUM YÖNETİMİNDE KRİTİK BAŞARI FAKTÖRLERİ VE PERFORMANS ÖLÇÜTLERİNİN, ÇALIŞANLAR GÖZÜYLE DEĞERLENDİRİLMESİ: GÜMÜŞHANE İL MERKEZİ </a:t>
            </a:r>
            <a:r>
              <a:rPr lang="tr-TR" sz="2800" b="1" dirty="0" smtClean="0">
                <a:solidFill>
                  <a:srgbClr val="0070C0"/>
                </a:solidFill>
                <a:latin typeface="Arial" panose="020B0604020202020204" pitchFamily="34" charset="0"/>
                <a:ea typeface="+mj-ea"/>
                <a:cs typeface="Arial" panose="020B0604020202020204" pitchFamily="34" charset="0"/>
              </a:rPr>
              <a:t>ÖRNEĞİ</a:t>
            </a:r>
          </a:p>
          <a:p>
            <a:pPr marL="0" indent="0" algn="ctr">
              <a:buNone/>
            </a:pPr>
            <a:endParaRPr lang="tr-TR" sz="2600" b="1" dirty="0" smtClean="0">
              <a:solidFill>
                <a:prstClr val="black">
                  <a:lumMod val="85000"/>
                  <a:lumOff val="15000"/>
                </a:prstClr>
              </a:solidFill>
              <a:latin typeface="Arial" panose="020B0604020202020204" pitchFamily="34" charset="0"/>
              <a:ea typeface="+mj-ea"/>
              <a:cs typeface="Arial" panose="020B0604020202020204" pitchFamily="34" charset="0"/>
            </a:endParaRPr>
          </a:p>
          <a:p>
            <a:pPr marL="0" indent="0" algn="ctr">
              <a:buNone/>
            </a:pPr>
            <a:endParaRPr lang="tr-TR" sz="3200" b="1" dirty="0">
              <a:solidFill>
                <a:prstClr val="black">
                  <a:lumMod val="85000"/>
                  <a:lumOff val="15000"/>
                </a:prstClr>
              </a:solidFill>
              <a:latin typeface="Arial" panose="020B0604020202020204" pitchFamily="34" charset="0"/>
              <a:ea typeface="+mj-ea"/>
              <a:cs typeface="Arial" panose="020B0604020202020204" pitchFamily="34" charset="0"/>
            </a:endParaRPr>
          </a:p>
          <a:p>
            <a:pPr marL="0" indent="0" algn="ctr">
              <a:buNone/>
            </a:pPr>
            <a:r>
              <a:rPr lang="tr-TR" sz="2300" dirty="0" smtClean="0">
                <a:solidFill>
                  <a:schemeClr val="tx1"/>
                </a:solidFill>
                <a:latin typeface="Arial" panose="020B0604020202020204" pitchFamily="34" charset="0"/>
                <a:ea typeface="+mj-ea"/>
                <a:cs typeface="Arial" panose="020B0604020202020204" pitchFamily="34" charset="0"/>
              </a:rPr>
              <a:t>Arş. Gör. Ünal YAPRAK*</a:t>
            </a:r>
          </a:p>
          <a:p>
            <a:pPr marL="0" indent="0" algn="ctr">
              <a:buNone/>
            </a:pPr>
            <a:r>
              <a:rPr lang="tr-TR" sz="2300" dirty="0" smtClean="0">
                <a:solidFill>
                  <a:schemeClr val="tx1"/>
                </a:solidFill>
                <a:latin typeface="Arial" panose="020B0604020202020204" pitchFamily="34" charset="0"/>
                <a:ea typeface="+mj-ea"/>
                <a:cs typeface="Arial" panose="020B0604020202020204" pitchFamily="34" charset="0"/>
              </a:rPr>
              <a:t>Doç. Dr. Saime ŞAHİNÖZ*</a:t>
            </a:r>
          </a:p>
          <a:p>
            <a:pPr marL="0" indent="0" algn="ctr">
              <a:buNone/>
            </a:pPr>
            <a:endParaRPr lang="tr-TR" sz="2200" dirty="0" smtClean="0">
              <a:solidFill>
                <a:schemeClr val="tx1"/>
              </a:solidFill>
              <a:latin typeface="Arial" panose="020B0604020202020204" pitchFamily="34" charset="0"/>
              <a:ea typeface="+mj-ea"/>
              <a:cs typeface="Arial" panose="020B0604020202020204" pitchFamily="34" charset="0"/>
            </a:endParaRPr>
          </a:p>
          <a:p>
            <a:pPr marL="0" indent="0" algn="ctr">
              <a:buNone/>
            </a:pPr>
            <a:r>
              <a:rPr lang="tr-TR" sz="2200" dirty="0" smtClean="0">
                <a:solidFill>
                  <a:schemeClr val="tx1"/>
                </a:solidFill>
                <a:latin typeface="Arial" panose="020B0604020202020204" pitchFamily="34" charset="0"/>
                <a:ea typeface="+mj-ea"/>
                <a:cs typeface="Arial" panose="020B0604020202020204" pitchFamily="34" charset="0"/>
              </a:rPr>
              <a:t>*</a:t>
            </a:r>
            <a:r>
              <a:rPr lang="en-US" sz="2200" dirty="0" err="1" smtClean="0">
                <a:solidFill>
                  <a:schemeClr val="tx1"/>
                </a:solidFill>
                <a:latin typeface="Arial" panose="020B0604020202020204" pitchFamily="34" charset="0"/>
                <a:ea typeface="+mj-ea"/>
                <a:cs typeface="Arial" panose="020B0604020202020204" pitchFamily="34" charset="0"/>
              </a:rPr>
              <a:t>Gümüşhane</a:t>
            </a:r>
            <a:r>
              <a:rPr lang="en-US" sz="2200" dirty="0" smtClean="0">
                <a:solidFill>
                  <a:schemeClr val="tx1"/>
                </a:solidFill>
                <a:latin typeface="Arial" panose="020B0604020202020204" pitchFamily="34" charset="0"/>
                <a:ea typeface="+mj-ea"/>
                <a:cs typeface="Arial" panose="020B0604020202020204" pitchFamily="34" charset="0"/>
              </a:rPr>
              <a:t> </a:t>
            </a:r>
            <a:r>
              <a:rPr lang="en-US" sz="2200" dirty="0">
                <a:solidFill>
                  <a:schemeClr val="tx1"/>
                </a:solidFill>
                <a:latin typeface="Arial" panose="020B0604020202020204" pitchFamily="34" charset="0"/>
                <a:ea typeface="+mj-ea"/>
                <a:cs typeface="Arial" panose="020B0604020202020204" pitchFamily="34" charset="0"/>
              </a:rPr>
              <a:t>University Faculty of Health Sciences Department of Emergency and Disaster Management </a:t>
            </a:r>
            <a:endParaRPr lang="tr-TR" sz="2200" dirty="0" smtClean="0">
              <a:solidFill>
                <a:schemeClr val="tx1"/>
              </a:solidFill>
              <a:latin typeface="Arial" panose="020B0604020202020204" pitchFamily="34" charset="0"/>
              <a:ea typeface="+mj-ea"/>
              <a:cs typeface="Arial" panose="020B0604020202020204" pitchFamily="34" charset="0"/>
            </a:endParaRPr>
          </a:p>
          <a:p>
            <a:pPr marL="0" indent="0" algn="ctr">
              <a:buNone/>
            </a:pPr>
            <a:r>
              <a:rPr lang="tr-TR" sz="2200" dirty="0" smtClean="0">
                <a:solidFill>
                  <a:schemeClr val="tx1"/>
                </a:solidFill>
                <a:latin typeface="Arial" panose="020B0604020202020204" pitchFamily="34" charset="0"/>
                <a:ea typeface="+mj-ea"/>
                <a:cs typeface="Arial" panose="020B0604020202020204" pitchFamily="34" charset="0"/>
              </a:rPr>
              <a:t>*</a:t>
            </a:r>
            <a:r>
              <a:rPr lang="tr-TR" sz="2200" dirty="0" smtClean="0">
                <a:solidFill>
                  <a:srgbClr val="0070C0"/>
                </a:solidFill>
                <a:latin typeface="Arial" panose="020B0604020202020204" pitchFamily="34" charset="0"/>
                <a:ea typeface="+mj-ea"/>
                <a:cs typeface="Arial" panose="020B0604020202020204" pitchFamily="34" charset="0"/>
              </a:rPr>
              <a:t>Gümüşhane Üniversitesi Sağlık Bilimleri Fakültesi Acil Yardım ve Afet Yönetimi Bölümü</a:t>
            </a:r>
          </a:p>
          <a:p>
            <a:pPr marL="0" indent="0" algn="ctr">
              <a:buNone/>
            </a:pPr>
            <a:endParaRPr lang="tr-TR" sz="3200" dirty="0" smtClean="0">
              <a:solidFill>
                <a:prstClr val="black">
                  <a:lumMod val="85000"/>
                  <a:lumOff val="15000"/>
                </a:prstClr>
              </a:solidFill>
              <a:latin typeface="Arial" panose="020B0604020202020204" pitchFamily="34" charset="0"/>
              <a:ea typeface="+mj-ea"/>
              <a:cs typeface="Arial" panose="020B0604020202020204" pitchFamily="34" charset="0"/>
            </a:endParaRPr>
          </a:p>
        </p:txBody>
      </p:sp>
      <p:cxnSp>
        <p:nvCxnSpPr>
          <p:cNvPr id="5" name="Düz Bağlayıcı 4"/>
          <p:cNvCxnSpPr/>
          <p:nvPr/>
        </p:nvCxnSpPr>
        <p:spPr>
          <a:xfrm>
            <a:off x="0" y="2132856"/>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3599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0"/>
            <a:ext cx="7543800" cy="6237312"/>
          </a:xfrm>
        </p:spPr>
        <p:txBody>
          <a:bodyPr>
            <a:normAutofit fontScale="92500" lnSpcReduction="10000"/>
          </a:bodyPr>
          <a:lstStyle/>
          <a:p>
            <a:pPr marL="0" indent="0" algn="just">
              <a:buNone/>
            </a:pPr>
            <a:endParaRPr lang="tr-TR" sz="2800" dirty="0"/>
          </a:p>
          <a:p>
            <a:pPr algn="just"/>
            <a:r>
              <a:rPr lang="en-US" sz="2800" dirty="0">
                <a:solidFill>
                  <a:schemeClr val="tx1"/>
                </a:solidFill>
                <a:latin typeface="Arial" panose="020B0604020202020204" pitchFamily="34" charset="0"/>
                <a:cs typeface="Arial" panose="020B0604020202020204" pitchFamily="34" charset="0"/>
              </a:rPr>
              <a:t>According to Table </a:t>
            </a:r>
            <a:r>
              <a:rPr lang="en-US" sz="2800" dirty="0" smtClean="0">
                <a:solidFill>
                  <a:schemeClr val="tx1"/>
                </a:solidFill>
                <a:latin typeface="Arial" panose="020B0604020202020204" pitchFamily="34" charset="0"/>
                <a:cs typeface="Arial" panose="020B0604020202020204" pitchFamily="34" charset="0"/>
              </a:rPr>
              <a:t>3</a:t>
            </a:r>
            <a:r>
              <a:rPr lang="tr-TR" sz="2800" dirty="0" smtClean="0">
                <a:solidFill>
                  <a:schemeClr val="tx1"/>
                </a:solidFill>
                <a:latin typeface="Arial" panose="020B0604020202020204" pitchFamily="34" charset="0"/>
                <a:cs typeface="Arial" panose="020B0604020202020204" pitchFamily="34" charset="0"/>
              </a:rPr>
              <a:t>, </a:t>
            </a:r>
            <a:r>
              <a:rPr lang="en-US" sz="2800" dirty="0" smtClean="0">
                <a:solidFill>
                  <a:schemeClr val="tx1"/>
                </a:solidFill>
                <a:latin typeface="Arial" panose="020B0604020202020204" pitchFamily="34" charset="0"/>
                <a:cs typeface="Arial" panose="020B0604020202020204" pitchFamily="34" charset="0"/>
              </a:rPr>
              <a:t>It </a:t>
            </a:r>
            <a:r>
              <a:rPr lang="en-US" sz="2800" dirty="0">
                <a:solidFill>
                  <a:schemeClr val="tx1"/>
                </a:solidFill>
                <a:latin typeface="Arial" panose="020B0604020202020204" pitchFamily="34" charset="0"/>
                <a:cs typeface="Arial" panose="020B0604020202020204" pitchFamily="34" charset="0"/>
              </a:rPr>
              <a:t>has been found out that among the </a:t>
            </a:r>
            <a:r>
              <a:rPr lang="en-US" sz="2800" dirty="0" smtClean="0">
                <a:solidFill>
                  <a:schemeClr val="tx1"/>
                </a:solidFill>
                <a:latin typeface="Arial" panose="020B0604020202020204" pitchFamily="34" charset="0"/>
                <a:cs typeface="Arial" panose="020B0604020202020204" pitchFamily="34" charset="0"/>
              </a:rPr>
              <a:t>re</a:t>
            </a:r>
            <a:r>
              <a:rPr lang="tr-TR" sz="2800" dirty="0" err="1" smtClean="0">
                <a:solidFill>
                  <a:schemeClr val="tx1"/>
                </a:solidFill>
                <a:latin typeface="Arial" panose="020B0604020202020204" pitchFamily="34" charset="0"/>
                <a:cs typeface="Arial" panose="020B0604020202020204" pitchFamily="34" charset="0"/>
              </a:rPr>
              <a:t>covery</a:t>
            </a:r>
            <a:r>
              <a:rPr lang="en-US" sz="2800" dirty="0" smtClean="0">
                <a:solidFill>
                  <a:schemeClr val="tx1"/>
                </a:solidFill>
                <a:latin typeface="Arial" panose="020B0604020202020204" pitchFamily="34" charset="0"/>
                <a:cs typeface="Arial" panose="020B0604020202020204" pitchFamily="34" charset="0"/>
              </a:rPr>
              <a:t> </a:t>
            </a:r>
            <a:r>
              <a:rPr lang="en-US" sz="2800" dirty="0">
                <a:solidFill>
                  <a:schemeClr val="tx1"/>
                </a:solidFill>
                <a:latin typeface="Arial" panose="020B0604020202020204" pitchFamily="34" charset="0"/>
                <a:cs typeface="Arial" panose="020B0604020202020204" pitchFamily="34" charset="0"/>
              </a:rPr>
              <a:t>factors, "Continuous improvement of the operational system of </a:t>
            </a:r>
            <a:r>
              <a:rPr lang="en-US" sz="2800" dirty="0" smtClean="0">
                <a:solidFill>
                  <a:schemeClr val="tx1"/>
                </a:solidFill>
                <a:latin typeface="Arial" panose="020B0604020202020204" pitchFamily="34" charset="0"/>
                <a:cs typeface="Arial" panose="020B0604020202020204" pitchFamily="34" charset="0"/>
              </a:rPr>
              <a:t>emergency</a:t>
            </a:r>
            <a:r>
              <a:rPr lang="tr-TR" sz="2800" dirty="0" smtClean="0">
                <a:solidFill>
                  <a:schemeClr val="tx1"/>
                </a:solidFill>
                <a:latin typeface="Arial" panose="020B0604020202020204" pitchFamily="34" charset="0"/>
                <a:cs typeface="Arial" panose="020B0604020202020204" pitchFamily="34" charset="0"/>
              </a:rPr>
              <a:t> </a:t>
            </a:r>
            <a:r>
              <a:rPr lang="en-US" sz="2800" dirty="0" smtClean="0">
                <a:solidFill>
                  <a:schemeClr val="tx1"/>
                </a:solidFill>
                <a:latin typeface="Arial" panose="020B0604020202020204" pitchFamily="34" charset="0"/>
                <a:cs typeface="Arial" panose="020B0604020202020204" pitchFamily="34" charset="0"/>
              </a:rPr>
              <a:t>management </a:t>
            </a:r>
            <a:r>
              <a:rPr lang="en-US" sz="2800" dirty="0">
                <a:solidFill>
                  <a:schemeClr val="tx1"/>
                </a:solidFill>
                <a:latin typeface="Arial" panose="020B0604020202020204" pitchFamily="34" charset="0"/>
                <a:cs typeface="Arial" panose="020B0604020202020204" pitchFamily="34" charset="0"/>
              </a:rPr>
              <a:t>(</a:t>
            </a:r>
            <a:r>
              <a:rPr lang="en-US" sz="2800" dirty="0" smtClean="0">
                <a:solidFill>
                  <a:schemeClr val="tx1"/>
                </a:solidFill>
                <a:latin typeface="Arial" panose="020B0604020202020204" pitchFamily="34" charset="0"/>
                <a:cs typeface="Arial" panose="020B0604020202020204" pitchFamily="34" charset="0"/>
              </a:rPr>
              <a:t>4.</a:t>
            </a:r>
            <a:r>
              <a:rPr lang="tr-TR" sz="2800" dirty="0" smtClean="0">
                <a:solidFill>
                  <a:schemeClr val="tx1"/>
                </a:solidFill>
                <a:latin typeface="Arial" panose="020B0604020202020204" pitchFamily="34" charset="0"/>
                <a:cs typeface="Arial" panose="020B0604020202020204" pitchFamily="34" charset="0"/>
              </a:rPr>
              <a:t>3</a:t>
            </a:r>
            <a:r>
              <a:rPr lang="en-US" sz="2800" dirty="0" smtClean="0">
                <a:solidFill>
                  <a:schemeClr val="tx1"/>
                </a:solidFill>
                <a:latin typeface="Arial" panose="020B0604020202020204" pitchFamily="34" charset="0"/>
                <a:cs typeface="Arial" panose="020B0604020202020204" pitchFamily="34" charset="0"/>
              </a:rPr>
              <a:t>9)" ha</a:t>
            </a:r>
            <a:r>
              <a:rPr lang="tr-TR" sz="2800" dirty="0" smtClean="0">
                <a:solidFill>
                  <a:schemeClr val="tx1"/>
                </a:solidFill>
                <a:latin typeface="Arial" panose="020B0604020202020204" pitchFamily="34" charset="0"/>
                <a:cs typeface="Arial" panose="020B0604020202020204" pitchFamily="34" charset="0"/>
              </a:rPr>
              <a:t>s</a:t>
            </a:r>
            <a:r>
              <a:rPr lang="en-US" sz="2800" dirty="0" smtClean="0">
                <a:solidFill>
                  <a:schemeClr val="tx1"/>
                </a:solidFill>
                <a:latin typeface="Arial" panose="020B0604020202020204" pitchFamily="34" charset="0"/>
                <a:cs typeface="Arial" panose="020B0604020202020204" pitchFamily="34" charset="0"/>
              </a:rPr>
              <a:t> </a:t>
            </a:r>
            <a:r>
              <a:rPr lang="en-US" sz="2800" dirty="0">
                <a:solidFill>
                  <a:schemeClr val="tx1"/>
                </a:solidFill>
                <a:latin typeface="Arial" panose="020B0604020202020204" pitchFamily="34" charset="0"/>
                <a:cs typeface="Arial" panose="020B0604020202020204" pitchFamily="34" charset="0"/>
              </a:rPr>
              <a:t>the highest average of the </a:t>
            </a:r>
            <a:r>
              <a:rPr lang="en-US" sz="2800" dirty="0" smtClean="0">
                <a:solidFill>
                  <a:schemeClr val="tx1"/>
                </a:solidFill>
                <a:latin typeface="Arial" panose="020B0604020202020204" pitchFamily="34" charset="0"/>
                <a:cs typeface="Arial" panose="020B0604020202020204" pitchFamily="34" charset="0"/>
              </a:rPr>
              <a:t>factor</a:t>
            </a:r>
            <a:r>
              <a:rPr lang="tr-TR" sz="2800" dirty="0" smtClean="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Although</a:t>
            </a:r>
            <a:r>
              <a:rPr lang="tr-TR" sz="2800" dirty="0">
                <a:solidFill>
                  <a:schemeClr val="tx1"/>
                </a:solidFill>
                <a:latin typeface="Arial" panose="020B0604020202020204" pitchFamily="34" charset="0"/>
                <a:cs typeface="Arial" panose="020B0604020202020204" pitchFamily="34" charset="0"/>
              </a:rPr>
              <a:t> "</a:t>
            </a:r>
            <a:r>
              <a:rPr lang="tr-TR" sz="2800" dirty="0" err="1">
                <a:solidFill>
                  <a:schemeClr val="tx1"/>
                </a:solidFill>
                <a:latin typeface="Arial" panose="020B0604020202020204" pitchFamily="34" charset="0"/>
                <a:cs typeface="Arial" panose="020B0604020202020204" pitchFamily="34" charset="0"/>
              </a:rPr>
              <a:t>Reconstruction</a:t>
            </a:r>
            <a:r>
              <a:rPr lang="tr-TR" sz="2800" dirty="0">
                <a:solidFill>
                  <a:schemeClr val="tx1"/>
                </a:solidFill>
                <a:latin typeface="Arial" panose="020B0604020202020204" pitchFamily="34" charset="0"/>
                <a:cs typeface="Arial" panose="020B0604020202020204" pitchFamily="34" charset="0"/>
              </a:rPr>
              <a:t> </a:t>
            </a:r>
            <a:r>
              <a:rPr lang="tr-TR" sz="2800" dirty="0" err="1">
                <a:solidFill>
                  <a:schemeClr val="tx1"/>
                </a:solidFill>
                <a:latin typeface="Arial" panose="020B0604020202020204" pitchFamily="34" charset="0"/>
                <a:cs typeface="Arial" panose="020B0604020202020204" pitchFamily="34" charset="0"/>
              </a:rPr>
              <a:t>and</a:t>
            </a:r>
            <a:r>
              <a:rPr lang="tr-TR" sz="2800" dirty="0">
                <a:solidFill>
                  <a:schemeClr val="tx1"/>
                </a:solidFill>
                <a:latin typeface="Arial" panose="020B0604020202020204" pitchFamily="34" charset="0"/>
                <a:cs typeface="Arial" panose="020B0604020202020204" pitchFamily="34" charset="0"/>
              </a:rPr>
              <a:t> </a:t>
            </a:r>
            <a:r>
              <a:rPr lang="tr-TR" sz="2800" dirty="0" err="1">
                <a:solidFill>
                  <a:schemeClr val="tx1"/>
                </a:solidFill>
                <a:latin typeface="Arial" panose="020B0604020202020204" pitchFamily="34" charset="0"/>
                <a:cs typeface="Arial" panose="020B0604020202020204" pitchFamily="34" charset="0"/>
              </a:rPr>
              <a:t>staff</a:t>
            </a:r>
            <a:r>
              <a:rPr lang="tr-TR" sz="2800" dirty="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comforting</a:t>
            </a:r>
            <a:r>
              <a:rPr lang="en-US" sz="2800" dirty="0">
                <a:solidFill>
                  <a:schemeClr val="tx1"/>
                </a:solidFill>
                <a:latin typeface="Arial" panose="020B0604020202020204" pitchFamily="34" charset="0"/>
                <a:cs typeface="Arial" panose="020B0604020202020204" pitchFamily="34" charset="0"/>
              </a:rPr>
              <a:t>"</a:t>
            </a:r>
            <a:r>
              <a:rPr lang="tr-TR" sz="2800" dirty="0" smtClean="0">
                <a:solidFill>
                  <a:schemeClr val="tx1"/>
                </a:solidFill>
                <a:latin typeface="Arial" panose="020B0604020202020204" pitchFamily="34" charset="0"/>
                <a:cs typeface="Arial" panose="020B0604020202020204" pitchFamily="34" charset="0"/>
              </a:rPr>
              <a:t> has </a:t>
            </a:r>
            <a:r>
              <a:rPr lang="tr-TR" sz="2800" dirty="0" err="1" smtClean="0">
                <a:solidFill>
                  <a:schemeClr val="tx1"/>
                </a:solidFill>
                <a:latin typeface="Arial" panose="020B0604020202020204" pitchFamily="34" charset="0"/>
                <a:cs typeface="Arial" panose="020B0604020202020204" pitchFamily="34" charset="0"/>
              </a:rPr>
              <a:t>the</a:t>
            </a:r>
            <a:r>
              <a:rPr lang="tr-TR" sz="2800" dirty="0" smtClean="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lowest</a:t>
            </a:r>
            <a:r>
              <a:rPr lang="tr-TR" sz="2800" dirty="0" smtClean="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average</a:t>
            </a:r>
            <a:r>
              <a:rPr lang="tr-TR" sz="2800" dirty="0" smtClean="0">
                <a:solidFill>
                  <a:schemeClr val="tx1"/>
                </a:solidFill>
                <a:latin typeface="Arial" panose="020B0604020202020204" pitchFamily="34" charset="0"/>
                <a:cs typeface="Arial" panose="020B0604020202020204" pitchFamily="34" charset="0"/>
              </a:rPr>
              <a:t> of </a:t>
            </a:r>
            <a:r>
              <a:rPr lang="tr-TR" sz="2800" dirty="0" err="1" smtClean="0">
                <a:solidFill>
                  <a:schemeClr val="tx1"/>
                </a:solidFill>
                <a:latin typeface="Arial" panose="020B0604020202020204" pitchFamily="34" charset="0"/>
                <a:cs typeface="Arial" panose="020B0604020202020204" pitchFamily="34" charset="0"/>
              </a:rPr>
              <a:t>the</a:t>
            </a:r>
            <a:r>
              <a:rPr lang="tr-TR" sz="2800" dirty="0" smtClean="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factor</a:t>
            </a:r>
            <a:r>
              <a:rPr lang="tr-TR" sz="2800" dirty="0" smtClean="0">
                <a:solidFill>
                  <a:schemeClr val="tx1"/>
                </a:solidFill>
                <a:latin typeface="Arial" panose="020B0604020202020204" pitchFamily="34" charset="0"/>
                <a:cs typeface="Arial" panose="020B0604020202020204" pitchFamily="34" charset="0"/>
              </a:rPr>
              <a:t>.</a:t>
            </a:r>
            <a:r>
              <a:rPr lang="en-US" sz="2800" dirty="0" smtClean="0">
                <a:solidFill>
                  <a:schemeClr val="tx1"/>
                </a:solidFill>
                <a:latin typeface="Arial" panose="020B0604020202020204" pitchFamily="34" charset="0"/>
                <a:cs typeface="Arial" panose="020B0604020202020204" pitchFamily="34" charset="0"/>
              </a:rPr>
              <a:t> </a:t>
            </a:r>
            <a:endParaRPr lang="tr-TR" sz="2800" dirty="0" smtClean="0">
              <a:solidFill>
                <a:schemeClr val="tx1"/>
              </a:solidFill>
              <a:latin typeface="Arial" panose="020B0604020202020204" pitchFamily="34" charset="0"/>
              <a:cs typeface="Arial" panose="020B0604020202020204" pitchFamily="34" charset="0"/>
            </a:endParaRPr>
          </a:p>
          <a:p>
            <a:pPr algn="just"/>
            <a:endParaRPr lang="tr-TR" sz="2800" dirty="0" smtClean="0">
              <a:latin typeface="Arial" panose="020B0604020202020204" pitchFamily="34" charset="0"/>
              <a:cs typeface="Arial" panose="020B0604020202020204" pitchFamily="34" charset="0"/>
            </a:endParaRPr>
          </a:p>
          <a:p>
            <a:pPr algn="just"/>
            <a:r>
              <a:rPr lang="tr-TR" sz="2800" dirty="0" smtClean="0">
                <a:solidFill>
                  <a:srgbClr val="0070C0"/>
                </a:solidFill>
                <a:latin typeface="Arial" panose="020B0604020202020204" pitchFamily="34" charset="0"/>
                <a:cs typeface="Arial" panose="020B0604020202020204" pitchFamily="34" charset="0"/>
              </a:rPr>
              <a:t>Tablo </a:t>
            </a:r>
            <a:r>
              <a:rPr lang="tr-TR" sz="2800" dirty="0">
                <a:solidFill>
                  <a:srgbClr val="0070C0"/>
                </a:solidFill>
                <a:latin typeface="Arial" panose="020B0604020202020204" pitchFamily="34" charset="0"/>
                <a:cs typeface="Arial" panose="020B0604020202020204" pitchFamily="34" charset="0"/>
              </a:rPr>
              <a:t>3’e </a:t>
            </a:r>
            <a:r>
              <a:rPr lang="tr-TR" sz="2800" dirty="0" smtClean="0">
                <a:solidFill>
                  <a:srgbClr val="0070C0"/>
                </a:solidFill>
                <a:latin typeface="Arial" panose="020B0604020202020204" pitchFamily="34" charset="0"/>
                <a:cs typeface="Arial" panose="020B0604020202020204" pitchFamily="34" charset="0"/>
              </a:rPr>
              <a:t>göre, iyileştirme kriterine </a:t>
            </a:r>
            <a:r>
              <a:rPr lang="tr-TR" sz="2800" dirty="0">
                <a:solidFill>
                  <a:srgbClr val="0070C0"/>
                </a:solidFill>
                <a:latin typeface="Arial" panose="020B0604020202020204" pitchFamily="34" charset="0"/>
                <a:cs typeface="Arial" panose="020B0604020202020204" pitchFamily="34" charset="0"/>
              </a:rPr>
              <a:t>ilişkin faktörler içerisinde “acil yönetim </a:t>
            </a:r>
            <a:r>
              <a:rPr lang="tr-TR" sz="2800" dirty="0" err="1">
                <a:solidFill>
                  <a:srgbClr val="0070C0"/>
                </a:solidFill>
                <a:latin typeface="Arial" panose="020B0604020202020204" pitchFamily="34" charset="0"/>
                <a:cs typeface="Arial" panose="020B0604020202020204" pitchFamily="34" charset="0"/>
              </a:rPr>
              <a:t>operasyonel</a:t>
            </a:r>
            <a:r>
              <a:rPr lang="tr-TR" sz="2800" dirty="0">
                <a:solidFill>
                  <a:srgbClr val="0070C0"/>
                </a:solidFill>
                <a:latin typeface="Arial" panose="020B0604020202020204" pitchFamily="34" charset="0"/>
                <a:cs typeface="Arial" panose="020B0604020202020204" pitchFamily="34" charset="0"/>
              </a:rPr>
              <a:t> sisteminin sürekli geliştirilmesi” faktörü en yüksek ortalamaya sahipken, “yeniden yapılanma ve personelin rahatlatılması” faktörü en düşük ortalamaya sahiptir. </a:t>
            </a:r>
          </a:p>
        </p:txBody>
      </p:sp>
      <p:cxnSp>
        <p:nvCxnSpPr>
          <p:cNvPr id="5" name="Düz Bağlayıcı 4"/>
          <p:cNvCxnSpPr/>
          <p:nvPr/>
        </p:nvCxnSpPr>
        <p:spPr>
          <a:xfrm>
            <a:off x="899592" y="3501008"/>
            <a:ext cx="741682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71662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İçerik Yer Tutucusu 3"/>
              <p:cNvGraphicFramePr>
                <a:graphicFrameLocks noGrp="1"/>
              </p:cNvGraphicFramePr>
              <p:nvPr>
                <p:ph idx="1"/>
                <p:extLst>
                  <p:ext uri="{D42A27DB-BD31-4B8C-83A1-F6EECF244321}">
                    <p14:modId xmlns:p14="http://schemas.microsoft.com/office/powerpoint/2010/main" val="2499281535"/>
                  </p:ext>
                </p:extLst>
              </p:nvPr>
            </p:nvGraphicFramePr>
            <p:xfrm>
              <a:off x="627576" y="1844824"/>
              <a:ext cx="7992888" cy="3024332"/>
            </p:xfrm>
            <a:graphic>
              <a:graphicData uri="http://schemas.openxmlformats.org/drawingml/2006/table">
                <a:tbl>
                  <a:tblPr firstRow="1" firstCol="1" bandRow="1"/>
                  <a:tblGrid>
                    <a:gridCol w="2164308"/>
                    <a:gridCol w="1128687"/>
                    <a:gridCol w="1262348"/>
                    <a:gridCol w="1128687"/>
                    <a:gridCol w="1128687"/>
                    <a:gridCol w="1180171"/>
                  </a:tblGrid>
                  <a:tr h="500579">
                    <a:tc gridSpan="6">
                      <a:txBody>
                        <a:bodyPr/>
                        <a:lstStyle/>
                        <a:p>
                          <a:pPr>
                            <a:lnSpc>
                              <a:spcPct val="115000"/>
                            </a:lnSpc>
                            <a:spcAft>
                              <a:spcPts val="0"/>
                            </a:spcAft>
                          </a:pPr>
                          <a:r>
                            <a:rPr lang="tr-TR" sz="1200" b="1" dirty="0" err="1" smtClean="0">
                              <a:effectLst/>
                              <a:latin typeface="Arial" panose="020B0604020202020204" pitchFamily="34" charset="0"/>
                              <a:ea typeface="Calibri"/>
                              <a:cs typeface="Arial" panose="020B0604020202020204" pitchFamily="34" charset="0"/>
                            </a:rPr>
                            <a:t>Table</a:t>
                          </a:r>
                          <a:r>
                            <a:rPr lang="tr-TR" sz="1200" b="1" dirty="0" smtClean="0">
                              <a:effectLst/>
                              <a:latin typeface="Arial" panose="020B0604020202020204" pitchFamily="34" charset="0"/>
                              <a:ea typeface="Calibri"/>
                              <a:cs typeface="Arial" panose="020B0604020202020204" pitchFamily="34" charset="0"/>
                            </a:rPr>
                            <a:t> 4. </a:t>
                          </a:r>
                          <a:r>
                            <a:rPr lang="en-US" sz="1200" b="0" dirty="0" smtClean="0">
                              <a:effectLst/>
                              <a:latin typeface="Arial" panose="020B0604020202020204" pitchFamily="34" charset="0"/>
                              <a:ea typeface="Calibri"/>
                              <a:cs typeface="Arial" panose="020B0604020202020204" pitchFamily="34" charset="0"/>
                            </a:rPr>
                            <a:t>The Relationship</a:t>
                          </a:r>
                          <a:r>
                            <a:rPr lang="tr-TR" sz="1200" b="0" dirty="0" smtClean="0">
                              <a:effectLst/>
                              <a:latin typeface="Arial" panose="020B0604020202020204" pitchFamily="34" charset="0"/>
                              <a:ea typeface="Calibri"/>
                              <a:cs typeface="Arial" panose="020B0604020202020204" pitchFamily="34" charset="0"/>
                            </a:rPr>
                            <a:t> (</a:t>
                          </a:r>
                          <a:r>
                            <a:rPr lang="en-US" sz="1200" b="0" dirty="0" smtClean="0">
                              <a:effectLst/>
                              <a:latin typeface="Arial" panose="020B0604020202020204" pitchFamily="34" charset="0"/>
                              <a:ea typeface="Calibri"/>
                              <a:cs typeface="Arial" panose="020B0604020202020204" pitchFamily="34" charset="0"/>
                            </a:rPr>
                            <a:t>correlation</a:t>
                          </a:r>
                          <a:r>
                            <a:rPr lang="tr-TR" sz="1200" b="0" dirty="0" smtClean="0">
                              <a:effectLst/>
                              <a:latin typeface="Arial" panose="020B0604020202020204" pitchFamily="34" charset="0"/>
                              <a:ea typeface="Calibri"/>
                              <a:cs typeface="Arial" panose="020B0604020202020204" pitchFamily="34" charset="0"/>
                            </a:rPr>
                            <a:t>) </a:t>
                          </a:r>
                          <a:r>
                            <a:rPr lang="en-US" sz="1200" b="0" dirty="0" smtClean="0">
                              <a:effectLst/>
                              <a:latin typeface="Arial" panose="020B0604020202020204" pitchFamily="34" charset="0"/>
                              <a:ea typeface="Calibri"/>
                              <a:cs typeface="Arial" panose="020B0604020202020204" pitchFamily="34" charset="0"/>
                            </a:rPr>
                            <a:t>Between Performance and Critical Success Factors</a:t>
                          </a:r>
                          <a:endParaRPr lang="tr-TR" sz="1200" b="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b="1" dirty="0" smtClean="0">
                              <a:solidFill>
                                <a:srgbClr val="0070C0"/>
                              </a:solidFill>
                              <a:effectLst/>
                              <a:latin typeface="Arial" panose="020B0604020202020204" pitchFamily="34" charset="0"/>
                              <a:ea typeface="Calibri"/>
                              <a:cs typeface="Arial" panose="020B0604020202020204" pitchFamily="34" charset="0"/>
                            </a:rPr>
                            <a:t>Tablo </a:t>
                          </a:r>
                          <a:r>
                            <a:rPr lang="tr-TR" sz="1200" b="1" dirty="0">
                              <a:solidFill>
                                <a:srgbClr val="0070C0"/>
                              </a:solidFill>
                              <a:effectLst/>
                              <a:latin typeface="Arial" panose="020B0604020202020204" pitchFamily="34" charset="0"/>
                              <a:ea typeface="Calibri"/>
                              <a:cs typeface="Arial" panose="020B0604020202020204" pitchFamily="34" charset="0"/>
                            </a:rPr>
                            <a:t>4. </a:t>
                          </a:r>
                          <a:r>
                            <a:rPr lang="tr-TR" sz="1200" dirty="0">
                              <a:solidFill>
                                <a:srgbClr val="0070C0"/>
                              </a:solidFill>
                              <a:effectLst/>
                              <a:latin typeface="Arial" panose="020B0604020202020204" pitchFamily="34" charset="0"/>
                              <a:ea typeface="Calibri"/>
                              <a:cs typeface="Arial" panose="020B0604020202020204" pitchFamily="34" charset="0"/>
                            </a:rPr>
                            <a:t>Kritik Başarı Faktörleriyle Performans Arasındaki </a:t>
                          </a:r>
                          <a:r>
                            <a:rPr lang="tr-TR" sz="1200" dirty="0" smtClean="0">
                              <a:solidFill>
                                <a:srgbClr val="0070C0"/>
                              </a:solidFill>
                              <a:effectLst/>
                              <a:latin typeface="Arial" panose="020B0604020202020204" pitchFamily="34" charset="0"/>
                              <a:ea typeface="Calibri"/>
                              <a:cs typeface="Arial" panose="020B0604020202020204" pitchFamily="34" charset="0"/>
                            </a:rPr>
                            <a:t>İlişki (korelasyon)</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21437">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err="1" smtClean="0">
                              <a:effectLst/>
                              <a:latin typeface="Arial" panose="020B0604020202020204" pitchFamily="34" charset="0"/>
                              <a:ea typeface="Calibri"/>
                              <a:cs typeface="Arial" panose="020B0604020202020204" pitchFamily="34" charset="0"/>
                            </a:rPr>
                            <a:t>Factor</a:t>
                          </a:r>
                          <a:r>
                            <a:rPr lang="tr-TR" sz="1200" dirty="0" smtClean="0">
                              <a:effectLst/>
                              <a:latin typeface="Arial" panose="020B0604020202020204" pitchFamily="34" charset="0"/>
                              <a:ea typeface="Calibri"/>
                              <a:cs typeface="Arial" panose="020B0604020202020204" pitchFamily="34" charset="0"/>
                            </a:rPr>
                            <a:t> / </a:t>
                          </a:r>
                          <a:r>
                            <a:rPr lang="tr-TR" sz="1200" dirty="0" smtClean="0">
                              <a:solidFill>
                                <a:srgbClr val="0070C0"/>
                              </a:solidFill>
                              <a:effectLst/>
                              <a:latin typeface="Arial" panose="020B0604020202020204" pitchFamily="34" charset="0"/>
                              <a:ea typeface="Calibri"/>
                              <a:cs typeface="Arial" panose="020B0604020202020204" pitchFamily="34" charset="0"/>
                            </a:rPr>
                            <a:t>Faktör</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i="1" dirty="0" smtClean="0">
                            <a:effectLst/>
                            <a:latin typeface="Cambria Math"/>
                            <a:ea typeface="Calibri"/>
                            <a:cs typeface="TimesNewRoman,Italic"/>
                          </a:endParaRPr>
                        </a:p>
                        <a:p>
                          <a:pPr algn="ctr">
                            <a:lnSpc>
                              <a:spcPct val="115000"/>
                            </a:lnSpc>
                            <a:spcAft>
                              <a:spcPts val="0"/>
                            </a:spcAft>
                          </a:pPr>
                          <a14:m>
                            <m:oMathPara xmlns:m="http://schemas.openxmlformats.org/officeDocument/2006/math">
                              <m:oMathParaPr>
                                <m:jc m:val="centerGroup"/>
                              </m:oMathParaPr>
                              <m:oMath xmlns:m="http://schemas.openxmlformats.org/officeDocument/2006/math">
                                <m:acc>
                                  <m:accPr>
                                    <m:chr m:val="̅"/>
                                    <m:ctrlPr>
                                      <a:rPr lang="tr-TR" sz="1200" i="1">
                                        <a:effectLst/>
                                        <a:latin typeface="Cambria Math"/>
                                        <a:ea typeface="Calibri"/>
                                        <a:cs typeface="TimesNewRoman,Italic"/>
                                      </a:rPr>
                                    </m:ctrlPr>
                                  </m:accPr>
                                  <m:e>
                                    <m:r>
                                      <a:rPr lang="tr-TR" sz="1200" i="1">
                                        <a:effectLst/>
                                        <a:latin typeface="Cambria Math"/>
                                        <a:ea typeface="Calibri"/>
                                        <a:cs typeface="TimesNewRoman,Italic"/>
                                      </a:rPr>
                                      <m:t>𝑋</m:t>
                                    </m:r>
                                  </m:e>
                                </m:acc>
                              </m:oMath>
                            </m:oMathPara>
                          </a14:m>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 S.D</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1</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2</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3</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579">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1-Planning / </a:t>
                          </a:r>
                          <a:r>
                            <a:rPr lang="tr-TR" sz="1200" dirty="0" smtClean="0">
                              <a:solidFill>
                                <a:srgbClr val="0070C0"/>
                              </a:solidFill>
                              <a:effectLst/>
                              <a:latin typeface="Arial" panose="020B0604020202020204" pitchFamily="34" charset="0"/>
                              <a:ea typeface="Calibri"/>
                              <a:cs typeface="Arial" panose="020B0604020202020204" pitchFamily="34" charset="0"/>
                            </a:rPr>
                            <a:t>Planlama</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4,43</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0,74</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effectLst/>
                              <a:latin typeface="Arial" panose="020B0604020202020204" pitchFamily="34" charset="0"/>
                              <a:ea typeface="Calibri"/>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579">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2-Response / </a:t>
                          </a:r>
                          <a:r>
                            <a:rPr lang="tr-TR" sz="1200" dirty="0" smtClean="0">
                              <a:solidFill>
                                <a:srgbClr val="0070C0"/>
                              </a:solidFill>
                              <a:effectLst/>
                              <a:latin typeface="Arial" panose="020B0604020202020204" pitchFamily="34" charset="0"/>
                              <a:ea typeface="Calibri"/>
                              <a:cs typeface="Arial" panose="020B0604020202020204" pitchFamily="34" charset="0"/>
                            </a:rPr>
                            <a:t>Müdahale</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4,26</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0,75</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0,76</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579">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3-Recovery / </a:t>
                          </a:r>
                          <a:r>
                            <a:rPr lang="tr-TR" sz="1200" dirty="0" smtClean="0">
                              <a:solidFill>
                                <a:srgbClr val="0070C0"/>
                              </a:solidFill>
                              <a:effectLst/>
                              <a:latin typeface="Arial" panose="020B0604020202020204" pitchFamily="34" charset="0"/>
                              <a:ea typeface="Calibri"/>
                              <a:cs typeface="Arial" panose="020B0604020202020204" pitchFamily="34" charset="0"/>
                            </a:rPr>
                            <a:t>İyileştirme</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4,27</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0,70</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0,72</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0,76</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579">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4-Performance / </a:t>
                          </a:r>
                          <a:r>
                            <a:rPr lang="tr-TR" sz="1200" dirty="0" smtClean="0">
                              <a:solidFill>
                                <a:srgbClr val="0070C0"/>
                              </a:solidFill>
                              <a:effectLst/>
                              <a:latin typeface="Arial" panose="020B0604020202020204" pitchFamily="34" charset="0"/>
                              <a:ea typeface="Calibri"/>
                              <a:cs typeface="Arial" panose="020B0604020202020204" pitchFamily="34" charset="0"/>
                            </a:rPr>
                            <a:t>Performans</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4,23</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0,65</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0,54</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0,54</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0,61</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4" name="İçerik Yer Tutucusu 3"/>
              <p:cNvGraphicFramePr>
                <a:graphicFrameLocks noGrp="1"/>
              </p:cNvGraphicFramePr>
              <p:nvPr>
                <p:ph idx="1"/>
                <p:extLst>
                  <p:ext uri="{D42A27DB-BD31-4B8C-83A1-F6EECF244321}">
                    <p14:modId xmlns:p14="http://schemas.microsoft.com/office/powerpoint/2010/main" val="2499281535"/>
                  </p:ext>
                </p:extLst>
              </p:nvPr>
            </p:nvGraphicFramePr>
            <p:xfrm>
              <a:off x="627576" y="1844824"/>
              <a:ext cx="7992888" cy="3024332"/>
            </p:xfrm>
            <a:graphic>
              <a:graphicData uri="http://schemas.openxmlformats.org/drawingml/2006/table">
                <a:tbl>
                  <a:tblPr firstRow="1" firstCol="1" bandRow="1"/>
                  <a:tblGrid>
                    <a:gridCol w="2164308"/>
                    <a:gridCol w="1128687"/>
                    <a:gridCol w="1262348"/>
                    <a:gridCol w="1128687"/>
                    <a:gridCol w="1128687"/>
                    <a:gridCol w="1180171"/>
                  </a:tblGrid>
                  <a:tr h="500579">
                    <a:tc gridSpan="6">
                      <a:txBody>
                        <a:bodyPr/>
                        <a:lstStyle/>
                        <a:p>
                          <a:pPr>
                            <a:lnSpc>
                              <a:spcPct val="115000"/>
                            </a:lnSpc>
                            <a:spcAft>
                              <a:spcPts val="0"/>
                            </a:spcAft>
                          </a:pPr>
                          <a:r>
                            <a:rPr lang="tr-TR" sz="1200" b="1" dirty="0" err="1" smtClean="0">
                              <a:effectLst/>
                              <a:latin typeface="Arial" panose="020B0604020202020204" pitchFamily="34" charset="0"/>
                              <a:ea typeface="Calibri"/>
                              <a:cs typeface="Arial" panose="020B0604020202020204" pitchFamily="34" charset="0"/>
                            </a:rPr>
                            <a:t>Table</a:t>
                          </a:r>
                          <a:r>
                            <a:rPr lang="tr-TR" sz="1200" b="1" dirty="0" smtClean="0">
                              <a:effectLst/>
                              <a:latin typeface="Arial" panose="020B0604020202020204" pitchFamily="34" charset="0"/>
                              <a:ea typeface="Calibri"/>
                              <a:cs typeface="Arial" panose="020B0604020202020204" pitchFamily="34" charset="0"/>
                            </a:rPr>
                            <a:t> 4. </a:t>
                          </a:r>
                          <a:r>
                            <a:rPr lang="en-US" sz="1200" b="0" dirty="0" smtClean="0">
                              <a:effectLst/>
                              <a:latin typeface="Arial" panose="020B0604020202020204" pitchFamily="34" charset="0"/>
                              <a:ea typeface="Calibri"/>
                              <a:cs typeface="Arial" panose="020B0604020202020204" pitchFamily="34" charset="0"/>
                            </a:rPr>
                            <a:t>The </a:t>
                          </a:r>
                          <a:r>
                            <a:rPr lang="en-US" sz="1200" b="0" dirty="0" smtClean="0">
                              <a:effectLst/>
                              <a:latin typeface="Arial" panose="020B0604020202020204" pitchFamily="34" charset="0"/>
                              <a:ea typeface="Calibri"/>
                              <a:cs typeface="Arial" panose="020B0604020202020204" pitchFamily="34" charset="0"/>
                            </a:rPr>
                            <a:t>Relationship</a:t>
                          </a:r>
                          <a:r>
                            <a:rPr lang="tr-TR" sz="1200" b="0" dirty="0" smtClean="0">
                              <a:effectLst/>
                              <a:latin typeface="Arial" panose="020B0604020202020204" pitchFamily="34" charset="0"/>
                              <a:ea typeface="Calibri"/>
                              <a:cs typeface="Arial" panose="020B0604020202020204" pitchFamily="34" charset="0"/>
                            </a:rPr>
                            <a:t> (</a:t>
                          </a:r>
                          <a:r>
                            <a:rPr lang="en-US" sz="1200" b="0" dirty="0" smtClean="0">
                              <a:effectLst/>
                              <a:latin typeface="Arial" panose="020B0604020202020204" pitchFamily="34" charset="0"/>
                              <a:ea typeface="Calibri"/>
                              <a:cs typeface="Arial" panose="020B0604020202020204" pitchFamily="34" charset="0"/>
                            </a:rPr>
                            <a:t>correlation</a:t>
                          </a:r>
                          <a:r>
                            <a:rPr lang="tr-TR" sz="1200" b="0" dirty="0" smtClean="0">
                              <a:effectLst/>
                              <a:latin typeface="Arial" panose="020B0604020202020204" pitchFamily="34" charset="0"/>
                              <a:ea typeface="Calibri"/>
                              <a:cs typeface="Arial" panose="020B0604020202020204" pitchFamily="34" charset="0"/>
                            </a:rPr>
                            <a:t>) </a:t>
                          </a:r>
                          <a:r>
                            <a:rPr lang="en-US" sz="1200" b="0" dirty="0" smtClean="0">
                              <a:effectLst/>
                              <a:latin typeface="Arial" panose="020B0604020202020204" pitchFamily="34" charset="0"/>
                              <a:ea typeface="Calibri"/>
                              <a:cs typeface="Arial" panose="020B0604020202020204" pitchFamily="34" charset="0"/>
                            </a:rPr>
                            <a:t>Between </a:t>
                          </a:r>
                          <a:r>
                            <a:rPr lang="en-US" sz="1200" b="0" dirty="0" smtClean="0">
                              <a:effectLst/>
                              <a:latin typeface="Arial" panose="020B0604020202020204" pitchFamily="34" charset="0"/>
                              <a:ea typeface="Calibri"/>
                              <a:cs typeface="Arial" panose="020B0604020202020204" pitchFamily="34" charset="0"/>
                            </a:rPr>
                            <a:t>Performance and Critical Success Factors</a:t>
                          </a:r>
                          <a:endParaRPr lang="tr-TR" sz="1200" b="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b="1" dirty="0" smtClean="0">
                              <a:solidFill>
                                <a:srgbClr val="0070C0"/>
                              </a:solidFill>
                              <a:effectLst/>
                              <a:latin typeface="Arial" panose="020B0604020202020204" pitchFamily="34" charset="0"/>
                              <a:ea typeface="Calibri"/>
                              <a:cs typeface="Arial" panose="020B0604020202020204" pitchFamily="34" charset="0"/>
                            </a:rPr>
                            <a:t>Tablo </a:t>
                          </a:r>
                          <a:r>
                            <a:rPr lang="tr-TR" sz="1200" b="1" dirty="0">
                              <a:solidFill>
                                <a:srgbClr val="0070C0"/>
                              </a:solidFill>
                              <a:effectLst/>
                              <a:latin typeface="Arial" panose="020B0604020202020204" pitchFamily="34" charset="0"/>
                              <a:ea typeface="Calibri"/>
                              <a:cs typeface="Arial" panose="020B0604020202020204" pitchFamily="34" charset="0"/>
                            </a:rPr>
                            <a:t>4. </a:t>
                          </a:r>
                          <a:r>
                            <a:rPr lang="tr-TR" sz="1200" dirty="0">
                              <a:solidFill>
                                <a:srgbClr val="0070C0"/>
                              </a:solidFill>
                              <a:effectLst/>
                              <a:latin typeface="Arial" panose="020B0604020202020204" pitchFamily="34" charset="0"/>
                              <a:ea typeface="Calibri"/>
                              <a:cs typeface="Arial" panose="020B0604020202020204" pitchFamily="34" charset="0"/>
                            </a:rPr>
                            <a:t>Kritik Başarı Faktörleriyle Performans Arasındaki </a:t>
                          </a:r>
                          <a:r>
                            <a:rPr lang="tr-TR" sz="1200" dirty="0" smtClean="0">
                              <a:solidFill>
                                <a:srgbClr val="0070C0"/>
                              </a:solidFill>
                              <a:effectLst/>
                              <a:latin typeface="Arial" panose="020B0604020202020204" pitchFamily="34" charset="0"/>
                              <a:ea typeface="Calibri"/>
                              <a:cs typeface="Arial" panose="020B0604020202020204" pitchFamily="34" charset="0"/>
                            </a:rPr>
                            <a:t>İlişki (korelasyon)</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21437">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err="1" smtClean="0">
                              <a:effectLst/>
                              <a:latin typeface="Arial" panose="020B0604020202020204" pitchFamily="34" charset="0"/>
                              <a:ea typeface="Calibri"/>
                              <a:cs typeface="Arial" panose="020B0604020202020204" pitchFamily="34" charset="0"/>
                            </a:rPr>
                            <a:t>Factor</a:t>
                          </a:r>
                          <a:r>
                            <a:rPr lang="tr-TR" sz="1200" dirty="0" smtClean="0">
                              <a:effectLst/>
                              <a:latin typeface="Arial" panose="020B0604020202020204" pitchFamily="34" charset="0"/>
                              <a:ea typeface="Calibri"/>
                              <a:cs typeface="Arial" panose="020B0604020202020204" pitchFamily="34" charset="0"/>
                            </a:rPr>
                            <a:t> / </a:t>
                          </a:r>
                          <a:r>
                            <a:rPr lang="tr-TR" sz="1200" dirty="0" smtClean="0">
                              <a:solidFill>
                                <a:srgbClr val="0070C0"/>
                              </a:solidFill>
                              <a:effectLst/>
                              <a:latin typeface="Arial" panose="020B0604020202020204" pitchFamily="34" charset="0"/>
                              <a:ea typeface="Calibri"/>
                              <a:cs typeface="Arial" panose="020B0604020202020204" pitchFamily="34" charset="0"/>
                            </a:rPr>
                            <a:t>Faktör</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tr-T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192432" t="-103488" r="-417297" b="-381395"/>
                          </a:stretch>
                        </a:blipFill>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 S.D</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1</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2</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3</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579">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1-Planning / </a:t>
                          </a:r>
                          <a:r>
                            <a:rPr lang="tr-TR" sz="1200" dirty="0" smtClean="0">
                              <a:solidFill>
                                <a:srgbClr val="0070C0"/>
                              </a:solidFill>
                              <a:effectLst/>
                              <a:latin typeface="Arial" panose="020B0604020202020204" pitchFamily="34" charset="0"/>
                              <a:ea typeface="Calibri"/>
                              <a:cs typeface="Arial" panose="020B0604020202020204" pitchFamily="34" charset="0"/>
                            </a:rPr>
                            <a:t>Planlama</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4,43</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0,74</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a:effectLst/>
                              <a:latin typeface="Arial" panose="020B0604020202020204" pitchFamily="34" charset="0"/>
                              <a:ea typeface="Calibri"/>
                              <a:cs typeface="Arial" panose="020B0604020202020204" pitchFamily="34"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579">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2-Response / </a:t>
                          </a:r>
                          <a:r>
                            <a:rPr lang="tr-TR" sz="1200" dirty="0" smtClean="0">
                              <a:solidFill>
                                <a:srgbClr val="0070C0"/>
                              </a:solidFill>
                              <a:effectLst/>
                              <a:latin typeface="Arial" panose="020B0604020202020204" pitchFamily="34" charset="0"/>
                              <a:ea typeface="Calibri"/>
                              <a:cs typeface="Arial" panose="020B0604020202020204" pitchFamily="34" charset="0"/>
                            </a:rPr>
                            <a:t>Müdahale</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4,26</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0,75</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0,76</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579">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3-Recovery / </a:t>
                          </a:r>
                          <a:r>
                            <a:rPr lang="tr-TR" sz="1200" dirty="0" smtClean="0">
                              <a:solidFill>
                                <a:srgbClr val="0070C0"/>
                              </a:solidFill>
                              <a:effectLst/>
                              <a:latin typeface="Arial" panose="020B0604020202020204" pitchFamily="34" charset="0"/>
                              <a:ea typeface="Calibri"/>
                              <a:cs typeface="Arial" panose="020B0604020202020204" pitchFamily="34" charset="0"/>
                            </a:rPr>
                            <a:t>İyileştirme</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4,27</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0,70</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0,72</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0,76</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Arial" panose="020B0604020202020204" pitchFamily="34" charset="0"/>
                              <a:ea typeface="Calibri"/>
                              <a:cs typeface="Arial" panose="020B0604020202020204" pitchFamily="34" charset="0"/>
                            </a:rPr>
                            <a:t> </a:t>
                          </a:r>
                          <a:endParaRPr lang="tr-TR" sz="120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579">
                    <a:tc>
                      <a:txBody>
                        <a:bodyPr/>
                        <a:lstStyle/>
                        <a:p>
                          <a:pP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4-Performance / </a:t>
                          </a:r>
                          <a:r>
                            <a:rPr lang="tr-TR" sz="1200" dirty="0" smtClean="0">
                              <a:solidFill>
                                <a:srgbClr val="0070C0"/>
                              </a:solidFill>
                              <a:effectLst/>
                              <a:latin typeface="Arial" panose="020B0604020202020204" pitchFamily="34" charset="0"/>
                              <a:ea typeface="Calibri"/>
                              <a:cs typeface="Arial" panose="020B0604020202020204" pitchFamily="34" charset="0"/>
                            </a:rPr>
                            <a:t>Performans</a:t>
                          </a:r>
                          <a:endParaRPr lang="tr-TR" sz="12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4,23</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0,65</a:t>
                          </a:r>
                          <a:endParaRPr lang="tr-TR" sz="12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0,54</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0,54</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tr-TR" sz="1200"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200" dirty="0" smtClean="0">
                              <a:effectLst/>
                              <a:latin typeface="Arial" panose="020B0604020202020204" pitchFamily="34" charset="0"/>
                              <a:ea typeface="Calibri"/>
                              <a:cs typeface="Arial" panose="020B0604020202020204" pitchFamily="34" charset="0"/>
                            </a:rPr>
                            <a:t>0,61</a:t>
                          </a:r>
                          <a:r>
                            <a:rPr lang="tr-TR" sz="12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
        <p:nvSpPr>
          <p:cNvPr id="6" name="Dikdörtgen 5"/>
          <p:cNvSpPr/>
          <p:nvPr/>
        </p:nvSpPr>
        <p:spPr>
          <a:xfrm>
            <a:off x="611559" y="4869160"/>
            <a:ext cx="1180131" cy="369332"/>
          </a:xfrm>
          <a:prstGeom prst="rect">
            <a:avLst/>
          </a:prstGeom>
        </p:spPr>
        <p:txBody>
          <a:bodyPr wrap="none">
            <a:spAutoFit/>
          </a:bodyPr>
          <a:lstStyle/>
          <a:p>
            <a:r>
              <a:rPr lang="tr-TR" dirty="0">
                <a:ea typeface="Calibri"/>
              </a:rPr>
              <a:t>** p&lt; 0,01</a:t>
            </a:r>
            <a:endParaRPr lang="tr-TR" dirty="0"/>
          </a:p>
        </p:txBody>
      </p:sp>
    </p:spTree>
    <p:extLst>
      <p:ext uri="{BB962C8B-B14F-4D97-AF65-F5344CB8AC3E}">
        <p14:creationId xmlns:p14="http://schemas.microsoft.com/office/powerpoint/2010/main" val="628272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332656"/>
            <a:ext cx="7543800" cy="5976664"/>
          </a:xfrm>
        </p:spPr>
        <p:txBody>
          <a:bodyPr>
            <a:normAutofit fontScale="92500"/>
          </a:bodyPr>
          <a:lstStyle/>
          <a:p>
            <a:pPr algn="just"/>
            <a:r>
              <a:rPr lang="en-US" dirty="0">
                <a:solidFill>
                  <a:schemeClr val="tx1"/>
                </a:solidFill>
                <a:latin typeface="Arial" panose="020B0604020202020204" pitchFamily="34" charset="0"/>
                <a:cs typeface="Arial" panose="020B0604020202020204" pitchFamily="34" charset="0"/>
              </a:rPr>
              <a:t>According to Table </a:t>
            </a:r>
            <a:r>
              <a:rPr lang="tr-TR" dirty="0">
                <a:solidFill>
                  <a:schemeClr val="tx1"/>
                </a:solidFill>
                <a:latin typeface="Arial" panose="020B0604020202020204" pitchFamily="34" charset="0"/>
                <a:cs typeface="Arial" panose="020B0604020202020204" pitchFamily="34" charset="0"/>
              </a:rPr>
              <a:t>4</a:t>
            </a:r>
            <a:r>
              <a:rPr lang="tr-TR" dirty="0" smtClean="0">
                <a:solidFill>
                  <a:schemeClr val="tx1"/>
                </a:solidFill>
                <a:latin typeface="Arial" panose="020B0604020202020204" pitchFamily="34" charset="0"/>
                <a:cs typeface="Arial" panose="020B0604020202020204" pitchFamily="34" charset="0"/>
              </a:rPr>
              <a:t>, </a:t>
            </a:r>
            <a:r>
              <a:rPr lang="tr-TR" dirty="0">
                <a:solidFill>
                  <a:schemeClr val="tx1"/>
                </a:solidFill>
                <a:latin typeface="Arial" panose="020B0604020202020204" pitchFamily="34" charset="0"/>
                <a:cs typeface="Arial" panose="020B0604020202020204" pitchFamily="34" charset="0"/>
              </a:rPr>
              <a:t>t</a:t>
            </a:r>
            <a:r>
              <a:rPr lang="en-US" dirty="0" smtClean="0">
                <a:solidFill>
                  <a:schemeClr val="tx1"/>
                </a:solidFill>
                <a:latin typeface="Arial" panose="020B0604020202020204" pitchFamily="34" charset="0"/>
                <a:cs typeface="Arial" panose="020B0604020202020204" pitchFamily="34" charset="0"/>
              </a:rPr>
              <a:t>here </a:t>
            </a:r>
            <a:r>
              <a:rPr lang="en-US" dirty="0">
                <a:solidFill>
                  <a:schemeClr val="tx1"/>
                </a:solidFill>
                <a:latin typeface="Arial" panose="020B0604020202020204" pitchFamily="34" charset="0"/>
                <a:cs typeface="Arial" panose="020B0604020202020204" pitchFamily="34" charset="0"/>
              </a:rPr>
              <a:t>is a significant and positive relationship between all of the critical success factors of planning, </a:t>
            </a:r>
            <a:r>
              <a:rPr lang="tr-TR" dirty="0" err="1" smtClean="0">
                <a:solidFill>
                  <a:schemeClr val="tx1"/>
                </a:solidFill>
                <a:latin typeface="Arial" panose="020B0604020202020204" pitchFamily="34" charset="0"/>
                <a:cs typeface="Arial" panose="020B0604020202020204" pitchFamily="34" charset="0"/>
              </a:rPr>
              <a:t>response</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and </a:t>
            </a:r>
            <a:r>
              <a:rPr lang="tr-TR" dirty="0" err="1" smtClean="0">
                <a:solidFill>
                  <a:schemeClr val="tx1"/>
                </a:solidFill>
                <a:latin typeface="Arial" panose="020B0604020202020204" pitchFamily="34" charset="0"/>
                <a:cs typeface="Arial" panose="020B0604020202020204" pitchFamily="34" charset="0"/>
              </a:rPr>
              <a:t>recovery</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with performance variable. </a:t>
            </a:r>
            <a:endParaRPr lang="tr-TR" dirty="0" smtClean="0">
              <a:solidFill>
                <a:schemeClr val="tx1"/>
              </a:solidFill>
              <a:latin typeface="Arial" panose="020B0604020202020204" pitchFamily="34" charset="0"/>
              <a:cs typeface="Arial" panose="020B0604020202020204" pitchFamily="34" charset="0"/>
            </a:endParaRPr>
          </a:p>
          <a:p>
            <a:pPr algn="just"/>
            <a:r>
              <a:rPr lang="en-US" dirty="0" smtClean="0">
                <a:solidFill>
                  <a:schemeClr val="tx1"/>
                </a:solidFill>
                <a:latin typeface="Arial" panose="020B0604020202020204" pitchFamily="34" charset="0"/>
                <a:cs typeface="Arial" panose="020B0604020202020204" pitchFamily="34" charset="0"/>
              </a:rPr>
              <a:t>In </a:t>
            </a:r>
            <a:r>
              <a:rPr lang="en-US" dirty="0">
                <a:solidFill>
                  <a:schemeClr val="tx1"/>
                </a:solidFill>
                <a:latin typeface="Arial" panose="020B0604020202020204" pitchFamily="34" charset="0"/>
                <a:cs typeface="Arial" panose="020B0604020202020204" pitchFamily="34" charset="0"/>
              </a:rPr>
              <a:t>terms of relationship strength, it appears that there is most stronger relationship between </a:t>
            </a:r>
            <a:r>
              <a:rPr lang="tr-TR" dirty="0" err="1" smtClean="0">
                <a:solidFill>
                  <a:schemeClr val="tx1"/>
                </a:solidFill>
                <a:latin typeface="Arial" panose="020B0604020202020204" pitchFamily="34" charset="0"/>
                <a:cs typeface="Arial" panose="020B0604020202020204" pitchFamily="34" charset="0"/>
              </a:rPr>
              <a:t>recovery</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factor of the critical success factors and performance (r= 0.61). </a:t>
            </a:r>
            <a:endParaRPr lang="tr-TR" dirty="0">
              <a:solidFill>
                <a:schemeClr val="tx1"/>
              </a:solidFill>
              <a:latin typeface="Arial" panose="020B0604020202020204" pitchFamily="34" charset="0"/>
              <a:cs typeface="Arial" panose="020B0604020202020204" pitchFamily="34" charset="0"/>
            </a:endParaRPr>
          </a:p>
          <a:p>
            <a:pPr algn="just"/>
            <a:endParaRPr lang="tr-TR" dirty="0" smtClean="0">
              <a:latin typeface="Arial" panose="020B0604020202020204" pitchFamily="34" charset="0"/>
              <a:cs typeface="Arial" panose="020B0604020202020204" pitchFamily="34" charset="0"/>
            </a:endParaRPr>
          </a:p>
          <a:p>
            <a:pPr algn="just"/>
            <a:r>
              <a:rPr lang="tr-TR" dirty="0" smtClean="0">
                <a:solidFill>
                  <a:srgbClr val="0070C0"/>
                </a:solidFill>
                <a:latin typeface="Arial" panose="020B0604020202020204" pitchFamily="34" charset="0"/>
                <a:cs typeface="Arial" panose="020B0604020202020204" pitchFamily="34" charset="0"/>
              </a:rPr>
              <a:t>Tablo 4’ e </a:t>
            </a:r>
            <a:r>
              <a:rPr lang="tr-TR" dirty="0">
                <a:solidFill>
                  <a:srgbClr val="0070C0"/>
                </a:solidFill>
                <a:latin typeface="Arial" panose="020B0604020202020204" pitchFamily="34" charset="0"/>
                <a:cs typeface="Arial" panose="020B0604020202020204" pitchFamily="34" charset="0"/>
              </a:rPr>
              <a:t>göre Kritik </a:t>
            </a:r>
            <a:r>
              <a:rPr lang="tr-TR">
                <a:solidFill>
                  <a:srgbClr val="0070C0"/>
                </a:solidFill>
                <a:latin typeface="Arial" panose="020B0604020202020204" pitchFamily="34" charset="0"/>
                <a:cs typeface="Arial" panose="020B0604020202020204" pitchFamily="34" charset="0"/>
              </a:rPr>
              <a:t>Başarı </a:t>
            </a:r>
            <a:r>
              <a:rPr lang="tr-TR" smtClean="0">
                <a:solidFill>
                  <a:srgbClr val="0070C0"/>
                </a:solidFill>
                <a:latin typeface="Arial" panose="020B0604020202020204" pitchFamily="34" charset="0"/>
                <a:cs typeface="Arial" panose="020B0604020202020204" pitchFamily="34" charset="0"/>
              </a:rPr>
              <a:t>faktörlerinden </a:t>
            </a:r>
            <a:r>
              <a:rPr lang="tr-TR" dirty="0">
                <a:solidFill>
                  <a:srgbClr val="0070C0"/>
                </a:solidFill>
                <a:latin typeface="Arial" panose="020B0604020202020204" pitchFamily="34" charset="0"/>
                <a:cs typeface="Arial" panose="020B0604020202020204" pitchFamily="34" charset="0"/>
              </a:rPr>
              <a:t>Planlama, Müdahale ve İyileştirme kriterlerinin hepsiyle performans değişkeni arasında anlamlı ve pozitif yönde bir ilişki vardır. </a:t>
            </a:r>
            <a:endParaRPr lang="tr-TR" dirty="0" smtClean="0">
              <a:solidFill>
                <a:srgbClr val="0070C0"/>
              </a:solidFill>
              <a:latin typeface="Arial" panose="020B0604020202020204" pitchFamily="34" charset="0"/>
              <a:cs typeface="Arial" panose="020B0604020202020204" pitchFamily="34" charset="0"/>
            </a:endParaRPr>
          </a:p>
          <a:p>
            <a:pPr algn="just"/>
            <a:r>
              <a:rPr lang="tr-TR" dirty="0" smtClean="0">
                <a:solidFill>
                  <a:srgbClr val="0070C0"/>
                </a:solidFill>
                <a:latin typeface="Arial" panose="020B0604020202020204" pitchFamily="34" charset="0"/>
                <a:cs typeface="Arial" panose="020B0604020202020204" pitchFamily="34" charset="0"/>
              </a:rPr>
              <a:t>İlişki </a:t>
            </a:r>
            <a:r>
              <a:rPr lang="tr-TR" dirty="0">
                <a:solidFill>
                  <a:srgbClr val="0070C0"/>
                </a:solidFill>
                <a:latin typeface="Arial" panose="020B0604020202020204" pitchFamily="34" charset="0"/>
                <a:cs typeface="Arial" panose="020B0604020202020204" pitchFamily="34" charset="0"/>
              </a:rPr>
              <a:t>kuvveti yönünden ise, </a:t>
            </a:r>
            <a:r>
              <a:rPr lang="tr-TR" dirty="0" err="1" smtClean="0">
                <a:solidFill>
                  <a:srgbClr val="0070C0"/>
                </a:solidFill>
                <a:latin typeface="Arial" panose="020B0604020202020204" pitchFamily="34" charset="0"/>
                <a:cs typeface="Arial" panose="020B0604020202020204" pitchFamily="34" charset="0"/>
              </a:rPr>
              <a:t>KBF’nin</a:t>
            </a:r>
            <a:r>
              <a:rPr lang="tr-TR" dirty="0" smtClean="0">
                <a:solidFill>
                  <a:srgbClr val="0070C0"/>
                </a:solidFill>
                <a:latin typeface="Arial" panose="020B0604020202020204" pitchFamily="34" charset="0"/>
                <a:cs typeface="Arial" panose="020B0604020202020204" pitchFamily="34" charset="0"/>
              </a:rPr>
              <a:t> İyileştirmeye          (</a:t>
            </a:r>
            <a:r>
              <a:rPr lang="tr-TR" dirty="0">
                <a:solidFill>
                  <a:srgbClr val="0070C0"/>
                </a:solidFill>
                <a:latin typeface="Arial" panose="020B0604020202020204" pitchFamily="34" charset="0"/>
                <a:cs typeface="Arial" panose="020B0604020202020204" pitchFamily="34" charset="0"/>
              </a:rPr>
              <a:t>r= 0,61) ilişkin faktörü ile performans arasında, diğer kriterlere göre daha kuvvetli bir ilişkinin olduğu görülmektedir. </a:t>
            </a:r>
          </a:p>
        </p:txBody>
      </p:sp>
      <p:cxnSp>
        <p:nvCxnSpPr>
          <p:cNvPr id="5" name="Düz Bağlayıcı 4"/>
          <p:cNvCxnSpPr>
            <a:stCxn id="3" idx="1"/>
            <a:endCxn id="3" idx="3"/>
          </p:cNvCxnSpPr>
          <p:nvPr/>
        </p:nvCxnSpPr>
        <p:spPr>
          <a:xfrm>
            <a:off x="762000" y="3320988"/>
            <a:ext cx="7543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8080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332656"/>
            <a:ext cx="7704856" cy="6408712"/>
          </a:xfrm>
        </p:spPr>
        <p:txBody>
          <a:bodyPr>
            <a:normAutofit fontScale="85000" lnSpcReduction="20000"/>
          </a:bodyPr>
          <a:lstStyle/>
          <a:p>
            <a:pPr marL="0" indent="0" algn="just">
              <a:buNone/>
            </a:pPr>
            <a:r>
              <a:rPr lang="tr-TR" b="1" dirty="0" err="1" smtClean="0">
                <a:solidFill>
                  <a:schemeClr val="tx1"/>
                </a:solidFill>
                <a:latin typeface="Arial" panose="020B0604020202020204" pitchFamily="34" charset="0"/>
                <a:cs typeface="Arial" panose="020B0604020202020204" pitchFamily="34" charset="0"/>
              </a:rPr>
              <a:t>Conclusion</a:t>
            </a:r>
            <a:endParaRPr lang="tr-TR" b="1" dirty="0" smtClean="0">
              <a:solidFill>
                <a:schemeClr val="tx1"/>
              </a:solidFill>
              <a:latin typeface="Arial" panose="020B0604020202020204" pitchFamily="34" charset="0"/>
              <a:cs typeface="Arial" panose="020B0604020202020204" pitchFamily="34" charset="0"/>
            </a:endParaRPr>
          </a:p>
          <a:p>
            <a:pPr algn="just"/>
            <a:r>
              <a:rPr lang="tr-TR" dirty="0" err="1">
                <a:solidFill>
                  <a:schemeClr val="tx1"/>
                </a:solidFill>
                <a:latin typeface="Arial" panose="020B0604020202020204" pitchFamily="34" charset="0"/>
                <a:cs typeface="Arial" panose="020B0604020202020204" pitchFamily="34" charset="0"/>
              </a:rPr>
              <a:t>The</a:t>
            </a:r>
            <a:r>
              <a:rPr lang="tr-TR" dirty="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organizations and institutions involved in</a:t>
            </a:r>
            <a:r>
              <a:rPr lang="tr-TR" dirty="0">
                <a:solidFill>
                  <a:schemeClr val="tx1"/>
                </a:solidFill>
                <a:latin typeface="Arial" panose="020B0604020202020204" pitchFamily="34" charset="0"/>
                <a:cs typeface="Arial" panose="020B0604020202020204" pitchFamily="34" charset="0"/>
              </a:rPr>
              <a:t> d</a:t>
            </a:r>
            <a:r>
              <a:rPr lang="en-US" dirty="0" err="1">
                <a:solidFill>
                  <a:schemeClr val="tx1"/>
                </a:solidFill>
                <a:latin typeface="Arial" panose="020B0604020202020204" pitchFamily="34" charset="0"/>
                <a:cs typeface="Arial" panose="020B0604020202020204" pitchFamily="34" charset="0"/>
              </a:rPr>
              <a:t>isaster</a:t>
            </a:r>
            <a:r>
              <a:rPr lang="en-US" dirty="0">
                <a:solidFill>
                  <a:schemeClr val="tx1"/>
                </a:solidFill>
                <a:latin typeface="Arial" panose="020B0604020202020204" pitchFamily="34" charset="0"/>
                <a:cs typeface="Arial" panose="020B0604020202020204" pitchFamily="34" charset="0"/>
              </a:rPr>
              <a:t> </a:t>
            </a:r>
            <a:r>
              <a:rPr lang="tr-TR" dirty="0" err="1">
                <a:solidFill>
                  <a:schemeClr val="tx1"/>
                </a:solidFill>
                <a:latin typeface="Arial" panose="020B0604020202020204" pitchFamily="34" charset="0"/>
                <a:cs typeface="Arial" panose="020B0604020202020204" pitchFamily="34" charset="0"/>
              </a:rPr>
              <a:t>and</a:t>
            </a:r>
            <a:r>
              <a:rPr lang="tr-TR" dirty="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emergency situations </a:t>
            </a:r>
            <a:r>
              <a:rPr lang="tr-TR" dirty="0" smtClean="0">
                <a:solidFill>
                  <a:schemeClr val="tx1"/>
                </a:solidFill>
                <a:latin typeface="Arial" panose="020B0604020202020204" pitchFamily="34" charset="0"/>
                <a:cs typeface="Arial" panose="020B0604020202020204" pitchFamily="34" charset="0"/>
              </a:rPr>
              <a:t>g</a:t>
            </a:r>
            <a:r>
              <a:rPr lang="en-US" dirty="0" smtClean="0">
                <a:solidFill>
                  <a:schemeClr val="tx1"/>
                </a:solidFill>
                <a:latin typeface="Arial" panose="020B0604020202020204" pitchFamily="34" charset="0"/>
                <a:cs typeface="Arial" panose="020B0604020202020204" pitchFamily="34" charset="0"/>
              </a:rPr>
              <a:t>iv</a:t>
            </a:r>
            <a:r>
              <a:rPr lang="tr-TR" dirty="0" err="1" smtClean="0">
                <a:solidFill>
                  <a:schemeClr val="tx1"/>
                </a:solidFill>
                <a:latin typeface="Arial" panose="020B0604020202020204" pitchFamily="34" charset="0"/>
                <a:cs typeface="Arial" panose="020B0604020202020204" pitchFamily="34" charset="0"/>
              </a:rPr>
              <a:t>ing</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importance to the critical success factors </a:t>
            </a:r>
            <a:r>
              <a:rPr lang="en-US" dirty="0" smtClean="0">
                <a:solidFill>
                  <a:schemeClr val="tx1"/>
                </a:solidFill>
                <a:latin typeface="Arial" panose="020B0604020202020204" pitchFamily="34" charset="0"/>
                <a:cs typeface="Arial" panose="020B0604020202020204" pitchFamily="34" charset="0"/>
              </a:rPr>
              <a:t>is </a:t>
            </a:r>
            <a:r>
              <a:rPr lang="en-US" dirty="0">
                <a:solidFill>
                  <a:schemeClr val="tx1"/>
                </a:solidFill>
                <a:latin typeface="Arial" panose="020B0604020202020204" pitchFamily="34" charset="0"/>
                <a:cs typeface="Arial" panose="020B0604020202020204" pitchFamily="34" charset="0"/>
              </a:rPr>
              <a:t>a key </a:t>
            </a:r>
            <a:r>
              <a:rPr lang="en-US" dirty="0" smtClean="0">
                <a:solidFill>
                  <a:schemeClr val="tx1"/>
                </a:solidFill>
                <a:latin typeface="Arial" panose="020B0604020202020204" pitchFamily="34" charset="0"/>
                <a:cs typeface="Arial" panose="020B0604020202020204" pitchFamily="34" charset="0"/>
              </a:rPr>
              <a:t>element</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that</a:t>
            </a:r>
            <a:r>
              <a:rPr lang="tr-TR"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will </a:t>
            </a:r>
            <a:r>
              <a:rPr lang="en-US" dirty="0">
                <a:solidFill>
                  <a:schemeClr val="tx1"/>
                </a:solidFill>
                <a:latin typeface="Arial" panose="020B0604020202020204" pitchFamily="34" charset="0"/>
                <a:cs typeface="Arial" panose="020B0604020202020204" pitchFamily="34" charset="0"/>
              </a:rPr>
              <a:t>increase</a:t>
            </a:r>
            <a:r>
              <a:rPr lang="en-US" dirty="0" smtClean="0">
                <a:solidFill>
                  <a:schemeClr val="tx1"/>
                </a:solidFill>
                <a:latin typeface="Arial" panose="020B0604020202020204" pitchFamily="34" charset="0"/>
                <a:cs typeface="Arial" panose="020B0604020202020204" pitchFamily="34" charset="0"/>
              </a:rPr>
              <a:t> success</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and</a:t>
            </a:r>
            <a:r>
              <a:rPr lang="tr-TR" dirty="0">
                <a:solidFill>
                  <a:schemeClr val="tx1"/>
                </a:solidFill>
                <a:latin typeface="Arial" panose="020B0604020202020204" pitchFamily="34" charset="0"/>
                <a:cs typeface="Arial" panose="020B0604020202020204" pitchFamily="34" charset="0"/>
              </a:rPr>
              <a:t> </a:t>
            </a:r>
            <a:r>
              <a:rPr lang="tr-TR" dirty="0" err="1">
                <a:solidFill>
                  <a:schemeClr val="tx1"/>
                </a:solidFill>
                <a:latin typeface="Arial" panose="020B0604020202020204" pitchFamily="34" charset="0"/>
                <a:cs typeface="Arial" panose="020B0604020202020204" pitchFamily="34" charset="0"/>
              </a:rPr>
              <a:t>performance</a:t>
            </a:r>
            <a:r>
              <a:rPr lang="en-US" dirty="0" smtClean="0">
                <a:solidFill>
                  <a:schemeClr val="tx1"/>
                </a:solidFill>
                <a:latin typeface="Arial" panose="020B0604020202020204" pitchFamily="34" charset="0"/>
                <a:cs typeface="Arial" panose="020B0604020202020204" pitchFamily="34" charset="0"/>
              </a:rPr>
              <a:t>.</a:t>
            </a:r>
            <a:endParaRPr lang="tr-TR" dirty="0">
              <a:solidFill>
                <a:schemeClr val="tx1"/>
              </a:solidFill>
              <a:latin typeface="Arial" panose="020B0604020202020204" pitchFamily="34" charset="0"/>
              <a:cs typeface="Arial" panose="020B0604020202020204" pitchFamily="34" charset="0"/>
            </a:endParaRPr>
          </a:p>
          <a:p>
            <a:pPr algn="just"/>
            <a:r>
              <a:rPr lang="en-US" dirty="0" smtClean="0">
                <a:solidFill>
                  <a:schemeClr val="tx1"/>
                </a:solidFill>
                <a:latin typeface="Arial" panose="020B0604020202020204" pitchFamily="34" charset="0"/>
                <a:cs typeface="Arial" panose="020B0604020202020204" pitchFamily="34" charset="0"/>
              </a:rPr>
              <a:t>In </a:t>
            </a:r>
            <a:r>
              <a:rPr lang="en-US" dirty="0">
                <a:solidFill>
                  <a:schemeClr val="tx1"/>
                </a:solidFill>
                <a:latin typeface="Arial" panose="020B0604020202020204" pitchFamily="34" charset="0"/>
                <a:cs typeface="Arial" panose="020B0604020202020204" pitchFamily="34" charset="0"/>
              </a:rPr>
              <a:t>addition, studies </a:t>
            </a:r>
            <a:r>
              <a:rPr lang="en-US" dirty="0" smtClean="0">
                <a:solidFill>
                  <a:schemeClr val="tx1"/>
                </a:solidFill>
                <a:latin typeface="Arial" panose="020B0604020202020204" pitchFamily="34" charset="0"/>
                <a:cs typeface="Arial" panose="020B0604020202020204" pitchFamily="34" charset="0"/>
              </a:rPr>
              <a:t>on</a:t>
            </a:r>
            <a:r>
              <a:rPr lang="tr-TR"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critical </a:t>
            </a:r>
            <a:r>
              <a:rPr lang="en-US" dirty="0">
                <a:solidFill>
                  <a:schemeClr val="tx1"/>
                </a:solidFill>
                <a:latin typeface="Arial" panose="020B0604020202020204" pitchFamily="34" charset="0"/>
                <a:cs typeface="Arial" panose="020B0604020202020204" pitchFamily="34" charset="0"/>
              </a:rPr>
              <a:t>success factors and performance criteria </a:t>
            </a:r>
            <a:r>
              <a:rPr lang="en-US" dirty="0" smtClean="0">
                <a:solidFill>
                  <a:schemeClr val="tx1"/>
                </a:solidFill>
                <a:latin typeface="Arial" panose="020B0604020202020204" pitchFamily="34" charset="0"/>
                <a:cs typeface="Arial" panose="020B0604020202020204" pitchFamily="34" charset="0"/>
              </a:rPr>
              <a:t> </a:t>
            </a:r>
            <a:r>
              <a:rPr lang="tr-TR" dirty="0" smtClean="0">
                <a:solidFill>
                  <a:schemeClr val="tx1"/>
                </a:solidFill>
                <a:latin typeface="Arial" panose="020B0604020202020204" pitchFamily="34" charset="0"/>
                <a:cs typeface="Arial" panose="020B0604020202020204" pitchFamily="34" charset="0"/>
              </a:rPr>
              <a:t>of </a:t>
            </a:r>
            <a:r>
              <a:rPr lang="en-US" dirty="0" smtClean="0">
                <a:solidFill>
                  <a:schemeClr val="tx1"/>
                </a:solidFill>
                <a:latin typeface="Arial" panose="020B0604020202020204" pitchFamily="34" charset="0"/>
                <a:cs typeface="Arial" panose="020B0604020202020204" pitchFamily="34" charset="0"/>
              </a:rPr>
              <a:t>disaster </a:t>
            </a:r>
            <a:r>
              <a:rPr lang="en-US" dirty="0">
                <a:solidFill>
                  <a:schemeClr val="tx1"/>
                </a:solidFill>
                <a:latin typeface="Arial" panose="020B0604020202020204" pitchFamily="34" charset="0"/>
                <a:cs typeface="Arial" panose="020B0604020202020204" pitchFamily="34" charset="0"/>
              </a:rPr>
              <a:t>and emergency </a:t>
            </a:r>
            <a:r>
              <a:rPr lang="en-US" dirty="0" smtClean="0">
                <a:solidFill>
                  <a:schemeClr val="tx1"/>
                </a:solidFill>
                <a:latin typeface="Arial" panose="020B0604020202020204" pitchFamily="34" charset="0"/>
                <a:cs typeface="Arial" panose="020B0604020202020204" pitchFamily="34" charset="0"/>
              </a:rPr>
              <a:t>management </a:t>
            </a:r>
            <a:r>
              <a:rPr lang="en-US" dirty="0">
                <a:solidFill>
                  <a:schemeClr val="tx1"/>
                </a:solidFill>
                <a:latin typeface="Arial" panose="020B0604020202020204" pitchFamily="34" charset="0"/>
                <a:cs typeface="Arial" panose="020B0604020202020204" pitchFamily="34" charset="0"/>
              </a:rPr>
              <a:t>are very few</a:t>
            </a:r>
            <a:r>
              <a:rPr lang="en-US" dirty="0" smtClean="0">
                <a:solidFill>
                  <a:schemeClr val="tx1"/>
                </a:solidFill>
                <a:latin typeface="Arial" panose="020B0604020202020204" pitchFamily="34" charset="0"/>
                <a:cs typeface="Arial" panose="020B0604020202020204" pitchFamily="34" charset="0"/>
              </a:rPr>
              <a:t> </a:t>
            </a:r>
            <a:r>
              <a:rPr lang="tr-TR" dirty="0" smtClean="0">
                <a:solidFill>
                  <a:schemeClr val="tx1"/>
                </a:solidFill>
                <a:latin typeface="Arial" panose="020B0604020202020204" pitchFamily="34" charset="0"/>
                <a:cs typeface="Arial" panose="020B0604020202020204" pitchFamily="34" charset="0"/>
              </a:rPr>
              <a:t>in</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our </a:t>
            </a:r>
            <a:r>
              <a:rPr lang="en-US" dirty="0" smtClean="0">
                <a:solidFill>
                  <a:schemeClr val="tx1"/>
                </a:solidFill>
                <a:latin typeface="Arial" panose="020B0604020202020204" pitchFamily="34" charset="0"/>
                <a:cs typeface="Arial" panose="020B0604020202020204" pitchFamily="34" charset="0"/>
              </a:rPr>
              <a:t>country. </a:t>
            </a:r>
            <a:r>
              <a:rPr lang="en-US" dirty="0">
                <a:solidFill>
                  <a:schemeClr val="tx1"/>
                </a:solidFill>
                <a:latin typeface="Arial" panose="020B0604020202020204" pitchFamily="34" charset="0"/>
                <a:cs typeface="Arial" panose="020B0604020202020204" pitchFamily="34" charset="0"/>
              </a:rPr>
              <a:t>For example; twenty five of </a:t>
            </a:r>
            <a:r>
              <a:rPr lang="en-US" dirty="0" smtClean="0">
                <a:solidFill>
                  <a:schemeClr val="tx1"/>
                </a:solidFill>
                <a:latin typeface="Arial" panose="020B0604020202020204" pitchFamily="34" charset="0"/>
                <a:cs typeface="Arial" panose="020B0604020202020204" pitchFamily="34" charset="0"/>
              </a:rPr>
              <a:t>the </a:t>
            </a:r>
            <a:r>
              <a:rPr lang="en-US" dirty="0">
                <a:solidFill>
                  <a:schemeClr val="tx1"/>
                </a:solidFill>
                <a:latin typeface="Arial" panose="020B0604020202020204" pitchFamily="34" charset="0"/>
                <a:cs typeface="Arial" panose="020B0604020202020204" pitchFamily="34" charset="0"/>
              </a:rPr>
              <a:t>critical </a:t>
            </a:r>
            <a:r>
              <a:rPr lang="en-US" dirty="0" smtClean="0">
                <a:solidFill>
                  <a:schemeClr val="tx1"/>
                </a:solidFill>
                <a:latin typeface="Arial" panose="020B0604020202020204" pitchFamily="34" charset="0"/>
                <a:cs typeface="Arial" panose="020B0604020202020204" pitchFamily="34" charset="0"/>
              </a:rPr>
              <a:t>success </a:t>
            </a:r>
            <a:r>
              <a:rPr lang="en-US" dirty="0">
                <a:solidFill>
                  <a:schemeClr val="tx1"/>
                </a:solidFill>
                <a:latin typeface="Arial" panose="020B0604020202020204" pitchFamily="34" charset="0"/>
                <a:cs typeface="Arial" panose="020B0604020202020204" pitchFamily="34" charset="0"/>
              </a:rPr>
              <a:t>factors we </a:t>
            </a:r>
            <a:r>
              <a:rPr lang="en-US" dirty="0" smtClean="0">
                <a:solidFill>
                  <a:schemeClr val="tx1"/>
                </a:solidFill>
                <a:latin typeface="Arial" panose="020B0604020202020204" pitchFamily="34" charset="0"/>
                <a:cs typeface="Arial" panose="020B0604020202020204" pitchFamily="34" charset="0"/>
              </a:rPr>
              <a:t>use</a:t>
            </a:r>
            <a:r>
              <a:rPr lang="tr-TR" dirty="0" smtClean="0">
                <a:solidFill>
                  <a:schemeClr val="tx1"/>
                </a:solidFill>
                <a:latin typeface="Arial" panose="020B0604020202020204" pitchFamily="34" charset="0"/>
                <a:cs typeface="Arial" panose="020B0604020202020204" pitchFamily="34" charset="0"/>
              </a:rPr>
              <a:t>d</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in this </a:t>
            </a:r>
            <a:r>
              <a:rPr lang="en-US" dirty="0" smtClean="0">
                <a:solidFill>
                  <a:schemeClr val="tx1"/>
                </a:solidFill>
                <a:latin typeface="Arial" panose="020B0604020202020204" pitchFamily="34" charset="0"/>
                <a:cs typeface="Arial" panose="020B0604020202020204" pitchFamily="34" charset="0"/>
              </a:rPr>
              <a:t>study</a:t>
            </a:r>
            <a:r>
              <a:rPr lang="tr-TR"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have </a:t>
            </a:r>
            <a:r>
              <a:rPr lang="en-US" dirty="0">
                <a:solidFill>
                  <a:schemeClr val="tx1"/>
                </a:solidFill>
                <a:latin typeface="Arial" panose="020B0604020202020204" pitchFamily="34" charset="0"/>
                <a:cs typeface="Arial" panose="020B0604020202020204" pitchFamily="34" charset="0"/>
              </a:rPr>
              <a:t>entered the literature </a:t>
            </a:r>
            <a:r>
              <a:rPr lang="en-US" dirty="0" smtClean="0">
                <a:solidFill>
                  <a:schemeClr val="tx1"/>
                </a:solidFill>
                <a:latin typeface="Arial" panose="020B0604020202020204" pitchFamily="34" charset="0"/>
                <a:cs typeface="Arial" panose="020B0604020202020204" pitchFamily="34" charset="0"/>
              </a:rPr>
              <a:t>between 2003-2010.</a:t>
            </a:r>
            <a:endParaRPr lang="tr-TR" dirty="0" smtClean="0">
              <a:solidFill>
                <a:schemeClr val="tx1"/>
              </a:solidFill>
              <a:latin typeface="Arial" panose="020B0604020202020204" pitchFamily="34" charset="0"/>
              <a:cs typeface="Arial" panose="020B0604020202020204" pitchFamily="34" charset="0"/>
            </a:endParaRPr>
          </a:p>
          <a:p>
            <a:pPr algn="just"/>
            <a:r>
              <a:rPr lang="en-US" dirty="0" smtClean="0">
                <a:solidFill>
                  <a:schemeClr val="tx1"/>
                </a:solidFill>
                <a:latin typeface="Arial" panose="020B0604020202020204" pitchFamily="34" charset="0"/>
                <a:cs typeface="Arial" panose="020B0604020202020204" pitchFamily="34" charset="0"/>
              </a:rPr>
              <a:t>Therefore</a:t>
            </a:r>
            <a:r>
              <a:rPr lang="en-US" dirty="0">
                <a:solidFill>
                  <a:schemeClr val="tx1"/>
                </a:solidFill>
                <a:latin typeface="Arial" panose="020B0604020202020204" pitchFamily="34" charset="0"/>
                <a:cs typeface="Arial" panose="020B0604020202020204" pitchFamily="34" charset="0"/>
              </a:rPr>
              <a:t>, being new in this area, critical success </a:t>
            </a:r>
            <a:r>
              <a:rPr lang="en-US" dirty="0" smtClean="0">
                <a:solidFill>
                  <a:schemeClr val="tx1"/>
                </a:solidFill>
                <a:latin typeface="Arial" panose="020B0604020202020204" pitchFamily="34" charset="0"/>
                <a:cs typeface="Arial" panose="020B0604020202020204" pitchFamily="34" charset="0"/>
              </a:rPr>
              <a:t>factors</a:t>
            </a:r>
            <a:r>
              <a:rPr lang="tr-TR" dirty="0" smtClean="0">
                <a:solidFill>
                  <a:schemeClr val="tx1"/>
                </a:solidFill>
                <a:latin typeface="Arial" panose="020B0604020202020204" pitchFamily="34" charset="0"/>
                <a:cs typeface="Arial" panose="020B0604020202020204" pitchFamily="34" charset="0"/>
              </a:rPr>
              <a:t> of </a:t>
            </a:r>
            <a:r>
              <a:rPr lang="en-US" dirty="0" smtClean="0">
                <a:solidFill>
                  <a:schemeClr val="tx1"/>
                </a:solidFill>
                <a:latin typeface="Arial" panose="020B0604020202020204" pitchFamily="34" charset="0"/>
                <a:cs typeface="Arial" panose="020B0604020202020204" pitchFamily="34" charset="0"/>
              </a:rPr>
              <a:t>disaster and emergency</a:t>
            </a:r>
            <a:r>
              <a:rPr lang="tr-TR"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management </a:t>
            </a:r>
            <a:r>
              <a:rPr lang="en-US" dirty="0">
                <a:solidFill>
                  <a:schemeClr val="tx1"/>
                </a:solidFill>
                <a:latin typeface="Arial" panose="020B0604020202020204" pitchFamily="34" charset="0"/>
                <a:cs typeface="Arial" panose="020B0604020202020204" pitchFamily="34" charset="0"/>
              </a:rPr>
              <a:t>offers a large work </a:t>
            </a:r>
            <a:r>
              <a:rPr lang="en-US" dirty="0" smtClean="0">
                <a:solidFill>
                  <a:schemeClr val="tx1"/>
                </a:solidFill>
                <a:latin typeface="Arial" panose="020B0604020202020204" pitchFamily="34" charset="0"/>
                <a:cs typeface="Arial" panose="020B0604020202020204" pitchFamily="34" charset="0"/>
              </a:rPr>
              <a:t>area. </a:t>
            </a:r>
            <a:endParaRPr lang="tr-TR" dirty="0" smtClean="0">
              <a:solidFill>
                <a:schemeClr val="tx1"/>
              </a:solidFill>
              <a:latin typeface="Arial" panose="020B0604020202020204" pitchFamily="34" charset="0"/>
              <a:cs typeface="Arial" panose="020B0604020202020204" pitchFamily="34" charset="0"/>
            </a:endParaRPr>
          </a:p>
          <a:p>
            <a:pPr marL="0" indent="0" algn="just">
              <a:buNone/>
            </a:pPr>
            <a:r>
              <a:rPr lang="tr-TR" b="1" dirty="0" smtClean="0">
                <a:solidFill>
                  <a:srgbClr val="0070C0"/>
                </a:solidFill>
                <a:latin typeface="Arial" panose="020B0604020202020204" pitchFamily="34" charset="0"/>
                <a:cs typeface="Arial" panose="020B0604020202020204" pitchFamily="34" charset="0"/>
              </a:rPr>
              <a:t>Sonuç</a:t>
            </a:r>
          </a:p>
          <a:p>
            <a:pPr algn="just"/>
            <a:r>
              <a:rPr lang="tr-TR" dirty="0" smtClean="0">
                <a:solidFill>
                  <a:srgbClr val="0070C0"/>
                </a:solidFill>
                <a:latin typeface="Arial" panose="020B0604020202020204" pitchFamily="34" charset="0"/>
                <a:cs typeface="Arial" panose="020B0604020202020204" pitchFamily="34" charset="0"/>
              </a:rPr>
              <a:t>Afet </a:t>
            </a:r>
            <a:r>
              <a:rPr lang="tr-TR" dirty="0">
                <a:solidFill>
                  <a:srgbClr val="0070C0"/>
                </a:solidFill>
                <a:latin typeface="Arial" panose="020B0604020202020204" pitchFamily="34" charset="0"/>
                <a:cs typeface="Arial" panose="020B0604020202020204" pitchFamily="34" charset="0"/>
              </a:rPr>
              <a:t>ve acil </a:t>
            </a:r>
            <a:r>
              <a:rPr lang="tr-TR" dirty="0" smtClean="0">
                <a:solidFill>
                  <a:srgbClr val="0070C0"/>
                </a:solidFill>
                <a:latin typeface="Arial" panose="020B0604020202020204" pitchFamily="34" charset="0"/>
                <a:cs typeface="Arial" panose="020B0604020202020204" pitchFamily="34" charset="0"/>
              </a:rPr>
              <a:t>durumlarda görev </a:t>
            </a:r>
            <a:r>
              <a:rPr lang="tr-TR" dirty="0">
                <a:solidFill>
                  <a:srgbClr val="0070C0"/>
                </a:solidFill>
                <a:latin typeface="Arial" panose="020B0604020202020204" pitchFamily="34" charset="0"/>
                <a:cs typeface="Arial" panose="020B0604020202020204" pitchFamily="34" charset="0"/>
              </a:rPr>
              <a:t>alan kurum </a:t>
            </a:r>
            <a:r>
              <a:rPr lang="tr-TR" dirty="0" smtClean="0">
                <a:solidFill>
                  <a:srgbClr val="0070C0"/>
                </a:solidFill>
                <a:latin typeface="Arial" panose="020B0604020202020204" pitchFamily="34" charset="0"/>
                <a:cs typeface="Arial" panose="020B0604020202020204" pitchFamily="34" charset="0"/>
              </a:rPr>
              <a:t>ve </a:t>
            </a:r>
            <a:r>
              <a:rPr lang="tr-TR" dirty="0">
                <a:solidFill>
                  <a:srgbClr val="0070C0"/>
                </a:solidFill>
                <a:latin typeface="Arial" panose="020B0604020202020204" pitchFamily="34" charset="0"/>
                <a:cs typeface="Arial" panose="020B0604020202020204" pitchFamily="34" charset="0"/>
              </a:rPr>
              <a:t>kuruluşların </a:t>
            </a:r>
            <a:r>
              <a:rPr lang="tr-TR" dirty="0" smtClean="0">
                <a:solidFill>
                  <a:srgbClr val="0070C0"/>
                </a:solidFill>
                <a:latin typeface="Arial" panose="020B0604020202020204" pitchFamily="34" charset="0"/>
                <a:cs typeface="Arial" panose="020B0604020202020204" pitchFamily="34" charset="0"/>
              </a:rPr>
              <a:t>kritik başarı faktörlerine gereken önemi vermeleri başarıyı ve performansı </a:t>
            </a:r>
            <a:r>
              <a:rPr lang="tr-TR" dirty="0">
                <a:solidFill>
                  <a:srgbClr val="0070C0"/>
                </a:solidFill>
                <a:latin typeface="Arial" panose="020B0604020202020204" pitchFamily="34" charset="0"/>
                <a:cs typeface="Arial" panose="020B0604020202020204" pitchFamily="34" charset="0"/>
              </a:rPr>
              <a:t>artıracak bir unsurdur</a:t>
            </a:r>
            <a:r>
              <a:rPr lang="tr-TR" dirty="0" smtClean="0">
                <a:solidFill>
                  <a:srgbClr val="0070C0"/>
                </a:solidFill>
                <a:latin typeface="Arial" panose="020B0604020202020204" pitchFamily="34" charset="0"/>
                <a:cs typeface="Arial" panose="020B0604020202020204" pitchFamily="34" charset="0"/>
              </a:rPr>
              <a:t>.</a:t>
            </a:r>
          </a:p>
          <a:p>
            <a:pPr algn="just"/>
            <a:r>
              <a:rPr lang="tr-TR" dirty="0" smtClean="0">
                <a:solidFill>
                  <a:srgbClr val="0070C0"/>
                </a:solidFill>
                <a:latin typeface="Arial" panose="020B0604020202020204" pitchFamily="34" charset="0"/>
                <a:cs typeface="Arial" panose="020B0604020202020204" pitchFamily="34" charset="0"/>
              </a:rPr>
              <a:t>Ayrıca, </a:t>
            </a:r>
            <a:r>
              <a:rPr lang="tr-TR" dirty="0">
                <a:solidFill>
                  <a:srgbClr val="0070C0"/>
                </a:solidFill>
                <a:latin typeface="Arial" panose="020B0604020202020204" pitchFamily="34" charset="0"/>
                <a:cs typeface="Arial" panose="020B0604020202020204" pitchFamily="34" charset="0"/>
              </a:rPr>
              <a:t>Afet ve Acil durum yönetimindeki kritik başarı faktörleri ve performans ölçütleriyle ilgili </a:t>
            </a:r>
            <a:r>
              <a:rPr lang="tr-TR" dirty="0" smtClean="0">
                <a:solidFill>
                  <a:srgbClr val="0070C0"/>
                </a:solidFill>
                <a:latin typeface="Arial" panose="020B0604020202020204" pitchFamily="34" charset="0"/>
                <a:cs typeface="Arial" panose="020B0604020202020204" pitchFamily="34" charset="0"/>
              </a:rPr>
              <a:t>çalışmalar </a:t>
            </a:r>
            <a:r>
              <a:rPr lang="tr-TR" dirty="0">
                <a:solidFill>
                  <a:srgbClr val="0070C0"/>
                </a:solidFill>
                <a:latin typeface="Arial" panose="020B0604020202020204" pitchFamily="34" charset="0"/>
                <a:cs typeface="Arial" panose="020B0604020202020204" pitchFamily="34" charset="0"/>
              </a:rPr>
              <a:t>ülkemizde çok </a:t>
            </a:r>
            <a:r>
              <a:rPr lang="tr-TR" dirty="0" smtClean="0">
                <a:solidFill>
                  <a:srgbClr val="0070C0"/>
                </a:solidFill>
                <a:latin typeface="Arial" panose="020B0604020202020204" pitchFamily="34" charset="0"/>
                <a:cs typeface="Arial" panose="020B0604020202020204" pitchFamily="34" charset="0"/>
              </a:rPr>
              <a:t>az bulunmaktır</a:t>
            </a:r>
            <a:r>
              <a:rPr lang="tr-TR" dirty="0">
                <a:solidFill>
                  <a:srgbClr val="0070C0"/>
                </a:solidFill>
                <a:latin typeface="Arial" panose="020B0604020202020204" pitchFamily="34" charset="0"/>
                <a:cs typeface="Arial" panose="020B0604020202020204" pitchFamily="34" charset="0"/>
              </a:rPr>
              <a:t>. Ö</a:t>
            </a:r>
            <a:r>
              <a:rPr lang="tr-TR" dirty="0" smtClean="0">
                <a:solidFill>
                  <a:srgbClr val="0070C0"/>
                </a:solidFill>
                <a:latin typeface="Arial" panose="020B0604020202020204" pitchFamily="34" charset="0"/>
                <a:cs typeface="Arial" panose="020B0604020202020204" pitchFamily="34" charset="0"/>
              </a:rPr>
              <a:t>rneğin</a:t>
            </a:r>
            <a:r>
              <a:rPr lang="tr-TR" dirty="0">
                <a:solidFill>
                  <a:srgbClr val="0070C0"/>
                </a:solidFill>
                <a:latin typeface="Arial" panose="020B0604020202020204" pitchFamily="34" charset="0"/>
                <a:cs typeface="Arial" panose="020B0604020202020204" pitchFamily="34" charset="0"/>
              </a:rPr>
              <a:t>; bu çalışmada kullandığımız </a:t>
            </a:r>
            <a:r>
              <a:rPr lang="tr-TR" dirty="0" smtClean="0">
                <a:solidFill>
                  <a:srgbClr val="0070C0"/>
                </a:solidFill>
                <a:latin typeface="Arial" panose="020B0604020202020204" pitchFamily="34" charset="0"/>
                <a:cs typeface="Arial" panose="020B0604020202020204" pitchFamily="34" charset="0"/>
              </a:rPr>
              <a:t>yirmi adet </a:t>
            </a:r>
            <a:r>
              <a:rPr lang="tr-TR" dirty="0">
                <a:solidFill>
                  <a:srgbClr val="0070C0"/>
                </a:solidFill>
                <a:latin typeface="Arial" panose="020B0604020202020204" pitchFamily="34" charset="0"/>
                <a:cs typeface="Arial" panose="020B0604020202020204" pitchFamily="34" charset="0"/>
              </a:rPr>
              <a:t>kritik başarı faktörünün on beş tanesi 2003–2010 yılları arasında literatüre </a:t>
            </a:r>
            <a:r>
              <a:rPr lang="tr-TR" dirty="0" smtClean="0">
                <a:solidFill>
                  <a:srgbClr val="0070C0"/>
                </a:solidFill>
                <a:latin typeface="Arial" panose="020B0604020202020204" pitchFamily="34" charset="0"/>
                <a:cs typeface="Arial" panose="020B0604020202020204" pitchFamily="34" charset="0"/>
              </a:rPr>
              <a:t>girmiştir. </a:t>
            </a:r>
          </a:p>
          <a:p>
            <a:pPr algn="just"/>
            <a:r>
              <a:rPr lang="tr-TR" dirty="0" smtClean="0">
                <a:solidFill>
                  <a:srgbClr val="0070C0"/>
                </a:solidFill>
                <a:latin typeface="Arial" panose="020B0604020202020204" pitchFamily="34" charset="0"/>
                <a:cs typeface="Arial" panose="020B0604020202020204" pitchFamily="34" charset="0"/>
              </a:rPr>
              <a:t>Dolayısıyla </a:t>
            </a:r>
            <a:r>
              <a:rPr lang="tr-TR" dirty="0">
                <a:solidFill>
                  <a:srgbClr val="0070C0"/>
                </a:solidFill>
                <a:latin typeface="Arial" panose="020B0604020202020204" pitchFamily="34" charset="0"/>
                <a:cs typeface="Arial" panose="020B0604020202020204" pitchFamily="34" charset="0"/>
              </a:rPr>
              <a:t>bu </a:t>
            </a:r>
            <a:r>
              <a:rPr lang="tr-TR" dirty="0" smtClean="0">
                <a:solidFill>
                  <a:srgbClr val="0070C0"/>
                </a:solidFill>
                <a:latin typeface="Arial" panose="020B0604020202020204" pitchFamily="34" charset="0"/>
                <a:cs typeface="Arial" panose="020B0604020202020204" pitchFamily="34" charset="0"/>
              </a:rPr>
              <a:t>alanın yeni olması, afet </a:t>
            </a:r>
            <a:r>
              <a:rPr lang="tr-TR" dirty="0">
                <a:solidFill>
                  <a:srgbClr val="0070C0"/>
                </a:solidFill>
                <a:latin typeface="Arial" panose="020B0604020202020204" pitchFamily="34" charset="0"/>
                <a:cs typeface="Arial" panose="020B0604020202020204" pitchFamily="34" charset="0"/>
              </a:rPr>
              <a:t>ve </a:t>
            </a:r>
            <a:r>
              <a:rPr lang="tr-TR" dirty="0" smtClean="0">
                <a:solidFill>
                  <a:srgbClr val="0070C0"/>
                </a:solidFill>
                <a:latin typeface="Arial" panose="020B0604020202020204" pitchFamily="34" charset="0"/>
                <a:cs typeface="Arial" panose="020B0604020202020204" pitchFamily="34" charset="0"/>
              </a:rPr>
              <a:t>acil durum </a:t>
            </a:r>
            <a:r>
              <a:rPr lang="tr-TR" dirty="0">
                <a:solidFill>
                  <a:srgbClr val="0070C0"/>
                </a:solidFill>
                <a:latin typeface="Arial" panose="020B0604020202020204" pitchFamily="34" charset="0"/>
                <a:cs typeface="Arial" panose="020B0604020202020204" pitchFamily="34" charset="0"/>
              </a:rPr>
              <a:t>yönetiminde kritik başarı </a:t>
            </a:r>
            <a:r>
              <a:rPr lang="tr-TR" dirty="0" smtClean="0">
                <a:solidFill>
                  <a:srgbClr val="0070C0"/>
                </a:solidFill>
                <a:latin typeface="Arial" panose="020B0604020202020204" pitchFamily="34" charset="0"/>
                <a:cs typeface="Arial" panose="020B0604020202020204" pitchFamily="34" charset="0"/>
              </a:rPr>
              <a:t>faktörleri ile ilgili geniş bir çalışma alanı sunmaktadır.</a:t>
            </a:r>
          </a:p>
        </p:txBody>
      </p:sp>
      <p:cxnSp>
        <p:nvCxnSpPr>
          <p:cNvPr id="4" name="Düz Bağlayıcı 3"/>
          <p:cNvCxnSpPr/>
          <p:nvPr/>
        </p:nvCxnSpPr>
        <p:spPr>
          <a:xfrm>
            <a:off x="762000" y="3501008"/>
            <a:ext cx="7543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7746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685800"/>
            <a:ext cx="7543800" cy="5839544"/>
          </a:xfrm>
        </p:spPr>
        <p:txBody>
          <a:bodyPr>
            <a:normAutofit/>
          </a:bodyPr>
          <a:lstStyle/>
          <a:p>
            <a:pPr marL="0" indent="0" algn="ctr">
              <a:buNone/>
            </a:pPr>
            <a:endParaRPr lang="tr-TR" sz="4000" b="1" dirty="0" smtClean="0">
              <a:solidFill>
                <a:schemeClr val="tx1"/>
              </a:solidFill>
              <a:latin typeface="Arial" panose="020B0604020202020204" pitchFamily="34" charset="0"/>
              <a:cs typeface="Arial" panose="020B0604020202020204" pitchFamily="34" charset="0"/>
            </a:endParaRPr>
          </a:p>
          <a:p>
            <a:pPr marL="0" indent="0" algn="ctr">
              <a:buNone/>
            </a:pPr>
            <a:endParaRPr lang="tr-TR" sz="4000" b="1" dirty="0">
              <a:solidFill>
                <a:schemeClr val="tx1"/>
              </a:solidFill>
              <a:latin typeface="Arial" panose="020B0604020202020204" pitchFamily="34" charset="0"/>
              <a:cs typeface="Arial" panose="020B0604020202020204" pitchFamily="34" charset="0"/>
            </a:endParaRPr>
          </a:p>
          <a:p>
            <a:pPr marL="0" indent="0" algn="ctr">
              <a:buNone/>
            </a:pPr>
            <a:endParaRPr lang="tr-TR" sz="4000" b="1" dirty="0" smtClean="0">
              <a:solidFill>
                <a:schemeClr val="tx1"/>
              </a:solidFill>
              <a:latin typeface="Arial" panose="020B0604020202020204" pitchFamily="34" charset="0"/>
              <a:cs typeface="Arial" panose="020B0604020202020204" pitchFamily="34" charset="0"/>
            </a:endParaRPr>
          </a:p>
          <a:p>
            <a:pPr marL="0" indent="0" algn="ctr">
              <a:buNone/>
            </a:pPr>
            <a:endParaRPr lang="tr-TR" sz="4000" b="1" dirty="0" smtClean="0">
              <a:solidFill>
                <a:schemeClr val="tx1"/>
              </a:solidFill>
              <a:latin typeface="Arial" panose="020B0604020202020204" pitchFamily="34" charset="0"/>
              <a:cs typeface="Arial" panose="020B0604020202020204" pitchFamily="34" charset="0"/>
            </a:endParaRPr>
          </a:p>
          <a:p>
            <a:pPr marL="0" indent="0" algn="ctr">
              <a:buNone/>
            </a:pPr>
            <a:r>
              <a:rPr lang="tr-TR" sz="4000" b="1" dirty="0" smtClean="0">
                <a:solidFill>
                  <a:schemeClr val="tx1"/>
                </a:solidFill>
                <a:latin typeface="Arial" panose="020B0604020202020204" pitchFamily="34" charset="0"/>
                <a:cs typeface="Arial" panose="020B0604020202020204" pitchFamily="34" charset="0"/>
              </a:rPr>
              <a:t>THANK YOU </a:t>
            </a:r>
            <a:r>
              <a:rPr lang="tr-TR" sz="4000" b="1" dirty="0" smtClean="0">
                <a:solidFill>
                  <a:srgbClr val="0070C0"/>
                </a:solidFill>
                <a:latin typeface="Arial" panose="020B0604020202020204" pitchFamily="34" charset="0"/>
                <a:cs typeface="Arial" panose="020B0604020202020204" pitchFamily="34" charset="0"/>
              </a:rPr>
              <a:t>/TEŞEKKÜRLER</a:t>
            </a:r>
          </a:p>
          <a:p>
            <a:pPr marL="0" indent="0" algn="ctr">
              <a:buNone/>
            </a:pPr>
            <a:endParaRPr lang="tr-TR" sz="4000" b="1" dirty="0">
              <a:solidFill>
                <a:srgbClr val="0070C0"/>
              </a:solidFill>
              <a:latin typeface="Arial" panose="020B0604020202020204" pitchFamily="34" charset="0"/>
              <a:cs typeface="Arial" panose="020B0604020202020204" pitchFamily="34" charset="0"/>
            </a:endParaRPr>
          </a:p>
          <a:p>
            <a:pPr marL="0" indent="0" algn="ctr">
              <a:buNone/>
            </a:pPr>
            <a:r>
              <a:rPr lang="tr-TR" sz="2000" dirty="0" smtClean="0">
                <a:solidFill>
                  <a:srgbClr val="0070C0"/>
                </a:solidFill>
                <a:latin typeface="Arial" panose="020B0604020202020204" pitchFamily="34" charset="0"/>
                <a:cs typeface="Arial" panose="020B0604020202020204" pitchFamily="34" charset="0"/>
              </a:rPr>
              <a:t>unal_yaprak@hotmail.com </a:t>
            </a:r>
          </a:p>
          <a:p>
            <a:pPr marL="0" indent="0" algn="ctr">
              <a:buNone/>
            </a:pPr>
            <a:r>
              <a:rPr lang="tr-TR" sz="2000" dirty="0" smtClean="0">
                <a:solidFill>
                  <a:srgbClr val="0070C0"/>
                </a:solidFill>
                <a:latin typeface="Arial" panose="020B0604020202020204" pitchFamily="34" charset="0"/>
                <a:cs typeface="Arial" panose="020B0604020202020204" pitchFamily="34" charset="0"/>
              </a:rPr>
              <a:t>drsaime@hotmail.com</a:t>
            </a:r>
            <a:endParaRPr lang="tr-TR" sz="2000" dirty="0">
              <a:solidFill>
                <a:srgbClr val="0070C0"/>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476672"/>
            <a:ext cx="3384376"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8462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260648"/>
            <a:ext cx="7543800" cy="5976664"/>
          </a:xfrm>
        </p:spPr>
        <p:txBody>
          <a:bodyPr>
            <a:normAutofit/>
          </a:bodyPr>
          <a:lstStyle/>
          <a:p>
            <a:pPr marL="0" indent="0" algn="just">
              <a:buNone/>
            </a:pPr>
            <a:r>
              <a:rPr lang="tr-TR" b="1" dirty="0" err="1">
                <a:solidFill>
                  <a:schemeClr val="tx1"/>
                </a:solidFill>
                <a:latin typeface="Arial" panose="020B0604020202020204" pitchFamily="34" charset="0"/>
                <a:cs typeface="Arial" panose="020B0604020202020204" pitchFamily="34" charset="0"/>
              </a:rPr>
              <a:t>Objectives</a:t>
            </a:r>
            <a:r>
              <a:rPr lang="tr-TR" b="1" dirty="0">
                <a:solidFill>
                  <a:schemeClr val="tx1"/>
                </a:solidFill>
                <a:latin typeface="Arial" panose="020B0604020202020204" pitchFamily="34" charset="0"/>
                <a:cs typeface="Arial" panose="020B0604020202020204" pitchFamily="34" charset="0"/>
              </a:rPr>
              <a:t> </a:t>
            </a:r>
            <a:endParaRPr lang="tr-TR" b="1" dirty="0" smtClean="0">
              <a:solidFill>
                <a:schemeClr val="tx1"/>
              </a:solidFill>
              <a:latin typeface="Arial" panose="020B0604020202020204" pitchFamily="34" charset="0"/>
              <a:cs typeface="Arial" panose="020B0604020202020204" pitchFamily="34" charset="0"/>
            </a:endParaRPr>
          </a:p>
          <a:p>
            <a:pPr algn="just"/>
            <a:r>
              <a:rPr lang="en-US" dirty="0" smtClean="0">
                <a:solidFill>
                  <a:schemeClr val="tx1"/>
                </a:solidFill>
                <a:latin typeface="Arial" panose="020B0604020202020204" pitchFamily="34" charset="0"/>
                <a:cs typeface="Arial" panose="020B0604020202020204" pitchFamily="34" charset="0"/>
              </a:rPr>
              <a:t>The </a:t>
            </a:r>
            <a:r>
              <a:rPr lang="en-US" dirty="0">
                <a:solidFill>
                  <a:schemeClr val="tx1"/>
                </a:solidFill>
                <a:latin typeface="Arial" panose="020B0604020202020204" pitchFamily="34" charset="0"/>
                <a:cs typeface="Arial" panose="020B0604020202020204" pitchFamily="34" charset="0"/>
              </a:rPr>
              <a:t>aim of this study; is to evaluate the critical success factors at disaster and emergency management and to </a:t>
            </a:r>
            <a:r>
              <a:rPr lang="en-US" dirty="0" smtClean="0">
                <a:solidFill>
                  <a:schemeClr val="tx1"/>
                </a:solidFill>
                <a:latin typeface="Arial" panose="020B0604020202020204" pitchFamily="34" charset="0"/>
                <a:cs typeface="Arial" panose="020B0604020202020204" pitchFamily="34" charset="0"/>
              </a:rPr>
              <a:t>analyze </a:t>
            </a:r>
            <a:r>
              <a:rPr lang="en-US" dirty="0">
                <a:solidFill>
                  <a:schemeClr val="tx1"/>
                </a:solidFill>
                <a:latin typeface="Arial" panose="020B0604020202020204" pitchFamily="34" charset="0"/>
                <a:cs typeface="Arial" panose="020B0604020202020204" pitchFamily="34" charset="0"/>
              </a:rPr>
              <a:t>their impact on performance to guide the managers and decision makers under the scope of disaster and emergency.</a:t>
            </a:r>
            <a:endParaRPr lang="tr-TR" dirty="0" smtClean="0">
              <a:solidFill>
                <a:schemeClr val="tx1"/>
              </a:solidFill>
              <a:latin typeface="Arial" panose="020B0604020202020204" pitchFamily="34" charset="0"/>
              <a:cs typeface="Arial" panose="020B0604020202020204" pitchFamily="34" charset="0"/>
            </a:endParaRPr>
          </a:p>
          <a:p>
            <a:pPr marL="0" indent="0" algn="just">
              <a:buNone/>
            </a:pPr>
            <a:endParaRPr lang="tr-TR" dirty="0" smtClean="0">
              <a:latin typeface="Arial" panose="020B0604020202020204" pitchFamily="34" charset="0"/>
              <a:cs typeface="Arial" panose="020B0604020202020204" pitchFamily="34" charset="0"/>
            </a:endParaRPr>
          </a:p>
          <a:p>
            <a:pPr marL="0" indent="0" algn="just">
              <a:buNone/>
            </a:pPr>
            <a:r>
              <a:rPr lang="tr-TR" b="1" dirty="0" smtClean="0">
                <a:solidFill>
                  <a:srgbClr val="0070C0"/>
                </a:solidFill>
                <a:latin typeface="Arial" panose="020B0604020202020204" pitchFamily="34" charset="0"/>
                <a:cs typeface="Arial" panose="020B0604020202020204" pitchFamily="34" charset="0"/>
              </a:rPr>
              <a:t>Amaç</a:t>
            </a:r>
            <a:endParaRPr lang="tr-TR" b="1" dirty="0">
              <a:solidFill>
                <a:srgbClr val="0070C0"/>
              </a:solidFill>
              <a:latin typeface="Arial" panose="020B0604020202020204" pitchFamily="34" charset="0"/>
              <a:cs typeface="Arial" panose="020B0604020202020204" pitchFamily="34" charset="0"/>
            </a:endParaRPr>
          </a:p>
          <a:p>
            <a:pPr algn="just"/>
            <a:r>
              <a:rPr lang="tr-TR" dirty="0" smtClean="0">
                <a:solidFill>
                  <a:srgbClr val="0070C0"/>
                </a:solidFill>
                <a:latin typeface="Arial" panose="020B0604020202020204" pitchFamily="34" charset="0"/>
                <a:cs typeface="Arial" panose="020B0604020202020204" pitchFamily="34" charset="0"/>
              </a:rPr>
              <a:t>Bu </a:t>
            </a:r>
            <a:r>
              <a:rPr lang="tr-TR" dirty="0">
                <a:solidFill>
                  <a:srgbClr val="0070C0"/>
                </a:solidFill>
                <a:latin typeface="Arial" panose="020B0604020202020204" pitchFamily="34" charset="0"/>
                <a:cs typeface="Arial" panose="020B0604020202020204" pitchFamily="34" charset="0"/>
              </a:rPr>
              <a:t>çalışmanın amacı; afet ve acil durum yönetiminde kritik başarı faktörlerinin değerlendirilmesi ve bunların performans üzerine etkilerini analiz ederek, afet ve acil durum kapsamında yönetici ve karar vericilere yol göstermektir.</a:t>
            </a:r>
          </a:p>
        </p:txBody>
      </p:sp>
      <p:cxnSp>
        <p:nvCxnSpPr>
          <p:cNvPr id="5" name="Düz Bağlayıcı 4"/>
          <p:cNvCxnSpPr/>
          <p:nvPr/>
        </p:nvCxnSpPr>
        <p:spPr>
          <a:xfrm>
            <a:off x="744528" y="3068960"/>
            <a:ext cx="748883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1767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260648"/>
            <a:ext cx="7543800" cy="5976664"/>
          </a:xfrm>
        </p:spPr>
        <p:txBody>
          <a:bodyPr>
            <a:normAutofit fontScale="85000" lnSpcReduction="10000"/>
          </a:bodyPr>
          <a:lstStyle/>
          <a:p>
            <a:pPr marL="0" indent="0">
              <a:buNone/>
            </a:pPr>
            <a:r>
              <a:rPr lang="tr-TR" b="1" dirty="0" err="1" smtClean="0">
                <a:solidFill>
                  <a:schemeClr val="tx1"/>
                </a:solidFill>
                <a:latin typeface="Arial" panose="020B0604020202020204" pitchFamily="34" charset="0"/>
                <a:cs typeface="Arial" panose="020B0604020202020204" pitchFamily="34" charset="0"/>
              </a:rPr>
              <a:t>Materials</a:t>
            </a:r>
            <a:r>
              <a:rPr lang="tr-TR" b="1" dirty="0" smtClean="0">
                <a:solidFill>
                  <a:schemeClr val="tx1"/>
                </a:solidFill>
                <a:latin typeface="Arial" panose="020B0604020202020204" pitchFamily="34" charset="0"/>
                <a:cs typeface="Arial" panose="020B0604020202020204" pitchFamily="34" charset="0"/>
              </a:rPr>
              <a:t> </a:t>
            </a:r>
            <a:r>
              <a:rPr lang="tr-TR" b="1" dirty="0" err="1" smtClean="0">
                <a:solidFill>
                  <a:schemeClr val="tx1"/>
                </a:solidFill>
                <a:latin typeface="Arial" panose="020B0604020202020204" pitchFamily="34" charset="0"/>
                <a:cs typeface="Arial" panose="020B0604020202020204" pitchFamily="34" charset="0"/>
              </a:rPr>
              <a:t>and</a:t>
            </a:r>
            <a:r>
              <a:rPr lang="tr-TR" b="1" dirty="0" smtClean="0">
                <a:solidFill>
                  <a:schemeClr val="tx1"/>
                </a:solidFill>
                <a:latin typeface="Arial" panose="020B0604020202020204" pitchFamily="34" charset="0"/>
                <a:cs typeface="Arial" panose="020B0604020202020204" pitchFamily="34" charset="0"/>
              </a:rPr>
              <a:t> </a:t>
            </a:r>
            <a:r>
              <a:rPr lang="tr-TR" b="1" dirty="0" err="1" smtClean="0">
                <a:solidFill>
                  <a:schemeClr val="tx1"/>
                </a:solidFill>
                <a:latin typeface="Arial" panose="020B0604020202020204" pitchFamily="34" charset="0"/>
                <a:cs typeface="Arial" panose="020B0604020202020204" pitchFamily="34" charset="0"/>
              </a:rPr>
              <a:t>Methods</a:t>
            </a:r>
            <a:endParaRPr lang="tr-TR" b="1" dirty="0" smtClean="0">
              <a:solidFill>
                <a:schemeClr val="tx1"/>
              </a:solidFill>
              <a:latin typeface="Arial" panose="020B0604020202020204" pitchFamily="34" charset="0"/>
              <a:cs typeface="Arial" panose="020B0604020202020204" pitchFamily="34" charset="0"/>
            </a:endParaRPr>
          </a:p>
          <a:p>
            <a:pPr algn="just"/>
            <a:r>
              <a:rPr lang="en-US" dirty="0" smtClean="0">
                <a:solidFill>
                  <a:schemeClr val="tx1"/>
                </a:solidFill>
                <a:latin typeface="Arial" panose="020B0604020202020204" pitchFamily="34" charset="0"/>
                <a:cs typeface="Arial" panose="020B0604020202020204" pitchFamily="34" charset="0"/>
              </a:rPr>
              <a:t>This </a:t>
            </a:r>
            <a:r>
              <a:rPr lang="en-US" dirty="0">
                <a:solidFill>
                  <a:schemeClr val="tx1"/>
                </a:solidFill>
                <a:latin typeface="Arial" panose="020B0604020202020204" pitchFamily="34" charset="0"/>
                <a:cs typeface="Arial" panose="020B0604020202020204" pitchFamily="34" charset="0"/>
              </a:rPr>
              <a:t>study was a cross sectional study. Employees working at fire department of </a:t>
            </a:r>
            <a:r>
              <a:rPr lang="en-US" dirty="0" err="1">
                <a:solidFill>
                  <a:schemeClr val="tx1"/>
                </a:solidFill>
                <a:latin typeface="Arial" panose="020B0604020202020204" pitchFamily="34" charset="0"/>
                <a:cs typeface="Arial" panose="020B0604020202020204" pitchFamily="34" charset="0"/>
              </a:rPr>
              <a:t>Gümüşhane</a:t>
            </a:r>
            <a:r>
              <a:rPr lang="en-US" dirty="0">
                <a:solidFill>
                  <a:schemeClr val="tx1"/>
                </a:solidFill>
                <a:latin typeface="Arial" panose="020B0604020202020204" pitchFamily="34" charset="0"/>
                <a:cs typeface="Arial" panose="020B0604020202020204" pitchFamily="34" charset="0"/>
              </a:rPr>
              <a:t> province, 112, Disaster and Emergency Management Authority and Red Crescent organizations and involved in emergency situations has formed our universe. Any sample was not selected. The questionnaire was applied to all personnel involved in emergency situations </a:t>
            </a:r>
            <a:r>
              <a:rPr lang="tr-TR" dirty="0" smtClean="0">
                <a:solidFill>
                  <a:schemeClr val="tx1"/>
                </a:solidFill>
                <a:latin typeface="Arial" panose="020B0604020202020204" pitchFamily="34" charset="0"/>
                <a:cs typeface="Arial" panose="020B0604020202020204" pitchFamily="34" charset="0"/>
              </a:rPr>
              <a:t>(92 </a:t>
            </a:r>
            <a:r>
              <a:rPr lang="tr-TR" dirty="0" err="1" smtClean="0">
                <a:solidFill>
                  <a:schemeClr val="tx1"/>
                </a:solidFill>
                <a:latin typeface="Arial" panose="020B0604020202020204" pitchFamily="34" charset="0"/>
                <a:cs typeface="Arial" panose="020B0604020202020204" pitchFamily="34" charset="0"/>
              </a:rPr>
              <a:t>people</a:t>
            </a:r>
            <a:r>
              <a:rPr lang="tr-TR"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by </a:t>
            </a:r>
            <a:r>
              <a:rPr lang="en-US" dirty="0">
                <a:solidFill>
                  <a:schemeClr val="tx1"/>
                </a:solidFill>
                <a:latin typeface="Arial" panose="020B0604020202020204" pitchFamily="34" charset="0"/>
                <a:cs typeface="Arial" panose="020B0604020202020204" pitchFamily="34" charset="0"/>
              </a:rPr>
              <a:t>researchers with face-to-face interview technique. The evaluation of data was made by SPSS package program.</a:t>
            </a:r>
            <a:endParaRPr lang="tr-TR" dirty="0">
              <a:solidFill>
                <a:schemeClr val="tx1"/>
              </a:solidFill>
              <a:latin typeface="Arial" panose="020B0604020202020204" pitchFamily="34" charset="0"/>
              <a:cs typeface="Arial" panose="020B0604020202020204" pitchFamily="34" charset="0"/>
            </a:endParaRPr>
          </a:p>
          <a:p>
            <a:pPr marL="0" indent="0">
              <a:buNone/>
            </a:pPr>
            <a:endParaRPr lang="tr-TR" b="1" dirty="0" smtClean="0">
              <a:latin typeface="Arial" panose="020B0604020202020204" pitchFamily="34" charset="0"/>
              <a:cs typeface="Arial" panose="020B0604020202020204" pitchFamily="34" charset="0"/>
            </a:endParaRPr>
          </a:p>
          <a:p>
            <a:pPr marL="0" indent="0" algn="just">
              <a:buNone/>
            </a:pPr>
            <a:r>
              <a:rPr lang="tr-TR" b="1" dirty="0">
                <a:solidFill>
                  <a:srgbClr val="0070C0"/>
                </a:solidFill>
                <a:latin typeface="Arial" panose="020B0604020202020204" pitchFamily="34" charset="0"/>
                <a:cs typeface="Arial" panose="020B0604020202020204" pitchFamily="34" charset="0"/>
              </a:rPr>
              <a:t>Materyal ve </a:t>
            </a:r>
            <a:r>
              <a:rPr lang="tr-TR" b="1" dirty="0" err="1">
                <a:solidFill>
                  <a:srgbClr val="0070C0"/>
                </a:solidFill>
                <a:latin typeface="Arial" panose="020B0604020202020204" pitchFamily="34" charset="0"/>
                <a:cs typeface="Arial" panose="020B0604020202020204" pitchFamily="34" charset="0"/>
              </a:rPr>
              <a:t>Metod</a:t>
            </a:r>
            <a:endParaRPr lang="tr-TR" b="1" dirty="0">
              <a:solidFill>
                <a:srgbClr val="0070C0"/>
              </a:solidFill>
              <a:latin typeface="Arial" panose="020B0604020202020204" pitchFamily="34" charset="0"/>
              <a:cs typeface="Arial" panose="020B0604020202020204" pitchFamily="34" charset="0"/>
            </a:endParaRPr>
          </a:p>
          <a:p>
            <a:pPr algn="just"/>
            <a:r>
              <a:rPr lang="tr-TR" dirty="0" smtClean="0">
                <a:solidFill>
                  <a:srgbClr val="0070C0"/>
                </a:solidFill>
                <a:latin typeface="Arial" panose="020B0604020202020204" pitchFamily="34" charset="0"/>
                <a:cs typeface="Arial" panose="020B0604020202020204" pitchFamily="34" charset="0"/>
              </a:rPr>
              <a:t>Bu </a:t>
            </a:r>
            <a:r>
              <a:rPr lang="tr-TR" dirty="0">
                <a:solidFill>
                  <a:srgbClr val="0070C0"/>
                </a:solidFill>
                <a:latin typeface="Arial" panose="020B0604020202020204" pitchFamily="34" charset="0"/>
                <a:cs typeface="Arial" panose="020B0604020202020204" pitchFamily="34" charset="0"/>
              </a:rPr>
              <a:t>araştırma </a:t>
            </a:r>
            <a:r>
              <a:rPr lang="tr-TR" dirty="0" err="1">
                <a:solidFill>
                  <a:srgbClr val="0070C0"/>
                </a:solidFill>
                <a:latin typeface="Arial" panose="020B0604020202020204" pitchFamily="34" charset="0"/>
                <a:cs typeface="Arial" panose="020B0604020202020204" pitchFamily="34" charset="0"/>
              </a:rPr>
              <a:t>kesitsel</a:t>
            </a:r>
            <a:r>
              <a:rPr lang="tr-TR" dirty="0">
                <a:solidFill>
                  <a:srgbClr val="0070C0"/>
                </a:solidFill>
                <a:latin typeface="Arial" panose="020B0604020202020204" pitchFamily="34" charset="0"/>
                <a:cs typeface="Arial" panose="020B0604020202020204" pitchFamily="34" charset="0"/>
              </a:rPr>
              <a:t> tipte bir araştırmadır. Evrenimizi Gümüşhane merkez ilçesinde bulunan İtfaiye, 112 Acil, AFAD ve Kızılay kurumlarında çalışan ve acil durumlarda görev alan tüm personel oluşturmuştur. Herhangi bir örneklem seçilmemiş, tüm evrene anket uygulanmıştır</a:t>
            </a:r>
            <a:r>
              <a:rPr lang="tr-TR" dirty="0" smtClean="0">
                <a:solidFill>
                  <a:srgbClr val="0070C0"/>
                </a:solidFill>
                <a:latin typeface="Arial" panose="020B0604020202020204" pitchFamily="34" charset="0"/>
                <a:cs typeface="Arial" panose="020B0604020202020204" pitchFamily="34" charset="0"/>
              </a:rPr>
              <a:t>. Sorular katılımcılarla (92 kişiye) yüz yüze görüşme tekniğiyle uygulanmıştır. Verilerin değerlendirmesi SPSS paket programı yardımıyla yapılmıştır. </a:t>
            </a:r>
            <a:endParaRPr lang="tr-TR" dirty="0">
              <a:solidFill>
                <a:srgbClr val="0070C0"/>
              </a:solidFill>
              <a:latin typeface="Arial" panose="020B0604020202020204" pitchFamily="34" charset="0"/>
              <a:cs typeface="Arial" panose="020B0604020202020204" pitchFamily="34" charset="0"/>
            </a:endParaRPr>
          </a:p>
        </p:txBody>
      </p:sp>
      <p:cxnSp>
        <p:nvCxnSpPr>
          <p:cNvPr id="5" name="Düz Bağlayıcı 4"/>
          <p:cNvCxnSpPr/>
          <p:nvPr/>
        </p:nvCxnSpPr>
        <p:spPr>
          <a:xfrm>
            <a:off x="762000" y="3356992"/>
            <a:ext cx="7543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2880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0608" y="188640"/>
            <a:ext cx="7543800" cy="6336704"/>
          </a:xfrm>
        </p:spPr>
        <p:txBody>
          <a:bodyPr>
            <a:normAutofit fontScale="92500" lnSpcReduction="20000"/>
          </a:bodyPr>
          <a:lstStyle/>
          <a:p>
            <a:pPr marL="0" indent="0">
              <a:buNone/>
            </a:pPr>
            <a:endParaRPr lang="tr-TR" b="1" dirty="0" smtClean="0"/>
          </a:p>
          <a:p>
            <a:pPr marL="0" indent="0" algn="just">
              <a:buNone/>
            </a:pPr>
            <a:r>
              <a:rPr lang="tr-TR" b="1" dirty="0" err="1" smtClean="0">
                <a:solidFill>
                  <a:schemeClr val="tx1"/>
                </a:solidFill>
                <a:latin typeface="Arial" panose="020B0604020202020204" pitchFamily="34" charset="0"/>
                <a:cs typeface="Arial" panose="020B0604020202020204" pitchFamily="34" charset="0"/>
              </a:rPr>
              <a:t>Results</a:t>
            </a:r>
            <a:endParaRPr lang="tr-TR" b="1" dirty="0">
              <a:solidFill>
                <a:schemeClr val="tx1"/>
              </a:solidFill>
              <a:latin typeface="Arial" panose="020B0604020202020204" pitchFamily="34" charset="0"/>
              <a:cs typeface="Arial" panose="020B0604020202020204" pitchFamily="34" charset="0"/>
            </a:endParaRPr>
          </a:p>
          <a:p>
            <a:pPr algn="just"/>
            <a:r>
              <a:rPr lang="tr-TR" dirty="0" smtClean="0">
                <a:solidFill>
                  <a:schemeClr val="tx1"/>
                </a:solidFill>
                <a:latin typeface="Arial" panose="020B0604020202020204" pitchFamily="34" charset="0"/>
                <a:cs typeface="Arial" panose="020B0604020202020204" pitchFamily="34" charset="0"/>
              </a:rPr>
              <a:t>45.7% of </a:t>
            </a:r>
            <a:r>
              <a:rPr lang="tr-TR" dirty="0" err="1" smtClean="0">
                <a:solidFill>
                  <a:schemeClr val="tx1"/>
                </a:solidFill>
                <a:latin typeface="Arial" panose="020B0604020202020204" pitchFamily="34" charset="0"/>
                <a:cs typeface="Arial" panose="020B0604020202020204" pitchFamily="34" charset="0"/>
              </a:rPr>
              <a:t>the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participants</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were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female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and</a:t>
            </a:r>
            <a:r>
              <a:rPr lang="tr-TR" dirty="0" smtClean="0">
                <a:solidFill>
                  <a:schemeClr val="tx1"/>
                </a:solidFill>
                <a:latin typeface="Arial" panose="020B0604020202020204" pitchFamily="34" charset="0"/>
                <a:cs typeface="Arial" panose="020B0604020202020204" pitchFamily="34" charset="0"/>
              </a:rPr>
              <a:t> 54.3% </a:t>
            </a:r>
            <a:r>
              <a:rPr lang="tr-TR" dirty="0" err="1" smtClean="0">
                <a:solidFill>
                  <a:schemeClr val="tx1"/>
                </a:solidFill>
                <a:latin typeface="Arial" panose="020B0604020202020204" pitchFamily="34" charset="0"/>
                <a:cs typeface="Arial" panose="020B0604020202020204" pitchFamily="34" charset="0"/>
              </a:rPr>
              <a:t>were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male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The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cronbach’s</a:t>
            </a:r>
            <a:r>
              <a:rPr lang="tr-TR" dirty="0" smtClean="0">
                <a:solidFill>
                  <a:schemeClr val="tx1"/>
                </a:solidFill>
                <a:latin typeface="Arial" panose="020B0604020202020204" pitchFamily="34" charset="0"/>
                <a:cs typeface="Arial" panose="020B0604020202020204" pitchFamily="34" charset="0"/>
              </a:rPr>
              <a:t> alfa </a:t>
            </a:r>
            <a:r>
              <a:rPr lang="tr-TR" dirty="0" err="1" smtClean="0">
                <a:solidFill>
                  <a:schemeClr val="tx1"/>
                </a:solidFill>
                <a:latin typeface="Arial" panose="020B0604020202020204" pitchFamily="34" charset="0"/>
                <a:cs typeface="Arial" panose="020B0604020202020204" pitchFamily="34" charset="0"/>
              </a:rPr>
              <a:t>value</a:t>
            </a:r>
            <a:r>
              <a:rPr lang="tr-TR" dirty="0" smtClean="0">
                <a:solidFill>
                  <a:schemeClr val="tx1"/>
                </a:solidFill>
                <a:latin typeface="Arial" panose="020B0604020202020204" pitchFamily="34" charset="0"/>
                <a:cs typeface="Arial" panose="020B0604020202020204" pitchFamily="34" charset="0"/>
              </a:rPr>
              <a:t> of </a:t>
            </a:r>
            <a:r>
              <a:rPr lang="tr-TR" dirty="0" err="1" smtClean="0">
                <a:solidFill>
                  <a:schemeClr val="tx1"/>
                </a:solidFill>
                <a:latin typeface="Arial" panose="020B0604020202020204" pitchFamily="34" charset="0"/>
                <a:cs typeface="Arial" panose="020B0604020202020204" pitchFamily="34" charset="0"/>
              </a:rPr>
              <a:t>the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quastionnaire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was</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found</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to</a:t>
            </a:r>
            <a:r>
              <a:rPr lang="tr-TR" dirty="0" smtClean="0">
                <a:solidFill>
                  <a:schemeClr val="tx1"/>
                </a:solidFill>
                <a:latin typeface="Arial" panose="020B0604020202020204" pitchFamily="34" charset="0"/>
                <a:cs typeface="Arial" panose="020B0604020202020204" pitchFamily="34" charset="0"/>
              </a:rPr>
              <a:t> be 0.948.</a:t>
            </a:r>
          </a:p>
          <a:p>
            <a:pPr algn="just"/>
            <a:r>
              <a:rPr lang="en-US" dirty="0" smtClean="0">
                <a:solidFill>
                  <a:schemeClr val="tx1"/>
                </a:solidFill>
                <a:latin typeface="Arial" panose="020B0604020202020204" pitchFamily="34" charset="0"/>
                <a:cs typeface="Arial" panose="020B0604020202020204" pitchFamily="34" charset="0"/>
              </a:rPr>
              <a:t>The </a:t>
            </a:r>
            <a:r>
              <a:rPr lang="en-US" dirty="0">
                <a:solidFill>
                  <a:schemeClr val="tx1"/>
                </a:solidFill>
                <a:latin typeface="Arial" panose="020B0604020202020204" pitchFamily="34" charset="0"/>
                <a:cs typeface="Arial" panose="020B0604020202020204" pitchFamily="34" charset="0"/>
              </a:rPr>
              <a:t>results </a:t>
            </a:r>
            <a:r>
              <a:rPr lang="tr-TR" dirty="0" smtClean="0">
                <a:solidFill>
                  <a:schemeClr val="tx1"/>
                </a:solidFill>
                <a:latin typeface="Arial" panose="020B0604020202020204" pitchFamily="34" charset="0"/>
                <a:cs typeface="Arial" panose="020B0604020202020204" pitchFamily="34" charset="0"/>
              </a:rPr>
              <a:t>of </a:t>
            </a:r>
            <a:r>
              <a:rPr lang="en-US" dirty="0" smtClean="0">
                <a:solidFill>
                  <a:schemeClr val="tx1"/>
                </a:solidFill>
                <a:latin typeface="Arial" panose="020B0604020202020204" pitchFamily="34" charset="0"/>
                <a:cs typeface="Arial" panose="020B0604020202020204" pitchFamily="34" charset="0"/>
              </a:rPr>
              <a:t>the </a:t>
            </a:r>
            <a:r>
              <a:rPr lang="en-US" dirty="0">
                <a:solidFill>
                  <a:schemeClr val="tx1"/>
                </a:solidFill>
                <a:latin typeface="Arial" panose="020B0604020202020204" pitchFamily="34" charset="0"/>
                <a:cs typeface="Arial" panose="020B0604020202020204" pitchFamily="34" charset="0"/>
              </a:rPr>
              <a:t>question</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"we have to be successful in managing a disaster or emergency is directly dependent on which of the following </a:t>
            </a:r>
            <a:r>
              <a:rPr lang="en-US" dirty="0" smtClean="0">
                <a:solidFill>
                  <a:schemeClr val="tx1"/>
                </a:solidFill>
                <a:latin typeface="Arial" panose="020B0604020202020204" pitchFamily="34" charset="0"/>
                <a:cs typeface="Arial" panose="020B0604020202020204" pitchFamily="34" charset="0"/>
              </a:rPr>
              <a:t>criteria</a:t>
            </a:r>
            <a:r>
              <a:rPr lang="tr-TR" dirty="0" smtClean="0">
                <a:solidFill>
                  <a:schemeClr val="tx1"/>
                </a:solidFill>
                <a:latin typeface="Arial" panose="020B0604020202020204" pitchFamily="34" charset="0"/>
                <a:cs typeface="Arial" panose="020B0604020202020204" pitchFamily="34" charset="0"/>
              </a:rPr>
              <a:t>.</a:t>
            </a:r>
            <a:r>
              <a:rPr lang="en-US" dirty="0" smtClean="0">
                <a:solidFill>
                  <a:schemeClr val="tx1"/>
                </a:solidFill>
                <a:latin typeface="Arial" panose="020B0604020202020204" pitchFamily="34" charset="0"/>
                <a:cs typeface="Arial" panose="020B0604020202020204" pitchFamily="34" charset="0"/>
              </a:rPr>
              <a:t>"</a:t>
            </a:r>
            <a:r>
              <a:rPr lang="tr-TR" dirty="0" smtClean="0">
                <a:solidFill>
                  <a:schemeClr val="tx1"/>
                </a:solidFill>
                <a:latin typeface="Arial" panose="020B0604020202020204" pitchFamily="34" charset="0"/>
                <a:cs typeface="Arial" panose="020B0604020202020204" pitchFamily="34" charset="0"/>
              </a:rPr>
              <a:t> is </a:t>
            </a:r>
            <a:r>
              <a:rPr lang="tr-TR" dirty="0" err="1" smtClean="0">
                <a:solidFill>
                  <a:schemeClr val="tx1"/>
                </a:solidFill>
                <a:latin typeface="Arial" panose="020B0604020202020204" pitchFamily="34" charset="0"/>
                <a:cs typeface="Arial" panose="020B0604020202020204" pitchFamily="34" charset="0"/>
              </a:rPr>
              <a:t>shown</a:t>
            </a:r>
            <a:r>
              <a:rPr lang="tr-TR" dirty="0" smtClean="0">
                <a:solidFill>
                  <a:schemeClr val="tx1"/>
                </a:solidFill>
                <a:latin typeface="Arial" panose="020B0604020202020204" pitchFamily="34" charset="0"/>
                <a:cs typeface="Arial" panose="020B0604020202020204" pitchFamily="34" charset="0"/>
              </a:rPr>
              <a:t> in</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this </a:t>
            </a:r>
            <a:r>
              <a:rPr lang="en-US" dirty="0" smtClean="0">
                <a:solidFill>
                  <a:schemeClr val="tx1"/>
                </a:solidFill>
                <a:latin typeface="Arial" panose="020B0604020202020204" pitchFamily="34" charset="0"/>
                <a:cs typeface="Arial" panose="020B0604020202020204" pitchFamily="34" charset="0"/>
              </a:rPr>
              <a:t>section</a:t>
            </a:r>
            <a:r>
              <a:rPr lang="tr-TR" dirty="0" smtClean="0">
                <a:solidFill>
                  <a:schemeClr val="tx1"/>
                </a:solidFill>
                <a:latin typeface="Arial" panose="020B0604020202020204" pitchFamily="34" charset="0"/>
                <a:cs typeface="Arial" panose="020B0604020202020204" pitchFamily="34" charset="0"/>
              </a:rPr>
              <a:t>.</a:t>
            </a:r>
          </a:p>
          <a:p>
            <a:pPr algn="just"/>
            <a:r>
              <a:rPr lang="en-US" dirty="0">
                <a:solidFill>
                  <a:schemeClr val="tx1"/>
                </a:solidFill>
                <a:latin typeface="Arial" panose="020B0604020202020204" pitchFamily="34" charset="0"/>
                <a:cs typeface="Arial" panose="020B0604020202020204" pitchFamily="34" charset="0"/>
              </a:rPr>
              <a:t> Results relation to criteria planning, response, and recovery are presented in </a:t>
            </a:r>
            <a:r>
              <a:rPr lang="en-US" dirty="0" smtClean="0">
                <a:solidFill>
                  <a:schemeClr val="tx1"/>
                </a:solidFill>
                <a:latin typeface="Arial" panose="020B0604020202020204" pitchFamily="34" charset="0"/>
                <a:cs typeface="Arial" panose="020B0604020202020204" pitchFamily="34" charset="0"/>
              </a:rPr>
              <a:t>the</a:t>
            </a:r>
            <a:r>
              <a:rPr lang="tr-TR"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separate </a:t>
            </a:r>
            <a:r>
              <a:rPr lang="en-US" dirty="0">
                <a:solidFill>
                  <a:schemeClr val="tx1"/>
                </a:solidFill>
                <a:latin typeface="Arial" panose="020B0604020202020204" pitchFamily="34" charset="0"/>
                <a:cs typeface="Arial" panose="020B0604020202020204" pitchFamily="34" charset="0"/>
              </a:rPr>
              <a:t>tables </a:t>
            </a:r>
            <a:endParaRPr lang="tr-TR" b="1" dirty="0" smtClean="0">
              <a:solidFill>
                <a:schemeClr val="tx1"/>
              </a:solidFill>
              <a:latin typeface="Arial" panose="020B0604020202020204" pitchFamily="34" charset="0"/>
              <a:cs typeface="Arial" panose="020B0604020202020204" pitchFamily="34" charset="0"/>
            </a:endParaRPr>
          </a:p>
          <a:p>
            <a:pPr marL="0" indent="0">
              <a:buNone/>
            </a:pPr>
            <a:endParaRPr lang="tr-TR" b="1" dirty="0">
              <a:solidFill>
                <a:schemeClr val="tx1"/>
              </a:solidFill>
              <a:latin typeface="Arial" panose="020B0604020202020204" pitchFamily="34" charset="0"/>
              <a:cs typeface="Arial" panose="020B0604020202020204" pitchFamily="34" charset="0"/>
            </a:endParaRPr>
          </a:p>
          <a:p>
            <a:pPr marL="0" indent="0">
              <a:buNone/>
            </a:pPr>
            <a:r>
              <a:rPr lang="tr-TR" b="1" dirty="0" smtClean="0">
                <a:solidFill>
                  <a:srgbClr val="0070C0"/>
                </a:solidFill>
                <a:latin typeface="Arial" panose="020B0604020202020204" pitchFamily="34" charset="0"/>
                <a:cs typeface="Arial" panose="020B0604020202020204" pitchFamily="34" charset="0"/>
              </a:rPr>
              <a:t>Bulgular</a:t>
            </a:r>
          </a:p>
          <a:p>
            <a:pPr algn="just"/>
            <a:r>
              <a:rPr lang="tr-TR" dirty="0">
                <a:solidFill>
                  <a:srgbClr val="0070C0"/>
                </a:solidFill>
                <a:latin typeface="Arial" panose="020B0604020202020204" pitchFamily="34" charset="0"/>
                <a:cs typeface="Arial" panose="020B0604020202020204" pitchFamily="34" charset="0"/>
              </a:rPr>
              <a:t>Araştırmaya katılanların % 45,7’si kadın iken % 54,3’ü erkektir</a:t>
            </a:r>
            <a:r>
              <a:rPr lang="tr-TR" dirty="0" smtClean="0">
                <a:solidFill>
                  <a:srgbClr val="0070C0"/>
                </a:solidFill>
                <a:latin typeface="Arial" panose="020B0604020202020204" pitchFamily="34" charset="0"/>
                <a:cs typeface="Arial" panose="020B0604020202020204" pitchFamily="34" charset="0"/>
              </a:rPr>
              <a:t>. Anketin güvenirlik değeri 0,948’ </a:t>
            </a:r>
            <a:r>
              <a:rPr lang="tr-TR" dirty="0" err="1" smtClean="0">
                <a:solidFill>
                  <a:srgbClr val="0070C0"/>
                </a:solidFill>
                <a:latin typeface="Arial" panose="020B0604020202020204" pitchFamily="34" charset="0"/>
                <a:cs typeface="Arial" panose="020B0604020202020204" pitchFamily="34" charset="0"/>
              </a:rPr>
              <a:t>d</a:t>
            </a:r>
            <a:r>
              <a:rPr lang="tr-TR" dirty="0" err="1">
                <a:solidFill>
                  <a:srgbClr val="0070C0"/>
                </a:solidFill>
                <a:latin typeface="Arial" panose="020B0604020202020204" pitchFamily="34" charset="0"/>
                <a:cs typeface="Arial" panose="020B0604020202020204" pitchFamily="34" charset="0"/>
              </a:rPr>
              <a:t>i</a:t>
            </a:r>
            <a:r>
              <a:rPr lang="tr-TR" dirty="0" err="1" smtClean="0">
                <a:solidFill>
                  <a:srgbClr val="0070C0"/>
                </a:solidFill>
                <a:latin typeface="Arial" panose="020B0604020202020204" pitchFamily="34" charset="0"/>
                <a:cs typeface="Arial" panose="020B0604020202020204" pitchFamily="34" charset="0"/>
              </a:rPr>
              <a:t>r</a:t>
            </a:r>
            <a:r>
              <a:rPr lang="tr-TR" dirty="0" smtClean="0">
                <a:solidFill>
                  <a:srgbClr val="0070C0"/>
                </a:solidFill>
                <a:latin typeface="Arial" panose="020B0604020202020204" pitchFamily="34" charset="0"/>
                <a:cs typeface="Arial" panose="020B0604020202020204" pitchFamily="34" charset="0"/>
              </a:rPr>
              <a:t>.</a:t>
            </a:r>
          </a:p>
          <a:p>
            <a:pPr algn="just"/>
            <a:r>
              <a:rPr lang="tr-TR" dirty="0" smtClean="0">
                <a:solidFill>
                  <a:srgbClr val="0070C0"/>
                </a:solidFill>
                <a:latin typeface="Arial" panose="020B0604020202020204" pitchFamily="34" charset="0"/>
                <a:cs typeface="Arial" panose="020B0604020202020204" pitchFamily="34" charset="0"/>
              </a:rPr>
              <a:t>Bu </a:t>
            </a:r>
            <a:r>
              <a:rPr lang="tr-TR" dirty="0">
                <a:solidFill>
                  <a:srgbClr val="0070C0"/>
                </a:solidFill>
                <a:latin typeface="Arial" panose="020B0604020202020204" pitchFamily="34" charset="0"/>
                <a:cs typeface="Arial" panose="020B0604020202020204" pitchFamily="34" charset="0"/>
              </a:rPr>
              <a:t>kısımda “Bir afet veya acil durum yönetiminde başarılı olmamız </a:t>
            </a:r>
            <a:r>
              <a:rPr lang="tr-TR" dirty="0" smtClean="0">
                <a:solidFill>
                  <a:srgbClr val="0070C0"/>
                </a:solidFill>
                <a:latin typeface="Arial" panose="020B0604020202020204" pitchFamily="34" charset="0"/>
                <a:cs typeface="Arial" panose="020B0604020202020204" pitchFamily="34" charset="0"/>
              </a:rPr>
              <a:t>aşağıdaki </a:t>
            </a:r>
            <a:r>
              <a:rPr lang="tr-TR" dirty="0">
                <a:solidFill>
                  <a:srgbClr val="0070C0"/>
                </a:solidFill>
                <a:latin typeface="Arial" panose="020B0604020202020204" pitchFamily="34" charset="0"/>
                <a:cs typeface="Arial" panose="020B0604020202020204" pitchFamily="34" charset="0"/>
              </a:rPr>
              <a:t>kriterlerden hangilerine doğrudan bağlıdır” sorusunun sonuçları verilmiştir</a:t>
            </a:r>
            <a:r>
              <a:rPr lang="tr-TR" dirty="0" smtClean="0">
                <a:solidFill>
                  <a:srgbClr val="0070C0"/>
                </a:solidFill>
                <a:latin typeface="Arial" panose="020B0604020202020204" pitchFamily="34" charset="0"/>
                <a:cs typeface="Arial" panose="020B0604020202020204" pitchFamily="34" charset="0"/>
              </a:rPr>
              <a:t>. </a:t>
            </a:r>
          </a:p>
          <a:p>
            <a:pPr algn="just"/>
            <a:r>
              <a:rPr lang="tr-TR" dirty="0" smtClean="0">
                <a:solidFill>
                  <a:srgbClr val="0070C0"/>
                </a:solidFill>
                <a:latin typeface="Arial" panose="020B0604020202020204" pitchFamily="34" charset="0"/>
                <a:cs typeface="Arial" panose="020B0604020202020204" pitchFamily="34" charset="0"/>
              </a:rPr>
              <a:t>Planlama, müdahale ve iyileştirme kriterlerine ilişkin sonuçlar ayrı ayrı tablolar halinde sunulmuştur.</a:t>
            </a:r>
          </a:p>
          <a:p>
            <a:pPr marL="0" indent="0">
              <a:buNone/>
            </a:pPr>
            <a:endParaRPr lang="tr-TR" dirty="0"/>
          </a:p>
        </p:txBody>
      </p:sp>
      <p:cxnSp>
        <p:nvCxnSpPr>
          <p:cNvPr id="5" name="Düz Bağlayıcı 4"/>
          <p:cNvCxnSpPr/>
          <p:nvPr/>
        </p:nvCxnSpPr>
        <p:spPr>
          <a:xfrm>
            <a:off x="683568" y="3573016"/>
            <a:ext cx="756084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265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27584" y="9128"/>
            <a:ext cx="6781800" cy="1600200"/>
          </a:xfrm>
        </p:spPr>
        <p:txBody>
          <a:bodyPr>
            <a:normAutofit/>
          </a:bodyPr>
          <a:lstStyle/>
          <a:p>
            <a:pPr algn="ctr"/>
            <a:endParaRPr lang="tr-TR" sz="2400" dirty="0"/>
          </a:p>
        </p:txBody>
      </p:sp>
      <p:graphicFrame>
        <p:nvGraphicFramePr>
          <p:cNvPr id="12" name="İçerik Yer Tutucusu 11"/>
          <p:cNvGraphicFramePr>
            <a:graphicFrameLocks noGrp="1"/>
          </p:cNvGraphicFramePr>
          <p:nvPr>
            <p:ph idx="1"/>
            <p:extLst>
              <p:ext uri="{D42A27DB-BD31-4B8C-83A1-F6EECF244321}">
                <p14:modId xmlns:p14="http://schemas.microsoft.com/office/powerpoint/2010/main" val="1322219414"/>
              </p:ext>
            </p:extLst>
          </p:nvPr>
        </p:nvGraphicFramePr>
        <p:xfrm>
          <a:off x="323528" y="476672"/>
          <a:ext cx="8280920" cy="6120682"/>
        </p:xfrm>
        <a:graphic>
          <a:graphicData uri="http://schemas.openxmlformats.org/drawingml/2006/table">
            <a:tbl>
              <a:tblPr firstRow="1" firstCol="1" bandRow="1"/>
              <a:tblGrid>
                <a:gridCol w="2952331"/>
                <a:gridCol w="432048"/>
                <a:gridCol w="504056"/>
                <a:gridCol w="432048"/>
                <a:gridCol w="432048"/>
                <a:gridCol w="432045"/>
                <a:gridCol w="432048"/>
                <a:gridCol w="432048"/>
                <a:gridCol w="504056"/>
                <a:gridCol w="360040"/>
                <a:gridCol w="504056"/>
                <a:gridCol w="360040"/>
                <a:gridCol w="504056"/>
              </a:tblGrid>
              <a:tr h="609767">
                <a:tc gridSpan="13">
                  <a:txBody>
                    <a:bodyPr/>
                    <a:lstStyle/>
                    <a:p>
                      <a:pPr>
                        <a:lnSpc>
                          <a:spcPct val="115000"/>
                        </a:lnSpc>
                        <a:spcAft>
                          <a:spcPts val="0"/>
                        </a:spcAft>
                      </a:pPr>
                      <a:r>
                        <a:rPr lang="tr-TR" sz="1100" b="1" dirty="0" err="1" smtClean="0">
                          <a:effectLst/>
                          <a:latin typeface="Arial" panose="020B0604020202020204" pitchFamily="34" charset="0"/>
                          <a:ea typeface="Calibri"/>
                          <a:cs typeface="Arial" panose="020B0604020202020204" pitchFamily="34" charset="0"/>
                        </a:rPr>
                        <a:t>Table</a:t>
                      </a:r>
                      <a:r>
                        <a:rPr lang="tr-TR" sz="1100" b="1" dirty="0" smtClean="0">
                          <a:effectLst/>
                          <a:latin typeface="Arial" panose="020B0604020202020204" pitchFamily="34" charset="0"/>
                          <a:ea typeface="Calibri"/>
                          <a:cs typeface="Arial" panose="020B0604020202020204" pitchFamily="34" charset="0"/>
                        </a:rPr>
                        <a:t> 1. </a:t>
                      </a:r>
                      <a:r>
                        <a:rPr lang="en-US" sz="1100" b="0" dirty="0" smtClean="0">
                          <a:effectLst/>
                          <a:latin typeface="Arial" panose="020B0604020202020204" pitchFamily="34" charset="0"/>
                          <a:ea typeface="Calibri"/>
                          <a:cs typeface="Arial" panose="020B0604020202020204" pitchFamily="34" charset="0"/>
                        </a:rPr>
                        <a:t>Results of the participants for by Critical Success Factors </a:t>
                      </a:r>
                      <a:r>
                        <a:rPr lang="tr-TR" sz="1100" b="0" dirty="0" smtClean="0">
                          <a:effectLst/>
                          <a:latin typeface="Arial" panose="020B0604020202020204" pitchFamily="34" charset="0"/>
                          <a:ea typeface="Calibri"/>
                          <a:cs typeface="Arial" panose="020B0604020202020204" pitchFamily="34" charset="0"/>
                        </a:rPr>
                        <a:t>Planning</a:t>
                      </a:r>
                      <a:r>
                        <a:rPr lang="en-US" sz="1100" b="0" dirty="0" smtClean="0">
                          <a:effectLst/>
                          <a:latin typeface="Arial" panose="020B0604020202020204" pitchFamily="34" charset="0"/>
                          <a:ea typeface="Calibri"/>
                          <a:cs typeface="Arial" panose="020B0604020202020204" pitchFamily="34" charset="0"/>
                        </a:rPr>
                        <a:t> Criteria the Disaster and Emergency Management</a:t>
                      </a:r>
                      <a:r>
                        <a:rPr lang="tr-TR" sz="1100" b="0" baseline="0" dirty="0" smtClean="0">
                          <a:effectLst/>
                          <a:latin typeface="Arial" panose="020B0604020202020204" pitchFamily="34" charset="0"/>
                          <a:ea typeface="Calibri"/>
                          <a:cs typeface="Arial" panose="020B0604020202020204" pitchFamily="34" charset="0"/>
                        </a:rPr>
                        <a:t> </a:t>
                      </a:r>
                    </a:p>
                    <a:p>
                      <a:pPr>
                        <a:lnSpc>
                          <a:spcPct val="115000"/>
                        </a:lnSpc>
                        <a:spcAft>
                          <a:spcPts val="0"/>
                        </a:spcAft>
                      </a:pPr>
                      <a:r>
                        <a:rPr lang="tr-TR" sz="1100" b="1" dirty="0" smtClean="0">
                          <a:solidFill>
                            <a:srgbClr val="0070C0"/>
                          </a:solidFill>
                          <a:effectLst/>
                          <a:latin typeface="Arial" panose="020B0604020202020204" pitchFamily="34" charset="0"/>
                          <a:ea typeface="Calibri"/>
                          <a:cs typeface="Arial" panose="020B0604020202020204" pitchFamily="34" charset="0"/>
                        </a:rPr>
                        <a:t>Tablo 1. </a:t>
                      </a:r>
                      <a:r>
                        <a:rPr lang="tr-TR" sz="1100" dirty="0" smtClean="0">
                          <a:solidFill>
                            <a:srgbClr val="0070C0"/>
                          </a:solidFill>
                          <a:effectLst/>
                          <a:latin typeface="Arial" panose="020B0604020202020204" pitchFamily="34" charset="0"/>
                          <a:ea typeface="Calibri"/>
                          <a:cs typeface="Arial" panose="020B0604020202020204" pitchFamily="34" charset="0"/>
                        </a:rPr>
                        <a:t>Araştırma Grubundaki Kişilerin Afet ve Acil Durum Yönetiminin Kritik Başarı Faktörlerinde Planlama  Kriterine İlişkin Bulguları</a:t>
                      </a:r>
                      <a:endParaRPr lang="tr-TR" sz="1100" b="1" dirty="0">
                        <a:solidFill>
                          <a:srgbClr val="0070C0"/>
                        </a:solidFill>
                        <a:effectLst/>
                        <a:latin typeface="Arial" panose="020B0604020202020204" pitchFamily="34" charset="0"/>
                        <a:ea typeface="Calibri"/>
                        <a:cs typeface="Arial" panose="020B0604020202020204" pitchFamily="34" charset="0"/>
                      </a:endParaRP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04969">
                <a:tc rowSpan="2">
                  <a:txBody>
                    <a:bodyPr/>
                    <a:lstStyle/>
                    <a:p>
                      <a:pPr algn="ctr">
                        <a:lnSpc>
                          <a:spcPct val="115000"/>
                        </a:lnSpc>
                        <a:spcAft>
                          <a:spcPts val="0"/>
                        </a:spcAft>
                      </a:pPr>
                      <a:r>
                        <a:rPr lang="tr-TR" sz="1200" b="1" dirty="0">
                          <a:effectLst/>
                          <a:latin typeface="Arial" panose="020B0604020202020204" pitchFamily="34" charset="0"/>
                          <a:ea typeface="Calibri"/>
                          <a:cs typeface="Arial" panose="020B0604020202020204" pitchFamily="34" charset="0"/>
                        </a:rPr>
                        <a:t> </a:t>
                      </a:r>
                      <a:endParaRPr lang="tr-TR" sz="1200" dirty="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FACTOR / </a:t>
                      </a:r>
                      <a:r>
                        <a:rPr lang="tr-TR" sz="1100" b="1" dirty="0" smtClean="0">
                          <a:solidFill>
                            <a:srgbClr val="0070C0"/>
                          </a:solidFill>
                          <a:effectLst/>
                          <a:latin typeface="Arial" panose="020B0604020202020204" pitchFamily="34" charset="0"/>
                          <a:ea typeface="Calibri"/>
                          <a:cs typeface="Arial" panose="020B0604020202020204" pitchFamily="34" charset="0"/>
                        </a:rPr>
                        <a:t>FAKTÖR</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0000"/>
                        </a:lnSpc>
                        <a:spcAft>
                          <a:spcPts val="0"/>
                        </a:spcAft>
                      </a:pPr>
                      <a:endParaRPr lang="tr-TR" sz="1100" dirty="0" smtClean="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dirty="0" smtClean="0">
                          <a:effectLst/>
                          <a:latin typeface="Arial" panose="020B0604020202020204" pitchFamily="34" charset="0"/>
                          <a:ea typeface="Calibri"/>
                          <a:cs typeface="Arial" panose="020B0604020202020204" pitchFamily="34" charset="0"/>
                        </a:rPr>
                        <a:t>±S.D.</a:t>
                      </a:r>
                      <a:endParaRPr lang="tr-TR" sz="1100" dirty="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 </a:t>
                      </a:r>
                    </a:p>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S.S.</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r>
              <a:tr h="409940">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lnSpc>
                          <a:spcPct val="100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5462">
                <a:tc>
                  <a:txBody>
                    <a:bodyPr/>
                    <a:lstStyle/>
                    <a:p>
                      <a:pPr>
                        <a:lnSpc>
                          <a:spcPct val="115000"/>
                        </a:lnSpc>
                        <a:spcAft>
                          <a:spcPts val="0"/>
                        </a:spcAft>
                      </a:pPr>
                      <a:r>
                        <a:rPr lang="en-US" sz="1000" dirty="0" smtClean="0">
                          <a:effectLst/>
                          <a:latin typeface="Arial" panose="020B0604020202020204" pitchFamily="34" charset="0"/>
                          <a:ea typeface="Calibri"/>
                          <a:cs typeface="Arial" panose="020B0604020202020204" pitchFamily="34" charset="0"/>
                        </a:rPr>
                        <a:t>Well-planned emergency relief supply system</a:t>
                      </a:r>
                      <a:r>
                        <a:rPr lang="tr-TR" sz="1000" dirty="0" smtClean="0">
                          <a:effectLst/>
                          <a:latin typeface="Arial" panose="020B0604020202020204" pitchFamily="34" charset="0"/>
                          <a:ea typeface="Calibri"/>
                          <a:cs typeface="Arial" panose="020B0604020202020204" pitchFamily="34" charset="0"/>
                        </a:rPr>
                        <a:t> / </a:t>
                      </a:r>
                      <a:r>
                        <a:rPr lang="tr-TR" sz="1000" dirty="0" smtClean="0">
                          <a:solidFill>
                            <a:srgbClr val="0070C0"/>
                          </a:solidFill>
                          <a:effectLst/>
                          <a:latin typeface="Arial" panose="020B0604020202020204" pitchFamily="34" charset="0"/>
                          <a:ea typeface="Calibri"/>
                          <a:cs typeface="Arial" panose="020B0604020202020204" pitchFamily="34" charset="0"/>
                        </a:rPr>
                        <a:t>İyi </a:t>
                      </a:r>
                      <a:r>
                        <a:rPr lang="tr-TR" sz="1000" dirty="0">
                          <a:solidFill>
                            <a:srgbClr val="0070C0"/>
                          </a:solidFill>
                          <a:effectLst/>
                          <a:latin typeface="Arial" panose="020B0604020202020204" pitchFamily="34" charset="0"/>
                          <a:ea typeface="Calibri"/>
                          <a:cs typeface="Arial" panose="020B0604020202020204" pitchFamily="34" charset="0"/>
                        </a:rPr>
                        <a:t>planlanmış acil yardım sistemi</a:t>
                      </a: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4,55</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0,701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2,2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30</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32,6</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58</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63,0</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9168">
                <a:tc>
                  <a:txBody>
                    <a:bodyPr/>
                    <a:lstStyle/>
                    <a:p>
                      <a:pPr>
                        <a:lnSpc>
                          <a:spcPct val="115000"/>
                        </a:lnSpc>
                        <a:spcAft>
                          <a:spcPts val="0"/>
                        </a:spcAft>
                      </a:pPr>
                      <a:r>
                        <a:rPr lang="en-US" sz="1000" dirty="0" smtClean="0">
                          <a:effectLst/>
                          <a:latin typeface="Arial" panose="020B0604020202020204" pitchFamily="34" charset="0"/>
                          <a:ea typeface="Calibri"/>
                          <a:cs typeface="Arial" panose="020B0604020202020204" pitchFamily="34" charset="0"/>
                        </a:rPr>
                        <a:t>Reasonable organizational structure and clear awareness of</a:t>
                      </a:r>
                      <a:r>
                        <a:rPr lang="tr-TR" sz="1000" baseline="0" dirty="0" smtClean="0">
                          <a:effectLst/>
                          <a:latin typeface="Arial" panose="020B0604020202020204" pitchFamily="34" charset="0"/>
                          <a:ea typeface="Calibri"/>
                          <a:cs typeface="Arial" panose="020B0604020202020204" pitchFamily="34" charset="0"/>
                        </a:rPr>
                        <a:t> </a:t>
                      </a:r>
                      <a:r>
                        <a:rPr lang="en-US" sz="1000" dirty="0" smtClean="0">
                          <a:effectLst/>
                          <a:latin typeface="Arial" panose="020B0604020202020204" pitchFamily="34" charset="0"/>
                          <a:ea typeface="Calibri"/>
                          <a:cs typeface="Arial" panose="020B0604020202020204" pitchFamily="34" charset="0"/>
                        </a:rPr>
                        <a:t>Responsibilities</a:t>
                      </a:r>
                      <a:r>
                        <a:rPr lang="tr-TR" sz="1000" dirty="0" smtClean="0">
                          <a:effectLst/>
                          <a:latin typeface="Arial" panose="020B0604020202020204" pitchFamily="34" charset="0"/>
                          <a:ea typeface="Calibri"/>
                          <a:cs typeface="Arial" panose="020B0604020202020204" pitchFamily="34" charset="0"/>
                        </a:rPr>
                        <a:t> / </a:t>
                      </a:r>
                      <a:r>
                        <a:rPr lang="tr-TR" sz="1000" dirty="0" err="1" smtClean="0">
                          <a:solidFill>
                            <a:srgbClr val="0070C0"/>
                          </a:solidFill>
                          <a:effectLst/>
                          <a:latin typeface="Arial" panose="020B0604020202020204" pitchFamily="34" charset="0"/>
                          <a:ea typeface="Calibri"/>
                          <a:cs typeface="Arial" panose="020B0604020202020204" pitchFamily="34" charset="0"/>
                        </a:rPr>
                        <a:t>Organizasyonel</a:t>
                      </a:r>
                      <a:r>
                        <a:rPr lang="tr-TR" sz="1000" dirty="0" smtClean="0">
                          <a:solidFill>
                            <a:srgbClr val="0070C0"/>
                          </a:solidFill>
                          <a:effectLst/>
                          <a:latin typeface="Arial" panose="020B0604020202020204" pitchFamily="34" charset="0"/>
                          <a:ea typeface="Calibri"/>
                          <a:cs typeface="Arial" panose="020B0604020202020204" pitchFamily="34" charset="0"/>
                        </a:rPr>
                        <a:t> </a:t>
                      </a:r>
                      <a:r>
                        <a:rPr lang="tr-TR" sz="1000" dirty="0">
                          <a:solidFill>
                            <a:srgbClr val="0070C0"/>
                          </a:solidFill>
                          <a:effectLst/>
                          <a:latin typeface="Arial" panose="020B0604020202020204" pitchFamily="34" charset="0"/>
                          <a:ea typeface="Calibri"/>
                          <a:cs typeface="Arial" panose="020B0604020202020204" pitchFamily="34" charset="0"/>
                        </a:rPr>
                        <a:t>yapı ve sorumlulukların açıklığı</a:t>
                      </a: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4,39</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0,726</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2,2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a:t>
                      </a:r>
                      <a:endParaRPr lang="tr-TR" sz="1100" dirty="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a:t>
                      </a:r>
                      <a:endParaRPr lang="tr-TR" sz="1100" dirty="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46</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50,0</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46,7</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470">
                <a:tc>
                  <a:txBody>
                    <a:bodyPr/>
                    <a:lstStyle/>
                    <a:p>
                      <a:pPr>
                        <a:lnSpc>
                          <a:spcPct val="115000"/>
                        </a:lnSpc>
                        <a:spcAft>
                          <a:spcPts val="0"/>
                        </a:spcAft>
                      </a:pPr>
                      <a:r>
                        <a:rPr lang="en-US" sz="1000" dirty="0" smtClean="0">
                          <a:effectLst/>
                          <a:latin typeface="Arial" panose="020B0604020202020204" pitchFamily="34" charset="0"/>
                          <a:ea typeface="Calibri"/>
                          <a:cs typeface="Arial" panose="020B0604020202020204" pitchFamily="34" charset="0"/>
                        </a:rPr>
                        <a:t>Applicable emergency response plan and regulations</a:t>
                      </a:r>
                      <a:r>
                        <a:rPr lang="tr-TR" sz="1000" dirty="0" smtClean="0">
                          <a:effectLst/>
                          <a:latin typeface="Arial" panose="020B0604020202020204" pitchFamily="34" charset="0"/>
                          <a:ea typeface="Calibri"/>
                          <a:cs typeface="Arial" panose="020B0604020202020204" pitchFamily="34" charset="0"/>
                        </a:rPr>
                        <a:t> / </a:t>
                      </a:r>
                      <a:r>
                        <a:rPr lang="tr-TR" sz="1000" dirty="0" smtClean="0">
                          <a:solidFill>
                            <a:srgbClr val="0070C0"/>
                          </a:solidFill>
                          <a:effectLst/>
                          <a:latin typeface="Arial" panose="020B0604020202020204" pitchFamily="34" charset="0"/>
                          <a:ea typeface="Calibri"/>
                          <a:cs typeface="Arial" panose="020B0604020202020204" pitchFamily="34" charset="0"/>
                        </a:rPr>
                        <a:t>Uygulanabilir </a:t>
                      </a:r>
                      <a:r>
                        <a:rPr lang="tr-TR" sz="1000" dirty="0">
                          <a:solidFill>
                            <a:srgbClr val="0070C0"/>
                          </a:solidFill>
                          <a:effectLst/>
                          <a:latin typeface="Arial" panose="020B0604020202020204" pitchFamily="34" charset="0"/>
                          <a:ea typeface="Calibri"/>
                          <a:cs typeface="Arial" panose="020B0604020202020204" pitchFamily="34" charset="0"/>
                        </a:rPr>
                        <a:t>afet ve acil yardım </a:t>
                      </a:r>
                      <a:r>
                        <a:rPr lang="tr-TR" sz="1000" dirty="0" smtClean="0">
                          <a:solidFill>
                            <a:srgbClr val="0070C0"/>
                          </a:solidFill>
                          <a:effectLst/>
                          <a:latin typeface="Arial" panose="020B0604020202020204" pitchFamily="34" charset="0"/>
                          <a:ea typeface="Calibri"/>
                          <a:cs typeface="Arial" panose="020B0604020202020204" pitchFamily="34" charset="0"/>
                        </a:rPr>
                        <a:t>planı</a:t>
                      </a:r>
                      <a:r>
                        <a:rPr lang="tr-TR" sz="1000" baseline="0" dirty="0" smtClean="0">
                          <a:solidFill>
                            <a:srgbClr val="0070C0"/>
                          </a:solidFill>
                          <a:effectLst/>
                          <a:latin typeface="Arial" panose="020B0604020202020204" pitchFamily="34" charset="0"/>
                          <a:ea typeface="Calibri"/>
                          <a:cs typeface="Arial" panose="020B0604020202020204" pitchFamily="34" charset="0"/>
                        </a:rPr>
                        <a:t> ve </a:t>
                      </a:r>
                      <a:r>
                        <a:rPr lang="tr-TR" sz="1000" dirty="0" smtClean="0">
                          <a:solidFill>
                            <a:srgbClr val="0070C0"/>
                          </a:solidFill>
                          <a:effectLst/>
                          <a:latin typeface="Arial" panose="020B0604020202020204" pitchFamily="34" charset="0"/>
                          <a:ea typeface="Calibri"/>
                          <a:cs typeface="Arial" panose="020B0604020202020204" pitchFamily="34" charset="0"/>
                        </a:rPr>
                        <a:t>yasaların </a:t>
                      </a:r>
                      <a:r>
                        <a:rPr lang="tr-TR" sz="1000" dirty="0">
                          <a:solidFill>
                            <a:srgbClr val="0070C0"/>
                          </a:solidFill>
                          <a:effectLst/>
                          <a:latin typeface="Arial" panose="020B0604020202020204" pitchFamily="34" charset="0"/>
                          <a:ea typeface="Calibri"/>
                          <a:cs typeface="Arial" panose="020B0604020202020204" pitchFamily="34" charset="0"/>
                        </a:rPr>
                        <a:t>olması</a:t>
                      </a: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4,48</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0,733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2,2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a:t>
                      </a:r>
                      <a:endParaRPr lang="tr-TR" sz="1100" dirty="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b="1">
                          <a:effectLst/>
                          <a:latin typeface="Arial" panose="020B0604020202020204" pitchFamily="34" charset="0"/>
                          <a:ea typeface="Calibri"/>
                          <a:cs typeface="Arial" panose="020B0604020202020204" pitchFamily="34" charset="0"/>
                        </a:rPr>
                        <a:t> </a:t>
                      </a:r>
                      <a:endParaRPr lang="tr-TR" sz="110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b="1">
                          <a:effectLst/>
                          <a:latin typeface="Arial" panose="020B0604020202020204" pitchFamily="34" charset="0"/>
                          <a:ea typeface="Calibri"/>
                          <a:cs typeface="Arial" panose="020B0604020202020204" pitchFamily="34" charset="0"/>
                        </a:rPr>
                        <a:t>-</a:t>
                      </a:r>
                      <a:endParaRPr lang="tr-TR" sz="110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38</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41,3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55,4</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470">
                <a:tc>
                  <a:txBody>
                    <a:bodyPr/>
                    <a:lstStyle/>
                    <a:p>
                      <a:pPr>
                        <a:lnSpc>
                          <a:spcPct val="115000"/>
                        </a:lnSpc>
                        <a:spcAft>
                          <a:spcPts val="0"/>
                        </a:spcAft>
                      </a:pPr>
                      <a:r>
                        <a:rPr lang="en-US" sz="1000" dirty="0" smtClean="0">
                          <a:effectLst/>
                          <a:latin typeface="Arial" panose="020B0604020202020204" pitchFamily="34" charset="0"/>
                          <a:ea typeface="Calibri"/>
                          <a:cs typeface="Arial" panose="020B0604020202020204" pitchFamily="34" charset="0"/>
                        </a:rPr>
                        <a:t>Financial ensuring measures and prior planning of logistic centers</a:t>
                      </a:r>
                      <a:r>
                        <a:rPr lang="tr-TR" sz="1000" baseline="0" dirty="0" smtClean="0">
                          <a:effectLst/>
                          <a:latin typeface="Arial" panose="020B0604020202020204" pitchFamily="34" charset="0"/>
                          <a:ea typeface="Calibri"/>
                          <a:cs typeface="Arial" panose="020B0604020202020204" pitchFamily="34" charset="0"/>
                        </a:rPr>
                        <a:t> </a:t>
                      </a:r>
                      <a:r>
                        <a:rPr lang="en-US" sz="1000" dirty="0" smtClean="0">
                          <a:effectLst/>
                          <a:latin typeface="Arial" panose="020B0604020202020204" pitchFamily="34" charset="0"/>
                          <a:ea typeface="Calibri"/>
                          <a:cs typeface="Arial" panose="020B0604020202020204" pitchFamily="34" charset="0"/>
                        </a:rPr>
                        <a:t>and shelters</a:t>
                      </a:r>
                      <a:r>
                        <a:rPr lang="tr-TR" sz="1000" dirty="0" smtClean="0">
                          <a:effectLst/>
                          <a:latin typeface="Arial" panose="020B0604020202020204" pitchFamily="34" charset="0"/>
                          <a:ea typeface="Calibri"/>
                          <a:cs typeface="Arial" panose="020B0604020202020204" pitchFamily="34" charset="0"/>
                        </a:rPr>
                        <a:t> / </a:t>
                      </a:r>
                      <a:r>
                        <a:rPr lang="tr-TR" sz="1000" dirty="0" smtClean="0">
                          <a:solidFill>
                            <a:srgbClr val="0070C0"/>
                          </a:solidFill>
                          <a:effectLst/>
                          <a:latin typeface="Arial" panose="020B0604020202020204" pitchFamily="34" charset="0"/>
                          <a:ea typeface="Calibri"/>
                          <a:cs typeface="Arial" panose="020B0604020202020204" pitchFamily="34" charset="0"/>
                        </a:rPr>
                        <a:t>Finansal </a:t>
                      </a:r>
                      <a:r>
                        <a:rPr lang="tr-TR" sz="1000" dirty="0">
                          <a:solidFill>
                            <a:srgbClr val="0070C0"/>
                          </a:solidFill>
                          <a:effectLst/>
                          <a:latin typeface="Arial" panose="020B0604020202020204" pitchFamily="34" charset="0"/>
                          <a:ea typeface="Calibri"/>
                          <a:cs typeface="Arial" panose="020B0604020202020204" pitchFamily="34" charset="0"/>
                        </a:rPr>
                        <a:t>destek ve lojistik merkezi ve barınakların </a:t>
                      </a:r>
                      <a:r>
                        <a:rPr lang="tr-TR" sz="1000" dirty="0" smtClean="0">
                          <a:solidFill>
                            <a:srgbClr val="0070C0"/>
                          </a:solidFill>
                          <a:effectLst/>
                          <a:latin typeface="Arial" panose="020B0604020202020204" pitchFamily="34" charset="0"/>
                          <a:ea typeface="Calibri"/>
                          <a:cs typeface="Arial" panose="020B0604020202020204" pitchFamily="34" charset="0"/>
                        </a:rPr>
                        <a:t>planlanması</a:t>
                      </a:r>
                      <a:endParaRPr lang="tr-TR" sz="1000" dirty="0">
                        <a:solidFill>
                          <a:srgbClr val="0070C0"/>
                        </a:solidFill>
                        <a:effectLst/>
                        <a:latin typeface="Arial" panose="020B0604020202020204" pitchFamily="34" charset="0"/>
                        <a:ea typeface="Calibri"/>
                        <a:cs typeface="Arial" panose="020B0604020202020204" pitchFamily="34" charset="0"/>
                      </a:endParaRP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4,49</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0,763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2,2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a:t>
                      </a:r>
                      <a:endParaRPr lang="tr-TR" sz="1100" dirty="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b="1">
                          <a:effectLst/>
                          <a:latin typeface="Arial" panose="020B0604020202020204" pitchFamily="34" charset="0"/>
                          <a:ea typeface="Calibri"/>
                          <a:cs typeface="Arial" panose="020B0604020202020204" pitchFamily="34" charset="0"/>
                        </a:rPr>
                        <a:t> </a:t>
                      </a:r>
                      <a:endParaRPr lang="tr-TR" sz="110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b="1">
                          <a:effectLst/>
                          <a:latin typeface="Arial" panose="020B0604020202020204" pitchFamily="34" charset="0"/>
                          <a:ea typeface="Calibri"/>
                          <a:cs typeface="Arial" panose="020B0604020202020204" pitchFamily="34" charset="0"/>
                        </a:rPr>
                        <a:t>-</a:t>
                      </a:r>
                      <a:endParaRPr lang="tr-TR" sz="110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35,9</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54</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58,7</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470">
                <a:tc>
                  <a:txBody>
                    <a:bodyPr/>
                    <a:lstStyle/>
                    <a:p>
                      <a:pPr>
                        <a:lnSpc>
                          <a:spcPct val="115000"/>
                        </a:lnSpc>
                        <a:spcAft>
                          <a:spcPts val="0"/>
                        </a:spcAft>
                      </a:pPr>
                      <a:r>
                        <a:rPr lang="en-US" sz="1000" dirty="0" smtClean="0">
                          <a:effectLst/>
                          <a:latin typeface="Arial" panose="020B0604020202020204" pitchFamily="34" charset="0"/>
                          <a:ea typeface="Calibri"/>
                          <a:cs typeface="Arial" panose="020B0604020202020204" pitchFamily="34" charset="0"/>
                        </a:rPr>
                        <a:t>Education campaign on disaster prevention and response</a:t>
                      </a:r>
                      <a:r>
                        <a:rPr lang="tr-TR" sz="1000" dirty="0" smtClean="0">
                          <a:effectLst/>
                          <a:latin typeface="Arial" panose="020B0604020202020204" pitchFamily="34" charset="0"/>
                          <a:ea typeface="Calibri"/>
                          <a:cs typeface="Arial" panose="020B0604020202020204" pitchFamily="34" charset="0"/>
                        </a:rPr>
                        <a:t> / </a:t>
                      </a:r>
                      <a:r>
                        <a:rPr lang="tr-TR" sz="1000" dirty="0" smtClean="0">
                          <a:solidFill>
                            <a:srgbClr val="0070C0"/>
                          </a:solidFill>
                          <a:effectLst/>
                          <a:latin typeface="Arial" panose="020B0604020202020204" pitchFamily="34" charset="0"/>
                          <a:ea typeface="Calibri"/>
                          <a:cs typeface="Arial" panose="020B0604020202020204" pitchFamily="34" charset="0"/>
                        </a:rPr>
                        <a:t>Afet ve acil </a:t>
                      </a:r>
                      <a:r>
                        <a:rPr lang="tr-TR" sz="1000" dirty="0">
                          <a:solidFill>
                            <a:srgbClr val="0070C0"/>
                          </a:solidFill>
                          <a:effectLst/>
                          <a:latin typeface="Arial" panose="020B0604020202020204" pitchFamily="34" charset="0"/>
                          <a:ea typeface="Calibri"/>
                          <a:cs typeface="Arial" panose="020B0604020202020204" pitchFamily="34" charset="0"/>
                        </a:rPr>
                        <a:t>durum önleme ve müdahale konusunda eğitim</a:t>
                      </a: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4,46</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0,717</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1,1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1,1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37</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40,2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50</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54,3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470">
                <a:tc>
                  <a:txBody>
                    <a:bodyPr/>
                    <a:lstStyle/>
                    <a:p>
                      <a:pPr>
                        <a:lnSpc>
                          <a:spcPct val="115000"/>
                        </a:lnSpc>
                        <a:spcAft>
                          <a:spcPts val="0"/>
                        </a:spcAft>
                      </a:pPr>
                      <a:r>
                        <a:rPr lang="en-US" sz="1000" dirty="0" smtClean="0">
                          <a:effectLst/>
                          <a:latin typeface="Arial" panose="020B0604020202020204" pitchFamily="34" charset="0"/>
                          <a:ea typeface="Calibri"/>
                          <a:cs typeface="Arial" panose="020B0604020202020204" pitchFamily="34" charset="0"/>
                        </a:rPr>
                        <a:t>Specific training of professionals such as rescue workers and medical</a:t>
                      </a:r>
                      <a:r>
                        <a:rPr lang="tr-TR" sz="1000" baseline="0" dirty="0" smtClean="0">
                          <a:effectLst/>
                          <a:latin typeface="Arial" panose="020B0604020202020204" pitchFamily="34" charset="0"/>
                          <a:ea typeface="Calibri"/>
                          <a:cs typeface="Arial" panose="020B0604020202020204" pitchFamily="34" charset="0"/>
                        </a:rPr>
                        <a:t> </a:t>
                      </a:r>
                      <a:r>
                        <a:rPr lang="en-US" sz="1000" dirty="0" smtClean="0">
                          <a:effectLst/>
                          <a:latin typeface="Arial" panose="020B0604020202020204" pitchFamily="34" charset="0"/>
                          <a:ea typeface="Calibri"/>
                          <a:cs typeface="Arial" panose="020B0604020202020204" pitchFamily="34" charset="0"/>
                        </a:rPr>
                        <a:t>Staff</a:t>
                      </a:r>
                      <a:r>
                        <a:rPr lang="tr-TR" sz="1000" dirty="0" smtClean="0">
                          <a:effectLst/>
                          <a:latin typeface="Arial" panose="020B0604020202020204" pitchFamily="34" charset="0"/>
                          <a:ea typeface="Calibri"/>
                          <a:cs typeface="Arial" panose="020B0604020202020204" pitchFamily="34" charset="0"/>
                        </a:rPr>
                        <a:t> / </a:t>
                      </a:r>
                      <a:r>
                        <a:rPr lang="tr-TR" sz="1000" dirty="0" smtClean="0">
                          <a:solidFill>
                            <a:srgbClr val="0070C0"/>
                          </a:solidFill>
                          <a:effectLst/>
                          <a:latin typeface="Arial" panose="020B0604020202020204" pitchFamily="34" charset="0"/>
                          <a:ea typeface="Calibri"/>
                          <a:cs typeface="Arial" panose="020B0604020202020204" pitchFamily="34" charset="0"/>
                        </a:rPr>
                        <a:t>Kurtarma </a:t>
                      </a:r>
                      <a:r>
                        <a:rPr lang="tr-TR" sz="1000" dirty="0">
                          <a:solidFill>
                            <a:srgbClr val="0070C0"/>
                          </a:solidFill>
                          <a:effectLst/>
                          <a:latin typeface="Arial" panose="020B0604020202020204" pitchFamily="34" charset="0"/>
                          <a:ea typeface="Calibri"/>
                          <a:cs typeface="Arial" panose="020B0604020202020204" pitchFamily="34" charset="0"/>
                        </a:rPr>
                        <a:t>ekipleri ve sağlık personelinin özel eğitimi</a:t>
                      </a: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4,51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0,687</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b="1" dirty="0">
                          <a:effectLst/>
                          <a:latin typeface="Arial" panose="020B0604020202020204" pitchFamily="34" charset="0"/>
                          <a:ea typeface="Calibri"/>
                          <a:cs typeface="Arial" panose="020B0604020202020204" pitchFamily="34" charset="0"/>
                        </a:rPr>
                        <a:t>-</a:t>
                      </a:r>
                      <a:endParaRPr lang="tr-TR" sz="1100" dirty="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b="1">
                          <a:effectLst/>
                          <a:latin typeface="Arial" panose="020B0604020202020204" pitchFamily="34" charset="0"/>
                          <a:ea typeface="Calibri"/>
                          <a:cs typeface="Arial" panose="020B0604020202020204" pitchFamily="34" charset="0"/>
                        </a:rPr>
                        <a:t> </a:t>
                      </a:r>
                      <a:endParaRPr lang="tr-TR" sz="110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b="1">
                          <a:effectLst/>
                          <a:latin typeface="Arial" panose="020B0604020202020204" pitchFamily="34" charset="0"/>
                          <a:ea typeface="Calibri"/>
                          <a:cs typeface="Arial" panose="020B0604020202020204" pitchFamily="34" charset="0"/>
                        </a:rPr>
                        <a:t>-</a:t>
                      </a:r>
                      <a:endParaRPr lang="tr-TR" sz="110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35,9</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54</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58,7</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2470">
                <a:tc>
                  <a:txBody>
                    <a:bodyPr/>
                    <a:lstStyle/>
                    <a:p>
                      <a:pPr>
                        <a:lnSpc>
                          <a:spcPct val="115000"/>
                        </a:lnSpc>
                        <a:spcAft>
                          <a:spcPts val="0"/>
                        </a:spcAft>
                      </a:pPr>
                      <a:r>
                        <a:rPr lang="en-US" sz="1000" dirty="0" smtClean="0">
                          <a:effectLst/>
                          <a:latin typeface="Arial" panose="020B0604020202020204" pitchFamily="34" charset="0"/>
                          <a:ea typeface="Calibri"/>
                          <a:cs typeface="Arial" panose="020B0604020202020204" pitchFamily="34" charset="0"/>
                        </a:rPr>
                        <a:t>Strong ability to send out specific early warning about potential</a:t>
                      </a:r>
                      <a:r>
                        <a:rPr lang="tr-TR" sz="1000" baseline="0" dirty="0" smtClean="0">
                          <a:effectLst/>
                          <a:latin typeface="Arial" panose="020B0604020202020204" pitchFamily="34" charset="0"/>
                          <a:ea typeface="Calibri"/>
                          <a:cs typeface="Arial" panose="020B0604020202020204" pitchFamily="34" charset="0"/>
                        </a:rPr>
                        <a:t> </a:t>
                      </a:r>
                      <a:r>
                        <a:rPr lang="en-US" sz="1000" dirty="0" smtClean="0">
                          <a:effectLst/>
                          <a:latin typeface="Arial" panose="020B0604020202020204" pitchFamily="34" charset="0"/>
                          <a:ea typeface="Calibri"/>
                          <a:cs typeface="Arial" panose="020B0604020202020204" pitchFamily="34" charset="0"/>
                        </a:rPr>
                        <a:t>Hazards</a:t>
                      </a:r>
                      <a:r>
                        <a:rPr lang="tr-TR" sz="1000" dirty="0" smtClean="0">
                          <a:effectLst/>
                          <a:latin typeface="Arial" panose="020B0604020202020204" pitchFamily="34" charset="0"/>
                          <a:ea typeface="Calibri"/>
                          <a:cs typeface="Arial" panose="020B0604020202020204" pitchFamily="34" charset="0"/>
                        </a:rPr>
                        <a:t> / </a:t>
                      </a:r>
                      <a:r>
                        <a:rPr lang="tr-TR" sz="1000" dirty="0" smtClean="0">
                          <a:solidFill>
                            <a:srgbClr val="0070C0"/>
                          </a:solidFill>
                          <a:effectLst/>
                          <a:latin typeface="Arial" panose="020B0604020202020204" pitchFamily="34" charset="0"/>
                          <a:ea typeface="Calibri"/>
                          <a:cs typeface="Arial" panose="020B0604020202020204" pitchFamily="34" charset="0"/>
                        </a:rPr>
                        <a:t>Güçlü </a:t>
                      </a:r>
                      <a:r>
                        <a:rPr lang="tr-TR" sz="1000" dirty="0">
                          <a:solidFill>
                            <a:srgbClr val="0070C0"/>
                          </a:solidFill>
                          <a:effectLst/>
                          <a:latin typeface="Arial" panose="020B0604020202020204" pitchFamily="34" charset="0"/>
                          <a:ea typeface="Calibri"/>
                          <a:cs typeface="Arial" panose="020B0604020202020204" pitchFamily="34" charset="0"/>
                        </a:rPr>
                        <a:t>özel erken uyarı gönderme sistemi</a:t>
                      </a: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4,29</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0,833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2,2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1,1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7</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7,6</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40</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43,5</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45,7</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2521">
                <a:tc>
                  <a:txBody>
                    <a:bodyPr/>
                    <a:lstStyle/>
                    <a:p>
                      <a:pPr>
                        <a:lnSpc>
                          <a:spcPct val="115000"/>
                        </a:lnSpc>
                        <a:spcAft>
                          <a:spcPts val="0"/>
                        </a:spcAft>
                      </a:pPr>
                      <a:r>
                        <a:rPr lang="en-US" sz="1000" dirty="0" smtClean="0">
                          <a:effectLst/>
                          <a:latin typeface="Arial" panose="020B0604020202020204" pitchFamily="34" charset="0"/>
                          <a:ea typeface="Calibri"/>
                          <a:cs typeface="Arial" panose="020B0604020202020204" pitchFamily="34" charset="0"/>
                        </a:rPr>
                        <a:t>Regular organization of simulated disaster exercise</a:t>
                      </a:r>
                      <a:r>
                        <a:rPr lang="tr-TR" sz="1000" dirty="0" smtClean="0">
                          <a:effectLst/>
                          <a:latin typeface="Arial" panose="020B0604020202020204" pitchFamily="34" charset="0"/>
                          <a:ea typeface="Calibri"/>
                          <a:cs typeface="Arial" panose="020B0604020202020204" pitchFamily="34" charset="0"/>
                        </a:rPr>
                        <a:t> / </a:t>
                      </a:r>
                      <a:r>
                        <a:rPr lang="tr-TR" sz="1000" dirty="0" err="1" smtClean="0">
                          <a:solidFill>
                            <a:srgbClr val="0070C0"/>
                          </a:solidFill>
                          <a:effectLst/>
                          <a:latin typeface="Arial" panose="020B0604020202020204" pitchFamily="34" charset="0"/>
                          <a:ea typeface="Calibri"/>
                          <a:cs typeface="Arial" panose="020B0604020202020204" pitchFamily="34" charset="0"/>
                        </a:rPr>
                        <a:t>Simüle</a:t>
                      </a:r>
                      <a:r>
                        <a:rPr lang="tr-TR" sz="1000" dirty="0" smtClean="0">
                          <a:solidFill>
                            <a:srgbClr val="0070C0"/>
                          </a:solidFill>
                          <a:effectLst/>
                          <a:latin typeface="Arial" panose="020B0604020202020204" pitchFamily="34" charset="0"/>
                          <a:ea typeface="Calibri"/>
                          <a:cs typeface="Arial" panose="020B0604020202020204" pitchFamily="34" charset="0"/>
                        </a:rPr>
                        <a:t> </a:t>
                      </a:r>
                      <a:r>
                        <a:rPr lang="tr-TR" sz="1000" dirty="0">
                          <a:solidFill>
                            <a:srgbClr val="0070C0"/>
                          </a:solidFill>
                          <a:effectLst/>
                          <a:latin typeface="Arial" panose="020B0604020202020204" pitchFamily="34" charset="0"/>
                          <a:ea typeface="Calibri"/>
                          <a:cs typeface="Arial" panose="020B0604020202020204" pitchFamily="34" charset="0"/>
                        </a:rPr>
                        <a:t>afet ve acil durum egzersizleri</a:t>
                      </a: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4,29</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0,734</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 </a:t>
                      </a:r>
                      <a:endParaRPr lang="tr-TR" sz="1100" dirty="0" smtClean="0">
                        <a:effectLst/>
                        <a:latin typeface="Arial" panose="020B0604020202020204" pitchFamily="34" charset="0"/>
                        <a:ea typeface="Calibri"/>
                        <a:cs typeface="Arial" panose="020B0604020202020204" pitchFamily="34" charset="0"/>
                      </a:endParaRPr>
                    </a:p>
                    <a:p>
                      <a:pPr algn="ctr">
                        <a:lnSpc>
                          <a:spcPct val="100000"/>
                        </a:lnSpc>
                        <a:spcAft>
                          <a:spcPts val="0"/>
                        </a:spcAft>
                      </a:pPr>
                      <a:r>
                        <a:rPr lang="tr-TR" sz="1100" dirty="0" smtClean="0">
                          <a:effectLst/>
                          <a:latin typeface="Arial" panose="020B0604020202020204" pitchFamily="34" charset="0"/>
                          <a:ea typeface="Calibri"/>
                          <a:cs typeface="Arial" panose="020B0604020202020204" pitchFamily="34" charset="0"/>
                        </a:rPr>
                        <a:t>-</a:t>
                      </a:r>
                      <a:endParaRPr lang="tr-TR" sz="1100" dirty="0">
                        <a:effectLst/>
                        <a:latin typeface="Arial" panose="020B0604020202020204" pitchFamily="34" charset="0"/>
                        <a:ea typeface="Calibri"/>
                        <a:cs typeface="Arial" panose="020B0604020202020204" pitchFamily="34" charset="0"/>
                      </a:endParaRP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 </a:t>
                      </a:r>
                    </a:p>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2,2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9</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9,8</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44,6</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40</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43,5</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6505">
                <a:tc>
                  <a:txBody>
                    <a:bodyPr/>
                    <a:lstStyle/>
                    <a:p>
                      <a:pPr algn="ctr">
                        <a:lnSpc>
                          <a:spcPct val="115000"/>
                        </a:lnSpc>
                        <a:spcAft>
                          <a:spcPts val="0"/>
                        </a:spcAft>
                      </a:pPr>
                      <a:endParaRPr lang="tr-TR" sz="1100" b="1" dirty="0" smtClean="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Total / </a:t>
                      </a:r>
                      <a:r>
                        <a:rPr lang="tr-TR" sz="1100" b="1" dirty="0" smtClean="0">
                          <a:solidFill>
                            <a:srgbClr val="0070C0"/>
                          </a:solidFill>
                          <a:effectLst/>
                          <a:latin typeface="Arial" panose="020B0604020202020204" pitchFamily="34" charset="0"/>
                          <a:ea typeface="Calibri"/>
                          <a:cs typeface="Arial" panose="020B0604020202020204" pitchFamily="34" charset="0"/>
                        </a:rPr>
                        <a:t>Toplam</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379" marR="553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4,43</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0,737</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11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a:effectLst/>
                          <a:latin typeface="Arial" panose="020B0604020202020204" pitchFamily="34" charset="0"/>
                          <a:ea typeface="Calibri"/>
                          <a:cs typeface="Arial" panose="020B0604020202020204" pitchFamily="34" charset="0"/>
                        </a:rPr>
                        <a:t>1,51</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0,69</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30</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4,09</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298</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40,05</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392</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1100" dirty="0">
                          <a:effectLst/>
                          <a:latin typeface="Arial" panose="020B0604020202020204" pitchFamily="34" charset="0"/>
                          <a:ea typeface="Calibri"/>
                          <a:cs typeface="Arial" panose="020B0604020202020204" pitchFamily="34" charset="0"/>
                        </a:rPr>
                        <a:t>53,25</a:t>
                      </a:r>
                    </a:p>
                  </a:txBody>
                  <a:tcPr marL="55379" marR="553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56284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576" y="-243408"/>
            <a:ext cx="7543800" cy="6984776"/>
          </a:xfrm>
        </p:spPr>
        <p:txBody>
          <a:bodyPr>
            <a:normAutofit/>
          </a:bodyPr>
          <a:lstStyle/>
          <a:p>
            <a:pPr marL="0" indent="0" algn="just">
              <a:buNone/>
            </a:pPr>
            <a:endParaRPr lang="tr-TR" dirty="0"/>
          </a:p>
          <a:p>
            <a:pPr algn="just"/>
            <a:r>
              <a:rPr lang="en-US" dirty="0">
                <a:solidFill>
                  <a:schemeClr val="tx1"/>
                </a:solidFill>
                <a:latin typeface="Arial" panose="020B0604020202020204" pitchFamily="34" charset="0"/>
                <a:cs typeface="Arial" panose="020B0604020202020204" pitchFamily="34" charset="0"/>
              </a:rPr>
              <a:t>It has been found out that among the critical success </a:t>
            </a:r>
            <a:r>
              <a:rPr lang="en-US" dirty="0" smtClean="0">
                <a:solidFill>
                  <a:schemeClr val="tx1"/>
                </a:solidFill>
                <a:latin typeface="Arial" panose="020B0604020202020204" pitchFamily="34" charset="0"/>
                <a:cs typeface="Arial" panose="020B0604020202020204" pitchFamily="34" charset="0"/>
              </a:rPr>
              <a:t>factors</a:t>
            </a:r>
            <a:r>
              <a:rPr lang="tr-TR" dirty="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and</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planning</a:t>
            </a:r>
            <a:r>
              <a:rPr lang="tr-TR" dirty="0" smtClean="0">
                <a:solidFill>
                  <a:schemeClr val="tx1"/>
                </a:solidFill>
                <a:latin typeface="Arial" panose="020B0604020202020204" pitchFamily="34" charset="0"/>
                <a:cs typeface="Arial" panose="020B0604020202020204" pitchFamily="34" charset="0"/>
              </a:rPr>
              <a:t> </a:t>
            </a:r>
            <a:r>
              <a:rPr lang="tr-TR" dirty="0" err="1">
                <a:solidFill>
                  <a:schemeClr val="tx1"/>
                </a:solidFill>
                <a:latin typeface="Arial" panose="020B0604020202020204" pitchFamily="34" charset="0"/>
                <a:cs typeface="Arial" panose="020B0604020202020204" pitchFamily="34" charset="0"/>
              </a:rPr>
              <a:t>criteria</a:t>
            </a:r>
            <a:r>
              <a:rPr lang="tr-TR" dirty="0" smtClean="0">
                <a:solidFill>
                  <a:schemeClr val="tx1"/>
                </a:solidFill>
                <a:latin typeface="Arial" panose="020B0604020202020204" pitchFamily="34" charset="0"/>
                <a:cs typeface="Arial" panose="020B0604020202020204" pitchFamily="34" charset="0"/>
              </a:rPr>
              <a:t> </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a:t>
            </a:r>
            <a:r>
              <a:rPr lang="tr-TR" dirty="0" smtClean="0">
                <a:solidFill>
                  <a:schemeClr val="tx1"/>
                </a:solidFill>
                <a:latin typeface="Arial" panose="020B0604020202020204" pitchFamily="34" charset="0"/>
                <a:cs typeface="Arial" panose="020B0604020202020204" pitchFamily="34" charset="0"/>
              </a:rPr>
              <a:t>A</a:t>
            </a:r>
            <a:r>
              <a:rPr lang="en-US"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well-planned emergency system (4.55)" has the highest </a:t>
            </a:r>
            <a:r>
              <a:rPr lang="en-US" dirty="0" smtClean="0">
                <a:solidFill>
                  <a:schemeClr val="tx1"/>
                </a:solidFill>
                <a:latin typeface="Arial" panose="020B0604020202020204" pitchFamily="34" charset="0"/>
                <a:cs typeface="Arial" panose="020B0604020202020204" pitchFamily="34" charset="0"/>
              </a:rPr>
              <a:t>average</a:t>
            </a:r>
            <a:r>
              <a:rPr lang="tr-TR" dirty="0" smtClean="0">
                <a:solidFill>
                  <a:schemeClr val="tx1"/>
                </a:solidFill>
                <a:latin typeface="Arial" panose="020B0604020202020204" pitchFamily="34" charset="0"/>
                <a:cs typeface="Arial" panose="020B0604020202020204" pitchFamily="34" charset="0"/>
              </a:rPr>
              <a:t>. </a:t>
            </a:r>
            <a:r>
              <a:rPr lang="tr-TR" dirty="0">
                <a:solidFill>
                  <a:schemeClr val="tx1"/>
                </a:solidFill>
                <a:latin typeface="Arial" panose="020B0604020202020204" pitchFamily="34" charset="0"/>
                <a:cs typeface="Arial" panose="020B0604020202020204" pitchFamily="34" charset="0"/>
              </a:rPr>
              <a:t>"</a:t>
            </a:r>
            <a:r>
              <a:rPr lang="en-US" dirty="0" smtClean="0">
                <a:solidFill>
                  <a:schemeClr val="tx1"/>
                </a:solidFill>
                <a:latin typeface="Arial" panose="020B0604020202020204" pitchFamily="34" charset="0"/>
                <a:cs typeface="Arial" panose="020B0604020202020204" pitchFamily="34" charset="0"/>
              </a:rPr>
              <a:t>Strong </a:t>
            </a:r>
            <a:r>
              <a:rPr lang="en-US" dirty="0">
                <a:solidFill>
                  <a:schemeClr val="tx1"/>
                </a:solidFill>
                <a:latin typeface="Arial" panose="020B0604020202020204" pitchFamily="34" charset="0"/>
                <a:cs typeface="Arial" panose="020B0604020202020204" pitchFamily="34" charset="0"/>
              </a:rPr>
              <a:t>ability to send out specific early warning about </a:t>
            </a:r>
            <a:r>
              <a:rPr lang="en-US" dirty="0" smtClean="0">
                <a:solidFill>
                  <a:schemeClr val="tx1"/>
                </a:solidFill>
                <a:latin typeface="Arial" panose="020B0604020202020204" pitchFamily="34" charset="0"/>
                <a:cs typeface="Arial" panose="020B0604020202020204" pitchFamily="34" charset="0"/>
              </a:rPr>
              <a:t>potential</a:t>
            </a:r>
            <a:r>
              <a:rPr lang="tr-TR" dirty="0" smtClean="0">
                <a:solidFill>
                  <a:schemeClr val="tx1"/>
                </a:solidFill>
                <a:latin typeface="Arial" panose="020B0604020202020204" pitchFamily="34" charset="0"/>
                <a:cs typeface="Arial" panose="020B0604020202020204" pitchFamily="34" charset="0"/>
              </a:rPr>
              <a:t> </a:t>
            </a:r>
            <a:r>
              <a:rPr lang="en-US" dirty="0">
                <a:solidFill>
                  <a:schemeClr val="tx1"/>
                </a:solidFill>
                <a:latin typeface="Arial" panose="020B0604020202020204" pitchFamily="34" charset="0"/>
                <a:cs typeface="Arial" panose="020B0604020202020204" pitchFamily="34" charset="0"/>
              </a:rPr>
              <a:t>hazards"</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and</a:t>
            </a:r>
            <a:r>
              <a:rPr lang="tr-TR" dirty="0">
                <a:solidFill>
                  <a:schemeClr val="tx1"/>
                </a:solidFill>
                <a:latin typeface="Arial" panose="020B0604020202020204" pitchFamily="34" charset="0"/>
                <a:cs typeface="Arial" panose="020B0604020202020204" pitchFamily="34" charset="0"/>
              </a:rPr>
              <a:t> </a:t>
            </a:r>
            <a:r>
              <a:rPr lang="tr-TR" dirty="0" smtClean="0">
                <a:solidFill>
                  <a:schemeClr val="tx1"/>
                </a:solidFill>
                <a:latin typeface="Arial" panose="020B0604020202020204" pitchFamily="34" charset="0"/>
                <a:cs typeface="Arial" panose="020B0604020202020204" pitchFamily="34" charset="0"/>
              </a:rPr>
              <a:t>"</a:t>
            </a:r>
            <a:r>
              <a:rPr lang="en-US" dirty="0">
                <a:solidFill>
                  <a:schemeClr val="tx1"/>
                </a:solidFill>
                <a:latin typeface="Arial" panose="020B0604020202020204" pitchFamily="34" charset="0"/>
                <a:cs typeface="Arial" panose="020B0604020202020204" pitchFamily="34" charset="0"/>
              </a:rPr>
              <a:t>Regular organization of simulated disaster exercise"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have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the</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lowest</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average</a:t>
            </a:r>
            <a:r>
              <a:rPr lang="tr-TR" dirty="0" smtClean="0">
                <a:solidFill>
                  <a:schemeClr val="tx1"/>
                </a:solidFill>
                <a:latin typeface="Arial" panose="020B0604020202020204" pitchFamily="34" charset="0"/>
                <a:cs typeface="Arial" panose="020B0604020202020204" pitchFamily="34" charset="0"/>
              </a:rPr>
              <a:t> of </a:t>
            </a:r>
            <a:r>
              <a:rPr lang="tr-TR" dirty="0" err="1" smtClean="0">
                <a:solidFill>
                  <a:schemeClr val="tx1"/>
                </a:solidFill>
                <a:latin typeface="Arial" panose="020B0604020202020204" pitchFamily="34" charset="0"/>
                <a:cs typeface="Arial" panose="020B0604020202020204" pitchFamily="34" charset="0"/>
              </a:rPr>
              <a:t>factors</a:t>
            </a:r>
            <a:r>
              <a:rPr lang="tr-TR" dirty="0" smtClean="0">
                <a:solidFill>
                  <a:schemeClr val="tx1"/>
                </a:solidFill>
                <a:latin typeface="Arial" panose="020B0604020202020204" pitchFamily="34" charset="0"/>
                <a:cs typeface="Arial" panose="020B0604020202020204" pitchFamily="34" charset="0"/>
              </a:rPr>
              <a:t> (</a:t>
            </a:r>
            <a:r>
              <a:rPr lang="tr-TR" dirty="0" err="1" smtClean="0">
                <a:solidFill>
                  <a:schemeClr val="tx1"/>
                </a:solidFill>
                <a:latin typeface="Arial" panose="020B0604020202020204" pitchFamily="34" charset="0"/>
                <a:cs typeface="Arial" panose="020B0604020202020204" pitchFamily="34" charset="0"/>
              </a:rPr>
              <a:t>Table</a:t>
            </a:r>
            <a:r>
              <a:rPr lang="tr-TR" dirty="0" smtClean="0">
                <a:solidFill>
                  <a:schemeClr val="tx1"/>
                </a:solidFill>
                <a:latin typeface="Arial" panose="020B0604020202020204" pitchFamily="34" charset="0"/>
                <a:cs typeface="Arial" panose="020B0604020202020204" pitchFamily="34" charset="0"/>
              </a:rPr>
              <a:t> 1).</a:t>
            </a:r>
          </a:p>
          <a:p>
            <a:pPr marL="0" indent="0" algn="just">
              <a:buNone/>
            </a:pPr>
            <a:endParaRPr lang="tr-TR" dirty="0" smtClean="0">
              <a:latin typeface="Arial" panose="020B0604020202020204" pitchFamily="34" charset="0"/>
              <a:cs typeface="Arial" panose="020B0604020202020204" pitchFamily="34" charset="0"/>
            </a:endParaRPr>
          </a:p>
          <a:p>
            <a:pPr algn="just"/>
            <a:r>
              <a:rPr lang="tr-TR" dirty="0">
                <a:solidFill>
                  <a:srgbClr val="0070C0"/>
                </a:solidFill>
                <a:latin typeface="Arial" panose="020B0604020202020204" pitchFamily="34" charset="0"/>
                <a:cs typeface="Arial" panose="020B0604020202020204" pitchFamily="34" charset="0"/>
              </a:rPr>
              <a:t>P</a:t>
            </a:r>
            <a:r>
              <a:rPr lang="tr-TR" dirty="0" smtClean="0">
                <a:solidFill>
                  <a:srgbClr val="0070C0"/>
                </a:solidFill>
                <a:latin typeface="Arial" panose="020B0604020202020204" pitchFamily="34" charset="0"/>
                <a:cs typeface="Arial" panose="020B0604020202020204" pitchFamily="34" charset="0"/>
              </a:rPr>
              <a:t>lanlama kriterleri </a:t>
            </a:r>
            <a:r>
              <a:rPr lang="tr-TR" dirty="0">
                <a:solidFill>
                  <a:srgbClr val="0070C0"/>
                </a:solidFill>
                <a:latin typeface="Arial" panose="020B0604020202020204" pitchFamily="34" charset="0"/>
                <a:cs typeface="Arial" panose="020B0604020202020204" pitchFamily="34" charset="0"/>
              </a:rPr>
              <a:t>içerisinde “İyi planlanmış bir acil yardım sisteminin </a:t>
            </a:r>
            <a:r>
              <a:rPr lang="tr-TR" dirty="0" smtClean="0">
                <a:solidFill>
                  <a:srgbClr val="0070C0"/>
                </a:solidFill>
                <a:latin typeface="Arial" panose="020B0604020202020204" pitchFamily="34" charset="0"/>
                <a:cs typeface="Arial" panose="020B0604020202020204" pitchFamily="34" charset="0"/>
              </a:rPr>
              <a:t>olması (4,55)” </a:t>
            </a:r>
            <a:r>
              <a:rPr lang="tr-TR" dirty="0">
                <a:solidFill>
                  <a:srgbClr val="0070C0"/>
                </a:solidFill>
                <a:latin typeface="Arial" panose="020B0604020202020204" pitchFamily="34" charset="0"/>
                <a:cs typeface="Arial" panose="020B0604020202020204" pitchFamily="34" charset="0"/>
              </a:rPr>
              <a:t>faktörü hem genelde hem de planlama kriterleri içerisinde en yüksek ortalamaya sahip iken, “Potansiyel tehlikelerle ilgili güçlü özel erken uyarı gönderme yeteneğinin olması” ve “</a:t>
            </a:r>
            <a:r>
              <a:rPr lang="tr-TR" dirty="0" err="1">
                <a:solidFill>
                  <a:srgbClr val="0070C0"/>
                </a:solidFill>
                <a:latin typeface="Arial" panose="020B0604020202020204" pitchFamily="34" charset="0"/>
                <a:cs typeface="Arial" panose="020B0604020202020204" pitchFamily="34" charset="0"/>
              </a:rPr>
              <a:t>Simüle</a:t>
            </a:r>
            <a:r>
              <a:rPr lang="tr-TR" dirty="0">
                <a:solidFill>
                  <a:srgbClr val="0070C0"/>
                </a:solidFill>
                <a:latin typeface="Arial" panose="020B0604020202020204" pitchFamily="34" charset="0"/>
                <a:cs typeface="Arial" panose="020B0604020202020204" pitchFamily="34" charset="0"/>
              </a:rPr>
              <a:t> afet ve acil durum egzersizlerinin düzenli organizasyonu” faktörleri en düşük ortalamaya sahiptir (</a:t>
            </a:r>
            <a:r>
              <a:rPr lang="tr-TR" dirty="0" smtClean="0">
                <a:solidFill>
                  <a:srgbClr val="0070C0"/>
                </a:solidFill>
                <a:latin typeface="Arial" panose="020B0604020202020204" pitchFamily="34" charset="0"/>
                <a:cs typeface="Arial" panose="020B0604020202020204" pitchFamily="34" charset="0"/>
              </a:rPr>
              <a:t>Tablo </a:t>
            </a:r>
            <a:r>
              <a:rPr lang="tr-TR" dirty="0">
                <a:solidFill>
                  <a:srgbClr val="0070C0"/>
                </a:solidFill>
                <a:latin typeface="Arial" panose="020B0604020202020204" pitchFamily="34" charset="0"/>
                <a:cs typeface="Arial" panose="020B0604020202020204" pitchFamily="34" charset="0"/>
              </a:rPr>
              <a:t>1</a:t>
            </a:r>
            <a:r>
              <a:rPr lang="tr-TR" dirty="0" smtClean="0">
                <a:solidFill>
                  <a:srgbClr val="0070C0"/>
                </a:solidFill>
                <a:latin typeface="Arial" panose="020B0604020202020204" pitchFamily="34" charset="0"/>
                <a:cs typeface="Arial" panose="020B0604020202020204" pitchFamily="34" charset="0"/>
              </a:rPr>
              <a:t>).</a:t>
            </a:r>
            <a:endParaRPr lang="tr-TR" dirty="0">
              <a:solidFill>
                <a:srgbClr val="0070C0"/>
              </a:solidFill>
              <a:latin typeface="Arial" panose="020B0604020202020204" pitchFamily="34" charset="0"/>
              <a:cs typeface="Arial" panose="020B0604020202020204" pitchFamily="34" charset="0"/>
            </a:endParaRPr>
          </a:p>
        </p:txBody>
      </p:sp>
      <p:cxnSp>
        <p:nvCxnSpPr>
          <p:cNvPr id="5" name="Düz Bağlayıcı 4"/>
          <p:cNvCxnSpPr/>
          <p:nvPr/>
        </p:nvCxnSpPr>
        <p:spPr>
          <a:xfrm>
            <a:off x="755576" y="3284984"/>
            <a:ext cx="7543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0391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İçerik Yer Tutucusu 3"/>
              <p:cNvGraphicFramePr>
                <a:graphicFrameLocks noGrp="1"/>
              </p:cNvGraphicFramePr>
              <p:nvPr>
                <p:ph idx="1"/>
                <p:extLst>
                  <p:ext uri="{D42A27DB-BD31-4B8C-83A1-F6EECF244321}">
                    <p14:modId xmlns:p14="http://schemas.microsoft.com/office/powerpoint/2010/main" val="1086986982"/>
                  </p:ext>
                </p:extLst>
              </p:nvPr>
            </p:nvGraphicFramePr>
            <p:xfrm>
              <a:off x="539552" y="529694"/>
              <a:ext cx="8208909" cy="6289758"/>
            </p:xfrm>
            <a:graphic>
              <a:graphicData uri="http://schemas.openxmlformats.org/drawingml/2006/table">
                <a:tbl>
                  <a:tblPr firstRow="1" firstCol="1" bandRow="1"/>
                  <a:tblGrid>
                    <a:gridCol w="2304256"/>
                    <a:gridCol w="504056"/>
                    <a:gridCol w="576064"/>
                    <a:gridCol w="432048"/>
                    <a:gridCol w="504056"/>
                    <a:gridCol w="432048"/>
                    <a:gridCol w="504056"/>
                    <a:gridCol w="432048"/>
                    <a:gridCol w="576064"/>
                    <a:gridCol w="432048"/>
                    <a:gridCol w="504056"/>
                    <a:gridCol w="432048"/>
                    <a:gridCol w="576061"/>
                  </a:tblGrid>
                  <a:tr h="380005">
                    <a:tc gridSpan="13">
                      <a:txBody>
                        <a:bodyPr/>
                        <a:lstStyle/>
                        <a:p>
                          <a:pPr>
                            <a:lnSpc>
                              <a:spcPct val="115000"/>
                            </a:lnSpc>
                            <a:spcAft>
                              <a:spcPts val="0"/>
                            </a:spcAft>
                          </a:pPr>
                          <a:r>
                            <a:rPr lang="tr-TR" sz="1100" b="1" dirty="0" err="1" smtClean="0">
                              <a:effectLst/>
                              <a:latin typeface="Arial" panose="020B0604020202020204" pitchFamily="34" charset="0"/>
                              <a:ea typeface="Calibri"/>
                              <a:cs typeface="Arial" panose="020B0604020202020204" pitchFamily="34" charset="0"/>
                            </a:rPr>
                            <a:t>Table</a:t>
                          </a:r>
                          <a:r>
                            <a:rPr lang="tr-TR" sz="1100" b="1" dirty="0" smtClean="0">
                              <a:effectLst/>
                              <a:latin typeface="Arial" panose="020B0604020202020204" pitchFamily="34" charset="0"/>
                              <a:ea typeface="Calibri"/>
                              <a:cs typeface="Arial" panose="020B0604020202020204" pitchFamily="34" charset="0"/>
                            </a:rPr>
                            <a:t> 1. </a:t>
                          </a:r>
                          <a:r>
                            <a:rPr lang="tr-TR" sz="1100" b="0" dirty="0" err="1" smtClean="0">
                              <a:effectLst/>
                              <a:latin typeface="Arial" panose="020B0604020202020204" pitchFamily="34" charset="0"/>
                              <a:ea typeface="Calibri"/>
                              <a:cs typeface="Arial" panose="020B0604020202020204" pitchFamily="34" charset="0"/>
                            </a:rPr>
                            <a:t>Results</a:t>
                          </a:r>
                          <a:r>
                            <a:rPr lang="tr-TR" sz="1100" b="0" dirty="0" smtClean="0">
                              <a:effectLst/>
                              <a:latin typeface="Arial" panose="020B0604020202020204" pitchFamily="34" charset="0"/>
                              <a:ea typeface="Calibri"/>
                              <a:cs typeface="Arial" panose="020B0604020202020204" pitchFamily="34" charset="0"/>
                            </a:rPr>
                            <a:t> of </a:t>
                          </a:r>
                          <a:r>
                            <a:rPr lang="tr-TR" sz="1100" b="0" dirty="0" err="1" smtClean="0">
                              <a:effectLst/>
                              <a:latin typeface="Arial" panose="020B0604020202020204" pitchFamily="34" charset="0"/>
                              <a:ea typeface="Calibri"/>
                              <a:cs typeface="Arial" panose="020B0604020202020204" pitchFamily="34" charset="0"/>
                            </a:rPr>
                            <a:t>the</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participants</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for</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by</a:t>
                          </a:r>
                          <a:r>
                            <a:rPr lang="tr-TR" sz="1100" b="0" dirty="0" smtClean="0">
                              <a:effectLst/>
                              <a:latin typeface="Arial" panose="020B0604020202020204" pitchFamily="34" charset="0"/>
                              <a:ea typeface="Calibri"/>
                              <a:cs typeface="Arial" panose="020B0604020202020204" pitchFamily="34" charset="0"/>
                            </a:rPr>
                            <a:t> Critical </a:t>
                          </a:r>
                          <a:r>
                            <a:rPr lang="tr-TR" sz="1100" b="0" dirty="0" err="1" smtClean="0">
                              <a:effectLst/>
                              <a:latin typeface="Arial" panose="020B0604020202020204" pitchFamily="34" charset="0"/>
                              <a:ea typeface="Calibri"/>
                              <a:cs typeface="Arial" panose="020B0604020202020204" pitchFamily="34" charset="0"/>
                            </a:rPr>
                            <a:t>Success</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Factors</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Response</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Criteria</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the</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Disaster</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and</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Emergency</a:t>
                          </a:r>
                          <a:r>
                            <a:rPr lang="tr-TR" sz="1100" b="0" dirty="0" smtClean="0">
                              <a:effectLst/>
                              <a:latin typeface="Arial" panose="020B0604020202020204" pitchFamily="34" charset="0"/>
                              <a:ea typeface="Calibri"/>
                              <a:cs typeface="Arial" panose="020B0604020202020204" pitchFamily="34" charset="0"/>
                            </a:rPr>
                            <a:t> Management</a:t>
                          </a:r>
                        </a:p>
                        <a:p>
                          <a:pPr>
                            <a:lnSpc>
                              <a:spcPct val="115000"/>
                            </a:lnSpc>
                            <a:spcAft>
                              <a:spcPts val="0"/>
                            </a:spcAft>
                          </a:pPr>
                          <a:r>
                            <a:rPr lang="tr-TR" sz="1100" b="1" dirty="0" smtClean="0">
                              <a:solidFill>
                                <a:srgbClr val="0070C0"/>
                              </a:solidFill>
                              <a:effectLst/>
                              <a:latin typeface="Arial" panose="020B0604020202020204" pitchFamily="34" charset="0"/>
                              <a:ea typeface="Calibri"/>
                              <a:cs typeface="Arial" panose="020B0604020202020204" pitchFamily="34" charset="0"/>
                            </a:rPr>
                            <a:t>Tablo </a:t>
                          </a:r>
                          <a:r>
                            <a:rPr lang="tr-TR" sz="1100" b="1" dirty="0">
                              <a:solidFill>
                                <a:srgbClr val="0070C0"/>
                              </a:solidFill>
                              <a:effectLst/>
                              <a:latin typeface="Arial" panose="020B0604020202020204" pitchFamily="34" charset="0"/>
                              <a:ea typeface="Calibri"/>
                              <a:cs typeface="Arial" panose="020B0604020202020204" pitchFamily="34" charset="0"/>
                            </a:rPr>
                            <a:t>2. </a:t>
                          </a:r>
                          <a:r>
                            <a:rPr lang="tr-TR" sz="1100" dirty="0">
                              <a:solidFill>
                                <a:srgbClr val="0070C0"/>
                              </a:solidFill>
                              <a:effectLst/>
                              <a:latin typeface="Arial" panose="020B0604020202020204" pitchFamily="34" charset="0"/>
                              <a:ea typeface="Calibri"/>
                              <a:cs typeface="Arial" panose="020B0604020202020204" pitchFamily="34" charset="0"/>
                            </a:rPr>
                            <a:t>Araştırma Grubundaki Kişilerin Afet ve Acil Durum </a:t>
                          </a:r>
                          <a:r>
                            <a:rPr lang="tr-TR" sz="1100" dirty="0" smtClean="0">
                              <a:solidFill>
                                <a:srgbClr val="0070C0"/>
                              </a:solidFill>
                              <a:effectLst/>
                              <a:latin typeface="Arial" panose="020B0604020202020204" pitchFamily="34" charset="0"/>
                              <a:ea typeface="Calibri"/>
                              <a:cs typeface="Arial" panose="020B0604020202020204" pitchFamily="34" charset="0"/>
                            </a:rPr>
                            <a:t>Yönetimi </a:t>
                          </a:r>
                          <a:r>
                            <a:rPr lang="tr-TR" sz="1100" dirty="0">
                              <a:solidFill>
                                <a:srgbClr val="0070C0"/>
                              </a:solidFill>
                              <a:effectLst/>
                              <a:latin typeface="Arial" panose="020B0604020202020204" pitchFamily="34" charset="0"/>
                              <a:ea typeface="Calibri"/>
                              <a:cs typeface="Arial" panose="020B0604020202020204" pitchFamily="34" charset="0"/>
                            </a:rPr>
                            <a:t>Kritik Başarı Faktörlerinde Müdahale Kriterine İlişkin </a:t>
                          </a:r>
                          <a:r>
                            <a:rPr lang="tr-TR" sz="1100" dirty="0" smtClean="0">
                              <a:solidFill>
                                <a:srgbClr val="0070C0"/>
                              </a:solidFill>
                              <a:effectLst/>
                              <a:latin typeface="Arial" panose="020B0604020202020204" pitchFamily="34" charset="0"/>
                              <a:ea typeface="Calibri"/>
                              <a:cs typeface="Arial" panose="020B0604020202020204" pitchFamily="34" charset="0"/>
                            </a:rPr>
                            <a:t>Bulguları</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3059">
                    <a:tc rowSpan="2">
                      <a:txBody>
                        <a:bodyPr/>
                        <a:lstStyle/>
                        <a:p>
                          <a:pPr>
                            <a:lnSpc>
                              <a:spcPct val="115000"/>
                            </a:lnSpc>
                            <a:spcAft>
                              <a:spcPts val="0"/>
                            </a:spcAft>
                          </a:pPr>
                          <a:r>
                            <a:rPr lang="tr-TR" sz="1100" b="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gn="l">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FACTOR / </a:t>
                          </a:r>
                          <a:r>
                            <a:rPr lang="tr-TR" sz="1100" b="1" dirty="0" smtClean="0">
                              <a:solidFill>
                                <a:srgbClr val="0070C0"/>
                              </a:solidFill>
                              <a:effectLst/>
                              <a:latin typeface="Arial" panose="020B0604020202020204" pitchFamily="34" charset="0"/>
                              <a:ea typeface="Calibri"/>
                              <a:cs typeface="Arial" panose="020B0604020202020204" pitchFamily="34" charset="0"/>
                            </a:rPr>
                            <a:t>FAKTÖR</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tr-TR" sz="1100" i="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nSpc>
                              <a:spcPct val="115000"/>
                            </a:lnSpc>
                            <a:spcAft>
                              <a:spcPts val="0"/>
                            </a:spcAft>
                          </a:pPr>
                          <a14:m>
                            <m:oMathPara xmlns:m="http://schemas.openxmlformats.org/officeDocument/2006/math">
                              <m:oMathParaPr>
                                <m:jc m:val="centerGroup"/>
                              </m:oMathParaPr>
                              <m:oMath xmlns:m="http://schemas.openxmlformats.org/officeDocument/2006/math">
                                <m:acc>
                                  <m:accPr>
                                    <m:chr m:val="̅"/>
                                    <m:ctrlPr>
                                      <a:rPr lang="tr-TR" sz="1100" i="1">
                                        <a:effectLst/>
                                        <a:latin typeface="Cambria Math"/>
                                        <a:ea typeface="Calibri"/>
                                        <a:cs typeface="TimesNewRoman,Italic"/>
                                      </a:rPr>
                                    </m:ctrlPr>
                                  </m:accPr>
                                  <m:e>
                                    <m:r>
                                      <a:rPr lang="tr-TR" sz="1100" i="1">
                                        <a:effectLst/>
                                        <a:latin typeface="Cambria Math"/>
                                        <a:ea typeface="Calibri"/>
                                        <a:cs typeface="TimesNewRoman,Italic"/>
                                      </a:rPr>
                                      <m:t>𝑋</m:t>
                                    </m:r>
                                  </m:e>
                                </m:acc>
                              </m:oMath>
                            </m:oMathPara>
                          </a14:m>
                          <a:endParaRPr lang="tr-TR" sz="1100" dirty="0">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tr-TR" sz="1100" dirty="0">
                              <a:effectLst/>
                              <a:latin typeface="Arial" panose="020B0604020202020204" pitchFamily="34" charset="0"/>
                              <a:ea typeface="Calibri"/>
                              <a:cs typeface="Arial" panose="020B0604020202020204" pitchFamily="34" charset="0"/>
                            </a:rPr>
                            <a:t> </a:t>
                          </a:r>
                        </a:p>
                        <a:p>
                          <a:pP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 S.D.</a:t>
                          </a:r>
                          <a:endParaRPr lang="tr-TR" sz="1100" dirty="0">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2</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3</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5</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r>
                  <a:tr h="215063">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08">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Very short response time to start the emergency plan</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Acil planın</a:t>
                          </a:r>
                          <a:r>
                            <a:rPr lang="tr-TR" sz="1100" baseline="0" dirty="0" smtClean="0">
                              <a:solidFill>
                                <a:srgbClr val="0070C0"/>
                              </a:solidFill>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kısa </a:t>
                          </a:r>
                          <a:r>
                            <a:rPr lang="tr-TR" sz="1100" dirty="0">
                              <a:solidFill>
                                <a:srgbClr val="0070C0"/>
                              </a:solidFill>
                              <a:effectLst/>
                              <a:latin typeface="Arial" panose="020B0604020202020204" pitchFamily="34" charset="0"/>
                              <a:ea typeface="Calibri"/>
                              <a:cs typeface="Arial" panose="020B0604020202020204" pitchFamily="34" charset="0"/>
                            </a:rPr>
                            <a:t>sürede uygulanması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0,797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7,6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42,4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46,7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0011">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Government unity of leadership to plan and coordinate as a whole</a:t>
                          </a:r>
                          <a:r>
                            <a:rPr lang="tr-TR" sz="1100" dirty="0" smtClean="0">
                              <a:effectLst/>
                              <a:latin typeface="Arial" panose="020B0604020202020204" pitchFamily="34" charset="0"/>
                              <a:ea typeface="Calibri"/>
                              <a:cs typeface="Arial" panose="020B0604020202020204" pitchFamily="34" charset="0"/>
                            </a:rPr>
                            <a:t> /</a:t>
                          </a:r>
                          <a:r>
                            <a:rPr lang="tr-TR" sz="1100" baseline="0" dirty="0" smtClean="0">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Planın </a:t>
                          </a:r>
                          <a:r>
                            <a:rPr lang="tr-TR" sz="1100" dirty="0">
                              <a:solidFill>
                                <a:srgbClr val="0070C0"/>
                              </a:solidFill>
                              <a:effectLst/>
                              <a:latin typeface="Arial" panose="020B0604020202020204" pitchFamily="34" charset="0"/>
                              <a:ea typeface="Calibri"/>
                              <a:cs typeface="Arial" panose="020B0604020202020204" pitchFamily="34" charset="0"/>
                            </a:rPr>
                            <a:t>liderliğini </a:t>
                          </a:r>
                          <a:r>
                            <a:rPr lang="tr-TR" sz="1100" dirty="0" smtClean="0">
                              <a:solidFill>
                                <a:srgbClr val="0070C0"/>
                              </a:solidFill>
                              <a:effectLst/>
                              <a:latin typeface="Arial" panose="020B0604020202020204" pitchFamily="34" charset="0"/>
                              <a:ea typeface="Calibri"/>
                              <a:cs typeface="Arial" panose="020B0604020202020204" pitchFamily="34" charset="0"/>
                            </a:rPr>
                            <a:t>devlet</a:t>
                          </a:r>
                          <a:r>
                            <a:rPr lang="tr-TR" sz="1100" baseline="0" dirty="0" smtClean="0">
                              <a:solidFill>
                                <a:srgbClr val="0070C0"/>
                              </a:solidFill>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kurumlarının </a:t>
                          </a:r>
                          <a:r>
                            <a:rPr lang="tr-TR" sz="1100" dirty="0">
                              <a:solidFill>
                                <a:srgbClr val="0070C0"/>
                              </a:solidFill>
                              <a:effectLst/>
                              <a:latin typeface="Arial" panose="020B0604020202020204" pitchFamily="34" charset="0"/>
                              <a:ea typeface="Calibri"/>
                              <a:cs typeface="Arial" panose="020B0604020202020204" pitchFamily="34" charset="0"/>
                            </a:rPr>
                            <a:t>yapması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3,95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0,976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14,1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50,0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28,3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214">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The involvement and support of army</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Ordunun </a:t>
                          </a:r>
                          <a:r>
                            <a:rPr lang="tr-TR" sz="1100" dirty="0">
                              <a:solidFill>
                                <a:srgbClr val="0070C0"/>
                              </a:solidFill>
                              <a:effectLst/>
                              <a:latin typeface="Arial" panose="020B0604020202020204" pitchFamily="34" charset="0"/>
                              <a:ea typeface="Calibri"/>
                              <a:cs typeface="Arial" panose="020B0604020202020204" pitchFamily="34" charset="0"/>
                            </a:rPr>
                            <a:t>desteği ve katılımı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4,02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0,851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15,2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50,0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29,3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08">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Timely and accurate relief needs assessment</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Yardım </a:t>
                          </a:r>
                          <a:r>
                            <a:rPr lang="tr-TR" sz="1100" dirty="0">
                              <a:solidFill>
                                <a:srgbClr val="0070C0"/>
                              </a:solidFill>
                              <a:effectLst/>
                              <a:latin typeface="Arial" panose="020B0604020202020204" pitchFamily="34" charset="0"/>
                              <a:ea typeface="Calibri"/>
                              <a:cs typeface="Arial" panose="020B0604020202020204" pitchFamily="34" charset="0"/>
                            </a:rPr>
                            <a:t>ihtiyaçlarının zamanında ve doğru belirlenmesi</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4,49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0,687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b="1">
                              <a:effectLst/>
                              <a:latin typeface="Arial" panose="020B0604020202020204" pitchFamily="34" charset="0"/>
                              <a:ea typeface="Calibri"/>
                              <a:cs typeface="Arial" panose="020B0604020202020204" pitchFamily="34" charset="0"/>
                            </a:rPr>
                            <a:t> </a:t>
                          </a:r>
                          <a:endParaRPr lang="tr-TR" sz="110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100" b="1">
                              <a:effectLst/>
                              <a:latin typeface="Arial" panose="020B0604020202020204" pitchFamily="34" charset="0"/>
                              <a:ea typeface="Calibri"/>
                              <a:cs typeface="Arial" panose="020B0604020202020204" pitchFamily="34" charset="0"/>
                            </a:rPr>
                            <a:t>-</a:t>
                          </a:r>
                          <a:endParaRPr lang="tr-TR" sz="1100">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b="1">
                              <a:effectLst/>
                              <a:latin typeface="Arial" panose="020B0604020202020204" pitchFamily="34" charset="0"/>
                              <a:ea typeface="Calibri"/>
                              <a:cs typeface="Arial" panose="020B0604020202020204" pitchFamily="34" charset="0"/>
                            </a:rPr>
                            <a:t> </a:t>
                          </a:r>
                          <a:endParaRPr lang="tr-TR" sz="110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100" b="1">
                              <a:effectLst/>
                              <a:latin typeface="Arial" panose="020B0604020202020204" pitchFamily="34" charset="0"/>
                              <a:ea typeface="Calibri"/>
                              <a:cs typeface="Arial" panose="020B0604020202020204" pitchFamily="34" charset="0"/>
                            </a:rPr>
                            <a:t>-</a:t>
                          </a:r>
                          <a:endParaRPr lang="tr-TR" sz="1100">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38,0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56,5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0011">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The security of relief aids during distribution and transportation</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Dağıtım </a:t>
                          </a:r>
                          <a:r>
                            <a:rPr lang="tr-TR" sz="1100" dirty="0">
                              <a:solidFill>
                                <a:srgbClr val="0070C0"/>
                              </a:solidFill>
                              <a:effectLst/>
                              <a:latin typeface="Arial" panose="020B0604020202020204" pitchFamily="34" charset="0"/>
                              <a:ea typeface="Calibri"/>
                              <a:cs typeface="Arial" panose="020B0604020202020204" pitchFamily="34" charset="0"/>
                            </a:rPr>
                            <a:t>ve taşıma sırasında yardımların güvenliği</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4,49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0,703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39,1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56,5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0011">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Clear procedure of reporting and submitting information</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Yardım </a:t>
                          </a:r>
                          <a:r>
                            <a:rPr lang="tr-TR" sz="1100" dirty="0">
                              <a:solidFill>
                                <a:srgbClr val="0070C0"/>
                              </a:solidFill>
                              <a:effectLst/>
                              <a:latin typeface="Arial" panose="020B0604020202020204" pitchFamily="34" charset="0"/>
                              <a:ea typeface="Calibri"/>
                              <a:cs typeface="Arial" panose="020B0604020202020204" pitchFamily="34" charset="0"/>
                            </a:rPr>
                            <a:t>teslimat ve raporlama </a:t>
                          </a:r>
                        </a:p>
                        <a:p>
                          <a:pPr>
                            <a:lnSpc>
                              <a:spcPct val="115000"/>
                            </a:lnSpc>
                            <a:spcAft>
                              <a:spcPts val="0"/>
                            </a:spcAft>
                          </a:pPr>
                          <a:r>
                            <a:rPr lang="tr-TR" sz="1100" dirty="0">
                              <a:solidFill>
                                <a:srgbClr val="0070C0"/>
                              </a:solidFill>
                              <a:effectLst/>
                              <a:latin typeface="Arial" panose="020B0604020202020204" pitchFamily="34" charset="0"/>
                              <a:ea typeface="Calibri"/>
                              <a:cs typeface="Arial" panose="020B0604020202020204" pitchFamily="34" charset="0"/>
                            </a:rPr>
                            <a:t>prosedürlerinin açıklığı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4,18</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0,662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60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65,2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28,3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0011">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Effective emergency information system to ensure information</a:t>
                          </a:r>
                        </a:p>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Transferring</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Etkili </a:t>
                          </a:r>
                          <a:r>
                            <a:rPr lang="tr-TR" sz="1100" dirty="0">
                              <a:solidFill>
                                <a:srgbClr val="0070C0"/>
                              </a:solidFill>
                              <a:effectLst/>
                              <a:latin typeface="Arial" panose="020B0604020202020204" pitchFamily="34" charset="0"/>
                              <a:ea typeface="Calibri"/>
                              <a:cs typeface="Arial" panose="020B0604020202020204" pitchFamily="34" charset="0"/>
                            </a:rPr>
                            <a:t>acil bilgi sisteminin olması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0,694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6,5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38</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41,3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08">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Application of modern logistics technology</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Modern </a:t>
                          </a:r>
                          <a:r>
                            <a:rPr lang="tr-TR" sz="1100" dirty="0">
                              <a:solidFill>
                                <a:srgbClr val="0070C0"/>
                              </a:solidFill>
                              <a:effectLst/>
                              <a:latin typeface="Arial" panose="020B0604020202020204" pitchFamily="34" charset="0"/>
                              <a:ea typeface="Calibri"/>
                              <a:cs typeface="Arial" panose="020B0604020202020204" pitchFamily="34" charset="0"/>
                            </a:rPr>
                            <a:t>lojistik teknolojilerinin uygulanması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0,665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40,2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266">
                    <a:tc>
                      <a:txBody>
                        <a:bodyPr/>
                        <a:lstStyle/>
                        <a:p>
                          <a:pPr algn="ct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Total / </a:t>
                          </a:r>
                          <a:r>
                            <a:rPr lang="tr-TR" sz="1100" b="1" dirty="0" smtClean="0">
                              <a:solidFill>
                                <a:srgbClr val="0070C0"/>
                              </a:solidFill>
                              <a:effectLst/>
                              <a:latin typeface="Arial" panose="020B0604020202020204" pitchFamily="34" charset="0"/>
                              <a:ea typeface="Calibri"/>
                              <a:cs typeface="Arial" panose="020B0604020202020204" pitchFamily="34" charset="0"/>
                            </a:rPr>
                            <a:t>Toplam</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4,26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0,75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7,31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359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48,76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301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40,89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4" name="İçerik Yer Tutucusu 3"/>
              <p:cNvGraphicFramePr>
                <a:graphicFrameLocks noGrp="1"/>
              </p:cNvGraphicFramePr>
              <p:nvPr>
                <p:ph idx="1"/>
                <p:extLst>
                  <p:ext uri="{D42A27DB-BD31-4B8C-83A1-F6EECF244321}">
                    <p14:modId xmlns:p14="http://schemas.microsoft.com/office/powerpoint/2010/main" val="1086986982"/>
                  </p:ext>
                </p:extLst>
              </p:nvPr>
            </p:nvGraphicFramePr>
            <p:xfrm>
              <a:off x="539552" y="529694"/>
              <a:ext cx="8208909" cy="6211675"/>
            </p:xfrm>
            <a:graphic>
              <a:graphicData uri="http://schemas.openxmlformats.org/drawingml/2006/table">
                <a:tbl>
                  <a:tblPr firstRow="1" firstCol="1" bandRow="1"/>
                  <a:tblGrid>
                    <a:gridCol w="2304256"/>
                    <a:gridCol w="504056"/>
                    <a:gridCol w="576064"/>
                    <a:gridCol w="432048"/>
                    <a:gridCol w="504056"/>
                    <a:gridCol w="432048"/>
                    <a:gridCol w="504056"/>
                    <a:gridCol w="432048"/>
                    <a:gridCol w="576064"/>
                    <a:gridCol w="432048"/>
                    <a:gridCol w="504056"/>
                    <a:gridCol w="432048"/>
                    <a:gridCol w="576061"/>
                  </a:tblGrid>
                  <a:tr h="380005">
                    <a:tc gridSpan="13">
                      <a:txBody>
                        <a:bodyPr/>
                        <a:lstStyle/>
                        <a:p>
                          <a:pPr>
                            <a:lnSpc>
                              <a:spcPct val="115000"/>
                            </a:lnSpc>
                            <a:spcAft>
                              <a:spcPts val="0"/>
                            </a:spcAft>
                          </a:pPr>
                          <a:r>
                            <a:rPr lang="tr-TR" sz="1100" b="1" dirty="0" err="1" smtClean="0">
                              <a:effectLst/>
                              <a:latin typeface="Arial" panose="020B0604020202020204" pitchFamily="34" charset="0"/>
                              <a:ea typeface="Calibri"/>
                              <a:cs typeface="Arial" panose="020B0604020202020204" pitchFamily="34" charset="0"/>
                            </a:rPr>
                            <a:t>Table</a:t>
                          </a:r>
                          <a:r>
                            <a:rPr lang="tr-TR" sz="1100" b="1" dirty="0" smtClean="0">
                              <a:effectLst/>
                              <a:latin typeface="Arial" panose="020B0604020202020204" pitchFamily="34" charset="0"/>
                              <a:ea typeface="Calibri"/>
                              <a:cs typeface="Arial" panose="020B0604020202020204" pitchFamily="34" charset="0"/>
                            </a:rPr>
                            <a:t> 1. </a:t>
                          </a:r>
                          <a:r>
                            <a:rPr lang="tr-TR" sz="1100" b="0" dirty="0" err="1" smtClean="0">
                              <a:effectLst/>
                              <a:latin typeface="Arial" panose="020B0604020202020204" pitchFamily="34" charset="0"/>
                              <a:ea typeface="Calibri"/>
                              <a:cs typeface="Arial" panose="020B0604020202020204" pitchFamily="34" charset="0"/>
                            </a:rPr>
                            <a:t>Results</a:t>
                          </a:r>
                          <a:r>
                            <a:rPr lang="tr-TR" sz="1100" b="0" dirty="0" smtClean="0">
                              <a:effectLst/>
                              <a:latin typeface="Arial" panose="020B0604020202020204" pitchFamily="34" charset="0"/>
                              <a:ea typeface="Calibri"/>
                              <a:cs typeface="Arial" panose="020B0604020202020204" pitchFamily="34" charset="0"/>
                            </a:rPr>
                            <a:t> of </a:t>
                          </a:r>
                          <a:r>
                            <a:rPr lang="tr-TR" sz="1100" b="0" dirty="0" err="1" smtClean="0">
                              <a:effectLst/>
                              <a:latin typeface="Arial" panose="020B0604020202020204" pitchFamily="34" charset="0"/>
                              <a:ea typeface="Calibri"/>
                              <a:cs typeface="Arial" panose="020B0604020202020204" pitchFamily="34" charset="0"/>
                            </a:rPr>
                            <a:t>the</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participants</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for</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by</a:t>
                          </a:r>
                          <a:r>
                            <a:rPr lang="tr-TR" sz="1100" b="0" dirty="0" smtClean="0">
                              <a:effectLst/>
                              <a:latin typeface="Arial" panose="020B0604020202020204" pitchFamily="34" charset="0"/>
                              <a:ea typeface="Calibri"/>
                              <a:cs typeface="Arial" panose="020B0604020202020204" pitchFamily="34" charset="0"/>
                            </a:rPr>
                            <a:t> Critical </a:t>
                          </a:r>
                          <a:r>
                            <a:rPr lang="tr-TR" sz="1100" b="0" dirty="0" err="1" smtClean="0">
                              <a:effectLst/>
                              <a:latin typeface="Arial" panose="020B0604020202020204" pitchFamily="34" charset="0"/>
                              <a:ea typeface="Calibri"/>
                              <a:cs typeface="Arial" panose="020B0604020202020204" pitchFamily="34" charset="0"/>
                            </a:rPr>
                            <a:t>Success</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Factors</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Response</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Criteria</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the</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Disaster</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and</a:t>
                          </a:r>
                          <a:r>
                            <a:rPr lang="tr-TR" sz="1100" b="0" dirty="0" smtClean="0">
                              <a:effectLst/>
                              <a:latin typeface="Arial" panose="020B0604020202020204" pitchFamily="34" charset="0"/>
                              <a:ea typeface="Calibri"/>
                              <a:cs typeface="Arial" panose="020B0604020202020204" pitchFamily="34" charset="0"/>
                            </a:rPr>
                            <a:t> </a:t>
                          </a:r>
                          <a:r>
                            <a:rPr lang="tr-TR" sz="1100" b="0" dirty="0" err="1" smtClean="0">
                              <a:effectLst/>
                              <a:latin typeface="Arial" panose="020B0604020202020204" pitchFamily="34" charset="0"/>
                              <a:ea typeface="Calibri"/>
                              <a:cs typeface="Arial" panose="020B0604020202020204" pitchFamily="34" charset="0"/>
                            </a:rPr>
                            <a:t>Emergency</a:t>
                          </a:r>
                          <a:r>
                            <a:rPr lang="tr-TR" sz="1100" b="0" dirty="0" smtClean="0">
                              <a:effectLst/>
                              <a:latin typeface="Arial" panose="020B0604020202020204" pitchFamily="34" charset="0"/>
                              <a:ea typeface="Calibri"/>
                              <a:cs typeface="Arial" panose="020B0604020202020204" pitchFamily="34" charset="0"/>
                            </a:rPr>
                            <a:t> Management</a:t>
                          </a:r>
                        </a:p>
                        <a:p>
                          <a:pPr>
                            <a:lnSpc>
                              <a:spcPct val="115000"/>
                            </a:lnSpc>
                            <a:spcAft>
                              <a:spcPts val="0"/>
                            </a:spcAft>
                          </a:pPr>
                          <a:r>
                            <a:rPr lang="tr-TR" sz="1100" b="1" dirty="0" smtClean="0">
                              <a:solidFill>
                                <a:srgbClr val="0070C0"/>
                              </a:solidFill>
                              <a:effectLst/>
                              <a:latin typeface="Arial" panose="020B0604020202020204" pitchFamily="34" charset="0"/>
                              <a:ea typeface="Calibri"/>
                              <a:cs typeface="Arial" panose="020B0604020202020204" pitchFamily="34" charset="0"/>
                            </a:rPr>
                            <a:t>Tablo </a:t>
                          </a:r>
                          <a:r>
                            <a:rPr lang="tr-TR" sz="1100" b="1" dirty="0">
                              <a:solidFill>
                                <a:srgbClr val="0070C0"/>
                              </a:solidFill>
                              <a:effectLst/>
                              <a:latin typeface="Arial" panose="020B0604020202020204" pitchFamily="34" charset="0"/>
                              <a:ea typeface="Calibri"/>
                              <a:cs typeface="Arial" panose="020B0604020202020204" pitchFamily="34" charset="0"/>
                            </a:rPr>
                            <a:t>2. </a:t>
                          </a:r>
                          <a:r>
                            <a:rPr lang="tr-TR" sz="1100" dirty="0">
                              <a:solidFill>
                                <a:srgbClr val="0070C0"/>
                              </a:solidFill>
                              <a:effectLst/>
                              <a:latin typeface="Arial" panose="020B0604020202020204" pitchFamily="34" charset="0"/>
                              <a:ea typeface="Calibri"/>
                              <a:cs typeface="Arial" panose="020B0604020202020204" pitchFamily="34" charset="0"/>
                            </a:rPr>
                            <a:t>Araştırma Grubundaki Kişilerin Afet ve Acil Durum </a:t>
                          </a:r>
                          <a:r>
                            <a:rPr lang="tr-TR" sz="1100" dirty="0" smtClean="0">
                              <a:solidFill>
                                <a:srgbClr val="0070C0"/>
                              </a:solidFill>
                              <a:effectLst/>
                              <a:latin typeface="Arial" panose="020B0604020202020204" pitchFamily="34" charset="0"/>
                              <a:ea typeface="Calibri"/>
                              <a:cs typeface="Arial" panose="020B0604020202020204" pitchFamily="34" charset="0"/>
                            </a:rPr>
                            <a:t>Yönetimi </a:t>
                          </a:r>
                          <a:r>
                            <a:rPr lang="tr-TR" sz="1100" dirty="0">
                              <a:solidFill>
                                <a:srgbClr val="0070C0"/>
                              </a:solidFill>
                              <a:effectLst/>
                              <a:latin typeface="Arial" panose="020B0604020202020204" pitchFamily="34" charset="0"/>
                              <a:ea typeface="Calibri"/>
                              <a:cs typeface="Arial" panose="020B0604020202020204" pitchFamily="34" charset="0"/>
                            </a:rPr>
                            <a:t>Kritik Başarı Faktörlerinde Müdahale Kriterine İlişkin </a:t>
                          </a:r>
                          <a:r>
                            <a:rPr lang="tr-TR" sz="1100" dirty="0" smtClean="0">
                              <a:solidFill>
                                <a:srgbClr val="0070C0"/>
                              </a:solidFill>
                              <a:effectLst/>
                              <a:latin typeface="Arial" panose="020B0604020202020204" pitchFamily="34" charset="0"/>
                              <a:ea typeface="Calibri"/>
                              <a:cs typeface="Arial" panose="020B0604020202020204" pitchFamily="34" charset="0"/>
                            </a:rPr>
                            <a:t>Bulguları</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3059">
                    <a:tc rowSpan="2">
                      <a:txBody>
                        <a:bodyPr/>
                        <a:lstStyle/>
                        <a:p>
                          <a:pPr>
                            <a:lnSpc>
                              <a:spcPct val="115000"/>
                            </a:lnSpc>
                            <a:spcAft>
                              <a:spcPts val="0"/>
                            </a:spcAft>
                          </a:pPr>
                          <a:r>
                            <a:rPr lang="tr-TR" sz="1100" b="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gn="l">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FACTOR / </a:t>
                          </a:r>
                          <a:r>
                            <a:rPr lang="tr-TR" sz="1100" b="1" dirty="0" smtClean="0">
                              <a:solidFill>
                                <a:srgbClr val="0070C0"/>
                              </a:solidFill>
                              <a:effectLst/>
                              <a:latin typeface="Arial" panose="020B0604020202020204" pitchFamily="34" charset="0"/>
                              <a:ea typeface="Calibri"/>
                              <a:cs typeface="Arial" panose="020B0604020202020204" pitchFamily="34" charset="0"/>
                            </a:rPr>
                            <a:t>FAKTÖR</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endParaRPr lang="tr-T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462195" t="-89610" r="-1081707" b="-1159740"/>
                          </a:stretch>
                        </a:blipFill>
                      </a:tcPr>
                    </a:tc>
                    <a:tc rowSpan="2">
                      <a:txBody>
                        <a:bodyPr/>
                        <a:lstStyle/>
                        <a:p>
                          <a:pPr>
                            <a:lnSpc>
                              <a:spcPct val="115000"/>
                            </a:lnSpc>
                            <a:spcAft>
                              <a:spcPts val="0"/>
                            </a:spcAft>
                          </a:pPr>
                          <a:r>
                            <a:rPr lang="tr-TR" sz="1100" dirty="0">
                              <a:effectLst/>
                              <a:latin typeface="Arial" panose="020B0604020202020204" pitchFamily="34" charset="0"/>
                              <a:ea typeface="Calibri"/>
                              <a:cs typeface="Arial" panose="020B0604020202020204" pitchFamily="34" charset="0"/>
                            </a:rPr>
                            <a:t> </a:t>
                          </a:r>
                        </a:p>
                        <a:p>
                          <a:pP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 S.D.</a:t>
                          </a:r>
                          <a:endParaRPr lang="tr-TR" sz="1100" dirty="0">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2</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3</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5</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r>
                  <a:tr h="215063">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a:effectLst/>
                              <a:latin typeface="Arial" panose="020B0604020202020204" pitchFamily="34" charset="0"/>
                              <a:ea typeface="Calibri"/>
                              <a:cs typeface="Arial" panose="020B0604020202020204" pitchFamily="34" charset="0"/>
                            </a:rPr>
                            <a:t>%</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08">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Very short response time to start the emergency plan</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Acil planın</a:t>
                          </a:r>
                          <a:r>
                            <a:rPr lang="tr-TR" sz="1100" baseline="0" dirty="0" smtClean="0">
                              <a:solidFill>
                                <a:srgbClr val="0070C0"/>
                              </a:solidFill>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kısa </a:t>
                          </a:r>
                          <a:r>
                            <a:rPr lang="tr-TR" sz="1100" dirty="0">
                              <a:solidFill>
                                <a:srgbClr val="0070C0"/>
                              </a:solidFill>
                              <a:effectLst/>
                              <a:latin typeface="Arial" panose="020B0604020202020204" pitchFamily="34" charset="0"/>
                              <a:ea typeface="Calibri"/>
                              <a:cs typeface="Arial" panose="020B0604020202020204" pitchFamily="34" charset="0"/>
                            </a:rPr>
                            <a:t>sürede uygulanması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0,797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7,6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42,4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46,7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0011">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Government unity of leadership to plan and coordinate as a whole</a:t>
                          </a:r>
                          <a:r>
                            <a:rPr lang="tr-TR" sz="1100" dirty="0" smtClean="0">
                              <a:effectLst/>
                              <a:latin typeface="Arial" panose="020B0604020202020204" pitchFamily="34" charset="0"/>
                              <a:ea typeface="Calibri"/>
                              <a:cs typeface="Arial" panose="020B0604020202020204" pitchFamily="34" charset="0"/>
                            </a:rPr>
                            <a:t> /</a:t>
                          </a:r>
                          <a:r>
                            <a:rPr lang="tr-TR" sz="1100" baseline="0" dirty="0" smtClean="0">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Planın </a:t>
                          </a:r>
                          <a:r>
                            <a:rPr lang="tr-TR" sz="1100" dirty="0">
                              <a:solidFill>
                                <a:srgbClr val="0070C0"/>
                              </a:solidFill>
                              <a:effectLst/>
                              <a:latin typeface="Arial" panose="020B0604020202020204" pitchFamily="34" charset="0"/>
                              <a:ea typeface="Calibri"/>
                              <a:cs typeface="Arial" panose="020B0604020202020204" pitchFamily="34" charset="0"/>
                            </a:rPr>
                            <a:t>liderliğini </a:t>
                          </a:r>
                          <a:r>
                            <a:rPr lang="tr-TR" sz="1100" dirty="0" smtClean="0">
                              <a:solidFill>
                                <a:srgbClr val="0070C0"/>
                              </a:solidFill>
                              <a:effectLst/>
                              <a:latin typeface="Arial" panose="020B0604020202020204" pitchFamily="34" charset="0"/>
                              <a:ea typeface="Calibri"/>
                              <a:cs typeface="Arial" panose="020B0604020202020204" pitchFamily="34" charset="0"/>
                            </a:rPr>
                            <a:t>devlet</a:t>
                          </a:r>
                          <a:r>
                            <a:rPr lang="tr-TR" sz="1100" baseline="0" dirty="0" smtClean="0">
                              <a:solidFill>
                                <a:srgbClr val="0070C0"/>
                              </a:solidFill>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kurumlarının </a:t>
                          </a:r>
                          <a:r>
                            <a:rPr lang="tr-TR" sz="1100" dirty="0">
                              <a:solidFill>
                                <a:srgbClr val="0070C0"/>
                              </a:solidFill>
                              <a:effectLst/>
                              <a:latin typeface="Arial" panose="020B0604020202020204" pitchFamily="34" charset="0"/>
                              <a:ea typeface="Calibri"/>
                              <a:cs typeface="Arial" panose="020B0604020202020204" pitchFamily="34" charset="0"/>
                            </a:rPr>
                            <a:t>yapması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3,95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0,976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14,1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50,0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28,3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214">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The involvement and support of army</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Ordunun </a:t>
                          </a:r>
                          <a:r>
                            <a:rPr lang="tr-TR" sz="1100" dirty="0">
                              <a:solidFill>
                                <a:srgbClr val="0070C0"/>
                              </a:solidFill>
                              <a:effectLst/>
                              <a:latin typeface="Arial" panose="020B0604020202020204" pitchFamily="34" charset="0"/>
                              <a:ea typeface="Calibri"/>
                              <a:cs typeface="Arial" panose="020B0604020202020204" pitchFamily="34" charset="0"/>
                            </a:rPr>
                            <a:t>desteği ve katılımı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4,02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0,851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15,2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50,0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29,3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08">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Timely and accurate relief needs assessment</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Yardım </a:t>
                          </a:r>
                          <a:r>
                            <a:rPr lang="tr-TR" sz="1100" dirty="0">
                              <a:solidFill>
                                <a:srgbClr val="0070C0"/>
                              </a:solidFill>
                              <a:effectLst/>
                              <a:latin typeface="Arial" panose="020B0604020202020204" pitchFamily="34" charset="0"/>
                              <a:ea typeface="Calibri"/>
                              <a:cs typeface="Arial" panose="020B0604020202020204" pitchFamily="34" charset="0"/>
                            </a:rPr>
                            <a:t>ihtiyaçlarının zamanında ve doğru belirlenmesi</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4,49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0,687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b="1">
                              <a:effectLst/>
                              <a:latin typeface="Arial" panose="020B0604020202020204" pitchFamily="34" charset="0"/>
                              <a:ea typeface="Calibri"/>
                              <a:cs typeface="Arial" panose="020B0604020202020204" pitchFamily="34" charset="0"/>
                            </a:rPr>
                            <a:t> </a:t>
                          </a:r>
                          <a:endParaRPr lang="tr-TR" sz="110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100" b="1">
                              <a:effectLst/>
                              <a:latin typeface="Arial" panose="020B0604020202020204" pitchFamily="34" charset="0"/>
                              <a:ea typeface="Calibri"/>
                              <a:cs typeface="Arial" panose="020B0604020202020204" pitchFamily="34" charset="0"/>
                            </a:rPr>
                            <a:t>-</a:t>
                          </a:r>
                          <a:endParaRPr lang="tr-TR" sz="1100">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b="1">
                              <a:effectLst/>
                              <a:latin typeface="Arial" panose="020B0604020202020204" pitchFamily="34" charset="0"/>
                              <a:ea typeface="Calibri"/>
                              <a:cs typeface="Arial" panose="020B0604020202020204" pitchFamily="34" charset="0"/>
                            </a:rPr>
                            <a:t> </a:t>
                          </a:r>
                          <a:endParaRPr lang="tr-TR" sz="1100">
                            <a:effectLst/>
                            <a:latin typeface="Arial" panose="020B0604020202020204" pitchFamily="34" charset="0"/>
                            <a:ea typeface="Calibri"/>
                            <a:cs typeface="Arial" panose="020B0604020202020204" pitchFamily="34" charset="0"/>
                          </a:endParaRPr>
                        </a:p>
                        <a:p>
                          <a:pPr algn="ctr">
                            <a:lnSpc>
                              <a:spcPct val="115000"/>
                            </a:lnSpc>
                            <a:spcAft>
                              <a:spcPts val="0"/>
                            </a:spcAft>
                          </a:pPr>
                          <a:r>
                            <a:rPr lang="tr-TR" sz="1100" b="1">
                              <a:effectLst/>
                              <a:latin typeface="Arial" panose="020B0604020202020204" pitchFamily="34" charset="0"/>
                              <a:ea typeface="Calibri"/>
                              <a:cs typeface="Arial" panose="020B0604020202020204" pitchFamily="34" charset="0"/>
                            </a:rPr>
                            <a:t>-</a:t>
                          </a:r>
                          <a:endParaRPr lang="tr-TR" sz="1100">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38,0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56,5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0011">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The security of relief aids during distribution and transportation</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Dağıtım </a:t>
                          </a:r>
                          <a:r>
                            <a:rPr lang="tr-TR" sz="1100" dirty="0">
                              <a:solidFill>
                                <a:srgbClr val="0070C0"/>
                              </a:solidFill>
                              <a:effectLst/>
                              <a:latin typeface="Arial" panose="020B0604020202020204" pitchFamily="34" charset="0"/>
                              <a:ea typeface="Calibri"/>
                              <a:cs typeface="Arial" panose="020B0604020202020204" pitchFamily="34" charset="0"/>
                            </a:rPr>
                            <a:t>ve taşıma sırasında yardımların güvenliği</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4,49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0,703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39,1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56,5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0011">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Clear procedure of reporting and submitting information</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Yardım </a:t>
                          </a:r>
                          <a:r>
                            <a:rPr lang="tr-TR" sz="1100" dirty="0">
                              <a:solidFill>
                                <a:srgbClr val="0070C0"/>
                              </a:solidFill>
                              <a:effectLst/>
                              <a:latin typeface="Arial" panose="020B0604020202020204" pitchFamily="34" charset="0"/>
                              <a:ea typeface="Calibri"/>
                              <a:cs typeface="Arial" panose="020B0604020202020204" pitchFamily="34" charset="0"/>
                            </a:rPr>
                            <a:t>teslimat ve raporlama </a:t>
                          </a:r>
                        </a:p>
                        <a:p>
                          <a:pPr>
                            <a:lnSpc>
                              <a:spcPct val="115000"/>
                            </a:lnSpc>
                            <a:spcAft>
                              <a:spcPts val="0"/>
                            </a:spcAft>
                          </a:pPr>
                          <a:r>
                            <a:rPr lang="tr-TR" sz="1100" dirty="0">
                              <a:solidFill>
                                <a:srgbClr val="0070C0"/>
                              </a:solidFill>
                              <a:effectLst/>
                              <a:latin typeface="Arial" panose="020B0604020202020204" pitchFamily="34" charset="0"/>
                              <a:ea typeface="Calibri"/>
                              <a:cs typeface="Arial" panose="020B0604020202020204" pitchFamily="34" charset="0"/>
                            </a:rPr>
                            <a:t>prosedürlerinin açıklığı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4,18</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0,662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60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65,2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28,3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0011">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Effective emergency information system to ensure information</a:t>
                          </a:r>
                        </a:p>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Transferring</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Etkili </a:t>
                          </a:r>
                          <a:r>
                            <a:rPr lang="tr-TR" sz="1100" dirty="0">
                              <a:solidFill>
                                <a:srgbClr val="0070C0"/>
                              </a:solidFill>
                              <a:effectLst/>
                              <a:latin typeface="Arial" panose="020B0604020202020204" pitchFamily="34" charset="0"/>
                              <a:ea typeface="Calibri"/>
                              <a:cs typeface="Arial" panose="020B0604020202020204" pitchFamily="34" charset="0"/>
                            </a:rPr>
                            <a:t>acil bilgi sisteminin olması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0,694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6,5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38</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41,3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08">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Application of modern logistics technology</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Modern </a:t>
                          </a:r>
                          <a:r>
                            <a:rPr lang="tr-TR" sz="1100" dirty="0">
                              <a:solidFill>
                                <a:srgbClr val="0070C0"/>
                              </a:solidFill>
                              <a:effectLst/>
                              <a:latin typeface="Arial" panose="020B0604020202020204" pitchFamily="34" charset="0"/>
                              <a:ea typeface="Calibri"/>
                              <a:cs typeface="Arial" panose="020B0604020202020204" pitchFamily="34" charset="0"/>
                            </a:rPr>
                            <a:t>lojistik teknolojilerinin uygulanması</a:t>
                          </a: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0,665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50</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54,3</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37</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40,2</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266">
                    <a:tc>
                      <a:txBody>
                        <a:bodyPr/>
                        <a:lstStyle/>
                        <a:p>
                          <a:pPr algn="ct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Total / </a:t>
                          </a:r>
                          <a:r>
                            <a:rPr lang="tr-TR" sz="1100" b="1" dirty="0" smtClean="0">
                              <a:solidFill>
                                <a:srgbClr val="0070C0"/>
                              </a:solidFill>
                              <a:effectLst/>
                              <a:latin typeface="Arial" panose="020B0604020202020204" pitchFamily="34" charset="0"/>
                              <a:ea typeface="Calibri"/>
                              <a:cs typeface="Arial" panose="020B0604020202020204" pitchFamily="34" charset="0"/>
                            </a:rPr>
                            <a:t>Toplam</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55991" marR="559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4,26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0,75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1,5</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54</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7,31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359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48,76</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301</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40,89</a:t>
                          </a:r>
                        </a:p>
                      </a:txBody>
                      <a:tcPr marL="55991" marR="5599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1415272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188640"/>
            <a:ext cx="7543800" cy="6192688"/>
          </a:xfrm>
        </p:spPr>
        <p:txBody>
          <a:bodyPr>
            <a:normAutofit fontScale="85000" lnSpcReduction="20000"/>
          </a:bodyPr>
          <a:lstStyle/>
          <a:p>
            <a:pPr lvl="0" algn="just">
              <a:buClr>
                <a:srgbClr val="AD0101"/>
              </a:buClr>
            </a:pPr>
            <a:endParaRPr lang="tr-TR" sz="2800" dirty="0" smtClean="0">
              <a:solidFill>
                <a:srgbClr val="303030"/>
              </a:solidFill>
            </a:endParaRPr>
          </a:p>
          <a:p>
            <a:pPr lvl="0" algn="just">
              <a:buClr>
                <a:srgbClr val="AD0101"/>
              </a:buClr>
            </a:pPr>
            <a:r>
              <a:rPr lang="en-US" sz="2800" dirty="0">
                <a:solidFill>
                  <a:schemeClr val="tx1"/>
                </a:solidFill>
                <a:latin typeface="Arial" panose="020B0604020202020204" pitchFamily="34" charset="0"/>
                <a:cs typeface="Arial" panose="020B0604020202020204" pitchFamily="34" charset="0"/>
              </a:rPr>
              <a:t>It has been found out that among the </a:t>
            </a:r>
            <a:r>
              <a:rPr lang="tr-TR" sz="2800" dirty="0" err="1" smtClean="0">
                <a:solidFill>
                  <a:schemeClr val="tx1"/>
                </a:solidFill>
                <a:latin typeface="Arial" panose="020B0604020202020204" pitchFamily="34" charset="0"/>
                <a:cs typeface="Arial" panose="020B0604020202020204" pitchFamily="34" charset="0"/>
              </a:rPr>
              <a:t>response</a:t>
            </a:r>
            <a:r>
              <a:rPr lang="en-US" sz="2800" dirty="0" smtClean="0">
                <a:solidFill>
                  <a:schemeClr val="tx1"/>
                </a:solidFill>
                <a:latin typeface="Arial" panose="020B0604020202020204" pitchFamily="34" charset="0"/>
                <a:cs typeface="Arial" panose="020B0604020202020204" pitchFamily="34" charset="0"/>
              </a:rPr>
              <a:t> </a:t>
            </a:r>
            <a:r>
              <a:rPr lang="en-US" sz="2800" dirty="0">
                <a:solidFill>
                  <a:schemeClr val="tx1"/>
                </a:solidFill>
                <a:latin typeface="Arial" panose="020B0604020202020204" pitchFamily="34" charset="0"/>
                <a:cs typeface="Arial" panose="020B0604020202020204" pitchFamily="34" charset="0"/>
              </a:rPr>
              <a:t>factors, "Timely and accurate relief needs assessment (</a:t>
            </a:r>
            <a:r>
              <a:rPr lang="en-US" sz="2800" dirty="0" smtClean="0">
                <a:solidFill>
                  <a:schemeClr val="tx1"/>
                </a:solidFill>
                <a:latin typeface="Arial" panose="020B0604020202020204" pitchFamily="34" charset="0"/>
                <a:cs typeface="Arial" panose="020B0604020202020204" pitchFamily="34" charset="0"/>
              </a:rPr>
              <a:t>4.</a:t>
            </a:r>
            <a:r>
              <a:rPr lang="tr-TR" sz="2800" dirty="0" smtClean="0">
                <a:solidFill>
                  <a:schemeClr val="tx1"/>
                </a:solidFill>
                <a:latin typeface="Arial" panose="020B0604020202020204" pitchFamily="34" charset="0"/>
                <a:cs typeface="Arial" panose="020B0604020202020204" pitchFamily="34" charset="0"/>
              </a:rPr>
              <a:t>49</a:t>
            </a:r>
            <a:r>
              <a:rPr lang="en-US" sz="2800" dirty="0">
                <a:solidFill>
                  <a:schemeClr val="tx1"/>
                </a:solidFill>
                <a:latin typeface="Arial" panose="020B0604020202020204" pitchFamily="34" charset="0"/>
                <a:cs typeface="Arial" panose="020B0604020202020204" pitchFamily="34" charset="0"/>
              </a:rPr>
              <a:t>) "</a:t>
            </a:r>
            <a:r>
              <a:rPr lang="tr-TR" sz="2800" dirty="0" smtClean="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and</a:t>
            </a:r>
            <a:r>
              <a:rPr lang="tr-TR" sz="2800" dirty="0">
                <a:solidFill>
                  <a:schemeClr val="tx1"/>
                </a:solidFill>
                <a:latin typeface="Arial" panose="020B0604020202020204" pitchFamily="34" charset="0"/>
                <a:cs typeface="Arial" panose="020B0604020202020204" pitchFamily="34" charset="0"/>
              </a:rPr>
              <a:t> </a:t>
            </a:r>
            <a:r>
              <a:rPr lang="tr-TR" sz="2800" dirty="0" smtClean="0">
                <a:solidFill>
                  <a:schemeClr val="tx1"/>
                </a:solidFill>
                <a:latin typeface="Arial" panose="020B0604020202020204" pitchFamily="34" charset="0"/>
                <a:cs typeface="Arial" panose="020B0604020202020204" pitchFamily="34" charset="0"/>
              </a:rPr>
              <a:t>"</a:t>
            </a:r>
            <a:r>
              <a:rPr lang="en-US" sz="2800" dirty="0">
                <a:solidFill>
                  <a:schemeClr val="tx1"/>
                </a:solidFill>
                <a:latin typeface="Arial" panose="020B0604020202020204" pitchFamily="34" charset="0"/>
                <a:cs typeface="Arial" panose="020B0604020202020204" pitchFamily="34" charset="0"/>
              </a:rPr>
              <a:t>The security of relief aids during distribution and transportation</a:t>
            </a:r>
            <a:r>
              <a:rPr lang="en-US" sz="2800" dirty="0" smtClean="0">
                <a:solidFill>
                  <a:schemeClr val="tx1"/>
                </a:solidFill>
                <a:latin typeface="Arial" panose="020B0604020202020204" pitchFamily="34" charset="0"/>
                <a:cs typeface="Arial" panose="020B0604020202020204" pitchFamily="34" charset="0"/>
              </a:rPr>
              <a:t>" ha</a:t>
            </a:r>
            <a:r>
              <a:rPr lang="tr-TR" sz="2800" dirty="0" smtClean="0">
                <a:solidFill>
                  <a:schemeClr val="tx1"/>
                </a:solidFill>
                <a:latin typeface="Arial" panose="020B0604020202020204" pitchFamily="34" charset="0"/>
                <a:cs typeface="Arial" panose="020B0604020202020204" pitchFamily="34" charset="0"/>
              </a:rPr>
              <a:t>ve</a:t>
            </a:r>
            <a:r>
              <a:rPr lang="en-US" sz="2800" dirty="0" smtClean="0">
                <a:solidFill>
                  <a:schemeClr val="tx1"/>
                </a:solidFill>
                <a:latin typeface="Arial" panose="020B0604020202020204" pitchFamily="34" charset="0"/>
                <a:cs typeface="Arial" panose="020B0604020202020204" pitchFamily="34" charset="0"/>
              </a:rPr>
              <a:t> </a:t>
            </a:r>
            <a:r>
              <a:rPr lang="en-US" sz="2800" dirty="0">
                <a:solidFill>
                  <a:schemeClr val="tx1"/>
                </a:solidFill>
                <a:latin typeface="Arial" panose="020B0604020202020204" pitchFamily="34" charset="0"/>
                <a:cs typeface="Arial" panose="020B0604020202020204" pitchFamily="34" charset="0"/>
              </a:rPr>
              <a:t>the highest average of the </a:t>
            </a:r>
            <a:r>
              <a:rPr lang="en-US" sz="2800" dirty="0" smtClean="0">
                <a:solidFill>
                  <a:schemeClr val="tx1"/>
                </a:solidFill>
                <a:latin typeface="Arial" panose="020B0604020202020204" pitchFamily="34" charset="0"/>
                <a:cs typeface="Arial" panose="020B0604020202020204" pitchFamily="34" charset="0"/>
              </a:rPr>
              <a:t>factors.</a:t>
            </a:r>
            <a:r>
              <a:rPr lang="tr-TR" sz="2800" dirty="0" smtClean="0">
                <a:solidFill>
                  <a:schemeClr val="tx1"/>
                </a:solidFill>
                <a:latin typeface="Arial" panose="020B0604020202020204" pitchFamily="34" charset="0"/>
                <a:cs typeface="Arial" panose="020B0604020202020204" pitchFamily="34" charset="0"/>
              </a:rPr>
              <a:t> I</a:t>
            </a:r>
            <a:r>
              <a:rPr lang="en-US" sz="2800" dirty="0" smtClean="0">
                <a:solidFill>
                  <a:schemeClr val="tx1"/>
                </a:solidFill>
                <a:latin typeface="Arial" panose="020B0604020202020204" pitchFamily="34" charset="0"/>
                <a:cs typeface="Arial" panose="020B0604020202020204" pitchFamily="34" charset="0"/>
              </a:rPr>
              <a:t>t </a:t>
            </a:r>
            <a:r>
              <a:rPr lang="en-US" sz="2800" dirty="0">
                <a:solidFill>
                  <a:schemeClr val="tx1"/>
                </a:solidFill>
                <a:latin typeface="Arial" panose="020B0604020202020204" pitchFamily="34" charset="0"/>
                <a:cs typeface="Arial" panose="020B0604020202020204" pitchFamily="34" charset="0"/>
              </a:rPr>
              <a:t>has been found out that among </a:t>
            </a:r>
            <a:r>
              <a:rPr lang="en-US" sz="2800" dirty="0" smtClean="0">
                <a:solidFill>
                  <a:schemeClr val="tx1"/>
                </a:solidFill>
                <a:latin typeface="Arial" panose="020B0604020202020204" pitchFamily="34" charset="0"/>
                <a:cs typeface="Arial" panose="020B0604020202020204" pitchFamily="34" charset="0"/>
              </a:rPr>
              <a:t>the</a:t>
            </a:r>
            <a:r>
              <a:rPr lang="tr-TR" sz="2800" dirty="0" smtClean="0">
                <a:solidFill>
                  <a:schemeClr val="tx1"/>
                </a:solidFill>
                <a:latin typeface="Arial" panose="020B0604020202020204" pitchFamily="34" charset="0"/>
                <a:cs typeface="Arial" panose="020B0604020202020204" pitchFamily="34" charset="0"/>
              </a:rPr>
              <a:t> 20</a:t>
            </a:r>
            <a:r>
              <a:rPr lang="en-US" sz="2800" dirty="0" smtClean="0">
                <a:solidFill>
                  <a:schemeClr val="tx1"/>
                </a:solidFill>
                <a:latin typeface="Arial" panose="020B0604020202020204" pitchFamily="34" charset="0"/>
                <a:cs typeface="Arial" panose="020B0604020202020204" pitchFamily="34" charset="0"/>
              </a:rPr>
              <a:t> </a:t>
            </a:r>
            <a:r>
              <a:rPr lang="en-US" sz="2800" dirty="0">
                <a:solidFill>
                  <a:schemeClr val="tx1"/>
                </a:solidFill>
                <a:latin typeface="Arial" panose="020B0604020202020204" pitchFamily="34" charset="0"/>
                <a:cs typeface="Arial" panose="020B0604020202020204" pitchFamily="34" charset="0"/>
              </a:rPr>
              <a:t>critical success factors</a:t>
            </a:r>
            <a:r>
              <a:rPr lang="en-US" sz="2800" dirty="0" smtClean="0">
                <a:solidFill>
                  <a:schemeClr val="tx1"/>
                </a:solidFill>
                <a:latin typeface="Arial" panose="020B0604020202020204" pitchFamily="34" charset="0"/>
                <a:cs typeface="Arial" panose="020B0604020202020204" pitchFamily="34" charset="0"/>
              </a:rPr>
              <a:t>,</a:t>
            </a:r>
            <a:r>
              <a:rPr lang="tr-TR" sz="2800" dirty="0">
                <a:solidFill>
                  <a:schemeClr val="tx1"/>
                </a:solidFill>
                <a:latin typeface="Arial" panose="020B0604020202020204" pitchFamily="34" charset="0"/>
                <a:cs typeface="Arial" panose="020B0604020202020204" pitchFamily="34" charset="0"/>
              </a:rPr>
              <a:t> </a:t>
            </a:r>
            <a:r>
              <a:rPr lang="tr-TR" sz="2800" dirty="0" smtClean="0">
                <a:solidFill>
                  <a:schemeClr val="tx1"/>
                </a:solidFill>
                <a:latin typeface="Arial" panose="020B0604020202020204" pitchFamily="34" charset="0"/>
                <a:cs typeface="Arial" panose="020B0604020202020204" pitchFamily="34" charset="0"/>
              </a:rPr>
              <a:t>"</a:t>
            </a:r>
            <a:r>
              <a:rPr lang="en-US" sz="2800" dirty="0" smtClean="0">
                <a:solidFill>
                  <a:schemeClr val="tx1"/>
                </a:solidFill>
                <a:latin typeface="Arial" panose="020B0604020202020204" pitchFamily="34" charset="0"/>
                <a:cs typeface="Arial" panose="020B0604020202020204" pitchFamily="34" charset="0"/>
              </a:rPr>
              <a:t>Government </a:t>
            </a:r>
            <a:r>
              <a:rPr lang="en-US" sz="2800" dirty="0">
                <a:solidFill>
                  <a:schemeClr val="tx1"/>
                </a:solidFill>
                <a:latin typeface="Arial" panose="020B0604020202020204" pitchFamily="34" charset="0"/>
                <a:cs typeface="Arial" panose="020B0604020202020204" pitchFamily="34" charset="0"/>
              </a:rPr>
              <a:t>unity of leadership to plan and coordinate as a whole"</a:t>
            </a:r>
            <a:r>
              <a:rPr lang="tr-TR" sz="2800" dirty="0" smtClean="0">
                <a:solidFill>
                  <a:schemeClr val="tx1"/>
                </a:solidFill>
                <a:latin typeface="Arial" panose="020B0604020202020204" pitchFamily="34" charset="0"/>
                <a:cs typeface="Arial" panose="020B0604020202020204" pitchFamily="34" charset="0"/>
              </a:rPr>
              <a:t> has </a:t>
            </a:r>
            <a:r>
              <a:rPr lang="tr-TR" sz="2800" dirty="0" err="1" smtClean="0">
                <a:solidFill>
                  <a:schemeClr val="tx1"/>
                </a:solidFill>
                <a:latin typeface="Arial" panose="020B0604020202020204" pitchFamily="34" charset="0"/>
                <a:cs typeface="Arial" panose="020B0604020202020204" pitchFamily="34" charset="0"/>
              </a:rPr>
              <a:t>the</a:t>
            </a:r>
            <a:r>
              <a:rPr lang="tr-TR" sz="2800" dirty="0" smtClean="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lowest</a:t>
            </a:r>
            <a:r>
              <a:rPr lang="tr-TR" sz="2800" dirty="0" smtClean="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average</a:t>
            </a:r>
            <a:r>
              <a:rPr lang="tr-TR" sz="2800" dirty="0" smtClean="0">
                <a:solidFill>
                  <a:schemeClr val="tx1"/>
                </a:solidFill>
                <a:latin typeface="Arial" panose="020B0604020202020204" pitchFamily="34" charset="0"/>
                <a:cs typeface="Arial" panose="020B0604020202020204" pitchFamily="34" charset="0"/>
              </a:rPr>
              <a:t> of </a:t>
            </a:r>
            <a:r>
              <a:rPr lang="tr-TR" sz="2800" dirty="0" err="1" smtClean="0">
                <a:solidFill>
                  <a:schemeClr val="tx1"/>
                </a:solidFill>
                <a:latin typeface="Arial" panose="020B0604020202020204" pitchFamily="34" charset="0"/>
                <a:cs typeface="Arial" panose="020B0604020202020204" pitchFamily="34" charset="0"/>
              </a:rPr>
              <a:t>the</a:t>
            </a:r>
            <a:r>
              <a:rPr lang="tr-TR" sz="2800" dirty="0" smtClean="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factor</a:t>
            </a:r>
            <a:r>
              <a:rPr lang="tr-TR" sz="2800" dirty="0" smtClean="0">
                <a:solidFill>
                  <a:schemeClr val="tx1"/>
                </a:solidFill>
                <a:latin typeface="Arial" panose="020B0604020202020204" pitchFamily="34" charset="0"/>
                <a:cs typeface="Arial" panose="020B0604020202020204" pitchFamily="34" charset="0"/>
              </a:rPr>
              <a:t> (</a:t>
            </a:r>
            <a:r>
              <a:rPr lang="tr-TR" sz="2800" dirty="0" err="1" smtClean="0">
                <a:solidFill>
                  <a:schemeClr val="tx1"/>
                </a:solidFill>
                <a:latin typeface="Arial" panose="020B0604020202020204" pitchFamily="34" charset="0"/>
                <a:cs typeface="Arial" panose="020B0604020202020204" pitchFamily="34" charset="0"/>
              </a:rPr>
              <a:t>Table</a:t>
            </a:r>
            <a:r>
              <a:rPr lang="tr-TR" sz="2800" dirty="0" smtClean="0">
                <a:solidFill>
                  <a:schemeClr val="tx1"/>
                </a:solidFill>
                <a:latin typeface="Arial" panose="020B0604020202020204" pitchFamily="34" charset="0"/>
                <a:cs typeface="Arial" panose="020B0604020202020204" pitchFamily="34" charset="0"/>
              </a:rPr>
              <a:t> 2).</a:t>
            </a:r>
            <a:endParaRPr lang="tr-TR" sz="2800" dirty="0">
              <a:solidFill>
                <a:schemeClr val="tx1"/>
              </a:solidFill>
              <a:latin typeface="Arial" panose="020B0604020202020204" pitchFamily="34" charset="0"/>
              <a:cs typeface="Arial" panose="020B0604020202020204" pitchFamily="34" charset="0"/>
            </a:endParaRPr>
          </a:p>
          <a:p>
            <a:pPr marL="0" lvl="0" indent="0" algn="just">
              <a:buClr>
                <a:srgbClr val="AD0101"/>
              </a:buClr>
              <a:buNone/>
            </a:pPr>
            <a:endParaRPr lang="tr-TR" sz="2800" dirty="0" smtClean="0">
              <a:solidFill>
                <a:srgbClr val="303030"/>
              </a:solidFill>
              <a:latin typeface="Arial" panose="020B0604020202020204" pitchFamily="34" charset="0"/>
              <a:cs typeface="Arial" panose="020B0604020202020204" pitchFamily="34" charset="0"/>
            </a:endParaRPr>
          </a:p>
          <a:p>
            <a:pPr lvl="0" algn="just">
              <a:buClr>
                <a:srgbClr val="AD0101"/>
              </a:buClr>
            </a:pPr>
            <a:r>
              <a:rPr lang="tr-TR" sz="2800" dirty="0" smtClean="0">
                <a:solidFill>
                  <a:srgbClr val="0070C0"/>
                </a:solidFill>
                <a:latin typeface="Arial" panose="020B0604020202020204" pitchFamily="34" charset="0"/>
                <a:cs typeface="Arial" panose="020B0604020202020204" pitchFamily="34" charset="0"/>
              </a:rPr>
              <a:t>Müdahale kriterleri </a:t>
            </a:r>
            <a:r>
              <a:rPr lang="tr-TR" sz="2800" dirty="0">
                <a:solidFill>
                  <a:srgbClr val="0070C0"/>
                </a:solidFill>
                <a:latin typeface="Arial" panose="020B0604020202020204" pitchFamily="34" charset="0"/>
                <a:cs typeface="Arial" panose="020B0604020202020204" pitchFamily="34" charset="0"/>
              </a:rPr>
              <a:t>içerisinde “Yardım ihtiyaçlarının zamanında ve doğru belirlenmesi” ve “Dağıtım ve taşıma sırasında yardımların güvenliğinin sağlanması” faktörleri en yüksek ortalamaya sahipken, “Planın liderliğini devlet kurumlarının yapması ve bir bütün olarak koordine edilmesi” faktörünün diğer 20 faktöre göre de en düşük ortalamaya sahip olduğu görülmüştür (Tablo 2).</a:t>
            </a:r>
          </a:p>
          <a:p>
            <a:endParaRPr lang="tr-TR" dirty="0"/>
          </a:p>
        </p:txBody>
      </p:sp>
      <p:cxnSp>
        <p:nvCxnSpPr>
          <p:cNvPr id="5" name="Düz Bağlayıcı 4"/>
          <p:cNvCxnSpPr/>
          <p:nvPr/>
        </p:nvCxnSpPr>
        <p:spPr>
          <a:xfrm>
            <a:off x="755576" y="3429000"/>
            <a:ext cx="756084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9914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4" name="İçerik Yer Tutucusu 3"/>
              <p:cNvGraphicFramePr>
                <a:graphicFrameLocks noGrp="1"/>
              </p:cNvGraphicFramePr>
              <p:nvPr>
                <p:ph idx="1"/>
                <p:extLst>
                  <p:ext uri="{D42A27DB-BD31-4B8C-83A1-F6EECF244321}">
                    <p14:modId xmlns:p14="http://schemas.microsoft.com/office/powerpoint/2010/main" val="1320753782"/>
                  </p:ext>
                </p:extLst>
              </p:nvPr>
            </p:nvGraphicFramePr>
            <p:xfrm>
              <a:off x="539552" y="620688"/>
              <a:ext cx="8136907" cy="5091930"/>
            </p:xfrm>
            <a:graphic>
              <a:graphicData uri="http://schemas.openxmlformats.org/drawingml/2006/table">
                <a:tbl>
                  <a:tblPr firstRow="1" firstCol="1" bandRow="1"/>
                  <a:tblGrid>
                    <a:gridCol w="2060993"/>
                    <a:gridCol w="486553"/>
                    <a:gridCol w="571357"/>
                    <a:gridCol w="472847"/>
                    <a:gridCol w="472847"/>
                    <a:gridCol w="488266"/>
                    <a:gridCol w="488266"/>
                    <a:gridCol w="488266"/>
                    <a:gridCol w="488266"/>
                    <a:gridCol w="488266"/>
                    <a:gridCol w="488266"/>
                    <a:gridCol w="571357"/>
                    <a:gridCol w="571357"/>
                  </a:tblGrid>
                  <a:tr h="648072">
                    <a:tc gridSpan="13">
                      <a:txBody>
                        <a:bodyPr/>
                        <a:lstStyle/>
                        <a:p>
                          <a:pP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Table 3. </a:t>
                          </a:r>
                          <a:r>
                            <a:rPr lang="en-US" sz="1100" b="0" dirty="0" smtClean="0">
                              <a:effectLst/>
                              <a:latin typeface="Arial" panose="020B0604020202020204" pitchFamily="34" charset="0"/>
                              <a:ea typeface="Calibri"/>
                              <a:cs typeface="Arial" panose="020B0604020202020204" pitchFamily="34" charset="0"/>
                            </a:rPr>
                            <a:t>Results of the participants for by Critical Success Factors Re</a:t>
                          </a:r>
                          <a:r>
                            <a:rPr lang="tr-TR" sz="1100" b="0" dirty="0" smtClean="0">
                              <a:effectLst/>
                              <a:latin typeface="Arial" panose="020B0604020202020204" pitchFamily="34" charset="0"/>
                              <a:ea typeface="Calibri"/>
                              <a:cs typeface="Arial" panose="020B0604020202020204" pitchFamily="34" charset="0"/>
                            </a:rPr>
                            <a:t>covery</a:t>
                          </a:r>
                          <a:r>
                            <a:rPr lang="en-US" sz="1100" b="0" dirty="0" smtClean="0">
                              <a:effectLst/>
                              <a:latin typeface="Arial" panose="020B0604020202020204" pitchFamily="34" charset="0"/>
                              <a:ea typeface="Calibri"/>
                              <a:cs typeface="Arial" panose="020B0604020202020204" pitchFamily="34" charset="0"/>
                            </a:rPr>
                            <a:t> Criteria the Disaster and Emergency Management</a:t>
                          </a:r>
                          <a:endParaRPr lang="tr-TR" sz="1100" b="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100" b="1" dirty="0" smtClean="0">
                              <a:solidFill>
                                <a:srgbClr val="0070C0"/>
                              </a:solidFill>
                              <a:effectLst/>
                              <a:latin typeface="Arial" panose="020B0604020202020204" pitchFamily="34" charset="0"/>
                              <a:ea typeface="Calibri"/>
                              <a:cs typeface="Arial" panose="020B0604020202020204" pitchFamily="34" charset="0"/>
                            </a:rPr>
                            <a:t>Tablo </a:t>
                          </a:r>
                          <a:r>
                            <a:rPr lang="tr-TR" sz="1100" b="1" dirty="0">
                              <a:solidFill>
                                <a:srgbClr val="0070C0"/>
                              </a:solidFill>
                              <a:effectLst/>
                              <a:latin typeface="Arial" panose="020B0604020202020204" pitchFamily="34" charset="0"/>
                              <a:ea typeface="Calibri"/>
                              <a:cs typeface="Arial" panose="020B0604020202020204" pitchFamily="34" charset="0"/>
                            </a:rPr>
                            <a:t>3. </a:t>
                          </a:r>
                          <a:r>
                            <a:rPr lang="tr-TR" sz="1100" dirty="0">
                              <a:solidFill>
                                <a:srgbClr val="0070C0"/>
                              </a:solidFill>
                              <a:effectLst/>
                              <a:latin typeface="Arial" panose="020B0604020202020204" pitchFamily="34" charset="0"/>
                              <a:ea typeface="Calibri"/>
                              <a:cs typeface="Arial" panose="020B0604020202020204" pitchFamily="34" charset="0"/>
                            </a:rPr>
                            <a:t>Araştırma Grubundaki Kişilerin Afet ve Acil Durum Yönetiminin Kritik Başarı Faktörlerinde İyileştirme Kriterine İlişkin </a:t>
                          </a:r>
                          <a:r>
                            <a:rPr lang="tr-TR" sz="1100" dirty="0" smtClean="0">
                              <a:solidFill>
                                <a:srgbClr val="0070C0"/>
                              </a:solidFill>
                              <a:effectLst/>
                              <a:latin typeface="Arial" panose="020B0604020202020204" pitchFamily="34" charset="0"/>
                              <a:ea typeface="Calibri"/>
                              <a:cs typeface="Arial" panose="020B0604020202020204" pitchFamily="34" charset="0"/>
                            </a:rPr>
                            <a:t>Bulguları</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16024">
                    <a:tc rowSpan="2">
                      <a:txBody>
                        <a:bodyPr/>
                        <a:lstStyle/>
                        <a:p>
                          <a:pPr>
                            <a:lnSpc>
                              <a:spcPct val="115000"/>
                            </a:lnSpc>
                            <a:spcAft>
                              <a:spcPts val="0"/>
                            </a:spcAft>
                          </a:pPr>
                          <a:r>
                            <a:rPr lang="tr-TR" sz="1100" b="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FACTOR / </a:t>
                          </a:r>
                          <a:r>
                            <a:rPr lang="tr-TR" sz="1100" b="1" dirty="0" smtClean="0">
                              <a:solidFill>
                                <a:srgbClr val="0070C0"/>
                              </a:solidFill>
                              <a:effectLst/>
                              <a:latin typeface="Arial" panose="020B0604020202020204" pitchFamily="34" charset="0"/>
                              <a:ea typeface="Calibri"/>
                              <a:cs typeface="Arial" panose="020B0604020202020204" pitchFamily="34" charset="0"/>
                            </a:rPr>
                            <a:t>FAKTÖR</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tr-TR" sz="1100" i="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nSpc>
                              <a:spcPct val="115000"/>
                            </a:lnSpc>
                            <a:spcAft>
                              <a:spcPts val="0"/>
                            </a:spcAft>
                          </a:pPr>
                          <a14:m>
                            <m:oMathPara xmlns:m="http://schemas.openxmlformats.org/officeDocument/2006/math">
                              <m:oMathParaPr>
                                <m:jc m:val="centerGroup"/>
                              </m:oMathParaPr>
                              <m:oMath xmlns:m="http://schemas.openxmlformats.org/officeDocument/2006/math">
                                <m:acc>
                                  <m:accPr>
                                    <m:chr m:val="̅"/>
                                    <m:ctrlPr>
                                      <a:rPr lang="tr-TR" sz="1100" i="1">
                                        <a:effectLst/>
                                        <a:latin typeface="Cambria Math"/>
                                        <a:ea typeface="Calibri"/>
                                        <a:cs typeface="TimesNewRoman,Italic"/>
                                      </a:rPr>
                                    </m:ctrlPr>
                                  </m:accPr>
                                  <m:e>
                                    <m:r>
                                      <a:rPr lang="tr-TR" sz="1100" i="1">
                                        <a:effectLst/>
                                        <a:latin typeface="Cambria Math"/>
                                        <a:ea typeface="Calibri"/>
                                        <a:cs typeface="TimesNewRoman,Italic"/>
                                      </a:rPr>
                                      <m:t>𝑋</m:t>
                                    </m:r>
                                  </m:e>
                                </m:acc>
                              </m:oMath>
                            </m:oMathPara>
                          </a14:m>
                          <a:endParaRPr lang="tr-TR" sz="11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tr-TR" sz="1100" dirty="0">
                              <a:effectLst/>
                              <a:latin typeface="Arial" panose="020B0604020202020204" pitchFamily="34" charset="0"/>
                              <a:ea typeface="Calibri"/>
                              <a:cs typeface="Arial" panose="020B0604020202020204" pitchFamily="34" charset="0"/>
                            </a:rPr>
                            <a:t> </a:t>
                          </a:r>
                        </a:p>
                        <a:p>
                          <a:pP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 S.D.</a:t>
                          </a:r>
                          <a:endParaRPr lang="tr-TR" sz="11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r>
                  <a:tr h="245917">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244">
                    <a:tc>
                      <a:txBody>
                        <a:bodyPr/>
                        <a:lstStyle/>
                        <a:p>
                          <a:pPr>
                            <a:lnSpc>
                              <a:spcPct val="115000"/>
                            </a:lnSpc>
                            <a:spcAft>
                              <a:spcPts val="0"/>
                            </a:spcAft>
                          </a:pPr>
                          <a:r>
                            <a:rPr lang="tr-TR" sz="1100" dirty="0" err="1" smtClean="0">
                              <a:effectLst/>
                              <a:latin typeface="Arial" panose="020B0604020202020204" pitchFamily="34" charset="0"/>
                              <a:ea typeface="Calibri"/>
                              <a:cs typeface="Arial" panose="020B0604020202020204" pitchFamily="34" charset="0"/>
                            </a:rPr>
                            <a:t>Reconstruction</a:t>
                          </a:r>
                          <a:r>
                            <a:rPr lang="tr-TR" sz="1100" dirty="0" smtClean="0">
                              <a:effectLst/>
                              <a:latin typeface="Arial" panose="020B0604020202020204" pitchFamily="34" charset="0"/>
                              <a:ea typeface="Calibri"/>
                              <a:cs typeface="Arial" panose="020B0604020202020204" pitchFamily="34" charset="0"/>
                            </a:rPr>
                            <a:t> </a:t>
                          </a:r>
                          <a:r>
                            <a:rPr lang="tr-TR" sz="1100" dirty="0" err="1" smtClean="0">
                              <a:effectLst/>
                              <a:latin typeface="Arial" panose="020B0604020202020204" pitchFamily="34" charset="0"/>
                              <a:ea typeface="Calibri"/>
                              <a:cs typeface="Arial" panose="020B0604020202020204" pitchFamily="34" charset="0"/>
                            </a:rPr>
                            <a:t>and</a:t>
                          </a:r>
                          <a:r>
                            <a:rPr lang="tr-TR" sz="1100" dirty="0" smtClean="0">
                              <a:effectLst/>
                              <a:latin typeface="Arial" panose="020B0604020202020204" pitchFamily="34" charset="0"/>
                              <a:ea typeface="Calibri"/>
                              <a:cs typeface="Arial" panose="020B0604020202020204" pitchFamily="34" charset="0"/>
                            </a:rPr>
                            <a:t> </a:t>
                          </a:r>
                          <a:r>
                            <a:rPr lang="tr-TR" sz="1100" dirty="0" err="1" smtClean="0">
                              <a:effectLst/>
                              <a:latin typeface="Arial" panose="020B0604020202020204" pitchFamily="34" charset="0"/>
                              <a:ea typeface="Calibri"/>
                              <a:cs typeface="Arial" panose="020B0604020202020204" pitchFamily="34" charset="0"/>
                            </a:rPr>
                            <a:t>staff</a:t>
                          </a:r>
                          <a:r>
                            <a:rPr lang="tr-TR" sz="1100" dirty="0" smtClean="0">
                              <a:effectLst/>
                              <a:latin typeface="Arial" panose="020B0604020202020204" pitchFamily="34" charset="0"/>
                              <a:ea typeface="Calibri"/>
                              <a:cs typeface="Arial" panose="020B0604020202020204" pitchFamily="34" charset="0"/>
                            </a:rPr>
                            <a:t> </a:t>
                          </a:r>
                          <a:r>
                            <a:rPr lang="tr-TR" sz="1100" dirty="0" err="1" smtClean="0">
                              <a:effectLst/>
                              <a:latin typeface="Arial" panose="020B0604020202020204" pitchFamily="34" charset="0"/>
                              <a:ea typeface="Calibri"/>
                              <a:cs typeface="Arial" panose="020B0604020202020204" pitchFamily="34" charset="0"/>
                            </a:rPr>
                            <a:t>comforting</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Yeniden</a:t>
                          </a:r>
                          <a:r>
                            <a:rPr lang="tr-TR" sz="1100" baseline="0" dirty="0" smtClean="0">
                              <a:solidFill>
                                <a:srgbClr val="0070C0"/>
                              </a:solidFill>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yapılanma </a:t>
                          </a:r>
                          <a:r>
                            <a:rPr lang="tr-TR" sz="1100" dirty="0">
                              <a:solidFill>
                                <a:srgbClr val="0070C0"/>
                              </a:solidFill>
                              <a:effectLst/>
                              <a:latin typeface="Arial" panose="020B0604020202020204" pitchFamily="34" charset="0"/>
                              <a:ea typeface="Calibri"/>
                              <a:cs typeface="Arial" panose="020B0604020202020204" pitchFamily="34" charset="0"/>
                            </a:rPr>
                            <a:t>ve personelin rahatlatılması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0,678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63,0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29,3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3538">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Statistics and feedback of loss information</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Zarar </a:t>
                          </a:r>
                          <a:r>
                            <a:rPr lang="tr-TR" sz="1100" dirty="0">
                              <a:solidFill>
                                <a:srgbClr val="0070C0"/>
                              </a:solidFill>
                              <a:effectLst/>
                              <a:latin typeface="Arial" panose="020B0604020202020204" pitchFamily="34" charset="0"/>
                              <a:ea typeface="Calibri"/>
                              <a:cs typeface="Arial" panose="020B0604020202020204" pitchFamily="34" charset="0"/>
                            </a:rPr>
                            <a:t>ve kayıp bilgilerinin geri bildirimi ve istatistiklerin düzenli değerlendirilmesi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0,689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368">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Evaluation on the efficiency and effectiveness of the management</a:t>
                          </a:r>
                          <a:r>
                            <a:rPr lang="tr-TR" sz="1100" baseline="0" dirty="0" smtClean="0">
                              <a:effectLst/>
                              <a:latin typeface="Arial" panose="020B0604020202020204" pitchFamily="34" charset="0"/>
                              <a:ea typeface="Calibri"/>
                              <a:cs typeface="Arial" panose="020B0604020202020204" pitchFamily="34" charset="0"/>
                            </a:rPr>
                            <a:t> </a:t>
                          </a:r>
                          <a:r>
                            <a:rPr lang="en-US" sz="1100" dirty="0" smtClean="0">
                              <a:effectLst/>
                              <a:latin typeface="Arial" panose="020B0604020202020204" pitchFamily="34" charset="0"/>
                              <a:ea typeface="Calibri"/>
                              <a:cs typeface="Arial" panose="020B0604020202020204" pitchFamily="34" charset="0"/>
                            </a:rPr>
                            <a:t>System</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Yönetim </a:t>
                          </a:r>
                          <a:r>
                            <a:rPr lang="tr-TR" sz="1100" dirty="0">
                              <a:solidFill>
                                <a:srgbClr val="0070C0"/>
                              </a:solidFill>
                              <a:effectLst/>
                              <a:latin typeface="Arial" panose="020B0604020202020204" pitchFamily="34" charset="0"/>
                              <a:ea typeface="Calibri"/>
                              <a:cs typeface="Arial" panose="020B0604020202020204" pitchFamily="34" charset="0"/>
                            </a:rPr>
                            <a:t>sisteminin etki ve yararlılığının değerlendirilmesi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0,721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368">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Continuous improvement of the operational system of emergency</a:t>
                          </a:r>
                          <a:r>
                            <a:rPr lang="tr-TR" sz="1100" baseline="0" dirty="0" smtClean="0">
                              <a:effectLst/>
                              <a:latin typeface="Arial" panose="020B0604020202020204" pitchFamily="34" charset="0"/>
                              <a:ea typeface="Calibri"/>
                              <a:cs typeface="Arial" panose="020B0604020202020204" pitchFamily="34" charset="0"/>
                            </a:rPr>
                            <a:t> </a:t>
                          </a:r>
                          <a:r>
                            <a:rPr lang="en-US" sz="1100" dirty="0" smtClean="0">
                              <a:effectLst/>
                              <a:latin typeface="Arial" panose="020B0604020202020204" pitchFamily="34" charset="0"/>
                              <a:ea typeface="Calibri"/>
                              <a:cs typeface="Arial" panose="020B0604020202020204" pitchFamily="34" charset="0"/>
                            </a:rPr>
                            <a:t>Management</a:t>
                          </a:r>
                          <a:r>
                            <a:rPr lang="tr-TR" sz="1100" dirty="0" smtClean="0">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 Acil </a:t>
                          </a:r>
                          <a:r>
                            <a:rPr lang="tr-TR" sz="1100" dirty="0">
                              <a:solidFill>
                                <a:srgbClr val="0070C0"/>
                              </a:solidFill>
                              <a:effectLst/>
                              <a:latin typeface="Arial" panose="020B0604020202020204" pitchFamily="34" charset="0"/>
                              <a:ea typeface="Calibri"/>
                              <a:cs typeface="Arial" panose="020B0604020202020204" pitchFamily="34" charset="0"/>
                            </a:rPr>
                            <a:t>yönetim </a:t>
                          </a:r>
                          <a:r>
                            <a:rPr lang="tr-TR" sz="1100" dirty="0" err="1" smtClean="0">
                              <a:solidFill>
                                <a:srgbClr val="0070C0"/>
                              </a:solidFill>
                              <a:effectLst/>
                              <a:latin typeface="Arial" panose="020B0604020202020204" pitchFamily="34" charset="0"/>
                              <a:ea typeface="Calibri"/>
                              <a:cs typeface="Arial" panose="020B0604020202020204" pitchFamily="34" charset="0"/>
                            </a:rPr>
                            <a:t>operasyonel</a:t>
                          </a:r>
                          <a:r>
                            <a:rPr lang="tr-TR" sz="1100" baseline="0" dirty="0">
                              <a:solidFill>
                                <a:srgbClr val="0070C0"/>
                              </a:solidFill>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sisteminin </a:t>
                          </a:r>
                          <a:r>
                            <a:rPr lang="tr-TR" sz="1100" dirty="0">
                              <a:solidFill>
                                <a:srgbClr val="0070C0"/>
                              </a:solidFill>
                              <a:effectLst/>
                              <a:latin typeface="Arial" panose="020B0604020202020204" pitchFamily="34" charset="0"/>
                              <a:ea typeface="Calibri"/>
                              <a:cs typeface="Arial" panose="020B0604020202020204" pitchFamily="34" charset="0"/>
                            </a:rPr>
                            <a:t>sürekli geliştirilmesi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0,695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46,7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983">
                    <a:tc>
                      <a:txBody>
                        <a:bodyPr/>
                        <a:lstStyle/>
                        <a:p>
                          <a:pPr algn="ct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Total / </a:t>
                          </a:r>
                          <a:r>
                            <a:rPr lang="tr-TR" sz="1100" b="1" dirty="0" smtClean="0">
                              <a:solidFill>
                                <a:srgbClr val="0070C0"/>
                              </a:solidFill>
                              <a:effectLst/>
                              <a:latin typeface="Arial" panose="020B0604020202020204" pitchFamily="34" charset="0"/>
                              <a:ea typeface="Calibri"/>
                              <a:cs typeface="Arial" panose="020B0604020202020204" pitchFamily="34" charset="0"/>
                            </a:rPr>
                            <a:t>Toplam</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0,83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204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37,23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Choice>
        <mc:Fallback xmlns="">
          <p:graphicFrame>
            <p:nvGraphicFramePr>
              <p:cNvPr id="4" name="İçerik Yer Tutucusu 3"/>
              <p:cNvGraphicFramePr>
                <a:graphicFrameLocks noGrp="1"/>
              </p:cNvGraphicFramePr>
              <p:nvPr>
                <p:ph idx="1"/>
                <p:extLst>
                  <p:ext uri="{D42A27DB-BD31-4B8C-83A1-F6EECF244321}">
                    <p14:modId xmlns:p14="http://schemas.microsoft.com/office/powerpoint/2010/main" val="1320753782"/>
                  </p:ext>
                </p:extLst>
              </p:nvPr>
            </p:nvGraphicFramePr>
            <p:xfrm>
              <a:off x="539552" y="620688"/>
              <a:ext cx="8136907" cy="5091930"/>
            </p:xfrm>
            <a:graphic>
              <a:graphicData uri="http://schemas.openxmlformats.org/drawingml/2006/table">
                <a:tbl>
                  <a:tblPr firstRow="1" firstCol="1" bandRow="1"/>
                  <a:tblGrid>
                    <a:gridCol w="2060993"/>
                    <a:gridCol w="486553"/>
                    <a:gridCol w="571357"/>
                    <a:gridCol w="472847"/>
                    <a:gridCol w="472847"/>
                    <a:gridCol w="488266"/>
                    <a:gridCol w="488266"/>
                    <a:gridCol w="488266"/>
                    <a:gridCol w="488266"/>
                    <a:gridCol w="488266"/>
                    <a:gridCol w="488266"/>
                    <a:gridCol w="571357"/>
                    <a:gridCol w="571357"/>
                  </a:tblGrid>
                  <a:tr h="648072">
                    <a:tc gridSpan="13">
                      <a:txBody>
                        <a:bodyPr/>
                        <a:lstStyle/>
                        <a:p>
                          <a:pP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Table 3. </a:t>
                          </a:r>
                          <a:r>
                            <a:rPr lang="en-US" sz="1100" b="0" dirty="0" smtClean="0">
                              <a:effectLst/>
                              <a:latin typeface="Arial" panose="020B0604020202020204" pitchFamily="34" charset="0"/>
                              <a:ea typeface="Calibri"/>
                              <a:cs typeface="Arial" panose="020B0604020202020204" pitchFamily="34" charset="0"/>
                            </a:rPr>
                            <a:t>Results of the participants for by Critical Success Factors Re</a:t>
                          </a:r>
                          <a:r>
                            <a:rPr lang="tr-TR" sz="1100" b="0" dirty="0" smtClean="0">
                              <a:effectLst/>
                              <a:latin typeface="Arial" panose="020B0604020202020204" pitchFamily="34" charset="0"/>
                              <a:ea typeface="Calibri"/>
                              <a:cs typeface="Arial" panose="020B0604020202020204" pitchFamily="34" charset="0"/>
                            </a:rPr>
                            <a:t>covery</a:t>
                          </a:r>
                          <a:r>
                            <a:rPr lang="en-US" sz="1100" b="0" dirty="0" smtClean="0">
                              <a:effectLst/>
                              <a:latin typeface="Arial" panose="020B0604020202020204" pitchFamily="34" charset="0"/>
                              <a:ea typeface="Calibri"/>
                              <a:cs typeface="Arial" panose="020B0604020202020204" pitchFamily="34" charset="0"/>
                            </a:rPr>
                            <a:t> Criteria the Disaster and Emergency Management</a:t>
                          </a:r>
                          <a:endParaRPr lang="tr-TR" sz="1100" b="0" dirty="0" smtClean="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100" b="1" dirty="0" smtClean="0">
                              <a:solidFill>
                                <a:srgbClr val="0070C0"/>
                              </a:solidFill>
                              <a:effectLst/>
                              <a:latin typeface="Arial" panose="020B0604020202020204" pitchFamily="34" charset="0"/>
                              <a:ea typeface="Calibri"/>
                              <a:cs typeface="Arial" panose="020B0604020202020204" pitchFamily="34" charset="0"/>
                            </a:rPr>
                            <a:t>Tablo </a:t>
                          </a:r>
                          <a:r>
                            <a:rPr lang="tr-TR" sz="1100" b="1" dirty="0">
                              <a:solidFill>
                                <a:srgbClr val="0070C0"/>
                              </a:solidFill>
                              <a:effectLst/>
                              <a:latin typeface="Arial" panose="020B0604020202020204" pitchFamily="34" charset="0"/>
                              <a:ea typeface="Calibri"/>
                              <a:cs typeface="Arial" panose="020B0604020202020204" pitchFamily="34" charset="0"/>
                            </a:rPr>
                            <a:t>3. </a:t>
                          </a:r>
                          <a:r>
                            <a:rPr lang="tr-TR" sz="1100" dirty="0">
                              <a:solidFill>
                                <a:srgbClr val="0070C0"/>
                              </a:solidFill>
                              <a:effectLst/>
                              <a:latin typeface="Arial" panose="020B0604020202020204" pitchFamily="34" charset="0"/>
                              <a:ea typeface="Calibri"/>
                              <a:cs typeface="Arial" panose="020B0604020202020204" pitchFamily="34" charset="0"/>
                            </a:rPr>
                            <a:t>Araştırma Grubundaki Kişilerin Afet ve Acil Durum Yönetiminin Kritik Başarı Faktörlerinde İyileştirme Kriterine İlişkin </a:t>
                          </a:r>
                          <a:r>
                            <a:rPr lang="tr-TR" sz="1100" dirty="0" smtClean="0">
                              <a:solidFill>
                                <a:srgbClr val="0070C0"/>
                              </a:solidFill>
                              <a:effectLst/>
                              <a:latin typeface="Arial" panose="020B0604020202020204" pitchFamily="34" charset="0"/>
                              <a:ea typeface="Calibri"/>
                              <a:cs typeface="Arial" panose="020B0604020202020204" pitchFamily="34" charset="0"/>
                            </a:rPr>
                            <a:t>Bulguları</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16024">
                    <a:tc rowSpan="2">
                      <a:txBody>
                        <a:bodyPr/>
                        <a:lstStyle/>
                        <a:p>
                          <a:pPr>
                            <a:lnSpc>
                              <a:spcPct val="115000"/>
                            </a:lnSpc>
                            <a:spcAft>
                              <a:spcPts val="0"/>
                            </a:spcAft>
                          </a:pPr>
                          <a:r>
                            <a:rPr lang="tr-TR" sz="1100" b="1" dirty="0">
                              <a:effectLst/>
                              <a:latin typeface="Arial" panose="020B0604020202020204" pitchFamily="34" charset="0"/>
                              <a:ea typeface="Calibri"/>
                              <a:cs typeface="Arial" panose="020B0604020202020204" pitchFamily="34" charset="0"/>
                            </a:rPr>
                            <a:t> </a:t>
                          </a:r>
                          <a:endParaRPr lang="tr-TR" sz="1100" dirty="0">
                            <a:effectLst/>
                            <a:latin typeface="Arial" panose="020B0604020202020204" pitchFamily="34" charset="0"/>
                            <a:ea typeface="Calibri"/>
                            <a:cs typeface="Arial" panose="020B0604020202020204" pitchFamily="34" charset="0"/>
                          </a:endParaRPr>
                        </a:p>
                        <a:p>
                          <a:pP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FACTOR / </a:t>
                          </a:r>
                          <a:r>
                            <a:rPr lang="tr-TR" sz="1100" b="1" dirty="0" smtClean="0">
                              <a:solidFill>
                                <a:srgbClr val="0070C0"/>
                              </a:solidFill>
                              <a:effectLst/>
                              <a:latin typeface="Arial" panose="020B0604020202020204" pitchFamily="34" charset="0"/>
                              <a:ea typeface="Calibri"/>
                              <a:cs typeface="Arial" panose="020B0604020202020204" pitchFamily="34" charset="0"/>
                            </a:rPr>
                            <a:t>FAKTÖR</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2"/>
                          <a:stretch>
                            <a:fillRect l="-423750" t="-148684" r="-1146250" b="-861842"/>
                          </a:stretch>
                        </a:blipFill>
                      </a:tcPr>
                    </a:tc>
                    <a:tc rowSpan="2">
                      <a:txBody>
                        <a:bodyPr/>
                        <a:lstStyle/>
                        <a:p>
                          <a:pPr>
                            <a:lnSpc>
                              <a:spcPct val="115000"/>
                            </a:lnSpc>
                            <a:spcAft>
                              <a:spcPts val="0"/>
                            </a:spcAft>
                          </a:pPr>
                          <a:r>
                            <a:rPr lang="tr-TR" sz="1100" dirty="0">
                              <a:effectLst/>
                              <a:latin typeface="Arial" panose="020B0604020202020204" pitchFamily="34" charset="0"/>
                              <a:ea typeface="Calibri"/>
                              <a:cs typeface="Arial" panose="020B0604020202020204" pitchFamily="34" charset="0"/>
                            </a:rPr>
                            <a:t> </a:t>
                          </a:r>
                        </a:p>
                        <a:p>
                          <a:pP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 S.D.</a:t>
                          </a:r>
                          <a:endParaRPr lang="tr-TR" sz="1100" dirty="0">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r>
                  <a:tr h="245917">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smtClean="0">
                              <a:effectLst/>
                              <a:latin typeface="Arial" panose="020B0604020202020204" pitchFamily="34" charset="0"/>
                              <a:ea typeface="Calibri"/>
                              <a:cs typeface="Arial" panose="020B0604020202020204" pitchFamily="34" charset="0"/>
                            </a:rPr>
                            <a:t>F/</a:t>
                          </a:r>
                          <a:r>
                            <a:rPr lang="tr-TR" sz="1100" dirty="0" smtClean="0">
                              <a:solidFill>
                                <a:srgbClr val="0070C0"/>
                              </a:solidFill>
                              <a:effectLst/>
                              <a:latin typeface="Arial" panose="020B0604020202020204" pitchFamily="34" charset="0"/>
                              <a:ea typeface="Calibri"/>
                              <a:cs typeface="Arial" panose="020B0604020202020204" pitchFamily="34" charset="0"/>
                            </a:rPr>
                            <a:t>S</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1144">
                    <a:tc>
                      <a:txBody>
                        <a:bodyPr/>
                        <a:lstStyle/>
                        <a:p>
                          <a:pPr>
                            <a:lnSpc>
                              <a:spcPct val="115000"/>
                            </a:lnSpc>
                            <a:spcAft>
                              <a:spcPts val="0"/>
                            </a:spcAft>
                          </a:pPr>
                          <a:r>
                            <a:rPr lang="tr-TR" sz="1100" dirty="0" err="1" smtClean="0">
                              <a:effectLst/>
                              <a:latin typeface="Arial" panose="020B0604020202020204" pitchFamily="34" charset="0"/>
                              <a:ea typeface="Calibri"/>
                              <a:cs typeface="Arial" panose="020B0604020202020204" pitchFamily="34" charset="0"/>
                            </a:rPr>
                            <a:t>Reconstruction</a:t>
                          </a:r>
                          <a:r>
                            <a:rPr lang="tr-TR" sz="1100" dirty="0" smtClean="0">
                              <a:effectLst/>
                              <a:latin typeface="Arial" panose="020B0604020202020204" pitchFamily="34" charset="0"/>
                              <a:ea typeface="Calibri"/>
                              <a:cs typeface="Arial" panose="020B0604020202020204" pitchFamily="34" charset="0"/>
                            </a:rPr>
                            <a:t> </a:t>
                          </a:r>
                          <a:r>
                            <a:rPr lang="tr-TR" sz="1100" dirty="0" err="1" smtClean="0">
                              <a:effectLst/>
                              <a:latin typeface="Arial" panose="020B0604020202020204" pitchFamily="34" charset="0"/>
                              <a:ea typeface="Calibri"/>
                              <a:cs typeface="Arial" panose="020B0604020202020204" pitchFamily="34" charset="0"/>
                            </a:rPr>
                            <a:t>and</a:t>
                          </a:r>
                          <a:r>
                            <a:rPr lang="tr-TR" sz="1100" dirty="0" smtClean="0">
                              <a:effectLst/>
                              <a:latin typeface="Arial" panose="020B0604020202020204" pitchFamily="34" charset="0"/>
                              <a:ea typeface="Calibri"/>
                              <a:cs typeface="Arial" panose="020B0604020202020204" pitchFamily="34" charset="0"/>
                            </a:rPr>
                            <a:t> </a:t>
                          </a:r>
                          <a:r>
                            <a:rPr lang="tr-TR" sz="1100" dirty="0" err="1" smtClean="0">
                              <a:effectLst/>
                              <a:latin typeface="Arial" panose="020B0604020202020204" pitchFamily="34" charset="0"/>
                              <a:ea typeface="Calibri"/>
                              <a:cs typeface="Arial" panose="020B0604020202020204" pitchFamily="34" charset="0"/>
                            </a:rPr>
                            <a:t>staff</a:t>
                          </a:r>
                          <a:r>
                            <a:rPr lang="tr-TR" sz="1100" dirty="0" smtClean="0">
                              <a:effectLst/>
                              <a:latin typeface="Arial" panose="020B0604020202020204" pitchFamily="34" charset="0"/>
                              <a:ea typeface="Calibri"/>
                              <a:cs typeface="Arial" panose="020B0604020202020204" pitchFamily="34" charset="0"/>
                            </a:rPr>
                            <a:t> </a:t>
                          </a:r>
                          <a:r>
                            <a:rPr lang="tr-TR" sz="1100" dirty="0" err="1" smtClean="0">
                              <a:effectLst/>
                              <a:latin typeface="Arial" panose="020B0604020202020204" pitchFamily="34" charset="0"/>
                              <a:ea typeface="Calibri"/>
                              <a:cs typeface="Arial" panose="020B0604020202020204" pitchFamily="34" charset="0"/>
                            </a:rPr>
                            <a:t>comforting</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Yeniden</a:t>
                          </a:r>
                          <a:r>
                            <a:rPr lang="tr-TR" sz="1100" baseline="0" dirty="0" smtClean="0">
                              <a:solidFill>
                                <a:srgbClr val="0070C0"/>
                              </a:solidFill>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yapılanma </a:t>
                          </a:r>
                          <a:r>
                            <a:rPr lang="tr-TR" sz="1100" dirty="0">
                              <a:solidFill>
                                <a:srgbClr val="0070C0"/>
                              </a:solidFill>
                              <a:effectLst/>
                              <a:latin typeface="Arial" panose="020B0604020202020204" pitchFamily="34" charset="0"/>
                              <a:ea typeface="Calibri"/>
                              <a:cs typeface="Arial" panose="020B0604020202020204" pitchFamily="34" charset="0"/>
                            </a:rPr>
                            <a:t>ve personelin rahatlatılması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0,678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63,0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29,3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930">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Statistics and feedback of loss information</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Zarar </a:t>
                          </a:r>
                          <a:r>
                            <a:rPr lang="tr-TR" sz="1100" dirty="0">
                              <a:solidFill>
                                <a:srgbClr val="0070C0"/>
                              </a:solidFill>
                              <a:effectLst/>
                              <a:latin typeface="Arial" panose="020B0604020202020204" pitchFamily="34" charset="0"/>
                              <a:ea typeface="Calibri"/>
                              <a:cs typeface="Arial" panose="020B0604020202020204" pitchFamily="34" charset="0"/>
                            </a:rPr>
                            <a:t>ve kayıp bilgilerinin geri bildirimi ve istatistiklerin düzenli değerlendirilmesi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0,689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930">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Evaluation on the efficiency and effectiveness of the management</a:t>
                          </a:r>
                          <a:r>
                            <a:rPr lang="tr-TR" sz="1100" baseline="0" dirty="0" smtClean="0">
                              <a:effectLst/>
                              <a:latin typeface="Arial" panose="020B0604020202020204" pitchFamily="34" charset="0"/>
                              <a:ea typeface="Calibri"/>
                              <a:cs typeface="Arial" panose="020B0604020202020204" pitchFamily="34" charset="0"/>
                            </a:rPr>
                            <a:t> </a:t>
                          </a:r>
                          <a:r>
                            <a:rPr lang="en-US" sz="1100" dirty="0" smtClean="0">
                              <a:effectLst/>
                              <a:latin typeface="Arial" panose="020B0604020202020204" pitchFamily="34" charset="0"/>
                              <a:ea typeface="Calibri"/>
                              <a:cs typeface="Arial" panose="020B0604020202020204" pitchFamily="34" charset="0"/>
                            </a:rPr>
                            <a:t>System</a:t>
                          </a:r>
                          <a:r>
                            <a:rPr lang="tr-TR" sz="1100" dirty="0" smtClean="0">
                              <a:effectLst/>
                              <a:latin typeface="Arial" panose="020B0604020202020204" pitchFamily="34" charset="0"/>
                              <a:ea typeface="Calibri"/>
                              <a:cs typeface="Arial" panose="020B0604020202020204" pitchFamily="34" charset="0"/>
                            </a:rPr>
                            <a:t> / </a:t>
                          </a:r>
                          <a:r>
                            <a:rPr lang="tr-TR" sz="1100" dirty="0" smtClean="0">
                              <a:solidFill>
                                <a:srgbClr val="0070C0"/>
                              </a:solidFill>
                              <a:effectLst/>
                              <a:latin typeface="Arial" panose="020B0604020202020204" pitchFamily="34" charset="0"/>
                              <a:ea typeface="Calibri"/>
                              <a:cs typeface="Arial" panose="020B0604020202020204" pitchFamily="34" charset="0"/>
                            </a:rPr>
                            <a:t>Yönetim </a:t>
                          </a:r>
                          <a:r>
                            <a:rPr lang="tr-TR" sz="1100" dirty="0">
                              <a:solidFill>
                                <a:srgbClr val="0070C0"/>
                              </a:solidFill>
                              <a:effectLst/>
                              <a:latin typeface="Arial" panose="020B0604020202020204" pitchFamily="34" charset="0"/>
                              <a:ea typeface="Calibri"/>
                              <a:cs typeface="Arial" panose="020B0604020202020204" pitchFamily="34" charset="0"/>
                            </a:rPr>
                            <a:t>sisteminin etki ve yararlılığının değerlendirilmesi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0,721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54,3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930">
                    <a:tc>
                      <a:txBody>
                        <a:bodyPr/>
                        <a:lstStyle/>
                        <a:p>
                          <a:pPr>
                            <a:lnSpc>
                              <a:spcPct val="115000"/>
                            </a:lnSpc>
                            <a:spcAft>
                              <a:spcPts val="0"/>
                            </a:spcAft>
                          </a:pPr>
                          <a:r>
                            <a:rPr lang="en-US" sz="1100" dirty="0" smtClean="0">
                              <a:effectLst/>
                              <a:latin typeface="Arial" panose="020B0604020202020204" pitchFamily="34" charset="0"/>
                              <a:ea typeface="Calibri"/>
                              <a:cs typeface="Arial" panose="020B0604020202020204" pitchFamily="34" charset="0"/>
                            </a:rPr>
                            <a:t>Continuous improvement of the operational system of emergency</a:t>
                          </a:r>
                          <a:r>
                            <a:rPr lang="tr-TR" sz="1100" baseline="0" dirty="0" smtClean="0">
                              <a:effectLst/>
                              <a:latin typeface="Arial" panose="020B0604020202020204" pitchFamily="34" charset="0"/>
                              <a:ea typeface="Calibri"/>
                              <a:cs typeface="Arial" panose="020B0604020202020204" pitchFamily="34" charset="0"/>
                            </a:rPr>
                            <a:t> </a:t>
                          </a:r>
                          <a:r>
                            <a:rPr lang="en-US" sz="1100" dirty="0" smtClean="0">
                              <a:effectLst/>
                              <a:latin typeface="Arial" panose="020B0604020202020204" pitchFamily="34" charset="0"/>
                              <a:ea typeface="Calibri"/>
                              <a:cs typeface="Arial" panose="020B0604020202020204" pitchFamily="34" charset="0"/>
                            </a:rPr>
                            <a:t>Management</a:t>
                          </a:r>
                          <a:r>
                            <a:rPr lang="tr-TR" sz="1100" dirty="0" smtClean="0">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 Acil </a:t>
                          </a:r>
                          <a:r>
                            <a:rPr lang="tr-TR" sz="1100" dirty="0">
                              <a:solidFill>
                                <a:srgbClr val="0070C0"/>
                              </a:solidFill>
                              <a:effectLst/>
                              <a:latin typeface="Arial" panose="020B0604020202020204" pitchFamily="34" charset="0"/>
                              <a:ea typeface="Calibri"/>
                              <a:cs typeface="Arial" panose="020B0604020202020204" pitchFamily="34" charset="0"/>
                            </a:rPr>
                            <a:t>yönetim </a:t>
                          </a:r>
                          <a:r>
                            <a:rPr lang="tr-TR" sz="1100" dirty="0" err="1" smtClean="0">
                              <a:solidFill>
                                <a:srgbClr val="0070C0"/>
                              </a:solidFill>
                              <a:effectLst/>
                              <a:latin typeface="Arial" panose="020B0604020202020204" pitchFamily="34" charset="0"/>
                              <a:ea typeface="Calibri"/>
                              <a:cs typeface="Arial" panose="020B0604020202020204" pitchFamily="34" charset="0"/>
                            </a:rPr>
                            <a:t>operasyonel</a:t>
                          </a:r>
                          <a:r>
                            <a:rPr lang="tr-TR" sz="1100" baseline="0" dirty="0">
                              <a:solidFill>
                                <a:srgbClr val="0070C0"/>
                              </a:solidFill>
                              <a:effectLst/>
                              <a:latin typeface="Arial" panose="020B0604020202020204" pitchFamily="34" charset="0"/>
                              <a:ea typeface="Calibri"/>
                              <a:cs typeface="Arial" panose="020B0604020202020204" pitchFamily="34" charset="0"/>
                            </a:rPr>
                            <a:t> </a:t>
                          </a:r>
                          <a:r>
                            <a:rPr lang="tr-TR" sz="1100" dirty="0" smtClean="0">
                              <a:solidFill>
                                <a:srgbClr val="0070C0"/>
                              </a:solidFill>
                              <a:effectLst/>
                              <a:latin typeface="Arial" panose="020B0604020202020204" pitchFamily="34" charset="0"/>
                              <a:ea typeface="Calibri"/>
                              <a:cs typeface="Arial" panose="020B0604020202020204" pitchFamily="34" charset="0"/>
                            </a:rPr>
                            <a:t>sisteminin </a:t>
                          </a:r>
                          <a:r>
                            <a:rPr lang="tr-TR" sz="1100" dirty="0">
                              <a:solidFill>
                                <a:srgbClr val="0070C0"/>
                              </a:solidFill>
                              <a:effectLst/>
                              <a:latin typeface="Arial" panose="020B0604020202020204" pitchFamily="34" charset="0"/>
                              <a:ea typeface="Calibri"/>
                              <a:cs typeface="Arial" panose="020B0604020202020204" pitchFamily="34" charset="0"/>
                            </a:rPr>
                            <a:t>sürekli geliştirilmesi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4,39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0,695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46,7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983">
                    <a:tc>
                      <a:txBody>
                        <a:bodyPr/>
                        <a:lstStyle/>
                        <a:p>
                          <a:pPr algn="ctr">
                            <a:lnSpc>
                              <a:spcPct val="115000"/>
                            </a:lnSpc>
                            <a:spcAft>
                              <a:spcPts val="0"/>
                            </a:spcAft>
                          </a:pPr>
                          <a:r>
                            <a:rPr lang="tr-TR" sz="1100" b="1" dirty="0" smtClean="0">
                              <a:effectLst/>
                              <a:latin typeface="Arial" panose="020B0604020202020204" pitchFamily="34" charset="0"/>
                              <a:ea typeface="Calibri"/>
                              <a:cs typeface="Arial" panose="020B0604020202020204" pitchFamily="34" charset="0"/>
                            </a:rPr>
                            <a:t>Total </a:t>
                          </a:r>
                          <a:r>
                            <a:rPr lang="tr-TR" sz="1100" b="1" dirty="0" smtClean="0">
                              <a:effectLst/>
                              <a:latin typeface="Arial" panose="020B0604020202020204" pitchFamily="34" charset="0"/>
                              <a:ea typeface="Calibri"/>
                              <a:cs typeface="Arial" panose="020B0604020202020204" pitchFamily="34" charset="0"/>
                            </a:rPr>
                            <a:t>/ </a:t>
                          </a:r>
                          <a:r>
                            <a:rPr lang="tr-TR" sz="1100" b="1" dirty="0" smtClean="0">
                              <a:solidFill>
                                <a:srgbClr val="0070C0"/>
                              </a:solidFill>
                              <a:effectLst/>
                              <a:latin typeface="Arial" panose="020B0604020202020204" pitchFamily="34" charset="0"/>
                              <a:ea typeface="Calibri"/>
                              <a:cs typeface="Arial" panose="020B0604020202020204" pitchFamily="34" charset="0"/>
                            </a:rPr>
                            <a:t>Toplam</a:t>
                          </a:r>
                          <a:endParaRPr lang="tr-TR" sz="1100" dirty="0">
                            <a:solidFill>
                              <a:srgbClr val="0070C0"/>
                            </a:solidFill>
                            <a:effectLst/>
                            <a:latin typeface="Arial" panose="020B0604020202020204" pitchFamily="34" charset="0"/>
                            <a:ea typeface="Calibri"/>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4,27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0,83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204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a:effectLst/>
                              <a:latin typeface="Arial" panose="020B0604020202020204" pitchFamily="34" charset="0"/>
                              <a:ea typeface="Calibri"/>
                              <a:cs typeface="Arial" panose="020B0604020202020204" pitchFamily="34" charset="0"/>
                            </a:rPr>
                            <a:t>55,4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137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600"/>
                            </a:lnSpc>
                            <a:spcAft>
                              <a:spcPts val="0"/>
                            </a:spcAft>
                          </a:pPr>
                          <a:r>
                            <a:rPr lang="tr-TR" sz="1100" dirty="0">
                              <a:effectLst/>
                              <a:latin typeface="Arial" panose="020B0604020202020204" pitchFamily="34" charset="0"/>
                              <a:ea typeface="Calibri"/>
                              <a:cs typeface="Arial" panose="020B0604020202020204" pitchFamily="34" charset="0"/>
                            </a:rPr>
                            <a:t>37,23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mc:Fallback>
      </mc:AlternateContent>
    </p:spTree>
    <p:extLst>
      <p:ext uri="{BB962C8B-B14F-4D97-AF65-F5344CB8AC3E}">
        <p14:creationId xmlns:p14="http://schemas.microsoft.com/office/powerpoint/2010/main" val="31486074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1106</TotalTime>
  <Words>1890</Words>
  <Application>Microsoft Office PowerPoint</Application>
  <PresentationFormat>Ekran Gösterisi (4:3)</PresentationFormat>
  <Paragraphs>505</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NewsPrint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pro2000</cp:lastModifiedBy>
  <cp:revision>135</cp:revision>
  <dcterms:created xsi:type="dcterms:W3CDTF">2016-05-02T07:34:08Z</dcterms:created>
  <dcterms:modified xsi:type="dcterms:W3CDTF">2016-05-13T06:51:11Z</dcterms:modified>
</cp:coreProperties>
</file>