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67" r:id="rId12"/>
    <p:sldId id="266" r:id="rId13"/>
    <p:sldId id="268" r:id="rId14"/>
    <p:sldId id="269" r:id="rId15"/>
    <p:sldId id="271" r:id="rId16"/>
    <p:sldId id="270" r:id="rId17"/>
    <p:sldId id="272" r:id="rId18"/>
    <p:sldId id="273" r:id="rId19"/>
    <p:sldId id="282" r:id="rId20"/>
    <p:sldId id="278" r:id="rId21"/>
    <p:sldId id="274" r:id="rId22"/>
    <p:sldId id="275" r:id="rId23"/>
    <p:sldId id="276" r:id="rId24"/>
    <p:sldId id="279" r:id="rId25"/>
    <p:sldId id="281" r:id="rId26"/>
    <p:sldId id="277" r:id="rId27"/>
    <p:sldId id="284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/>
    <p:restoredTop sz="69426"/>
  </p:normalViewPr>
  <p:slideViewPr>
    <p:cSldViewPr snapToGrid="0" snapToObjects="1">
      <p:cViewPr varScale="1">
        <p:scale>
          <a:sx n="52" d="100"/>
          <a:sy n="52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33D88-F8B1-B342-9A66-8125CB0BD8C2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82020-A4A3-9542-BF38-26E3EE4CE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1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I have spent my career in teaching emergency medicine, practicing in the field with EMS, crewing a medical helicopter as a flight physician, providing medical guidance as fire surgeon to a large Fire EMS system, performing my duties as a SWAT physician or law enforcement officer, I think one of the most pivotal moments in my career was when I along with Dr. Don Walsh and Dr. Jeff Arnold were invited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Dukoz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Eylul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 in Izmir to collaborate with these remarkable clinicians, now more than 16 years ago!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82020-A4A3-9542-BF38-26E3EE4CEA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0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Turkey now hosts the largest refugee population in the</a:t>
            </a:r>
          </a:p>
          <a:p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world (see Figure 1). The Government  of Turkey (</a:t>
            </a:r>
            <a:r>
              <a:rPr lang="en-US" sz="1200" b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estimates the total number of registered Syrians under Temporary Protection  (</a:t>
            </a:r>
            <a:r>
              <a:rPr lang="en-US" sz="1200" b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SuTPs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at 2,225,147.1, 2  Facing a record influx of displaced, the </a:t>
            </a:r>
            <a:r>
              <a:rPr lang="en-US" sz="1200" b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setting  a global precedent for a refugee response with two unique </a:t>
            </a:r>
            <a:r>
              <a:rPr lang="en-US" sz="1200" b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tures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b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non-camp approach.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12 percent  of the total number  of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SuTPs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living in tents and temporary  shelters;3  the rest are settled in ur- ban areas, where they seek their own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accom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modation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work opportunities.</a:t>
            </a:r>
          </a:p>
          <a:p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(ii) </a:t>
            </a:r>
            <a:r>
              <a:rPr lang="en-US" sz="1200" b="0" i="1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government-financed approach. 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Septem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2015, the </a:t>
            </a:r>
            <a:r>
              <a:rPr lang="en-US" sz="1200" b="0" i="0" kern="1200" baseline="30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</a:t>
            </a:r>
            <a:r>
              <a:rPr lang="en-US" sz="1200" b="0" i="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had spent an estimated $7.6 billion on its response to Syrian refugees.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82020-A4A3-9542-BF38-26E3EE4CEA8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23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82020-A4A3-9542-BF38-26E3EE4CEA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8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2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8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869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535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8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46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8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5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6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963FE-8E94-A34D-AD9E-8A7A0EBE3519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6A7B4D-AA72-0447-89D4-A8103F30B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9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227227"/>
            <a:ext cx="8915399" cy="2630774"/>
          </a:xfrm>
        </p:spPr>
        <p:txBody>
          <a:bodyPr>
            <a:normAutofit/>
          </a:bodyPr>
          <a:lstStyle/>
          <a:p>
            <a:r>
              <a:rPr lang="en-US" dirty="0"/>
              <a:t>Dan O’Brien, MD FAAEM, FACEP</a:t>
            </a:r>
          </a:p>
          <a:p>
            <a:r>
              <a:rPr lang="en-US" dirty="0"/>
              <a:t>Associate Professor Emergency Medicine</a:t>
            </a:r>
          </a:p>
          <a:p>
            <a:r>
              <a:rPr lang="en-US" dirty="0"/>
              <a:t>University of Louisville School of Medicine</a:t>
            </a:r>
          </a:p>
          <a:p>
            <a:r>
              <a:rPr lang="en-US" dirty="0"/>
              <a:t>Fire Surgeon, Louisville Division of Fire</a:t>
            </a:r>
          </a:p>
          <a:p>
            <a:r>
              <a:rPr lang="en-US" dirty="0"/>
              <a:t>SWAT Physician, Louisville Metro Police SWAT Team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848" y="896915"/>
            <a:ext cx="9723550" cy="2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397" y="844446"/>
            <a:ext cx="7422153" cy="5566616"/>
          </a:xfrm>
        </p:spPr>
      </p:pic>
    </p:spTree>
    <p:extLst>
      <p:ext uri="{BB962C8B-B14F-4D97-AF65-F5344CB8AC3E}">
        <p14:creationId xmlns:p14="http://schemas.microsoft.com/office/powerpoint/2010/main" val="14517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264555"/>
            <a:ext cx="6972821" cy="5229616"/>
          </a:xfrm>
        </p:spPr>
      </p:pic>
    </p:spTree>
    <p:extLst>
      <p:ext uri="{BB962C8B-B14F-4D97-AF65-F5344CB8AC3E}">
        <p14:creationId xmlns:p14="http://schemas.microsoft.com/office/powerpoint/2010/main" val="1488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9772" y="1458686"/>
            <a:ext cx="6735460" cy="5051596"/>
          </a:xfrm>
        </p:spPr>
      </p:pic>
    </p:spTree>
    <p:extLst>
      <p:ext uri="{BB962C8B-B14F-4D97-AF65-F5344CB8AC3E}">
        <p14:creationId xmlns:p14="http://schemas.microsoft.com/office/powerpoint/2010/main" val="4500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870856"/>
            <a:ext cx="7366832" cy="5525125"/>
          </a:xfrm>
        </p:spPr>
      </p:pic>
    </p:spTree>
    <p:extLst>
      <p:ext uri="{BB962C8B-B14F-4D97-AF65-F5344CB8AC3E}">
        <p14:creationId xmlns:p14="http://schemas.microsoft.com/office/powerpoint/2010/main" val="20688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11" y="827313"/>
            <a:ext cx="7146992" cy="5360245"/>
          </a:xfrm>
        </p:spPr>
      </p:pic>
    </p:spTree>
    <p:extLst>
      <p:ext uri="{BB962C8B-B14F-4D97-AF65-F5344CB8AC3E}">
        <p14:creationId xmlns:p14="http://schemas.microsoft.com/office/powerpoint/2010/main" val="12084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775" y="996559"/>
            <a:ext cx="7163321" cy="5372491"/>
          </a:xfrm>
        </p:spPr>
      </p:pic>
    </p:spTree>
    <p:extLst>
      <p:ext uri="{BB962C8B-B14F-4D97-AF65-F5344CB8AC3E}">
        <p14:creationId xmlns:p14="http://schemas.microsoft.com/office/powerpoint/2010/main" val="15059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624110"/>
            <a:ext cx="8098971" cy="6074229"/>
          </a:xfrm>
        </p:spPr>
      </p:pic>
    </p:spTree>
    <p:extLst>
      <p:ext uri="{BB962C8B-B14F-4D97-AF65-F5344CB8AC3E}">
        <p14:creationId xmlns:p14="http://schemas.microsoft.com/office/powerpoint/2010/main" val="15883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923" y="624110"/>
            <a:ext cx="7615166" cy="5711376"/>
          </a:xfrm>
        </p:spPr>
      </p:pic>
    </p:spTree>
    <p:extLst>
      <p:ext uri="{BB962C8B-B14F-4D97-AF65-F5344CB8AC3E}">
        <p14:creationId xmlns:p14="http://schemas.microsoft.com/office/powerpoint/2010/main" val="4870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460665"/>
            <a:ext cx="6906159" cy="5179620"/>
          </a:xfrm>
        </p:spPr>
      </p:pic>
    </p:spTree>
    <p:extLst>
      <p:ext uri="{BB962C8B-B14F-4D97-AF65-F5344CB8AC3E}">
        <p14:creationId xmlns:p14="http://schemas.microsoft.com/office/powerpoint/2010/main" val="13603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525486"/>
            <a:ext cx="8911687" cy="1915884"/>
          </a:xfrm>
        </p:spPr>
        <p:txBody>
          <a:bodyPr/>
          <a:lstStyle/>
          <a:p>
            <a:r>
              <a:rPr lang="en-US" dirty="0" smtClean="0"/>
              <a:t>Turkey is the Epicenter of a New Earthquake</a:t>
            </a:r>
            <a:r>
              <a:rPr lang="is-IS" dirty="0" smtClean="0"/>
              <a:t>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5009017" cy="3918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Izmit Earthquake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89212" y="2803160"/>
            <a:ext cx="4313864" cy="3108061"/>
          </a:xfrm>
        </p:spPr>
        <p:txBody>
          <a:bodyPr/>
          <a:lstStyle/>
          <a:p>
            <a:r>
              <a:rPr lang="en-US" altLang="en-US" dirty="0" smtClean="0"/>
              <a:t>On August 17, 1999 03:01:37 </a:t>
            </a:r>
            <a:r>
              <a:rPr lang="en-US" altLang="en-US" dirty="0" err="1" smtClean="0"/>
              <a:t>a.m</a:t>
            </a:r>
            <a:r>
              <a:rPr lang="en-US" altLang="en-US" dirty="0" smtClean="0"/>
              <a:t> a massive 7.4 earthquake struck Northern Turkey</a:t>
            </a:r>
          </a:p>
          <a:p>
            <a:r>
              <a:rPr lang="en-US" altLang="en-US" dirty="0" smtClean="0"/>
              <a:t>Worst Earthquake Disaster of Century</a:t>
            </a:r>
          </a:p>
          <a:p>
            <a:r>
              <a:rPr lang="en-US" altLang="en-US" dirty="0" smtClean="0"/>
              <a:t>Approximately 40x200 km region centered on </a:t>
            </a:r>
            <a:r>
              <a:rPr lang="en-US" altLang="en-US" dirty="0" err="1" smtClean="0"/>
              <a:t>Gölcük</a:t>
            </a:r>
            <a:endParaRPr lang="en-US" alt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1375" y="2397324"/>
            <a:ext cx="4313238" cy="3234928"/>
          </a:xfrm>
        </p:spPr>
      </p:pic>
    </p:spTree>
    <p:extLst>
      <p:ext uri="{BB962C8B-B14F-4D97-AF65-F5344CB8AC3E}">
        <p14:creationId xmlns:p14="http://schemas.microsoft.com/office/powerpoint/2010/main" val="10575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750" y="344727"/>
            <a:ext cx="4412106" cy="62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253" y="186868"/>
            <a:ext cx="4834690" cy="625665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Largest mass- migration in the world since World War TWO.</a:t>
            </a:r>
          </a:p>
          <a:p>
            <a:r>
              <a:rPr lang="en-US" dirty="0" smtClean="0"/>
              <a:t>2015 estimates over 2 million registered Syrians</a:t>
            </a:r>
          </a:p>
          <a:p>
            <a:r>
              <a:rPr lang="en-US" dirty="0" smtClean="0"/>
              <a:t>By Sept 2015 Turkey has spent over 7.6 billion dollars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546" y="2125663"/>
            <a:ext cx="352889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567542"/>
            <a:ext cx="7095361" cy="49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6343" y="1225826"/>
            <a:ext cx="6116295" cy="468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5" y="2370137"/>
            <a:ext cx="5895975" cy="3305175"/>
          </a:xfrm>
        </p:spPr>
      </p:pic>
    </p:spTree>
    <p:extLst>
      <p:ext uri="{BB962C8B-B14F-4D97-AF65-F5344CB8AC3E}">
        <p14:creationId xmlns:p14="http://schemas.microsoft.com/office/powerpoint/2010/main" val="95744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636" y="971090"/>
            <a:ext cx="4473863" cy="50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8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5833" y="762000"/>
            <a:ext cx="8297333" cy="5911850"/>
          </a:xfrm>
        </p:spPr>
      </p:pic>
    </p:spTree>
    <p:extLst>
      <p:ext uri="{BB962C8B-B14F-4D97-AF65-F5344CB8AC3E}">
        <p14:creationId xmlns:p14="http://schemas.microsoft.com/office/powerpoint/2010/main" val="1312392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009649"/>
            <a:ext cx="7076634" cy="5097389"/>
          </a:xfrm>
        </p:spPr>
      </p:pic>
    </p:spTree>
    <p:extLst>
      <p:ext uri="{BB962C8B-B14F-4D97-AF65-F5344CB8AC3E}">
        <p14:creationId xmlns:p14="http://schemas.microsoft.com/office/powerpoint/2010/main" val="82793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4165" y="2133600"/>
            <a:ext cx="4002373" cy="3777622"/>
          </a:xfrm>
        </p:spPr>
        <p:txBody>
          <a:bodyPr/>
          <a:lstStyle/>
          <a:p>
            <a:r>
              <a:rPr lang="en-US" dirty="0" smtClean="0"/>
              <a:t>Over 15,000 dead</a:t>
            </a:r>
          </a:p>
          <a:p>
            <a:r>
              <a:rPr lang="en-US" dirty="0" smtClean="0"/>
              <a:t>Over 15,000 missing</a:t>
            </a:r>
          </a:p>
          <a:p>
            <a:r>
              <a:rPr lang="en-US" dirty="0" smtClean="0"/>
              <a:t>More than 120,000 homes destroyed</a:t>
            </a:r>
          </a:p>
          <a:p>
            <a:r>
              <a:rPr lang="en-US" dirty="0" smtClean="0"/>
              <a:t>Over 600,000 in need of shelter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36" y="1103429"/>
            <a:ext cx="6410392" cy="4807793"/>
          </a:xfrm>
        </p:spPr>
      </p:pic>
    </p:spTree>
    <p:extLst>
      <p:ext uri="{BB962C8B-B14F-4D97-AF65-F5344CB8AC3E}">
        <p14:creationId xmlns:p14="http://schemas.microsoft.com/office/powerpoint/2010/main" val="6437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519178"/>
            <a:ext cx="8006769" cy="6005078"/>
          </a:xfrm>
        </p:spPr>
      </p:pic>
    </p:spTree>
    <p:extLst>
      <p:ext uri="{BB962C8B-B14F-4D97-AF65-F5344CB8AC3E}">
        <p14:creationId xmlns:p14="http://schemas.microsoft.com/office/powerpoint/2010/main" val="16085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7856" y="949377"/>
            <a:ext cx="6972821" cy="5229616"/>
          </a:xfrm>
        </p:spPr>
      </p:pic>
    </p:spTree>
    <p:extLst>
      <p:ext uri="{BB962C8B-B14F-4D97-AF65-F5344CB8AC3E}">
        <p14:creationId xmlns:p14="http://schemas.microsoft.com/office/powerpoint/2010/main" val="114376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574" y="309316"/>
            <a:ext cx="8423163" cy="6317373"/>
          </a:xfrm>
        </p:spPr>
      </p:pic>
    </p:spTree>
    <p:extLst>
      <p:ext uri="{BB962C8B-B14F-4D97-AF65-F5344CB8AC3E}">
        <p14:creationId xmlns:p14="http://schemas.microsoft.com/office/powerpoint/2010/main" val="28176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006572"/>
            <a:ext cx="7182310" cy="5386733"/>
          </a:xfrm>
        </p:spPr>
      </p:pic>
    </p:spTree>
    <p:extLst>
      <p:ext uri="{BB962C8B-B14F-4D97-AF65-F5344CB8AC3E}">
        <p14:creationId xmlns:p14="http://schemas.microsoft.com/office/powerpoint/2010/main" val="17033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042" y="3281240"/>
            <a:ext cx="4210570" cy="315792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88" y="3147577"/>
            <a:ext cx="4567004" cy="3425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213" y="624110"/>
            <a:ext cx="4473209" cy="335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925" y="1264555"/>
            <a:ext cx="6972821" cy="5229616"/>
          </a:xfrm>
        </p:spPr>
      </p:pic>
    </p:spTree>
    <p:extLst>
      <p:ext uri="{BB962C8B-B14F-4D97-AF65-F5344CB8AC3E}">
        <p14:creationId xmlns:p14="http://schemas.microsoft.com/office/powerpoint/2010/main" val="107682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353</Words>
  <Application>Microsoft Office PowerPoint</Application>
  <PresentationFormat>Geniş ekran</PresentationFormat>
  <Paragraphs>26</Paragraphs>
  <Slides>28</Slides>
  <Notes>3</Notes>
  <HiddenSlides>1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Wingdings 3</vt:lpstr>
      <vt:lpstr>Wisp</vt:lpstr>
      <vt:lpstr>PowerPoint Sunusu</vt:lpstr>
      <vt:lpstr>The Izmit Earthquake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Success!</vt:lpstr>
      <vt:lpstr>Turkey is the Epicenter of a New Earthquake…..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O'Brien</dc:creator>
  <cp:lastModifiedBy>gizem</cp:lastModifiedBy>
  <cp:revision>14</cp:revision>
  <dcterms:created xsi:type="dcterms:W3CDTF">2016-05-12T07:54:53Z</dcterms:created>
  <dcterms:modified xsi:type="dcterms:W3CDTF">2017-03-24T22:31:52Z</dcterms:modified>
</cp:coreProperties>
</file>