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6" r:id="rId2"/>
    <p:sldId id="257" r:id="rId3"/>
    <p:sldId id="258" r:id="rId4"/>
    <p:sldId id="280" r:id="rId5"/>
    <p:sldId id="282" r:id="rId6"/>
    <p:sldId id="276" r:id="rId7"/>
    <p:sldId id="271" r:id="rId8"/>
    <p:sldId id="272" r:id="rId9"/>
    <p:sldId id="286" r:id="rId10"/>
    <p:sldId id="287" r:id="rId11"/>
    <p:sldId id="288" r:id="rId12"/>
    <p:sldId id="269" r:id="rId13"/>
    <p:sldId id="275" r:id="rId14"/>
    <p:sldId id="259" r:id="rId15"/>
    <p:sldId id="285" r:id="rId16"/>
    <p:sldId id="268" r:id="rId17"/>
    <p:sldId id="260" r:id="rId18"/>
    <p:sldId id="261" r:id="rId19"/>
    <p:sldId id="262" r:id="rId20"/>
    <p:sldId id="263" r:id="rId21"/>
    <p:sldId id="279" r:id="rId22"/>
    <p:sldId id="265" r:id="rId23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B9D4ED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338" autoAdjust="0"/>
    <p:restoredTop sz="94394" autoAdjust="0"/>
  </p:normalViewPr>
  <p:slideViewPr>
    <p:cSldViewPr snapToGrid="0">
      <p:cViewPr varScale="1">
        <p:scale>
          <a:sx n="81" d="100"/>
          <a:sy n="81" d="100"/>
        </p:scale>
        <p:origin x="-96" y="-58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6" d="100"/>
          <a:sy n="56" d="100"/>
        </p:scale>
        <p:origin x="1830" y="9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A55E58-6455-4E31-8F05-D2C0E6AA7300}" type="datetimeFigureOut">
              <a:rPr lang="tr-TR" smtClean="0"/>
              <a:pPr/>
              <a:t>13.05.2016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FE8EEF-5CC9-4ECA-BDF8-4497A1F80C65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7101273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EEF-5CC9-4ECA-BDF8-4497A1F80C65}" type="slidenum">
              <a:rPr lang="tr-TR" smtClean="0"/>
              <a:pPr/>
              <a:t>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4614438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EEF-5CC9-4ECA-BDF8-4497A1F80C65}" type="slidenum">
              <a:rPr lang="tr-TR" smtClean="0"/>
              <a:pPr/>
              <a:t>10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4614438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EEF-5CC9-4ECA-BDF8-4497A1F80C65}" type="slidenum">
              <a:rPr lang="tr-TR" smtClean="0"/>
              <a:pPr/>
              <a:t>11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4614438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EEF-5CC9-4ECA-BDF8-4497A1F80C65}" type="slidenum">
              <a:rPr lang="tr-TR" smtClean="0"/>
              <a:pPr/>
              <a:t>22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4614438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61A2C-8857-43D0-8FE1-17D434EFD252}" type="datetimeFigureOut">
              <a:rPr lang="tr-TR" smtClean="0"/>
              <a:pPr/>
              <a:t>13.05.2016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8D7FE-6A6C-462B-882E-0BE04A519C27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8987432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61A2C-8857-43D0-8FE1-17D434EFD252}" type="datetimeFigureOut">
              <a:rPr lang="tr-TR" smtClean="0"/>
              <a:pPr/>
              <a:t>13.05.2016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8D7FE-6A6C-462B-882E-0BE04A519C27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0008984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61A2C-8857-43D0-8FE1-17D434EFD252}" type="datetimeFigureOut">
              <a:rPr lang="tr-TR" smtClean="0"/>
              <a:pPr/>
              <a:t>13.05.2016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8D7FE-6A6C-462B-882E-0BE04A519C27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3050717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61A2C-8857-43D0-8FE1-17D434EFD252}" type="datetimeFigureOut">
              <a:rPr lang="tr-TR" smtClean="0"/>
              <a:pPr/>
              <a:t>13.05.2016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8D7FE-6A6C-462B-882E-0BE04A519C27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8706747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61A2C-8857-43D0-8FE1-17D434EFD252}" type="datetimeFigureOut">
              <a:rPr lang="tr-TR" smtClean="0"/>
              <a:pPr/>
              <a:t>13.05.2016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8D7FE-6A6C-462B-882E-0BE04A519C27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9013453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61A2C-8857-43D0-8FE1-17D434EFD252}" type="datetimeFigureOut">
              <a:rPr lang="tr-TR" smtClean="0"/>
              <a:pPr/>
              <a:t>13.05.2016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8D7FE-6A6C-462B-882E-0BE04A519C27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8205265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61A2C-8857-43D0-8FE1-17D434EFD252}" type="datetimeFigureOut">
              <a:rPr lang="tr-TR" smtClean="0"/>
              <a:pPr/>
              <a:t>13.05.2016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8D7FE-6A6C-462B-882E-0BE04A519C27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3986170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61A2C-8857-43D0-8FE1-17D434EFD252}" type="datetimeFigureOut">
              <a:rPr lang="tr-TR" smtClean="0"/>
              <a:pPr/>
              <a:t>13.05.2016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8D7FE-6A6C-462B-882E-0BE04A519C27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4678925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61A2C-8857-43D0-8FE1-17D434EFD252}" type="datetimeFigureOut">
              <a:rPr lang="tr-TR" smtClean="0"/>
              <a:pPr/>
              <a:t>13.05.2016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8D7FE-6A6C-462B-882E-0BE04A519C27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7092053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61A2C-8857-43D0-8FE1-17D434EFD252}" type="datetimeFigureOut">
              <a:rPr lang="tr-TR" smtClean="0"/>
              <a:pPr/>
              <a:t>13.05.2016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8D7FE-6A6C-462B-882E-0BE04A519C27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5151277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61A2C-8857-43D0-8FE1-17D434EFD252}" type="datetimeFigureOut">
              <a:rPr lang="tr-TR" smtClean="0"/>
              <a:pPr/>
              <a:t>13.05.2016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8D7FE-6A6C-462B-882E-0BE04A519C27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6410103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A61A2C-8857-43D0-8FE1-17D434EFD252}" type="datetimeFigureOut">
              <a:rPr lang="tr-TR" smtClean="0"/>
              <a:pPr/>
              <a:t>13.05.2016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B8D7FE-6A6C-462B-882E-0BE04A519C27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5226052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eg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7" Type="http://schemas.openxmlformats.org/officeDocument/2006/relationships/image" Target="../media/image2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pn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up 6"/>
          <p:cNvGrpSpPr/>
          <p:nvPr/>
        </p:nvGrpSpPr>
        <p:grpSpPr>
          <a:xfrm>
            <a:off x="0" y="624398"/>
            <a:ext cx="12192000" cy="5682618"/>
            <a:chOff x="0" y="659567"/>
            <a:chExt cx="12192000" cy="5408654"/>
          </a:xfrm>
        </p:grpSpPr>
        <p:sp>
          <p:nvSpPr>
            <p:cNvPr id="4" name="Metin kutusu 3"/>
            <p:cNvSpPr txBox="1"/>
            <p:nvPr/>
          </p:nvSpPr>
          <p:spPr>
            <a:xfrm>
              <a:off x="0" y="659567"/>
              <a:ext cx="12192000" cy="380820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2000" b="1" dirty="0" smtClean="0">
                  <a:solidFill>
                    <a:schemeClr val="bg1"/>
                  </a:solidFill>
                </a:rPr>
                <a:t>ULUSLARARASI AFET VE ACİL TIP KONGRESİ 2016 </a:t>
              </a:r>
              <a:endParaRPr lang="tr-TR" sz="2000" b="1" dirty="0">
                <a:solidFill>
                  <a:schemeClr val="bg1"/>
                </a:solidFill>
              </a:endParaRPr>
            </a:p>
          </p:txBody>
        </p:sp>
        <p:pic>
          <p:nvPicPr>
            <p:cNvPr id="6" name="Resim 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5609961" y="4371578"/>
              <a:ext cx="1517670" cy="1696643"/>
            </a:xfrm>
            <a:prstGeom prst="rect">
              <a:avLst/>
            </a:prstGeom>
          </p:spPr>
        </p:pic>
      </p:grpSp>
      <p:sp>
        <p:nvSpPr>
          <p:cNvPr id="8" name="Dikdörtgen 7"/>
          <p:cNvSpPr/>
          <p:nvPr/>
        </p:nvSpPr>
        <p:spPr>
          <a:xfrm>
            <a:off x="1000960" y="2106289"/>
            <a:ext cx="10672997" cy="10858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tr-TR" sz="4800" b="1" dirty="0" smtClean="0">
                <a:solidFill>
                  <a:schemeClr val="accent5">
                    <a:lumMod val="50000"/>
                  </a:schemeClr>
                </a:solidFill>
                <a:ea typeface="Times New Roman" panose="02020603050405020304" pitchFamily="18" charset="0"/>
              </a:rPr>
              <a:t>AFETLERDE HABERLEŞME</a:t>
            </a:r>
            <a:endParaRPr lang="tr-TR" sz="4800" dirty="0">
              <a:solidFill>
                <a:schemeClr val="accent5">
                  <a:lumMod val="50000"/>
                </a:schemeClr>
              </a:solidFill>
              <a:ea typeface="Times New Roman" panose="02020603050405020304" pitchFamily="18" charset="0"/>
            </a:endParaRPr>
          </a:p>
        </p:txBody>
      </p:sp>
      <p:sp>
        <p:nvSpPr>
          <p:cNvPr id="2" name="Metin kutusu 1"/>
          <p:cNvSpPr txBox="1"/>
          <p:nvPr/>
        </p:nvSpPr>
        <p:spPr>
          <a:xfrm>
            <a:off x="4569355" y="3502174"/>
            <a:ext cx="346587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b="1" dirty="0" smtClean="0">
                <a:solidFill>
                  <a:schemeClr val="accent5">
                    <a:lumMod val="50000"/>
                  </a:schemeClr>
                </a:solidFill>
              </a:rPr>
              <a:t>Erhan ERBAŞ TA2DJ</a:t>
            </a:r>
          </a:p>
          <a:p>
            <a:pPr algn="ctr"/>
            <a:r>
              <a:rPr lang="tr-TR" sz="2400" b="1" dirty="0" smtClean="0">
                <a:solidFill>
                  <a:schemeClr val="accent5">
                    <a:lumMod val="50000"/>
                  </a:schemeClr>
                </a:solidFill>
              </a:rPr>
              <a:t>Leonardo RAGNO TA1FR</a:t>
            </a:r>
            <a:endParaRPr lang="tr-TR" sz="24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9" name="8 Dikdörtgen"/>
          <p:cNvSpPr/>
          <p:nvPr/>
        </p:nvSpPr>
        <p:spPr>
          <a:xfrm>
            <a:off x="8932984" y="5680891"/>
            <a:ext cx="2485294" cy="707886"/>
          </a:xfrm>
          <a:prstGeom prst="rect">
            <a:avLst/>
          </a:prstGeom>
        </p:spPr>
        <p:txBody>
          <a:bodyPr wrap="square" rtlCol="0" anchor="ctr">
            <a:spAutoFit/>
          </a:bodyPr>
          <a:lstStyle/>
          <a:p>
            <a:pPr algn="ctr">
              <a:spcAft>
                <a:spcPts val="0"/>
              </a:spcAft>
            </a:pPr>
            <a:r>
              <a:rPr lang="tr-TR" sz="2000" b="1" dirty="0" smtClean="0">
                <a:solidFill>
                  <a:schemeClr val="accent5">
                    <a:lumMod val="50000"/>
                  </a:schemeClr>
                </a:solidFill>
              </a:rPr>
              <a:t>13-15 MAYIS 2016</a:t>
            </a:r>
          </a:p>
          <a:p>
            <a:pPr algn="ctr">
              <a:spcAft>
                <a:spcPts val="0"/>
              </a:spcAft>
            </a:pPr>
            <a:r>
              <a:rPr lang="tr-TR" sz="2000" b="1" dirty="0" err="1" smtClean="0">
                <a:solidFill>
                  <a:schemeClr val="accent5">
                    <a:lumMod val="50000"/>
                  </a:schemeClr>
                </a:solidFill>
              </a:rPr>
              <a:t>Congresium</a:t>
            </a:r>
            <a:r>
              <a:rPr lang="tr-TR" sz="2000" b="1" dirty="0" smtClean="0">
                <a:solidFill>
                  <a:schemeClr val="accent5">
                    <a:lumMod val="50000"/>
                  </a:schemeClr>
                </a:solidFill>
              </a:rPr>
              <a:t>-ANKARA</a:t>
            </a:r>
          </a:p>
        </p:txBody>
      </p:sp>
    </p:spTree>
    <p:extLst>
      <p:ext uri="{BB962C8B-B14F-4D97-AF65-F5344CB8AC3E}">
        <p14:creationId xmlns:p14="http://schemas.microsoft.com/office/powerpoint/2010/main" xmlns="" val="1701560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kutusu 3"/>
          <p:cNvSpPr txBox="1"/>
          <p:nvPr/>
        </p:nvSpPr>
        <p:spPr>
          <a:xfrm>
            <a:off x="0" y="659567"/>
            <a:ext cx="12192000" cy="40011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tr-TR" sz="2000" b="1" dirty="0" smtClean="0">
                <a:solidFill>
                  <a:schemeClr val="bg1"/>
                </a:solidFill>
              </a:rPr>
              <a:t>AFET ve AFET EĞİTİMİ KONGRESİ                                     19 – 23 KASIM 2014                                            Kemer - ANTALYA</a:t>
            </a:r>
            <a:endParaRPr lang="tr-TR" sz="2000" b="1" dirty="0">
              <a:solidFill>
                <a:schemeClr val="bg1"/>
              </a:solidFill>
            </a:endParaRPr>
          </a:p>
        </p:txBody>
      </p:sp>
      <p:sp>
        <p:nvSpPr>
          <p:cNvPr id="7" name="Metin kutusu 6"/>
          <p:cNvSpPr txBox="1"/>
          <p:nvPr/>
        </p:nvSpPr>
        <p:spPr>
          <a:xfrm>
            <a:off x="0" y="624398"/>
            <a:ext cx="12192000" cy="40011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tr-TR" sz="2000" b="1" dirty="0" smtClean="0">
                <a:solidFill>
                  <a:schemeClr val="bg1"/>
                </a:solidFill>
              </a:rPr>
              <a:t>ULUSLARARASI AFET VE ACİL TIP KONGRESİ 2016 </a:t>
            </a:r>
            <a:endParaRPr lang="tr-TR" sz="2000" b="1" dirty="0">
              <a:solidFill>
                <a:schemeClr val="bg1"/>
              </a:solidFill>
            </a:endParaRPr>
          </a:p>
        </p:txBody>
      </p:sp>
      <p:sp>
        <p:nvSpPr>
          <p:cNvPr id="8" name="Dikdörtgen 8"/>
          <p:cNvSpPr/>
          <p:nvPr/>
        </p:nvSpPr>
        <p:spPr>
          <a:xfrm>
            <a:off x="1368000" y="1440000"/>
            <a:ext cx="9684000" cy="6480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tr-TR" sz="2800" dirty="0">
                <a:solidFill>
                  <a:schemeClr val="accent5">
                    <a:lumMod val="50000"/>
                  </a:schemeClr>
                </a:solidFill>
                <a:ea typeface="Times New Roman" panose="02020603050405020304" pitchFamily="18" charset="0"/>
              </a:rPr>
              <a:t> </a:t>
            </a:r>
            <a:r>
              <a:rPr lang="tr-TR" sz="3600" b="1" dirty="0" smtClean="0">
                <a:solidFill>
                  <a:schemeClr val="accent5">
                    <a:lumMod val="50000"/>
                  </a:schemeClr>
                </a:solidFill>
                <a:ea typeface="Times New Roman" panose="02020603050405020304" pitchFamily="18" charset="0"/>
              </a:rPr>
              <a:t>MERKEZ ve SAHA İÇİN HABERLEŞME YÖNTEMLERİ</a:t>
            </a:r>
            <a:endParaRPr lang="tr-TR" sz="3600" b="1" dirty="0">
              <a:solidFill>
                <a:schemeClr val="accent5">
                  <a:lumMod val="50000"/>
                </a:schemeClr>
              </a:solidFill>
              <a:effectLst/>
              <a:ea typeface="Times New Roman" panose="02020603050405020304" pitchFamily="18" charset="0"/>
            </a:endParaRPr>
          </a:p>
        </p:txBody>
      </p:sp>
      <p:sp>
        <p:nvSpPr>
          <p:cNvPr id="10" name="Dikdörtgen 1"/>
          <p:cNvSpPr/>
          <p:nvPr/>
        </p:nvSpPr>
        <p:spPr>
          <a:xfrm>
            <a:off x="936000" y="2300070"/>
            <a:ext cx="10591675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1200"/>
              </a:spcBef>
              <a:spcAft>
                <a:spcPts val="0"/>
              </a:spcAft>
            </a:pPr>
            <a:r>
              <a:rPr lang="tr-TR" sz="2400" b="1" dirty="0" smtClean="0">
                <a:solidFill>
                  <a:schemeClr val="accent5">
                    <a:lumMod val="50000"/>
                  </a:schemeClr>
                </a:solidFill>
                <a:ea typeface="Times New Roman" panose="02020603050405020304" pitchFamily="18" charset="0"/>
              </a:rPr>
              <a:t>PMR </a:t>
            </a:r>
            <a:r>
              <a:rPr lang="tr-TR" sz="2400" dirty="0" smtClean="0">
                <a:solidFill>
                  <a:schemeClr val="accent5">
                    <a:lumMod val="50000"/>
                  </a:schemeClr>
                </a:solidFill>
                <a:ea typeface="Times New Roman" panose="02020603050405020304" pitchFamily="18" charset="0"/>
              </a:rPr>
              <a:t>(lisanssız,</a:t>
            </a:r>
            <a:r>
              <a:rPr lang="tr-TR" sz="2400" b="1" dirty="0" smtClean="0">
                <a:solidFill>
                  <a:schemeClr val="accent5">
                    <a:lumMod val="50000"/>
                  </a:schemeClr>
                </a:solidFill>
                <a:ea typeface="Times New Roman" panose="02020603050405020304" pitchFamily="18" charset="0"/>
              </a:rPr>
              <a:t> </a:t>
            </a:r>
            <a:r>
              <a:rPr lang="tr-TR" sz="2400" dirty="0" smtClean="0">
                <a:solidFill>
                  <a:schemeClr val="accent5">
                    <a:lumMod val="50000"/>
                  </a:schemeClr>
                </a:solidFill>
                <a:ea typeface="Times New Roman" panose="02020603050405020304" pitchFamily="18" charset="0"/>
              </a:rPr>
              <a:t>kullanım </a:t>
            </a:r>
            <a:r>
              <a:rPr lang="tr-TR" sz="2400" dirty="0">
                <a:solidFill>
                  <a:schemeClr val="accent5">
                    <a:lumMod val="50000"/>
                  </a:schemeClr>
                </a:solidFill>
                <a:ea typeface="Times New Roman" panose="02020603050405020304" pitchFamily="18" charset="0"/>
              </a:rPr>
              <a:t>ücreti </a:t>
            </a:r>
            <a:r>
              <a:rPr lang="tr-TR" sz="2400" dirty="0" smtClean="0">
                <a:solidFill>
                  <a:schemeClr val="accent5">
                    <a:lumMod val="50000"/>
                  </a:schemeClr>
                </a:solidFill>
                <a:ea typeface="Times New Roman" panose="02020603050405020304" pitchFamily="18" charset="0"/>
              </a:rPr>
              <a:t>yok, mesafe kısıtlı, STK’lar için uygun)</a:t>
            </a:r>
            <a:endParaRPr lang="tr-TR" sz="2400" dirty="0">
              <a:solidFill>
                <a:schemeClr val="accent5">
                  <a:lumMod val="50000"/>
                </a:schemeClr>
              </a:solidFill>
              <a:ea typeface="Times New Roman" panose="02020603050405020304" pitchFamily="18" charset="0"/>
            </a:endParaRPr>
          </a:p>
          <a:p>
            <a:pPr algn="just">
              <a:spcBef>
                <a:spcPts val="1200"/>
              </a:spcBef>
              <a:spcAft>
                <a:spcPts val="0"/>
              </a:spcAft>
            </a:pPr>
            <a:r>
              <a:rPr lang="tr-TR" sz="2400" b="1" dirty="0" smtClean="0">
                <a:solidFill>
                  <a:schemeClr val="accent5">
                    <a:lumMod val="50000"/>
                  </a:schemeClr>
                </a:solidFill>
                <a:ea typeface="Times New Roman" panose="02020603050405020304" pitchFamily="18" charset="0"/>
              </a:rPr>
              <a:t>VHF-UHF Kamu Kurum Sistemleri </a:t>
            </a:r>
            <a:r>
              <a:rPr lang="tr-TR" sz="2400" dirty="0" smtClean="0">
                <a:solidFill>
                  <a:schemeClr val="accent5">
                    <a:lumMod val="50000"/>
                  </a:schemeClr>
                </a:solidFill>
                <a:ea typeface="Times New Roman" panose="02020603050405020304" pitchFamily="18" charset="0"/>
              </a:rPr>
              <a:t>(her </a:t>
            </a:r>
            <a:r>
              <a:rPr lang="tr-TR" sz="2400" dirty="0">
                <a:solidFill>
                  <a:schemeClr val="accent5">
                    <a:lumMod val="50000"/>
                  </a:schemeClr>
                </a:solidFill>
                <a:ea typeface="Times New Roman" panose="02020603050405020304" pitchFamily="18" charset="0"/>
              </a:rPr>
              <a:t>kurumun kendi </a:t>
            </a:r>
            <a:r>
              <a:rPr lang="tr-TR" sz="2400" dirty="0" smtClean="0">
                <a:solidFill>
                  <a:schemeClr val="accent5">
                    <a:lumMod val="50000"/>
                  </a:schemeClr>
                </a:solidFill>
                <a:ea typeface="Times New Roman" panose="02020603050405020304" pitchFamily="18" charset="0"/>
              </a:rPr>
              <a:t>mevzuatında belirtilen özel kurallar ve </a:t>
            </a:r>
            <a:r>
              <a:rPr lang="tr-TR" sz="2400" dirty="0">
                <a:solidFill>
                  <a:schemeClr val="accent5">
                    <a:lumMod val="50000"/>
                  </a:schemeClr>
                </a:solidFill>
                <a:ea typeface="Times New Roman" panose="02020603050405020304" pitchFamily="18" charset="0"/>
              </a:rPr>
              <a:t>ulusal düzenleyici olan BTK tarafından </a:t>
            </a:r>
            <a:r>
              <a:rPr lang="tr-TR" sz="2400" dirty="0" smtClean="0">
                <a:solidFill>
                  <a:schemeClr val="accent5">
                    <a:lumMod val="50000"/>
                  </a:schemeClr>
                </a:solidFill>
                <a:ea typeface="Times New Roman" panose="02020603050405020304" pitchFamily="18" charset="0"/>
              </a:rPr>
              <a:t>frekans tahsisi)</a:t>
            </a:r>
            <a:endParaRPr lang="tr-TR" sz="2400" dirty="0">
              <a:solidFill>
                <a:schemeClr val="accent5">
                  <a:lumMod val="50000"/>
                </a:schemeClr>
              </a:solidFill>
              <a:ea typeface="Times New Roman" panose="02020603050405020304" pitchFamily="18" charset="0"/>
            </a:endParaRPr>
          </a:p>
          <a:p>
            <a:pPr algn="just">
              <a:spcBef>
                <a:spcPts val="1200"/>
              </a:spcBef>
              <a:spcAft>
                <a:spcPts val="0"/>
              </a:spcAft>
            </a:pPr>
            <a:r>
              <a:rPr lang="tr-TR" sz="2400" b="1" dirty="0" smtClean="0">
                <a:solidFill>
                  <a:schemeClr val="accent5">
                    <a:lumMod val="50000"/>
                  </a:schemeClr>
                </a:solidFill>
                <a:ea typeface="Times New Roman" panose="02020603050405020304" pitchFamily="18" charset="0"/>
              </a:rPr>
              <a:t>VHF-UHF Ortak Kullanımlı Telsiz Hizmeti (OKTH) </a:t>
            </a:r>
            <a:r>
              <a:rPr lang="tr-TR" sz="2400" dirty="0" smtClean="0">
                <a:solidFill>
                  <a:schemeClr val="accent5">
                    <a:lumMod val="50000"/>
                  </a:schemeClr>
                </a:solidFill>
                <a:ea typeface="Times New Roman" panose="02020603050405020304" pitchFamily="18" charset="0"/>
              </a:rPr>
              <a:t>(aylık ve yıllık </a:t>
            </a:r>
            <a:r>
              <a:rPr lang="tr-TR" sz="2400" dirty="0">
                <a:solidFill>
                  <a:schemeClr val="accent5">
                    <a:lumMod val="50000"/>
                  </a:schemeClr>
                </a:solidFill>
                <a:ea typeface="Times New Roman" panose="02020603050405020304" pitchFamily="18" charset="0"/>
              </a:rPr>
              <a:t>kullanım </a:t>
            </a:r>
            <a:r>
              <a:rPr lang="tr-TR" sz="2400" dirty="0" smtClean="0">
                <a:solidFill>
                  <a:schemeClr val="accent5">
                    <a:lumMod val="50000"/>
                  </a:schemeClr>
                </a:solidFill>
                <a:ea typeface="Times New Roman" panose="02020603050405020304" pitchFamily="18" charset="0"/>
              </a:rPr>
              <a:t>tahsisli, ücretli, ulusal düzenleyici olan BTK tarafından frekans tahsisi)</a:t>
            </a:r>
            <a:endParaRPr lang="tr-TR" sz="2400" dirty="0">
              <a:solidFill>
                <a:schemeClr val="accent5">
                  <a:lumMod val="50000"/>
                </a:schemeClr>
              </a:solidFill>
              <a:ea typeface="Times New Roman" panose="02020603050405020304" pitchFamily="18" charset="0"/>
            </a:endParaRPr>
          </a:p>
          <a:p>
            <a:pPr algn="just">
              <a:spcBef>
                <a:spcPts val="1200"/>
              </a:spcBef>
            </a:pPr>
            <a:r>
              <a:rPr lang="tr-TR" sz="2400" b="1" dirty="0" smtClean="0">
                <a:solidFill>
                  <a:schemeClr val="accent5">
                    <a:lumMod val="50000"/>
                  </a:schemeClr>
                </a:solidFill>
                <a:ea typeface="Times New Roman" panose="02020603050405020304" pitchFamily="18" charset="0"/>
              </a:rPr>
              <a:t>VHF-UHF Amatör Telsiz Servisi </a:t>
            </a:r>
            <a:r>
              <a:rPr lang="tr-TR" sz="2400" dirty="0" smtClean="0">
                <a:solidFill>
                  <a:schemeClr val="accent5">
                    <a:lumMod val="50000"/>
                  </a:schemeClr>
                </a:solidFill>
                <a:ea typeface="Times New Roman" panose="02020603050405020304" pitchFamily="18" charset="0"/>
              </a:rPr>
              <a:t>(Kıyı Emniyeti </a:t>
            </a:r>
            <a:r>
              <a:rPr lang="tr-TR" sz="2400" dirty="0">
                <a:solidFill>
                  <a:schemeClr val="accent5">
                    <a:lumMod val="50000"/>
                  </a:schemeClr>
                </a:solidFill>
                <a:ea typeface="Times New Roman" panose="02020603050405020304" pitchFamily="18" charset="0"/>
              </a:rPr>
              <a:t>Genel </a:t>
            </a:r>
            <a:r>
              <a:rPr lang="tr-TR" sz="2400" dirty="0" smtClean="0">
                <a:solidFill>
                  <a:schemeClr val="accent5">
                    <a:lumMod val="50000"/>
                  </a:schemeClr>
                </a:solidFill>
                <a:ea typeface="Times New Roman" panose="02020603050405020304" pitchFamily="18" charset="0"/>
              </a:rPr>
              <a:t>Müdürlüğü </a:t>
            </a:r>
            <a:r>
              <a:rPr lang="tr-TR" sz="2400" dirty="0">
                <a:solidFill>
                  <a:schemeClr val="accent5">
                    <a:lumMod val="50000"/>
                  </a:schemeClr>
                </a:solidFill>
                <a:ea typeface="Times New Roman" panose="02020603050405020304" pitchFamily="18" charset="0"/>
              </a:rPr>
              <a:t>tarafından sınav sonucu </a:t>
            </a:r>
            <a:r>
              <a:rPr lang="tr-TR" sz="2400" dirty="0" smtClean="0">
                <a:solidFill>
                  <a:schemeClr val="accent5">
                    <a:lumMod val="50000"/>
                  </a:schemeClr>
                </a:solidFill>
                <a:ea typeface="Times New Roman" panose="02020603050405020304" pitchFamily="18" charset="0"/>
              </a:rPr>
              <a:t>lisansı verilen, ücretsiz, </a:t>
            </a:r>
            <a:r>
              <a:rPr lang="tr-TR" sz="2400" dirty="0" smtClean="0">
                <a:solidFill>
                  <a:schemeClr val="accent5">
                    <a:lumMod val="50000"/>
                  </a:schemeClr>
                </a:solidFill>
                <a:ea typeface="Times New Roman" panose="02020603050405020304" pitchFamily="18" charset="0"/>
              </a:rPr>
              <a:t>hobi amaçlı kullanım, frekansları ve kuralları uluslararası </a:t>
            </a:r>
            <a:r>
              <a:rPr lang="tr-TR" sz="2400" dirty="0">
                <a:solidFill>
                  <a:schemeClr val="accent5">
                    <a:lumMod val="50000"/>
                  </a:schemeClr>
                </a:solidFill>
                <a:ea typeface="Times New Roman" panose="02020603050405020304" pitchFamily="18" charset="0"/>
              </a:rPr>
              <a:t>otoriteler </a:t>
            </a:r>
            <a:r>
              <a:rPr lang="tr-TR" sz="2400" dirty="0" smtClean="0">
                <a:solidFill>
                  <a:schemeClr val="accent5">
                    <a:lumMod val="50000"/>
                  </a:schemeClr>
                </a:solidFill>
                <a:ea typeface="Times New Roman" panose="02020603050405020304" pitchFamily="18" charset="0"/>
              </a:rPr>
              <a:t>ITU </a:t>
            </a:r>
            <a:r>
              <a:rPr lang="tr-TR" sz="2400" dirty="0">
                <a:solidFill>
                  <a:schemeClr val="accent5">
                    <a:lumMod val="50000"/>
                  </a:schemeClr>
                </a:solidFill>
                <a:ea typeface="Times New Roman" panose="02020603050405020304" pitchFamily="18" charset="0"/>
              </a:rPr>
              <a:t>ve IARU tarafından belirlenir ve tüm dünyada geçerli)</a:t>
            </a:r>
          </a:p>
          <a:p>
            <a:pPr algn="just">
              <a:spcBef>
                <a:spcPts val="1200"/>
              </a:spcBef>
              <a:spcAft>
                <a:spcPts val="0"/>
              </a:spcAft>
            </a:pPr>
            <a:endParaRPr lang="tr-TR" sz="2400" dirty="0">
              <a:solidFill>
                <a:schemeClr val="accent5">
                  <a:lumMod val="50000"/>
                </a:schemeClr>
              </a:solidFill>
              <a:ea typeface="Times New Roman" panose="02020603050405020304" pitchFamily="18" charset="0"/>
            </a:endParaRPr>
          </a:p>
        </p:txBody>
      </p:sp>
      <p:pic>
        <p:nvPicPr>
          <p:cNvPr id="12" name="Picture 1" descr="amblem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904561" y="5596246"/>
            <a:ext cx="900752" cy="100083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4032012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kutusu 3"/>
          <p:cNvSpPr txBox="1"/>
          <p:nvPr/>
        </p:nvSpPr>
        <p:spPr>
          <a:xfrm>
            <a:off x="0" y="659567"/>
            <a:ext cx="12192000" cy="40011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tr-TR" sz="2000" b="1" dirty="0" smtClean="0">
                <a:solidFill>
                  <a:schemeClr val="bg1"/>
                </a:solidFill>
              </a:rPr>
              <a:t>AFET ve AFET EĞİTİMİ KONGRESİ                                     19 – 23 KASIM 2014                                            Kemer - ANTALYA</a:t>
            </a:r>
            <a:endParaRPr lang="tr-TR" sz="2000" b="1" dirty="0">
              <a:solidFill>
                <a:schemeClr val="bg1"/>
              </a:solidFill>
            </a:endParaRPr>
          </a:p>
        </p:txBody>
      </p:sp>
      <p:sp>
        <p:nvSpPr>
          <p:cNvPr id="7" name="Metin kutusu 6"/>
          <p:cNvSpPr txBox="1"/>
          <p:nvPr/>
        </p:nvSpPr>
        <p:spPr>
          <a:xfrm>
            <a:off x="0" y="624398"/>
            <a:ext cx="12192000" cy="40011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tr-TR" sz="2000" b="1" dirty="0" smtClean="0">
                <a:solidFill>
                  <a:schemeClr val="bg1"/>
                </a:solidFill>
              </a:rPr>
              <a:t>ULUSLARARASI AFET VE ACİL TIP KONGRESİ 2016 </a:t>
            </a:r>
            <a:endParaRPr lang="tr-TR" sz="2000" b="1" dirty="0">
              <a:solidFill>
                <a:schemeClr val="bg1"/>
              </a:solidFill>
            </a:endParaRPr>
          </a:p>
        </p:txBody>
      </p:sp>
      <p:sp>
        <p:nvSpPr>
          <p:cNvPr id="8" name="Dikdörtgen 8"/>
          <p:cNvSpPr/>
          <p:nvPr/>
        </p:nvSpPr>
        <p:spPr>
          <a:xfrm>
            <a:off x="1368000" y="1440000"/>
            <a:ext cx="9684000" cy="6480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tr-TR" sz="2800" dirty="0">
                <a:solidFill>
                  <a:schemeClr val="accent5">
                    <a:lumMod val="50000"/>
                  </a:schemeClr>
                </a:solidFill>
                <a:ea typeface="Times New Roman" panose="02020603050405020304" pitchFamily="18" charset="0"/>
              </a:rPr>
              <a:t> </a:t>
            </a:r>
            <a:r>
              <a:rPr lang="tr-TR" sz="3600" b="1" dirty="0" smtClean="0">
                <a:solidFill>
                  <a:schemeClr val="accent5">
                    <a:lumMod val="50000"/>
                  </a:schemeClr>
                </a:solidFill>
                <a:ea typeface="Times New Roman" panose="02020603050405020304" pitchFamily="18" charset="0"/>
              </a:rPr>
              <a:t>MERKEZ ve SAHA İÇİN HABERLEŞME YÖNTEMLERİ</a:t>
            </a:r>
            <a:endParaRPr lang="tr-TR" sz="3600" b="1" dirty="0">
              <a:solidFill>
                <a:schemeClr val="accent5">
                  <a:lumMod val="50000"/>
                </a:schemeClr>
              </a:solidFill>
              <a:effectLst/>
              <a:ea typeface="Times New Roman" panose="02020603050405020304" pitchFamily="18" charset="0"/>
            </a:endParaRPr>
          </a:p>
        </p:txBody>
      </p:sp>
      <p:sp>
        <p:nvSpPr>
          <p:cNvPr id="10" name="Dikdörtgen 1"/>
          <p:cNvSpPr/>
          <p:nvPr/>
        </p:nvSpPr>
        <p:spPr>
          <a:xfrm>
            <a:off x="936000" y="2810790"/>
            <a:ext cx="10591675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1200"/>
              </a:spcBef>
              <a:spcAft>
                <a:spcPts val="0"/>
              </a:spcAft>
            </a:pPr>
            <a:r>
              <a:rPr lang="tr-TR" sz="2400" b="1" dirty="0" smtClean="0">
                <a:solidFill>
                  <a:schemeClr val="accent5">
                    <a:lumMod val="50000"/>
                  </a:schemeClr>
                </a:solidFill>
                <a:ea typeface="Times New Roman" panose="02020603050405020304" pitchFamily="18" charset="0"/>
              </a:rPr>
              <a:t>HF-SSB Kamu Kurum Sistemleri </a:t>
            </a:r>
            <a:r>
              <a:rPr lang="tr-TR" sz="2400" dirty="0" smtClean="0">
                <a:solidFill>
                  <a:schemeClr val="accent5">
                    <a:lumMod val="50000"/>
                  </a:schemeClr>
                </a:solidFill>
                <a:ea typeface="Times New Roman" panose="02020603050405020304" pitchFamily="18" charset="0"/>
              </a:rPr>
              <a:t>(kısa dalga bandı, her kurumun kendi mevzuatında belirtilen özel kurallar, ulusal düzenleyici olan BTK tarafından frekans tahsisi)</a:t>
            </a:r>
          </a:p>
          <a:p>
            <a:pPr algn="just">
              <a:spcBef>
                <a:spcPts val="600"/>
              </a:spcBef>
              <a:spcAft>
                <a:spcPts val="0"/>
              </a:spcAft>
            </a:pPr>
            <a:endParaRPr lang="tr-TR" sz="2400" dirty="0">
              <a:solidFill>
                <a:schemeClr val="accent5">
                  <a:lumMod val="50000"/>
                </a:schemeClr>
              </a:solidFill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tr-TR" sz="2400" b="1" dirty="0" smtClean="0">
                <a:solidFill>
                  <a:schemeClr val="accent5">
                    <a:lumMod val="50000"/>
                  </a:schemeClr>
                </a:solidFill>
                <a:ea typeface="Times New Roman" panose="02020603050405020304" pitchFamily="18" charset="0"/>
              </a:rPr>
              <a:t>HF-SSB Amatör Telsiz Servisi </a:t>
            </a:r>
            <a:r>
              <a:rPr lang="tr-TR" sz="2400" dirty="0" smtClean="0">
                <a:solidFill>
                  <a:schemeClr val="accent5">
                    <a:lumMod val="50000"/>
                  </a:schemeClr>
                </a:solidFill>
                <a:ea typeface="Times New Roman" panose="02020603050405020304" pitchFamily="18" charset="0"/>
              </a:rPr>
              <a:t>(kısa dalga bandı, Kıyı Emniyeti Genel Müdürlüğü tarafından sınav sonucu lisansı verilen, ücretsiz, </a:t>
            </a:r>
            <a:r>
              <a:rPr lang="tr-TR" sz="2400" dirty="0" smtClean="0">
                <a:solidFill>
                  <a:schemeClr val="accent5">
                    <a:lumMod val="50000"/>
                  </a:schemeClr>
                </a:solidFill>
                <a:ea typeface="Times New Roman" panose="02020603050405020304" pitchFamily="18" charset="0"/>
              </a:rPr>
              <a:t>hobi amaçlı kullanım, frekansları </a:t>
            </a:r>
            <a:r>
              <a:rPr lang="tr-TR" sz="2400" dirty="0" smtClean="0">
                <a:solidFill>
                  <a:schemeClr val="accent5">
                    <a:lumMod val="50000"/>
                  </a:schemeClr>
                </a:solidFill>
                <a:ea typeface="Times New Roman" panose="02020603050405020304" pitchFamily="18" charset="0"/>
              </a:rPr>
              <a:t>uluslararası otoriteler </a:t>
            </a:r>
            <a:r>
              <a:rPr lang="tr-TR" sz="2400" dirty="0" smtClean="0">
                <a:solidFill>
                  <a:schemeClr val="accent5">
                    <a:lumMod val="50000"/>
                  </a:schemeClr>
                </a:solidFill>
                <a:ea typeface="Times New Roman" panose="02020603050405020304" pitchFamily="18" charset="0"/>
              </a:rPr>
              <a:t>ITU </a:t>
            </a:r>
            <a:r>
              <a:rPr lang="tr-TR" sz="2400" dirty="0" smtClean="0">
                <a:solidFill>
                  <a:schemeClr val="accent5">
                    <a:lumMod val="50000"/>
                  </a:schemeClr>
                </a:solidFill>
                <a:ea typeface="Times New Roman" panose="02020603050405020304" pitchFamily="18" charset="0"/>
              </a:rPr>
              <a:t>ve IARU tarafından belirlenir ve tüm dünyada geçerli)</a:t>
            </a:r>
            <a:endParaRPr lang="tr-TR" sz="2400" dirty="0">
              <a:solidFill>
                <a:schemeClr val="accent5">
                  <a:lumMod val="50000"/>
                </a:schemeClr>
              </a:solidFill>
              <a:ea typeface="Times New Roman" panose="02020603050405020304" pitchFamily="18" charset="0"/>
            </a:endParaRPr>
          </a:p>
        </p:txBody>
      </p:sp>
      <p:pic>
        <p:nvPicPr>
          <p:cNvPr id="12" name="Picture 1" descr="amblem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904561" y="5596246"/>
            <a:ext cx="900752" cy="100083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4032012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/>
          <p:cNvSpPr txBox="1"/>
          <p:nvPr/>
        </p:nvSpPr>
        <p:spPr>
          <a:xfrm>
            <a:off x="2520000" y="1440000"/>
            <a:ext cx="67126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600" b="1" dirty="0" smtClean="0">
                <a:solidFill>
                  <a:schemeClr val="accent5">
                    <a:lumMod val="50000"/>
                  </a:schemeClr>
                </a:solidFill>
              </a:rPr>
              <a:t>MERKEZ HABERLEŞME BİRİMLERİ</a:t>
            </a:r>
            <a:endParaRPr lang="tr-TR" sz="36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9" name="Metin kutusu 8"/>
          <p:cNvSpPr txBox="1"/>
          <p:nvPr/>
        </p:nvSpPr>
        <p:spPr>
          <a:xfrm>
            <a:off x="1378039" y="2673853"/>
            <a:ext cx="4572000" cy="18004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tr-TR" sz="2400" b="1" dirty="0" smtClean="0">
                <a:solidFill>
                  <a:schemeClr val="accent5">
                    <a:lumMod val="50000"/>
                  </a:schemeClr>
                </a:solidFill>
              </a:rPr>
              <a:t>KAMU</a:t>
            </a:r>
            <a:endParaRPr lang="tr-TR" sz="2400" dirty="0" smtClean="0">
              <a:solidFill>
                <a:schemeClr val="accent5">
                  <a:lumMod val="50000"/>
                </a:schemeClr>
              </a:solidFill>
            </a:endParaRPr>
          </a:p>
          <a:p>
            <a:pPr>
              <a:spcBef>
                <a:spcPts val="600"/>
              </a:spcBef>
            </a:pPr>
            <a:r>
              <a:rPr lang="tr-TR" sz="2400" dirty="0" smtClean="0">
                <a:solidFill>
                  <a:schemeClr val="accent5">
                    <a:lumMod val="50000"/>
                  </a:schemeClr>
                </a:solidFill>
              </a:rPr>
              <a:t> AFAD (İl Afet Yönetim Merkezleri)</a:t>
            </a:r>
          </a:p>
          <a:p>
            <a:pPr>
              <a:spcBef>
                <a:spcPts val="600"/>
              </a:spcBef>
            </a:pPr>
            <a:r>
              <a:rPr lang="tr-TR" sz="2400" dirty="0" smtClean="0">
                <a:solidFill>
                  <a:schemeClr val="accent5">
                    <a:lumMod val="50000"/>
                  </a:schemeClr>
                </a:solidFill>
              </a:rPr>
              <a:t> AKOM</a:t>
            </a:r>
          </a:p>
          <a:p>
            <a:pPr>
              <a:spcBef>
                <a:spcPts val="600"/>
              </a:spcBef>
            </a:pPr>
            <a:r>
              <a:rPr lang="tr-TR" sz="2400" dirty="0" smtClean="0">
                <a:solidFill>
                  <a:schemeClr val="accent5">
                    <a:lumMod val="50000"/>
                  </a:schemeClr>
                </a:solidFill>
              </a:rPr>
              <a:t> SAKOM</a:t>
            </a:r>
            <a:endParaRPr lang="tr-TR" sz="24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1" name="Metin kutusu 10"/>
          <p:cNvSpPr txBox="1"/>
          <p:nvPr/>
        </p:nvSpPr>
        <p:spPr>
          <a:xfrm>
            <a:off x="6096000" y="2665615"/>
            <a:ext cx="5112912" cy="18004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tr-TR" sz="2400" b="1" dirty="0" smtClean="0">
                <a:solidFill>
                  <a:schemeClr val="accent5">
                    <a:lumMod val="50000"/>
                  </a:schemeClr>
                </a:solidFill>
              </a:rPr>
              <a:t>SİVİL TOPLUM KURULUŞLARI</a:t>
            </a:r>
            <a:endParaRPr lang="tr-TR" sz="2400" dirty="0">
              <a:solidFill>
                <a:schemeClr val="accent5">
                  <a:lumMod val="50000"/>
                </a:schemeClr>
              </a:solidFill>
            </a:endParaRPr>
          </a:p>
          <a:p>
            <a:pPr>
              <a:spcBef>
                <a:spcPts val="600"/>
              </a:spcBef>
            </a:pPr>
            <a:r>
              <a:rPr lang="tr-TR" sz="2400" dirty="0" smtClean="0">
                <a:solidFill>
                  <a:schemeClr val="accent5">
                    <a:lumMod val="50000"/>
                  </a:schemeClr>
                </a:solidFill>
              </a:rPr>
              <a:t> KIZILAY (MAFOM)</a:t>
            </a:r>
          </a:p>
          <a:p>
            <a:pPr>
              <a:spcBef>
                <a:spcPts val="600"/>
              </a:spcBef>
            </a:pPr>
            <a:r>
              <a:rPr lang="tr-TR" sz="2400" dirty="0" smtClean="0">
                <a:solidFill>
                  <a:schemeClr val="accent5">
                    <a:lumMod val="50000"/>
                  </a:schemeClr>
                </a:solidFill>
              </a:rPr>
              <a:t> ARAMA KURTARMA DERNEKLERİ</a:t>
            </a:r>
          </a:p>
          <a:p>
            <a:pPr>
              <a:spcBef>
                <a:spcPts val="600"/>
              </a:spcBef>
            </a:pPr>
            <a:r>
              <a:rPr lang="tr-TR" sz="2400" dirty="0" smtClean="0">
                <a:solidFill>
                  <a:schemeClr val="accent5">
                    <a:lumMod val="50000"/>
                  </a:schemeClr>
                </a:solidFill>
              </a:rPr>
              <a:t> AMATÖR TELSİZ DERNEKLERİ</a:t>
            </a:r>
            <a:endParaRPr lang="tr-TR" sz="24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5" name="Metin kutusu 4"/>
          <p:cNvSpPr txBox="1"/>
          <p:nvPr/>
        </p:nvSpPr>
        <p:spPr>
          <a:xfrm>
            <a:off x="0" y="624398"/>
            <a:ext cx="12192000" cy="40011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tr-TR" sz="2000" b="1" dirty="0" smtClean="0">
                <a:solidFill>
                  <a:schemeClr val="bg1"/>
                </a:solidFill>
              </a:rPr>
              <a:t>ULUSLARARASI AFET VE ACİL TIP KONGRESİ 2016 </a:t>
            </a:r>
            <a:endParaRPr lang="tr-TR" sz="2000" b="1" dirty="0">
              <a:solidFill>
                <a:schemeClr val="bg1"/>
              </a:solidFill>
            </a:endParaRPr>
          </a:p>
        </p:txBody>
      </p:sp>
      <p:pic>
        <p:nvPicPr>
          <p:cNvPr id="7" name="Picture 1" descr="amblem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904561" y="5596246"/>
            <a:ext cx="900752" cy="100083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3882506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Metin kutusu 7"/>
          <p:cNvSpPr txBox="1"/>
          <p:nvPr/>
        </p:nvSpPr>
        <p:spPr>
          <a:xfrm>
            <a:off x="814138" y="1943992"/>
            <a:ext cx="1031597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dirty="0" smtClean="0">
                <a:solidFill>
                  <a:schemeClr val="accent5">
                    <a:lumMod val="50000"/>
                  </a:schemeClr>
                </a:solidFill>
              </a:rPr>
              <a:t>Afet ve Acil Durum Müdürlüğü veya AKOM benzeri merkezlerde altyapının tüm birimlerle haberleşebilecek kapasitede olması gerekmektedir.</a:t>
            </a:r>
            <a:endParaRPr lang="tr-TR" sz="2400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9" name="Picture 8" descr="afad dış.jpg"/>
          <p:cNvPicPr>
            <a:picLocks/>
          </p:cNvPicPr>
          <p:nvPr/>
        </p:nvPicPr>
        <p:blipFill>
          <a:blip r:embed="rId2" cstate="print"/>
          <a:srcRect t="4199" b="16798"/>
          <a:stretch>
            <a:fillRect/>
          </a:stretch>
        </p:blipFill>
        <p:spPr>
          <a:xfrm>
            <a:off x="2380575" y="2813971"/>
            <a:ext cx="2880000" cy="1599782"/>
          </a:xfrm>
          <a:prstGeom prst="rect">
            <a:avLst/>
          </a:prstGeom>
        </p:spPr>
      </p:pic>
      <p:pic>
        <p:nvPicPr>
          <p:cNvPr id="10" name="Picture 9" descr="afad iç.jpg"/>
          <p:cNvPicPr>
            <a:picLocks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371365" y="4698097"/>
            <a:ext cx="2880000" cy="1872000"/>
          </a:xfrm>
          <a:prstGeom prst="rect">
            <a:avLst/>
          </a:prstGeom>
        </p:spPr>
      </p:pic>
      <p:pic>
        <p:nvPicPr>
          <p:cNvPr id="11" name="Picture 10" descr="akom dış.png"/>
          <p:cNvPicPr>
            <a:picLocks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818597" y="2790092"/>
            <a:ext cx="2880000" cy="1657966"/>
          </a:xfrm>
          <a:prstGeom prst="rect">
            <a:avLst/>
          </a:prstGeom>
        </p:spPr>
      </p:pic>
      <p:pic>
        <p:nvPicPr>
          <p:cNvPr id="12" name="Picture 11" descr="akom iç.jpg"/>
          <p:cNvPicPr>
            <a:picLocks/>
          </p:cNvPicPr>
          <p:nvPr/>
        </p:nvPicPr>
        <p:blipFill>
          <a:blip r:embed="rId5" cstate="print"/>
          <a:srcRect l="4681" r="7021"/>
          <a:stretch>
            <a:fillRect/>
          </a:stretch>
        </p:blipFill>
        <p:spPr>
          <a:xfrm>
            <a:off x="6819966" y="4678120"/>
            <a:ext cx="2880000" cy="1872000"/>
          </a:xfrm>
          <a:prstGeom prst="rect">
            <a:avLst/>
          </a:prstGeom>
        </p:spPr>
      </p:pic>
      <p:sp>
        <p:nvSpPr>
          <p:cNvPr id="14" name="Metin kutusu 13"/>
          <p:cNvSpPr txBox="1"/>
          <p:nvPr/>
        </p:nvSpPr>
        <p:spPr>
          <a:xfrm>
            <a:off x="2520000" y="1440000"/>
            <a:ext cx="67126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600" b="1" dirty="0" smtClean="0">
                <a:solidFill>
                  <a:schemeClr val="accent5">
                    <a:lumMod val="50000"/>
                  </a:schemeClr>
                </a:solidFill>
              </a:rPr>
              <a:t>MERKEZ HABERLEŞME BİRİMLERİ</a:t>
            </a:r>
            <a:endParaRPr lang="tr-TR" sz="36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3" name="Metin kutusu 12"/>
          <p:cNvSpPr txBox="1"/>
          <p:nvPr/>
        </p:nvSpPr>
        <p:spPr>
          <a:xfrm>
            <a:off x="0" y="624398"/>
            <a:ext cx="12192000" cy="40011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tr-TR" sz="2000" b="1" dirty="0" smtClean="0">
                <a:solidFill>
                  <a:schemeClr val="bg1"/>
                </a:solidFill>
              </a:rPr>
              <a:t>ULUSLARARASI AFET VE ACİL TIP KONGRESİ 2016 </a:t>
            </a:r>
            <a:endParaRPr lang="tr-TR" sz="2000" b="1" dirty="0">
              <a:solidFill>
                <a:schemeClr val="bg1"/>
              </a:solidFill>
            </a:endParaRPr>
          </a:p>
        </p:txBody>
      </p:sp>
      <p:pic>
        <p:nvPicPr>
          <p:cNvPr id="15" name="Picture 1" descr="amblem 1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904561" y="5596246"/>
            <a:ext cx="900752" cy="100083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2074350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884679" y="2177650"/>
            <a:ext cx="10927569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tr-TR" sz="2400" dirty="0" smtClean="0">
                <a:solidFill>
                  <a:schemeClr val="accent5">
                    <a:lumMod val="50000"/>
                  </a:schemeClr>
                </a:solidFill>
              </a:rPr>
              <a:t>Merkez </a:t>
            </a:r>
            <a:r>
              <a:rPr lang="tr-TR" sz="2400" dirty="0">
                <a:solidFill>
                  <a:schemeClr val="accent5">
                    <a:lumMod val="50000"/>
                  </a:schemeClr>
                </a:solidFill>
              </a:rPr>
              <a:t>içerisinde kendine ait bir </a:t>
            </a:r>
            <a:r>
              <a:rPr lang="tr-TR" sz="2400" dirty="0" smtClean="0">
                <a:solidFill>
                  <a:schemeClr val="accent5">
                    <a:lumMod val="50000"/>
                  </a:schemeClr>
                </a:solidFill>
              </a:rPr>
              <a:t>alanda </a:t>
            </a:r>
          </a:p>
          <a:p>
            <a:pPr algn="just">
              <a:spcAft>
                <a:spcPts val="0"/>
              </a:spcAft>
            </a:pPr>
            <a:r>
              <a:rPr lang="tr-TR" sz="2400" dirty="0" smtClean="0">
                <a:solidFill>
                  <a:schemeClr val="accent5">
                    <a:lumMod val="50000"/>
                  </a:schemeClr>
                </a:solidFill>
              </a:rPr>
              <a:t>Haberleşme gizliliği </a:t>
            </a:r>
            <a:r>
              <a:rPr lang="tr-TR" sz="2400" dirty="0">
                <a:solidFill>
                  <a:schemeClr val="accent5">
                    <a:lumMod val="50000"/>
                  </a:schemeClr>
                </a:solidFill>
              </a:rPr>
              <a:t>göz önüne </a:t>
            </a:r>
            <a:r>
              <a:rPr lang="tr-TR" sz="2400" dirty="0" smtClean="0">
                <a:solidFill>
                  <a:schemeClr val="accent5">
                    <a:lumMod val="50000"/>
                  </a:schemeClr>
                </a:solidFill>
              </a:rPr>
              <a:t>alınarak</a:t>
            </a:r>
          </a:p>
          <a:p>
            <a:pPr algn="just">
              <a:spcAft>
                <a:spcPts val="0"/>
              </a:spcAft>
            </a:pPr>
            <a:r>
              <a:rPr lang="tr-TR" sz="2400" dirty="0" smtClean="0">
                <a:solidFill>
                  <a:schemeClr val="accent5">
                    <a:lumMod val="50000"/>
                  </a:schemeClr>
                </a:solidFill>
              </a:rPr>
              <a:t>Yetkisiz personel ve kişilerin </a:t>
            </a:r>
            <a:r>
              <a:rPr lang="tr-TR" sz="2400" dirty="0">
                <a:solidFill>
                  <a:schemeClr val="accent5">
                    <a:lumMod val="50000"/>
                  </a:schemeClr>
                </a:solidFill>
              </a:rPr>
              <a:t>erişimi </a:t>
            </a:r>
            <a:r>
              <a:rPr lang="tr-TR" sz="2400" dirty="0" smtClean="0">
                <a:solidFill>
                  <a:schemeClr val="accent5">
                    <a:lumMod val="50000"/>
                  </a:schemeClr>
                </a:solidFill>
              </a:rPr>
              <a:t>olmayacak </a:t>
            </a:r>
            <a:r>
              <a:rPr lang="tr-TR" sz="2400" dirty="0">
                <a:solidFill>
                  <a:schemeClr val="accent5">
                    <a:lumMod val="50000"/>
                  </a:schemeClr>
                </a:solidFill>
              </a:rPr>
              <a:t>bir </a:t>
            </a:r>
            <a:r>
              <a:rPr lang="tr-TR" sz="2400" dirty="0" smtClean="0">
                <a:solidFill>
                  <a:schemeClr val="accent5">
                    <a:lumMod val="50000"/>
                  </a:schemeClr>
                </a:solidFill>
              </a:rPr>
              <a:t>konumda</a:t>
            </a:r>
          </a:p>
          <a:p>
            <a:pPr algn="just">
              <a:spcAft>
                <a:spcPts val="0"/>
              </a:spcAft>
            </a:pPr>
            <a:r>
              <a:rPr lang="tr-TR" sz="2400" dirty="0" smtClean="0">
                <a:solidFill>
                  <a:schemeClr val="accent5">
                    <a:lumMod val="50000"/>
                  </a:schemeClr>
                </a:solidFill>
              </a:rPr>
              <a:t>Görece </a:t>
            </a:r>
            <a:r>
              <a:rPr lang="tr-TR" sz="2400" dirty="0">
                <a:solidFill>
                  <a:schemeClr val="accent5">
                    <a:lumMod val="50000"/>
                  </a:schemeClr>
                </a:solidFill>
              </a:rPr>
              <a:t>sessiz bir noktada </a:t>
            </a:r>
            <a:r>
              <a:rPr lang="tr-TR" sz="2400" dirty="0" smtClean="0">
                <a:solidFill>
                  <a:schemeClr val="accent5">
                    <a:lumMod val="50000"/>
                  </a:schemeClr>
                </a:solidFill>
              </a:rPr>
              <a:t>olmalıdır </a:t>
            </a:r>
          </a:p>
          <a:p>
            <a:pPr algn="just">
              <a:spcAft>
                <a:spcPts val="0"/>
              </a:spcAft>
            </a:pPr>
            <a:endParaRPr lang="tr-TR" sz="2400" b="1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algn="just">
              <a:spcAft>
                <a:spcPts val="0"/>
              </a:spcAft>
            </a:pPr>
            <a:r>
              <a:rPr lang="tr-TR" sz="2400" b="1" dirty="0" smtClean="0">
                <a:solidFill>
                  <a:schemeClr val="accent5">
                    <a:lumMod val="50000"/>
                  </a:schemeClr>
                </a:solidFill>
              </a:rPr>
              <a:t>PERSONEL</a:t>
            </a:r>
          </a:p>
          <a:p>
            <a:pPr algn="just">
              <a:spcAft>
                <a:spcPts val="0"/>
              </a:spcAft>
            </a:pPr>
            <a:r>
              <a:rPr lang="tr-TR" sz="2400" dirty="0" smtClean="0">
                <a:solidFill>
                  <a:schemeClr val="accent5">
                    <a:lumMod val="50000"/>
                  </a:schemeClr>
                </a:solidFill>
              </a:rPr>
              <a:t>Haberleşme </a:t>
            </a:r>
            <a:r>
              <a:rPr lang="tr-TR" sz="2400" dirty="0">
                <a:solidFill>
                  <a:schemeClr val="accent5">
                    <a:lumMod val="50000"/>
                  </a:schemeClr>
                </a:solidFill>
              </a:rPr>
              <a:t>ile ilgilenecek kuruluş personeli daha önceden </a:t>
            </a:r>
            <a:r>
              <a:rPr lang="tr-TR" sz="2400" dirty="0" smtClean="0">
                <a:solidFill>
                  <a:schemeClr val="accent5">
                    <a:lumMod val="50000"/>
                  </a:schemeClr>
                </a:solidFill>
              </a:rPr>
              <a:t>belirlenmiş</a:t>
            </a:r>
          </a:p>
          <a:p>
            <a:pPr algn="just">
              <a:spcAft>
                <a:spcPts val="0"/>
              </a:spcAft>
            </a:pPr>
            <a:r>
              <a:rPr lang="tr-TR" sz="2400" dirty="0" smtClean="0">
                <a:solidFill>
                  <a:schemeClr val="accent5">
                    <a:lumMod val="50000"/>
                  </a:schemeClr>
                </a:solidFill>
              </a:rPr>
              <a:t>Kullanılan santral, faks, modem, </a:t>
            </a:r>
            <a:r>
              <a:rPr lang="tr-TR" sz="2400" dirty="0" err="1" smtClean="0">
                <a:solidFill>
                  <a:schemeClr val="accent5">
                    <a:lumMod val="50000"/>
                  </a:schemeClr>
                </a:solidFill>
              </a:rPr>
              <a:t>router</a:t>
            </a:r>
            <a:r>
              <a:rPr lang="tr-TR" sz="2400" dirty="0" smtClean="0">
                <a:solidFill>
                  <a:schemeClr val="accent5">
                    <a:lumMod val="50000"/>
                  </a:schemeClr>
                </a:solidFill>
              </a:rPr>
              <a:t> ve telsiz </a:t>
            </a:r>
            <a:r>
              <a:rPr lang="tr-TR" sz="2400" dirty="0">
                <a:solidFill>
                  <a:schemeClr val="accent5">
                    <a:lumMod val="50000"/>
                  </a:schemeClr>
                </a:solidFill>
              </a:rPr>
              <a:t>cihazları gibi malzeme hakkında </a:t>
            </a:r>
            <a:r>
              <a:rPr lang="tr-TR" sz="2400" dirty="0" smtClean="0">
                <a:solidFill>
                  <a:schemeClr val="accent5">
                    <a:lumMod val="50000"/>
                  </a:schemeClr>
                </a:solidFill>
              </a:rPr>
              <a:t>bilgili Bir arıza anında profesyonel destek gelene kadar alternatif üretebilecek bilgi birikimi ve mesleki deneyime sahip olmalıdır</a:t>
            </a:r>
          </a:p>
        </p:txBody>
      </p:sp>
      <p:sp>
        <p:nvSpPr>
          <p:cNvPr id="9" name="Metin kutusu 8"/>
          <p:cNvSpPr txBox="1"/>
          <p:nvPr/>
        </p:nvSpPr>
        <p:spPr>
          <a:xfrm>
            <a:off x="2520000" y="1440000"/>
            <a:ext cx="67126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600" b="1" dirty="0" smtClean="0">
                <a:solidFill>
                  <a:schemeClr val="accent5">
                    <a:lumMod val="50000"/>
                  </a:schemeClr>
                </a:solidFill>
              </a:rPr>
              <a:t>MERKEZ HABERLEŞME BİRİMLERİ</a:t>
            </a:r>
            <a:endParaRPr lang="tr-TR" sz="36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4" name="Metin kutusu 3"/>
          <p:cNvSpPr txBox="1"/>
          <p:nvPr/>
        </p:nvSpPr>
        <p:spPr>
          <a:xfrm>
            <a:off x="0" y="624398"/>
            <a:ext cx="12192000" cy="40011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tr-TR" sz="2000" b="1" dirty="0" smtClean="0">
                <a:solidFill>
                  <a:schemeClr val="bg1"/>
                </a:solidFill>
              </a:rPr>
              <a:t>ULUSLARARASI AFET VE ACİL TIP KONGRESİ 2016 </a:t>
            </a:r>
            <a:endParaRPr lang="tr-TR" sz="2000" b="1" dirty="0">
              <a:solidFill>
                <a:schemeClr val="bg1"/>
              </a:solidFill>
            </a:endParaRPr>
          </a:p>
        </p:txBody>
      </p:sp>
      <p:pic>
        <p:nvPicPr>
          <p:cNvPr id="5" name="Picture 1" descr="amblem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904561" y="5596246"/>
            <a:ext cx="900752" cy="100083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3227870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884680" y="2357531"/>
            <a:ext cx="10515917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tr-TR" sz="2400" b="1" dirty="0" smtClean="0">
                <a:solidFill>
                  <a:schemeClr val="accent5">
                    <a:lumMod val="50000"/>
                  </a:schemeClr>
                </a:solidFill>
              </a:rPr>
              <a:t>AMAÇ</a:t>
            </a: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tr-TR" sz="2400" dirty="0" smtClean="0">
                <a:solidFill>
                  <a:schemeClr val="accent5">
                    <a:lumMod val="50000"/>
                  </a:schemeClr>
                </a:solidFill>
              </a:rPr>
              <a:t>Afet ya da olağanüstü durumda </a:t>
            </a:r>
            <a:r>
              <a:rPr lang="tr-TR" sz="2400" u="sng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Merkezin</a:t>
            </a:r>
            <a:r>
              <a:rPr lang="tr-TR" sz="2400" dirty="0" smtClean="0">
                <a:solidFill>
                  <a:schemeClr val="accent5">
                    <a:lumMod val="50000"/>
                  </a:schemeClr>
                </a:solidFill>
              </a:rPr>
              <a:t> kendi kendine yetebilmesi ve kritik süreçlerde </a:t>
            </a:r>
            <a:r>
              <a:rPr lang="tr-TR" sz="2400" u="sng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hiç bir zaman haberleşmenin kesintiye uğramamasıdır.</a:t>
            </a:r>
          </a:p>
          <a:p>
            <a:pPr algn="just">
              <a:lnSpc>
                <a:spcPct val="150000"/>
              </a:lnSpc>
              <a:spcAft>
                <a:spcPts val="0"/>
              </a:spcAft>
              <a:buFontTx/>
              <a:buChar char="-"/>
            </a:pPr>
            <a:endParaRPr lang="tr-TR" sz="2400" dirty="0" smtClean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9" name="Metin kutusu 8"/>
          <p:cNvSpPr txBox="1"/>
          <p:nvPr/>
        </p:nvSpPr>
        <p:spPr>
          <a:xfrm>
            <a:off x="2520000" y="1440000"/>
            <a:ext cx="67126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600" b="1" dirty="0" smtClean="0">
                <a:solidFill>
                  <a:schemeClr val="accent5">
                    <a:lumMod val="50000"/>
                  </a:schemeClr>
                </a:solidFill>
              </a:rPr>
              <a:t>MERKEZ HABERLEŞME BİRİMLERİ</a:t>
            </a:r>
            <a:endParaRPr lang="tr-TR" sz="36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4" name="Metin kutusu 3"/>
          <p:cNvSpPr txBox="1"/>
          <p:nvPr/>
        </p:nvSpPr>
        <p:spPr>
          <a:xfrm>
            <a:off x="0" y="624398"/>
            <a:ext cx="12192000" cy="40011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tr-TR" sz="2000" b="1" dirty="0" smtClean="0">
                <a:solidFill>
                  <a:schemeClr val="bg1"/>
                </a:solidFill>
              </a:rPr>
              <a:t>ULUSLARARASI AFET VE ACİL TIP KONGRESİ 2016 </a:t>
            </a:r>
            <a:endParaRPr lang="tr-TR" sz="2000" b="1" dirty="0">
              <a:solidFill>
                <a:schemeClr val="bg1"/>
              </a:solidFill>
            </a:endParaRPr>
          </a:p>
        </p:txBody>
      </p:sp>
      <p:pic>
        <p:nvPicPr>
          <p:cNvPr id="5" name="Picture 1" descr="amblem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904561" y="5596246"/>
            <a:ext cx="900752" cy="100083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3227870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Metin kutusu 7"/>
          <p:cNvSpPr txBox="1"/>
          <p:nvPr/>
        </p:nvSpPr>
        <p:spPr>
          <a:xfrm>
            <a:off x="1570892" y="1440000"/>
            <a:ext cx="89798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600" b="1" dirty="0" smtClean="0">
                <a:solidFill>
                  <a:schemeClr val="accent5">
                    <a:lumMod val="50000"/>
                  </a:schemeClr>
                </a:solidFill>
              </a:rPr>
              <a:t>OPERASYON (SAHA) HABERLEŞME BİRİMLERİ</a:t>
            </a:r>
            <a:endParaRPr lang="tr-TR" sz="36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9" name="Metin kutusu 8"/>
          <p:cNvSpPr txBox="1"/>
          <p:nvPr/>
        </p:nvSpPr>
        <p:spPr>
          <a:xfrm>
            <a:off x="1378039" y="1931782"/>
            <a:ext cx="443033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 smtClean="0">
                <a:solidFill>
                  <a:schemeClr val="accent5">
                    <a:lumMod val="50000"/>
                  </a:schemeClr>
                </a:solidFill>
              </a:rPr>
              <a:t>KAMU</a:t>
            </a:r>
          </a:p>
          <a:p>
            <a:r>
              <a:rPr lang="tr-TR" sz="2000" dirty="0" smtClean="0">
                <a:solidFill>
                  <a:schemeClr val="accent5">
                    <a:lumMod val="50000"/>
                  </a:schemeClr>
                </a:solidFill>
              </a:rPr>
              <a:t>Mobil Komuta Araçları</a:t>
            </a:r>
          </a:p>
          <a:p>
            <a:r>
              <a:rPr lang="tr-TR" sz="2000" dirty="0" smtClean="0">
                <a:solidFill>
                  <a:schemeClr val="accent5">
                    <a:lumMod val="50000"/>
                  </a:schemeClr>
                </a:solidFill>
              </a:rPr>
              <a:t>Mobil Haberleşme Araçları </a:t>
            </a:r>
          </a:p>
          <a:p>
            <a:r>
              <a:rPr lang="tr-TR" sz="2000" dirty="0" smtClean="0">
                <a:solidFill>
                  <a:schemeClr val="accent5">
                    <a:lumMod val="50000"/>
                  </a:schemeClr>
                </a:solidFill>
              </a:rPr>
              <a:t>Valilik, AFAD, UMKE</a:t>
            </a:r>
            <a:endParaRPr lang="tr-TR" sz="20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0" name="Metin kutusu 9"/>
          <p:cNvSpPr txBox="1"/>
          <p:nvPr/>
        </p:nvSpPr>
        <p:spPr>
          <a:xfrm>
            <a:off x="8221132" y="5487425"/>
            <a:ext cx="331046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 smtClean="0">
                <a:solidFill>
                  <a:schemeClr val="accent5">
                    <a:lumMod val="50000"/>
                  </a:schemeClr>
                </a:solidFill>
              </a:rPr>
              <a:t>STK</a:t>
            </a:r>
          </a:p>
          <a:p>
            <a:r>
              <a:rPr lang="tr-TR" sz="2000" dirty="0" smtClean="0">
                <a:solidFill>
                  <a:schemeClr val="accent5">
                    <a:lumMod val="50000"/>
                  </a:schemeClr>
                </a:solidFill>
              </a:rPr>
              <a:t>Amatör Telsiz </a:t>
            </a:r>
          </a:p>
          <a:p>
            <a:r>
              <a:rPr lang="tr-TR" sz="2000" dirty="0" smtClean="0">
                <a:solidFill>
                  <a:schemeClr val="accent5">
                    <a:lumMod val="50000"/>
                  </a:schemeClr>
                </a:solidFill>
              </a:rPr>
              <a:t>Mobil İstasyonları</a:t>
            </a:r>
          </a:p>
        </p:txBody>
      </p:sp>
      <p:pic>
        <p:nvPicPr>
          <p:cNvPr id="13" name="Picture 12" descr="afad mobil 1.jpg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13534" y="2048298"/>
            <a:ext cx="3577288" cy="2268000"/>
          </a:xfrm>
          <a:prstGeom prst="rect">
            <a:avLst/>
          </a:prstGeom>
        </p:spPr>
      </p:pic>
      <p:pic>
        <p:nvPicPr>
          <p:cNvPr id="16" name="Picture 15" descr="mobile2.jpg"/>
          <p:cNvPicPr>
            <a:picLocks/>
          </p:cNvPicPr>
          <p:nvPr/>
        </p:nvPicPr>
        <p:blipFill>
          <a:blip r:embed="rId3" cstate="print"/>
          <a:srcRect b="11656"/>
          <a:stretch>
            <a:fillRect/>
          </a:stretch>
        </p:blipFill>
        <p:spPr>
          <a:xfrm>
            <a:off x="4511412" y="4391997"/>
            <a:ext cx="3574255" cy="2268000"/>
          </a:xfrm>
          <a:prstGeom prst="rect">
            <a:avLst/>
          </a:prstGeom>
        </p:spPr>
      </p:pic>
      <p:pic>
        <p:nvPicPr>
          <p:cNvPr id="17" name="Picture 16" descr="umke araç iç.jpg"/>
          <p:cNvPicPr>
            <a:picLocks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887882" y="5014164"/>
            <a:ext cx="2386271" cy="1656000"/>
          </a:xfrm>
          <a:prstGeom prst="rect">
            <a:avLst/>
          </a:prstGeom>
        </p:spPr>
      </p:pic>
      <p:pic>
        <p:nvPicPr>
          <p:cNvPr id="18" name="Picture 17" descr="umke araç.jpg"/>
          <p:cNvPicPr>
            <a:picLocks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888921" y="3286463"/>
            <a:ext cx="2386406" cy="1656000"/>
          </a:xfrm>
          <a:prstGeom prst="rect">
            <a:avLst/>
          </a:prstGeom>
        </p:spPr>
      </p:pic>
      <p:pic>
        <p:nvPicPr>
          <p:cNvPr id="20" name="Picture 19" descr="mobile baz.png"/>
          <p:cNvPicPr>
            <a:picLocks noChangeAspect="1"/>
          </p:cNvPicPr>
          <p:nvPr/>
        </p:nvPicPr>
        <p:blipFill rotWithShape="1">
          <a:blip r:embed="rId6" cstate="print"/>
          <a:srcRect t="7818" b="-4332"/>
          <a:stretch/>
        </p:blipFill>
        <p:spPr>
          <a:xfrm>
            <a:off x="8333364" y="2636970"/>
            <a:ext cx="2317702" cy="2988000"/>
          </a:xfrm>
          <a:prstGeom prst="rect">
            <a:avLst/>
          </a:prstGeom>
        </p:spPr>
      </p:pic>
      <p:sp>
        <p:nvSpPr>
          <p:cNvPr id="21" name="Metin kutusu 9"/>
          <p:cNvSpPr txBox="1"/>
          <p:nvPr/>
        </p:nvSpPr>
        <p:spPr>
          <a:xfrm>
            <a:off x="8305803" y="1949873"/>
            <a:ext cx="331046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 smtClean="0">
                <a:solidFill>
                  <a:schemeClr val="accent5">
                    <a:lumMod val="50000"/>
                  </a:schemeClr>
                </a:solidFill>
              </a:rPr>
              <a:t>GSM</a:t>
            </a:r>
          </a:p>
          <a:p>
            <a:r>
              <a:rPr lang="tr-TR" sz="2000" dirty="0" smtClean="0">
                <a:solidFill>
                  <a:schemeClr val="accent5">
                    <a:lumMod val="50000"/>
                  </a:schemeClr>
                </a:solidFill>
              </a:rPr>
              <a:t>Mobil Baz İstasyonları</a:t>
            </a:r>
          </a:p>
        </p:txBody>
      </p:sp>
      <p:sp>
        <p:nvSpPr>
          <p:cNvPr id="11" name="Metin kutusu 10"/>
          <p:cNvSpPr txBox="1"/>
          <p:nvPr/>
        </p:nvSpPr>
        <p:spPr>
          <a:xfrm>
            <a:off x="0" y="624398"/>
            <a:ext cx="12192000" cy="40011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tr-TR" sz="2000" b="1" dirty="0" smtClean="0">
                <a:solidFill>
                  <a:schemeClr val="bg1"/>
                </a:solidFill>
              </a:rPr>
              <a:t>ULUSLARARASI AFET VE ACİL TIP KONGRESİ 2016 </a:t>
            </a:r>
            <a:endParaRPr lang="tr-TR" sz="2000" b="1" dirty="0">
              <a:solidFill>
                <a:schemeClr val="bg1"/>
              </a:solidFill>
            </a:endParaRPr>
          </a:p>
        </p:txBody>
      </p:sp>
      <p:pic>
        <p:nvPicPr>
          <p:cNvPr id="12" name="Picture 1" descr="amblem 1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904561" y="5596246"/>
            <a:ext cx="900752" cy="100083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3348321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ikdörtgen 1"/>
          <p:cNvSpPr/>
          <p:nvPr/>
        </p:nvSpPr>
        <p:spPr>
          <a:xfrm>
            <a:off x="1005313" y="2856662"/>
            <a:ext cx="10800000" cy="11430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tr-TR" sz="2400" dirty="0" smtClean="0">
                <a:solidFill>
                  <a:schemeClr val="accent5">
                    <a:lumMod val="50000"/>
                  </a:schemeClr>
                </a:solidFill>
              </a:rPr>
              <a:t>Birimin afet ya da olağanüstü durumda kendi kendine </a:t>
            </a:r>
            <a:r>
              <a:rPr lang="tr-TR" sz="2400" dirty="0">
                <a:solidFill>
                  <a:schemeClr val="accent5">
                    <a:lumMod val="50000"/>
                  </a:schemeClr>
                </a:solidFill>
              </a:rPr>
              <a:t>yetebilmesi ve kritik süreçlerde </a:t>
            </a:r>
            <a:r>
              <a:rPr lang="tr-TR" sz="2400" u="sng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hiç bir </a:t>
            </a:r>
            <a:r>
              <a:rPr lang="tr-TR" sz="2400" u="sng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zaman </a:t>
            </a:r>
            <a:r>
              <a:rPr lang="tr-TR" sz="2400" u="sng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merkez ile haberleşmesinin </a:t>
            </a:r>
            <a:r>
              <a:rPr lang="tr-TR" sz="2400" u="sng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kesintiye uğramamasıdır. </a:t>
            </a:r>
          </a:p>
        </p:txBody>
      </p:sp>
      <p:sp>
        <p:nvSpPr>
          <p:cNvPr id="10" name="Metin kutusu 9"/>
          <p:cNvSpPr txBox="1"/>
          <p:nvPr/>
        </p:nvSpPr>
        <p:spPr>
          <a:xfrm>
            <a:off x="1570892" y="1440000"/>
            <a:ext cx="89798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600" b="1" dirty="0" smtClean="0">
                <a:solidFill>
                  <a:schemeClr val="accent5">
                    <a:lumMod val="50000"/>
                  </a:schemeClr>
                </a:solidFill>
              </a:rPr>
              <a:t>OPERASYON (SAHA) HABERLEŞME BİRİMLERİ</a:t>
            </a:r>
            <a:endParaRPr lang="tr-TR" sz="36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4" name="Metin kutusu 3"/>
          <p:cNvSpPr txBox="1"/>
          <p:nvPr/>
        </p:nvSpPr>
        <p:spPr>
          <a:xfrm>
            <a:off x="0" y="624398"/>
            <a:ext cx="12192000" cy="40011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tr-TR" sz="2000" b="1" dirty="0" smtClean="0">
                <a:solidFill>
                  <a:schemeClr val="bg1"/>
                </a:solidFill>
              </a:rPr>
              <a:t>ULUSLARARASI AFET VE ACİL TIP KONGRESİ 2016 </a:t>
            </a:r>
            <a:endParaRPr lang="tr-TR" sz="2000" b="1" dirty="0">
              <a:solidFill>
                <a:schemeClr val="bg1"/>
              </a:solidFill>
            </a:endParaRPr>
          </a:p>
        </p:txBody>
      </p:sp>
      <p:pic>
        <p:nvPicPr>
          <p:cNvPr id="5" name="Picture 1" descr="amblem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904561" y="5596246"/>
            <a:ext cx="900752" cy="1000835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Metin kutusu 1"/>
          <p:cNvSpPr txBox="1"/>
          <p:nvPr/>
        </p:nvSpPr>
        <p:spPr>
          <a:xfrm>
            <a:off x="1005313" y="2086331"/>
            <a:ext cx="12160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tr-TR" sz="2400" b="1" dirty="0">
                <a:solidFill>
                  <a:schemeClr val="accent5">
                    <a:lumMod val="50000"/>
                  </a:schemeClr>
                </a:solidFill>
              </a:rPr>
              <a:t>AMAÇ</a:t>
            </a:r>
          </a:p>
        </p:txBody>
      </p:sp>
    </p:spTree>
    <p:extLst>
      <p:ext uri="{BB962C8B-B14F-4D97-AF65-F5344CB8AC3E}">
        <p14:creationId xmlns:p14="http://schemas.microsoft.com/office/powerpoint/2010/main" xmlns="" val="518877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Metin kutusu 7"/>
          <p:cNvSpPr txBox="1"/>
          <p:nvPr/>
        </p:nvSpPr>
        <p:spPr>
          <a:xfrm>
            <a:off x="2160000" y="1440000"/>
            <a:ext cx="80619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600" b="1" dirty="0" smtClean="0">
                <a:solidFill>
                  <a:schemeClr val="accent5">
                    <a:lumMod val="50000"/>
                  </a:schemeClr>
                </a:solidFill>
              </a:rPr>
              <a:t>OPERASYON EKİPLERİNİN HABERLEŞMESİ</a:t>
            </a:r>
            <a:endParaRPr lang="tr-TR" sz="36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9" name="Dikdörtgen 1"/>
          <p:cNvSpPr/>
          <p:nvPr/>
        </p:nvSpPr>
        <p:spPr>
          <a:xfrm>
            <a:off x="900830" y="2626360"/>
            <a:ext cx="1095563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2400" u="sng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Saha birim içi haberleşme için tercih edilebilecek yöntem telsiz haberleşmesidir.  </a:t>
            </a:r>
          </a:p>
        </p:txBody>
      </p:sp>
      <p:sp>
        <p:nvSpPr>
          <p:cNvPr id="4" name="Metin kutusu 3"/>
          <p:cNvSpPr txBox="1"/>
          <p:nvPr/>
        </p:nvSpPr>
        <p:spPr>
          <a:xfrm>
            <a:off x="0" y="624398"/>
            <a:ext cx="12192000" cy="40011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tr-TR" sz="2000" b="1" dirty="0" smtClean="0">
                <a:solidFill>
                  <a:schemeClr val="bg1"/>
                </a:solidFill>
              </a:rPr>
              <a:t>ULUSLARARASI AFET VE ACİL TIP KONGRESİ 2016 </a:t>
            </a:r>
            <a:endParaRPr lang="tr-TR" sz="2000" b="1" dirty="0">
              <a:solidFill>
                <a:schemeClr val="bg1"/>
              </a:solidFill>
            </a:endParaRPr>
          </a:p>
        </p:txBody>
      </p:sp>
      <p:pic>
        <p:nvPicPr>
          <p:cNvPr id="5" name="Picture 1" descr="amblem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904561" y="5596246"/>
            <a:ext cx="900752" cy="100083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1474696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945896" y="2503076"/>
            <a:ext cx="840037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sz="2400" dirty="0" smtClean="0">
                <a:solidFill>
                  <a:schemeClr val="accent5">
                    <a:lumMod val="50000"/>
                  </a:schemeClr>
                </a:solidFill>
              </a:rPr>
              <a:t>Röle ve benzeri yardımcı aktarma sistemlerinin çalışmadığı durumda  </a:t>
            </a:r>
            <a:r>
              <a:rPr lang="tr-TR" sz="2400" dirty="0" err="1" smtClean="0">
                <a:solidFill>
                  <a:schemeClr val="accent5">
                    <a:lumMod val="50000"/>
                  </a:schemeClr>
                </a:solidFill>
              </a:rPr>
              <a:t>simpleks</a:t>
            </a:r>
            <a:r>
              <a:rPr lang="tr-TR" sz="2400" dirty="0" smtClean="0">
                <a:solidFill>
                  <a:schemeClr val="accent5">
                    <a:lumMod val="50000"/>
                  </a:schemeClr>
                </a:solidFill>
              </a:rPr>
              <a:t> telsizler ile iletişim zinciri kurulması </a:t>
            </a:r>
          </a:p>
        </p:txBody>
      </p:sp>
      <p:sp>
        <p:nvSpPr>
          <p:cNvPr id="9" name="Rectangle 8"/>
          <p:cNvSpPr/>
          <p:nvPr/>
        </p:nvSpPr>
        <p:spPr>
          <a:xfrm>
            <a:off x="1953286" y="3454703"/>
            <a:ext cx="840037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2400" dirty="0" smtClean="0">
                <a:solidFill>
                  <a:schemeClr val="accent5">
                    <a:lumMod val="50000"/>
                  </a:schemeClr>
                </a:solidFill>
              </a:rPr>
              <a:t>Haberleşme ile ilgili personelin mutlaka eğitilmesi</a:t>
            </a:r>
          </a:p>
          <a:p>
            <a:pPr algn="ctr"/>
            <a:r>
              <a:rPr lang="tr-TR" sz="2400" dirty="0" smtClean="0">
                <a:solidFill>
                  <a:schemeClr val="accent5">
                    <a:lumMod val="50000"/>
                  </a:schemeClr>
                </a:solidFill>
              </a:rPr>
              <a:t>Eğitim ve tatbikat</a:t>
            </a:r>
          </a:p>
        </p:txBody>
      </p:sp>
      <p:sp>
        <p:nvSpPr>
          <p:cNvPr id="10" name="Rectangle 9"/>
          <p:cNvSpPr/>
          <p:nvPr/>
        </p:nvSpPr>
        <p:spPr>
          <a:xfrm>
            <a:off x="253997" y="4318180"/>
            <a:ext cx="11709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2400" dirty="0" smtClean="0">
                <a:solidFill>
                  <a:srgbClr val="FF0000"/>
                </a:solidFill>
              </a:rPr>
              <a:t>Eğitimli personel, uygun ve bakımlı telsiz-batarya, doğru konum belirleme, kısa ve öz mesaj </a:t>
            </a:r>
          </a:p>
        </p:txBody>
      </p:sp>
      <p:sp>
        <p:nvSpPr>
          <p:cNvPr id="11" name="8 Dikdörtgen"/>
          <p:cNvSpPr/>
          <p:nvPr/>
        </p:nvSpPr>
        <p:spPr>
          <a:xfrm>
            <a:off x="2160000" y="1440000"/>
            <a:ext cx="806034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tr-TR" sz="3600" b="1" dirty="0" smtClean="0">
                <a:solidFill>
                  <a:schemeClr val="accent5">
                    <a:lumMod val="50000"/>
                  </a:schemeClr>
                </a:solidFill>
              </a:rPr>
              <a:t>OPERASYON EKİPLERİNİN HABERLEŞMESİ</a:t>
            </a:r>
            <a:endParaRPr lang="tr-TR" sz="36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6" name="Metin kutusu 5"/>
          <p:cNvSpPr txBox="1"/>
          <p:nvPr/>
        </p:nvSpPr>
        <p:spPr>
          <a:xfrm>
            <a:off x="0" y="624398"/>
            <a:ext cx="12192000" cy="40011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tr-TR" sz="2000" b="1" dirty="0" smtClean="0">
                <a:solidFill>
                  <a:schemeClr val="bg1"/>
                </a:solidFill>
              </a:rPr>
              <a:t>ULUSLARARASI AFET VE ACİL TIP KONGRESİ 2016 </a:t>
            </a:r>
            <a:endParaRPr lang="tr-TR" sz="2000" b="1" dirty="0">
              <a:solidFill>
                <a:schemeClr val="bg1"/>
              </a:solidFill>
            </a:endParaRPr>
          </a:p>
        </p:txBody>
      </p:sp>
      <p:pic>
        <p:nvPicPr>
          <p:cNvPr id="7" name="Picture 1" descr="amblem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904561" y="5596246"/>
            <a:ext cx="900752" cy="100083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1066886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1641180" y="2619832"/>
            <a:ext cx="8909640" cy="22510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tr-TR" sz="2400" dirty="0" smtClean="0">
                <a:solidFill>
                  <a:schemeClr val="accent5">
                    <a:lumMod val="50000"/>
                  </a:schemeClr>
                </a:solidFill>
                <a:ea typeface="Times New Roman" panose="02020603050405020304" pitchFamily="18" charset="0"/>
              </a:rPr>
              <a:t>Afet ve olağanüstü durumlarda haberleşmenin kesintisiz sağlanabilmesi için gereken yol ve yöntemlerin belirlenmesi ve uygulanması, kurumlar arası haberleşme koordinasyonunun sağlanması.</a:t>
            </a:r>
            <a:endParaRPr lang="tr-TR" sz="2400" dirty="0">
              <a:solidFill>
                <a:schemeClr val="accent5">
                  <a:lumMod val="50000"/>
                </a:schemeClr>
              </a:solidFill>
              <a:ea typeface="Times New Roman" panose="02020603050405020304" pitchFamily="18" charset="0"/>
            </a:endParaRPr>
          </a:p>
        </p:txBody>
      </p:sp>
      <p:sp>
        <p:nvSpPr>
          <p:cNvPr id="3" name="Metin kutusu 2"/>
          <p:cNvSpPr txBox="1"/>
          <p:nvPr/>
        </p:nvSpPr>
        <p:spPr>
          <a:xfrm>
            <a:off x="4331368" y="1440000"/>
            <a:ext cx="30238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600" b="1" dirty="0" smtClean="0">
                <a:solidFill>
                  <a:schemeClr val="accent5">
                    <a:lumMod val="50000"/>
                  </a:schemeClr>
                </a:solidFill>
              </a:rPr>
              <a:t>AMAÇ</a:t>
            </a:r>
            <a:endParaRPr lang="tr-TR" sz="36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4" name="Metin kutusu 3"/>
          <p:cNvSpPr txBox="1"/>
          <p:nvPr/>
        </p:nvSpPr>
        <p:spPr>
          <a:xfrm>
            <a:off x="0" y="624398"/>
            <a:ext cx="12192000" cy="40011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tr-TR" sz="2000" b="1" dirty="0" smtClean="0">
                <a:solidFill>
                  <a:schemeClr val="bg1"/>
                </a:solidFill>
              </a:rPr>
              <a:t>ULUSLARARASI AFET VE ACİL TIP KONGRESİ 2016 </a:t>
            </a:r>
            <a:endParaRPr lang="tr-TR" sz="2000" b="1" dirty="0">
              <a:solidFill>
                <a:schemeClr val="bg1"/>
              </a:solidFill>
            </a:endParaRPr>
          </a:p>
        </p:txBody>
      </p:sp>
      <p:pic>
        <p:nvPicPr>
          <p:cNvPr id="5" name="Picture 1" descr="amblem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904561" y="5596246"/>
            <a:ext cx="900752" cy="100083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3844951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Dikdörtgen"/>
          <p:cNvSpPr/>
          <p:nvPr/>
        </p:nvSpPr>
        <p:spPr>
          <a:xfrm>
            <a:off x="2160000" y="1440000"/>
            <a:ext cx="806034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tr-TR" sz="3600" b="1" dirty="0" smtClean="0">
                <a:solidFill>
                  <a:schemeClr val="accent5">
                    <a:lumMod val="50000"/>
                  </a:schemeClr>
                </a:solidFill>
              </a:rPr>
              <a:t>OPERASYON EKİPLERİNİN HABERLEŞMESİ</a:t>
            </a:r>
            <a:endParaRPr lang="tr-TR" sz="36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2" name="Metin kutusu 1"/>
          <p:cNvSpPr txBox="1"/>
          <p:nvPr/>
        </p:nvSpPr>
        <p:spPr>
          <a:xfrm>
            <a:off x="936000" y="2328133"/>
            <a:ext cx="10800000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tr-TR" sz="2400" dirty="0" smtClean="0">
                <a:solidFill>
                  <a:schemeClr val="accent5">
                    <a:lumMod val="50000"/>
                  </a:schemeClr>
                </a:solidFill>
              </a:rPr>
              <a:t>Operasyon ekiplerindeki amatör telsizciler kendi frekanslarından görüşürler Haberleşme gizliliği olmadığından sakıncalı olabilir</a:t>
            </a:r>
          </a:p>
          <a:p>
            <a:pPr>
              <a:spcBef>
                <a:spcPts val="600"/>
              </a:spcBef>
            </a:pPr>
            <a:r>
              <a:rPr lang="tr-TR" sz="2400" dirty="0" smtClean="0">
                <a:solidFill>
                  <a:schemeClr val="accent5">
                    <a:lumMod val="50000"/>
                  </a:schemeClr>
                </a:solidFill>
              </a:rPr>
              <a:t>İyi eğitimli ve tecrübeli bir amatör telsizci bilgi ve becerisi ile haberleşmeyi devam ettirebilir</a:t>
            </a:r>
          </a:p>
          <a:p>
            <a:pPr>
              <a:spcBef>
                <a:spcPts val="600"/>
              </a:spcBef>
            </a:pPr>
            <a:r>
              <a:rPr lang="tr-TR" sz="2400" dirty="0" smtClean="0">
                <a:solidFill>
                  <a:schemeClr val="accent5">
                    <a:lumMod val="50000"/>
                  </a:schemeClr>
                </a:solidFill>
              </a:rPr>
              <a:t>Yurt dışı operasyonlarda yerel otorite ile koordinasyon sağlanmalı</a:t>
            </a:r>
          </a:p>
          <a:p>
            <a:pPr>
              <a:spcBef>
                <a:spcPts val="600"/>
              </a:spcBef>
            </a:pPr>
            <a:r>
              <a:rPr lang="tr-TR" sz="2400" dirty="0" smtClean="0">
                <a:solidFill>
                  <a:schemeClr val="accent5">
                    <a:lumMod val="50000"/>
                  </a:schemeClr>
                </a:solidFill>
              </a:rPr>
              <a:t>Gidilecek ülkenin kanun ve mevzuatı ile sistem uyumu incelenmeli</a:t>
            </a:r>
          </a:p>
          <a:p>
            <a:pPr>
              <a:spcBef>
                <a:spcPts val="600"/>
              </a:spcBef>
            </a:pPr>
            <a:r>
              <a:rPr lang="tr-TR" sz="2400" dirty="0" smtClean="0">
                <a:solidFill>
                  <a:schemeClr val="accent5">
                    <a:lumMod val="50000"/>
                  </a:schemeClr>
                </a:solidFill>
              </a:rPr>
              <a:t>Uydu telefonlarının avantajı kurulum kolaylığı taşınabilirliği, dezavantajı yüksek maliyet ve kapsama alanı darlığı</a:t>
            </a:r>
            <a:endParaRPr lang="tr-TR" sz="24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4" name="Metin kutusu 3"/>
          <p:cNvSpPr txBox="1"/>
          <p:nvPr/>
        </p:nvSpPr>
        <p:spPr>
          <a:xfrm>
            <a:off x="0" y="624398"/>
            <a:ext cx="12192000" cy="40011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tr-TR" sz="2000" b="1" dirty="0" smtClean="0">
                <a:solidFill>
                  <a:schemeClr val="bg1"/>
                </a:solidFill>
              </a:rPr>
              <a:t>ULUSLARARASI AFET VE ACİL TIP KONGRESİ 2016 </a:t>
            </a:r>
            <a:endParaRPr lang="tr-TR" sz="2000" b="1" dirty="0">
              <a:solidFill>
                <a:schemeClr val="bg1"/>
              </a:solidFill>
            </a:endParaRPr>
          </a:p>
        </p:txBody>
      </p:sp>
      <p:pic>
        <p:nvPicPr>
          <p:cNvPr id="5" name="Picture 1" descr="amblem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904561" y="5596246"/>
            <a:ext cx="900752" cy="100083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2868028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 rot="10800000" flipV="1">
            <a:off x="936000" y="2045735"/>
            <a:ext cx="10747709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ea typeface="Times New Roman" pitchFamily="18" charset="0"/>
                <a:cs typeface="Arial" pitchFamily="34" charset="0"/>
              </a:rPr>
              <a:t>Merkez birimlerinde uygun ekipman,</a:t>
            </a:r>
            <a:r>
              <a:rPr kumimoji="0" lang="tr-TR" sz="2400" b="0" i="0" u="none" strike="noStrike" cap="none" normalizeH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ea typeface="Times New Roman" pitchFamily="18" charset="0"/>
                <a:cs typeface="Arial" pitchFamily="34" charset="0"/>
              </a:rPr>
              <a:t> teknik destek, uygun mekan, eğitilmiş personel, tatbikat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tr-TR" sz="2400" dirty="0" smtClean="0">
                <a:solidFill>
                  <a:schemeClr val="accent5">
                    <a:lumMod val="50000"/>
                  </a:schemeClr>
                </a:solidFill>
                <a:cs typeface="Arial" pitchFamily="34" charset="0"/>
              </a:rPr>
              <a:t>Telefon, faks, teleks, GSM, VHF-UHF-HF/SSB telsiz sistemleri, fiber optik sistemler, internet, mikrodalga link vs</a:t>
            </a:r>
            <a:endParaRPr kumimoji="0" lang="tr-TR" sz="2400" b="0" i="0" u="none" strike="noStrike" cap="none" normalizeH="0" baseline="0" dirty="0" smtClean="0">
              <a:ln>
                <a:noFill/>
              </a:ln>
              <a:solidFill>
                <a:schemeClr val="accent5">
                  <a:lumMod val="50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8" name="Metin kutusu 7"/>
          <p:cNvSpPr txBox="1"/>
          <p:nvPr/>
        </p:nvSpPr>
        <p:spPr>
          <a:xfrm>
            <a:off x="2118236" y="1440000"/>
            <a:ext cx="80619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600" b="1" dirty="0" smtClean="0">
                <a:solidFill>
                  <a:schemeClr val="accent5">
                    <a:lumMod val="50000"/>
                  </a:schemeClr>
                </a:solidFill>
              </a:rPr>
              <a:t>HABERLEŞMENİN DEVAMLILIĞI İÇİN..</a:t>
            </a:r>
            <a:endParaRPr lang="tr-TR" sz="36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 rot="10800000" flipV="1">
            <a:off x="936000" y="3641944"/>
            <a:ext cx="10611852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ea typeface="Times New Roman" pitchFamily="18" charset="0"/>
                <a:cs typeface="Arial" pitchFamily="34" charset="0"/>
              </a:rPr>
              <a:t>Operasyon birimlerinde uygun ekipman,</a:t>
            </a:r>
            <a:r>
              <a:rPr kumimoji="0" lang="tr-TR" sz="2400" b="0" i="0" u="none" strike="noStrike" cap="none" normalizeH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ea typeface="Times New Roman" pitchFamily="18" charset="0"/>
                <a:cs typeface="Arial" pitchFamily="34" charset="0"/>
              </a:rPr>
              <a:t> uygun araç, doğru konum seçimi, eğitilmiş personel, tatbikat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tr-TR" sz="2400" dirty="0" smtClean="0">
                <a:solidFill>
                  <a:schemeClr val="accent5">
                    <a:lumMod val="50000"/>
                  </a:schemeClr>
                </a:solidFill>
                <a:cs typeface="Arial" pitchFamily="34" charset="0"/>
              </a:rPr>
              <a:t>İlk müdahalede VHF-UHF-HF/SSB telsiz sistemleri, mobil GSM, uydu sistemleri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r-TR" sz="2400" dirty="0" smtClean="0">
                <a:solidFill>
                  <a:schemeClr val="accent5">
                    <a:lumMod val="50000"/>
                  </a:schemeClr>
                </a:solidFill>
                <a:cs typeface="Arial" pitchFamily="34" charset="0"/>
              </a:rPr>
              <a:t>Olay yerinde kalma süresine göre ikinci etapta sabit telefon, faks, teleks, GSM, fiber optik sistemler, internet, mikrodalga link vs. sistemlerin alt yapılarının tesis edilmesi</a:t>
            </a:r>
            <a:endParaRPr kumimoji="0" lang="tr-TR" sz="2400" b="0" i="0" u="none" strike="noStrike" cap="none" normalizeH="0" baseline="0" dirty="0" smtClean="0">
              <a:ln>
                <a:noFill/>
              </a:ln>
              <a:solidFill>
                <a:schemeClr val="accent5">
                  <a:lumMod val="50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5" name="Metin kutusu 4"/>
          <p:cNvSpPr txBox="1"/>
          <p:nvPr/>
        </p:nvSpPr>
        <p:spPr>
          <a:xfrm>
            <a:off x="0" y="624398"/>
            <a:ext cx="12192000" cy="40011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tr-TR" sz="2000" b="1" dirty="0" smtClean="0">
                <a:solidFill>
                  <a:schemeClr val="bg1"/>
                </a:solidFill>
              </a:rPr>
              <a:t>ULUSLARARASI AFET VE ACİL TIP KONGRESİ 2016 </a:t>
            </a:r>
            <a:endParaRPr lang="tr-TR" sz="2000" b="1" dirty="0">
              <a:solidFill>
                <a:schemeClr val="bg1"/>
              </a:solidFill>
            </a:endParaRPr>
          </a:p>
        </p:txBody>
      </p:sp>
      <p:pic>
        <p:nvPicPr>
          <p:cNvPr id="6" name="Picture 1" descr="amblem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904561" y="5596246"/>
            <a:ext cx="900752" cy="100083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1791352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kutusu 3"/>
          <p:cNvSpPr txBox="1"/>
          <p:nvPr/>
        </p:nvSpPr>
        <p:spPr>
          <a:xfrm>
            <a:off x="0" y="659567"/>
            <a:ext cx="12192000" cy="40011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tr-TR" sz="2000" b="1" dirty="0" smtClean="0">
                <a:solidFill>
                  <a:schemeClr val="bg1"/>
                </a:solidFill>
              </a:rPr>
              <a:t>AFET ve AFET EĞİTİMİ KONGRESİ                                     19 – 23 KASIM 2014                                            Kemer - ANTALYA</a:t>
            </a:r>
            <a:endParaRPr lang="tr-TR" sz="2000" b="1" dirty="0">
              <a:solidFill>
                <a:schemeClr val="bg1"/>
              </a:solidFill>
            </a:endParaRPr>
          </a:p>
        </p:txBody>
      </p:sp>
      <p:pic>
        <p:nvPicPr>
          <p:cNvPr id="1025" name="Picture 1" descr="amblem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072531" y="3544785"/>
            <a:ext cx="2046936" cy="2274373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5311713" y="6043435"/>
            <a:ext cx="1604903" cy="6155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914377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r-TR" altLang="tr-TR" sz="1600" b="1" dirty="0">
                <a:solidFill>
                  <a:schemeClr val="accent5">
                    <a:lumMod val="50000"/>
                  </a:schemeClr>
                </a:solidFill>
                <a:ea typeface="Times New Roman" panose="02020603050405020304" pitchFamily="18" charset="0"/>
              </a:rPr>
              <a:t>© TCSWAT </a:t>
            </a:r>
            <a:r>
              <a:rPr lang="tr-TR" altLang="tr-TR" sz="1600" b="1" dirty="0" smtClean="0">
                <a:solidFill>
                  <a:schemeClr val="accent5">
                    <a:lumMod val="50000"/>
                  </a:schemeClr>
                </a:solidFill>
                <a:ea typeface="Times New Roman" panose="02020603050405020304" pitchFamily="18" charset="0"/>
              </a:rPr>
              <a:t>2016</a:t>
            </a:r>
            <a:endParaRPr lang="tr-TR" altLang="tr-TR" sz="1600" b="1" dirty="0">
              <a:solidFill>
                <a:schemeClr val="accent5">
                  <a:lumMod val="50000"/>
                </a:schemeClr>
              </a:solidFill>
            </a:endParaRPr>
          </a:p>
          <a:p>
            <a:pPr defTabSz="914377"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 altLang="tr-TR" dirty="0">
              <a:latin typeface="Arial" panose="020B0604020202020204" pitchFamily="34" charset="0"/>
            </a:endParaRPr>
          </a:p>
        </p:txBody>
      </p:sp>
      <p:sp>
        <p:nvSpPr>
          <p:cNvPr id="9" name="Metin kutusu 7"/>
          <p:cNvSpPr txBox="1"/>
          <p:nvPr/>
        </p:nvSpPr>
        <p:spPr>
          <a:xfrm>
            <a:off x="3971923" y="1440000"/>
            <a:ext cx="42225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600" b="1" dirty="0" smtClean="0">
                <a:solidFill>
                  <a:schemeClr val="accent5">
                    <a:lumMod val="50000"/>
                  </a:schemeClr>
                </a:solidFill>
              </a:rPr>
              <a:t>TEŞEKKÜR EDERİZ...</a:t>
            </a:r>
            <a:endParaRPr lang="tr-TR" sz="36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1" name="Metin kutusu 10"/>
          <p:cNvSpPr txBox="1"/>
          <p:nvPr/>
        </p:nvSpPr>
        <p:spPr>
          <a:xfrm>
            <a:off x="4381228" y="2593955"/>
            <a:ext cx="346587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b="1" dirty="0" smtClean="0">
                <a:solidFill>
                  <a:schemeClr val="accent5">
                    <a:lumMod val="50000"/>
                  </a:schemeClr>
                </a:solidFill>
              </a:rPr>
              <a:t>Erhan ERBAŞ TA2DJ</a:t>
            </a:r>
          </a:p>
          <a:p>
            <a:pPr algn="ctr"/>
            <a:r>
              <a:rPr lang="tr-TR" sz="2400" b="1" dirty="0" smtClean="0">
                <a:solidFill>
                  <a:schemeClr val="accent5">
                    <a:lumMod val="50000"/>
                  </a:schemeClr>
                </a:solidFill>
              </a:rPr>
              <a:t>Leonardo RAGNO TA1FR</a:t>
            </a:r>
            <a:endParaRPr lang="tr-TR" sz="24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7" name="Metin kutusu 6"/>
          <p:cNvSpPr txBox="1"/>
          <p:nvPr/>
        </p:nvSpPr>
        <p:spPr>
          <a:xfrm>
            <a:off x="0" y="624398"/>
            <a:ext cx="12192000" cy="40011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tr-TR" sz="2000" b="1" dirty="0" smtClean="0">
                <a:solidFill>
                  <a:schemeClr val="bg1"/>
                </a:solidFill>
              </a:rPr>
              <a:t>ULUSLARARASI AFET VE ACİL TIP KONGRESİ 2016 </a:t>
            </a:r>
            <a:endParaRPr lang="tr-TR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32012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1390918" y="2502008"/>
            <a:ext cx="935006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tr-TR" sz="2400" dirty="0">
                <a:solidFill>
                  <a:schemeClr val="accent5">
                    <a:lumMod val="50000"/>
                  </a:schemeClr>
                </a:solidFill>
                <a:ea typeface="Times New Roman" panose="02020603050405020304" pitchFamily="18" charset="0"/>
              </a:rPr>
              <a:t>Afet ve olağanüstü durumlarda </a:t>
            </a:r>
            <a:r>
              <a:rPr lang="tr-TR" sz="2400" dirty="0" smtClean="0">
                <a:solidFill>
                  <a:schemeClr val="accent5">
                    <a:lumMod val="50000"/>
                  </a:schemeClr>
                </a:solidFill>
                <a:ea typeface="Times New Roman" panose="02020603050405020304" pitchFamily="18" charset="0"/>
              </a:rPr>
              <a:t>mevcut </a:t>
            </a:r>
            <a:r>
              <a:rPr lang="tr-TR" sz="2400" dirty="0">
                <a:solidFill>
                  <a:schemeClr val="accent5">
                    <a:lumMod val="50000"/>
                  </a:schemeClr>
                </a:solidFill>
                <a:ea typeface="Times New Roman" panose="02020603050405020304" pitchFamily="18" charset="0"/>
              </a:rPr>
              <a:t>kurulu sistemler ve bunların çalışmaması durumunda kurulacak sistemlerle  bilgi akışının sağlanmasına </a:t>
            </a:r>
            <a:r>
              <a:rPr lang="tr-TR" sz="2400" b="1" u="sng" dirty="0">
                <a:solidFill>
                  <a:schemeClr val="accent5">
                    <a:lumMod val="50000"/>
                  </a:schemeClr>
                </a:solidFill>
                <a:ea typeface="Times New Roman" panose="02020603050405020304" pitchFamily="18" charset="0"/>
              </a:rPr>
              <a:t>afet ve acil durum haberleşmesi </a:t>
            </a:r>
            <a:r>
              <a:rPr lang="tr-TR" sz="2400" dirty="0">
                <a:solidFill>
                  <a:schemeClr val="accent5">
                    <a:lumMod val="50000"/>
                  </a:schemeClr>
                </a:solidFill>
                <a:ea typeface="Times New Roman" panose="02020603050405020304" pitchFamily="18" charset="0"/>
              </a:rPr>
              <a:t>denir..</a:t>
            </a:r>
            <a:endParaRPr lang="tr-TR" sz="2400" dirty="0">
              <a:solidFill>
                <a:schemeClr val="accent5">
                  <a:lumMod val="50000"/>
                </a:schemeClr>
              </a:solidFill>
              <a:effectLst/>
              <a:ea typeface="Times New Roman" panose="02020603050405020304" pitchFamily="18" charset="0"/>
            </a:endParaRPr>
          </a:p>
        </p:txBody>
      </p:sp>
      <p:sp>
        <p:nvSpPr>
          <p:cNvPr id="8" name="Metin kutusu 7"/>
          <p:cNvSpPr txBox="1"/>
          <p:nvPr/>
        </p:nvSpPr>
        <p:spPr>
          <a:xfrm>
            <a:off x="4331368" y="1440000"/>
            <a:ext cx="30238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600" b="1" dirty="0" smtClean="0">
                <a:solidFill>
                  <a:schemeClr val="accent5">
                    <a:lumMod val="50000"/>
                  </a:schemeClr>
                </a:solidFill>
              </a:rPr>
              <a:t>TANIM</a:t>
            </a:r>
            <a:endParaRPr lang="tr-TR" sz="36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4" name="Metin kutusu 3"/>
          <p:cNvSpPr txBox="1"/>
          <p:nvPr/>
        </p:nvSpPr>
        <p:spPr>
          <a:xfrm>
            <a:off x="0" y="624398"/>
            <a:ext cx="12192000" cy="40011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tr-TR" sz="2000" b="1" dirty="0" smtClean="0">
                <a:solidFill>
                  <a:schemeClr val="bg1"/>
                </a:solidFill>
              </a:rPr>
              <a:t>ULUSLARARASI AFET VE ACİL TIP KONGRESİ 2016 </a:t>
            </a:r>
            <a:endParaRPr lang="tr-TR" sz="2000" b="1" dirty="0">
              <a:solidFill>
                <a:schemeClr val="bg1"/>
              </a:solidFill>
            </a:endParaRPr>
          </a:p>
        </p:txBody>
      </p:sp>
      <p:pic>
        <p:nvPicPr>
          <p:cNvPr id="5" name="Picture 1" descr="amblem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904561" y="5596246"/>
            <a:ext cx="900752" cy="100083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2760281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Dikdörtgen"/>
          <p:cNvSpPr/>
          <p:nvPr/>
        </p:nvSpPr>
        <p:spPr>
          <a:xfrm>
            <a:off x="936000" y="2423994"/>
            <a:ext cx="10210801" cy="32162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449263">
              <a:spcBef>
                <a:spcPts val="7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tr-TR" sz="2400" dirty="0" smtClean="0">
                <a:solidFill>
                  <a:schemeClr val="accent5">
                    <a:lumMod val="50000"/>
                  </a:schemeClr>
                </a:solidFill>
                <a:latin typeface="Calibri" pitchFamily="34" charset="0"/>
              </a:rPr>
              <a:t>Genel telefon şebekesi çökmüştür veya aşırı kullanım sonucu bloke olmuştur</a:t>
            </a:r>
          </a:p>
          <a:p>
            <a:pPr algn="just" defTabSz="449263">
              <a:spcBef>
                <a:spcPts val="7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tr-TR" sz="2400" dirty="0" smtClean="0">
                <a:solidFill>
                  <a:schemeClr val="accent5">
                    <a:lumMod val="50000"/>
                  </a:schemeClr>
                </a:solidFill>
                <a:latin typeface="Calibri" pitchFamily="34" charset="0"/>
              </a:rPr>
              <a:t>Elektrik şebekesi devre dışıdır</a:t>
            </a:r>
          </a:p>
          <a:p>
            <a:pPr algn="just" defTabSz="449263">
              <a:spcBef>
                <a:spcPts val="7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tr-TR" sz="2400" dirty="0" smtClean="0">
                <a:solidFill>
                  <a:schemeClr val="accent5">
                    <a:lumMod val="50000"/>
                  </a:schemeClr>
                </a:solidFill>
                <a:latin typeface="Calibri" pitchFamily="34" charset="0"/>
              </a:rPr>
              <a:t>Haber merkezleri kullanılmaz hale gelmiştir</a:t>
            </a:r>
          </a:p>
          <a:p>
            <a:pPr algn="just" defTabSz="449263">
              <a:spcBef>
                <a:spcPts val="7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tr-TR" sz="2400" dirty="0" smtClean="0">
                <a:solidFill>
                  <a:schemeClr val="accent5">
                    <a:lumMod val="50000"/>
                  </a:schemeClr>
                </a:solidFill>
                <a:latin typeface="Calibri" pitchFamily="34" charset="0"/>
              </a:rPr>
              <a:t>Panik </a:t>
            </a:r>
            <a:r>
              <a:rPr lang="tr-TR" sz="2400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</a:rPr>
              <a:t>havası </a:t>
            </a:r>
            <a:r>
              <a:rPr lang="tr-TR" sz="2400" dirty="0" smtClean="0">
                <a:solidFill>
                  <a:schemeClr val="accent5">
                    <a:lumMod val="50000"/>
                  </a:schemeClr>
                </a:solidFill>
                <a:latin typeface="Calibri" pitchFamily="34" charset="0"/>
              </a:rPr>
              <a:t>mevcuttur</a:t>
            </a:r>
            <a:endParaRPr lang="tr-TR" sz="2400" dirty="0">
              <a:solidFill>
                <a:schemeClr val="accent5">
                  <a:lumMod val="50000"/>
                </a:schemeClr>
              </a:solidFill>
              <a:latin typeface="Calibri" pitchFamily="34" charset="0"/>
            </a:endParaRPr>
          </a:p>
          <a:p>
            <a:pPr algn="just" defTabSz="449263">
              <a:spcBef>
                <a:spcPts val="7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tr-TR" sz="2400" dirty="0" smtClean="0">
                <a:solidFill>
                  <a:schemeClr val="accent5">
                    <a:lumMod val="50000"/>
                  </a:schemeClr>
                </a:solidFill>
                <a:latin typeface="Calibri" pitchFamily="34" charset="0"/>
              </a:rPr>
              <a:t>Meydana </a:t>
            </a:r>
            <a:r>
              <a:rPr lang="tr-TR" sz="2400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</a:rPr>
              <a:t>gelen olayın insanlarda yarattığı şok etkisi </a:t>
            </a:r>
            <a:r>
              <a:rPr lang="tr-TR" sz="2400" dirty="0" smtClean="0">
                <a:solidFill>
                  <a:schemeClr val="accent5">
                    <a:lumMod val="50000"/>
                  </a:schemeClr>
                </a:solidFill>
                <a:latin typeface="Calibri" pitchFamily="34" charset="0"/>
              </a:rPr>
              <a:t>mevcuttur</a:t>
            </a:r>
            <a:endParaRPr lang="tr-TR" sz="2400" dirty="0">
              <a:solidFill>
                <a:schemeClr val="accent5">
                  <a:lumMod val="50000"/>
                </a:schemeClr>
              </a:solidFill>
              <a:latin typeface="Calibri" pitchFamily="34" charset="0"/>
            </a:endParaRPr>
          </a:p>
          <a:p>
            <a:pPr algn="ctr" defTabSz="449263">
              <a:spcBef>
                <a:spcPts val="7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tr-TR" sz="2400" u="sng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ÖNCELİK</a:t>
            </a:r>
          </a:p>
          <a:p>
            <a:pPr algn="ctr" defTabSz="449263">
              <a:spcBef>
                <a:spcPts val="7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tr-TR" sz="2400" u="sng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Gerek </a:t>
            </a:r>
            <a:r>
              <a:rPr lang="tr-TR" sz="2400" u="sng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kendi, gerekse yakınlarının hayatını kurtarma veya güvenlik altına </a:t>
            </a:r>
            <a:r>
              <a:rPr lang="tr-TR" sz="2400" u="sng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almaktır.</a:t>
            </a:r>
            <a:endParaRPr lang="tr-TR" sz="2400" u="sng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9" name="8 Dikdörtgen"/>
          <p:cNvSpPr/>
          <p:nvPr/>
        </p:nvSpPr>
        <p:spPr>
          <a:xfrm>
            <a:off x="3672000" y="1440000"/>
            <a:ext cx="4536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3600" b="1" dirty="0" smtClean="0">
                <a:solidFill>
                  <a:schemeClr val="accent5">
                    <a:lumMod val="50000"/>
                  </a:schemeClr>
                </a:solidFill>
                <a:latin typeface="Calibri" pitchFamily="34" charset="0"/>
              </a:rPr>
              <a:t>KARŞILAŞILAN DURUM</a:t>
            </a:r>
            <a:endParaRPr lang="tr-TR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4" name="Metin kutusu 3"/>
          <p:cNvSpPr txBox="1"/>
          <p:nvPr/>
        </p:nvSpPr>
        <p:spPr>
          <a:xfrm>
            <a:off x="0" y="624398"/>
            <a:ext cx="12192000" cy="40011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tr-TR" sz="2000" b="1" dirty="0" smtClean="0">
                <a:solidFill>
                  <a:schemeClr val="bg1"/>
                </a:solidFill>
              </a:rPr>
              <a:t>ULUSLARARASI AFET VE ACİL TIP KONGRESİ 2016 </a:t>
            </a:r>
            <a:endParaRPr lang="tr-TR" sz="2000" b="1" dirty="0">
              <a:solidFill>
                <a:schemeClr val="bg1"/>
              </a:solidFill>
            </a:endParaRPr>
          </a:p>
        </p:txBody>
      </p:sp>
      <p:pic>
        <p:nvPicPr>
          <p:cNvPr id="5" name="Picture 1" descr="amblem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904561" y="5596246"/>
            <a:ext cx="900752" cy="100083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3893948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Dikdörtgen"/>
          <p:cNvSpPr/>
          <p:nvPr/>
        </p:nvSpPr>
        <p:spPr>
          <a:xfrm>
            <a:off x="936000" y="2268059"/>
            <a:ext cx="9366738" cy="36856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defTabSz="449263">
              <a:lnSpc>
                <a:spcPct val="150000"/>
              </a:lnSpc>
              <a:spcBef>
                <a:spcPts val="7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tr-TR" sz="2400" dirty="0" smtClean="0">
                <a:solidFill>
                  <a:schemeClr val="accent5">
                    <a:lumMod val="50000"/>
                  </a:schemeClr>
                </a:solidFill>
                <a:latin typeface="Calibri" pitchFamily="34" charset="0"/>
              </a:rPr>
              <a:t>Kurum veya kuruluşların gerek kendi içlerinde, gerekse birbirleri arasındaki iletişimleri kopmuştur</a:t>
            </a:r>
          </a:p>
          <a:p>
            <a:pPr algn="just" defTabSz="449263">
              <a:lnSpc>
                <a:spcPct val="150000"/>
              </a:lnSpc>
              <a:spcBef>
                <a:spcPts val="7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tr-TR" sz="2400" dirty="0" smtClean="0">
                <a:solidFill>
                  <a:schemeClr val="accent5">
                    <a:lumMod val="50000"/>
                  </a:schemeClr>
                </a:solidFill>
                <a:latin typeface="Calibri" pitchFamily="34" charset="0"/>
              </a:rPr>
              <a:t>Ortamda sağlıklı bir bilgi akışı yoktur, bilgi eksikliği ve kirliliği mevcuttur</a:t>
            </a:r>
          </a:p>
          <a:p>
            <a:pPr algn="just" defTabSz="449263">
              <a:lnSpc>
                <a:spcPct val="150000"/>
              </a:lnSpc>
              <a:spcBef>
                <a:spcPts val="7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tr-TR" sz="2400" dirty="0" smtClean="0">
                <a:solidFill>
                  <a:schemeClr val="accent5">
                    <a:lumMod val="50000"/>
                  </a:schemeClr>
                </a:solidFill>
                <a:latin typeface="Calibri" pitchFamily="34" charset="0"/>
              </a:rPr>
              <a:t>Bölgeye </a:t>
            </a:r>
            <a:r>
              <a:rPr lang="tr-TR" sz="2400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</a:rPr>
              <a:t>yerel olmayan kamu kurum veya kuruluşları, askeri birlikler, emniyet güçleri, arama kurtarma grupları intikal </a:t>
            </a:r>
            <a:r>
              <a:rPr lang="tr-TR" sz="2400" dirty="0" smtClean="0">
                <a:solidFill>
                  <a:schemeClr val="accent5">
                    <a:lumMod val="50000"/>
                  </a:schemeClr>
                </a:solidFill>
                <a:latin typeface="Calibri" pitchFamily="34" charset="0"/>
              </a:rPr>
              <a:t>etmiştir</a:t>
            </a:r>
            <a:endParaRPr lang="tr-TR" sz="2400" dirty="0">
              <a:solidFill>
                <a:schemeClr val="accent5">
                  <a:lumMod val="50000"/>
                </a:schemeClr>
              </a:solidFill>
              <a:latin typeface="Calibri" pitchFamily="34" charset="0"/>
            </a:endParaRPr>
          </a:p>
          <a:p>
            <a:pPr algn="just" defTabSz="449263">
              <a:lnSpc>
                <a:spcPct val="150000"/>
              </a:lnSpc>
              <a:spcBef>
                <a:spcPts val="7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tr-TR" sz="2400" dirty="0" smtClean="0">
                <a:solidFill>
                  <a:schemeClr val="accent5">
                    <a:lumMod val="50000"/>
                  </a:schemeClr>
                </a:solidFill>
                <a:latin typeface="Calibri" pitchFamily="34" charset="0"/>
              </a:rPr>
              <a:t>Farklı </a:t>
            </a:r>
            <a:r>
              <a:rPr lang="tr-TR" sz="2400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</a:rPr>
              <a:t>birimler arasında teknik yönden haberleşme </a:t>
            </a:r>
            <a:r>
              <a:rPr lang="tr-TR" sz="2400" dirty="0" smtClean="0">
                <a:solidFill>
                  <a:schemeClr val="accent5">
                    <a:lumMod val="50000"/>
                  </a:schemeClr>
                </a:solidFill>
                <a:latin typeface="Calibri" pitchFamily="34" charset="0"/>
              </a:rPr>
              <a:t>sağlanamamaktadır</a:t>
            </a:r>
            <a:endParaRPr lang="tr-TR" sz="24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9" name="8 Dikdörtgen"/>
          <p:cNvSpPr/>
          <p:nvPr/>
        </p:nvSpPr>
        <p:spPr>
          <a:xfrm>
            <a:off x="3672000" y="1440000"/>
            <a:ext cx="453600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tr-TR" sz="3600" b="1" dirty="0" smtClean="0">
                <a:solidFill>
                  <a:schemeClr val="accent5">
                    <a:lumMod val="50000"/>
                  </a:schemeClr>
                </a:solidFill>
                <a:latin typeface="Calibri" pitchFamily="34" charset="0"/>
              </a:rPr>
              <a:t>KARŞILAŞILAN DURUM</a:t>
            </a:r>
          </a:p>
        </p:txBody>
      </p:sp>
      <p:sp>
        <p:nvSpPr>
          <p:cNvPr id="4" name="Metin kutusu 3"/>
          <p:cNvSpPr txBox="1"/>
          <p:nvPr/>
        </p:nvSpPr>
        <p:spPr>
          <a:xfrm>
            <a:off x="0" y="624398"/>
            <a:ext cx="12192000" cy="40011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tr-TR" sz="2000" b="1" dirty="0" smtClean="0">
                <a:solidFill>
                  <a:schemeClr val="bg1"/>
                </a:solidFill>
              </a:rPr>
              <a:t>ULUSLARARASI AFET VE ACİL TIP KONGRESİ 2016 </a:t>
            </a:r>
            <a:endParaRPr lang="tr-TR" sz="2000" b="1" dirty="0">
              <a:solidFill>
                <a:schemeClr val="bg1"/>
              </a:solidFill>
            </a:endParaRPr>
          </a:p>
        </p:txBody>
      </p:sp>
      <p:pic>
        <p:nvPicPr>
          <p:cNvPr id="5" name="Picture 1" descr="amblem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904561" y="5596246"/>
            <a:ext cx="900752" cy="100083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3026425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ikdörtgen 2"/>
          <p:cNvSpPr/>
          <p:nvPr/>
        </p:nvSpPr>
        <p:spPr>
          <a:xfrm>
            <a:off x="1790153" y="2582579"/>
            <a:ext cx="8106033" cy="11430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tr-TR" sz="2400" u="sng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anose="02020603050405020304" pitchFamily="18" charset="0"/>
              </a:rPr>
              <a:t>Bu durumda hiç bir bağlantı ihtiyacı olmayan telsiz sistemleri ile  haberleşme zinciri oluşturmak en uygun çözüm olmaktadır.</a:t>
            </a:r>
            <a:endParaRPr lang="tr-TR" sz="2400" u="sng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Times New Roman" panose="02020603050405020304" pitchFamily="18" charset="0"/>
            </a:endParaRPr>
          </a:p>
        </p:txBody>
      </p:sp>
      <p:sp>
        <p:nvSpPr>
          <p:cNvPr id="8" name="7 Dikdörtgen"/>
          <p:cNvSpPr/>
          <p:nvPr/>
        </p:nvSpPr>
        <p:spPr>
          <a:xfrm>
            <a:off x="4833942" y="1440000"/>
            <a:ext cx="165660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tr-TR" sz="3600" b="1" dirty="0" smtClean="0">
                <a:solidFill>
                  <a:schemeClr val="accent5">
                    <a:lumMod val="50000"/>
                  </a:schemeClr>
                </a:solidFill>
                <a:latin typeface="Calibri" pitchFamily="34" charset="0"/>
              </a:rPr>
              <a:t>ÇÖZÜM</a:t>
            </a:r>
          </a:p>
        </p:txBody>
      </p:sp>
      <p:sp>
        <p:nvSpPr>
          <p:cNvPr id="4" name="Metin kutusu 3"/>
          <p:cNvSpPr txBox="1"/>
          <p:nvPr/>
        </p:nvSpPr>
        <p:spPr>
          <a:xfrm>
            <a:off x="0" y="624398"/>
            <a:ext cx="12192000" cy="40011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tr-TR" sz="2000" b="1" dirty="0" smtClean="0">
                <a:solidFill>
                  <a:schemeClr val="bg1"/>
                </a:solidFill>
              </a:rPr>
              <a:t>ULUSLARARASI AFET VE ACİL TIP KONGRESİ 2016 </a:t>
            </a:r>
            <a:endParaRPr lang="tr-TR" sz="2000" b="1" dirty="0">
              <a:solidFill>
                <a:schemeClr val="bg1"/>
              </a:solidFill>
            </a:endParaRPr>
          </a:p>
        </p:txBody>
      </p:sp>
      <p:pic>
        <p:nvPicPr>
          <p:cNvPr id="5" name="Picture 1" descr="amblem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904561" y="5596246"/>
            <a:ext cx="900752" cy="100083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2960432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ikdörtgen 2"/>
          <p:cNvSpPr/>
          <p:nvPr/>
        </p:nvSpPr>
        <p:spPr>
          <a:xfrm>
            <a:off x="1368000" y="1440000"/>
            <a:ext cx="9684000" cy="6480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tr-TR" sz="2800" dirty="0">
                <a:solidFill>
                  <a:schemeClr val="accent5">
                    <a:lumMod val="50000"/>
                  </a:schemeClr>
                </a:solidFill>
                <a:ea typeface="Times New Roman" panose="02020603050405020304" pitchFamily="18" charset="0"/>
              </a:rPr>
              <a:t> </a:t>
            </a:r>
            <a:r>
              <a:rPr lang="tr-TR" sz="3600" b="1" dirty="0" smtClean="0">
                <a:solidFill>
                  <a:schemeClr val="accent5">
                    <a:lumMod val="50000"/>
                  </a:schemeClr>
                </a:solidFill>
                <a:ea typeface="Times New Roman" panose="02020603050405020304" pitchFamily="18" charset="0"/>
              </a:rPr>
              <a:t>MERKEZ ve SAHA İÇİN HABERLEŞME YÖNTEMLERİ</a:t>
            </a:r>
            <a:endParaRPr lang="tr-TR" sz="3600" b="1" dirty="0">
              <a:solidFill>
                <a:schemeClr val="accent5">
                  <a:lumMod val="50000"/>
                </a:schemeClr>
              </a:solidFill>
              <a:effectLst/>
              <a:ea typeface="Times New Roman" panose="02020603050405020304" pitchFamily="18" charset="0"/>
            </a:endParaRPr>
          </a:p>
        </p:txBody>
      </p:sp>
      <p:sp>
        <p:nvSpPr>
          <p:cNvPr id="8" name="Metin kutusu 7"/>
          <p:cNvSpPr txBox="1"/>
          <p:nvPr/>
        </p:nvSpPr>
        <p:spPr>
          <a:xfrm>
            <a:off x="950702" y="2488007"/>
            <a:ext cx="5082591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 smtClean="0">
                <a:solidFill>
                  <a:schemeClr val="accent5">
                    <a:lumMod val="50000"/>
                  </a:schemeClr>
                </a:solidFill>
              </a:rPr>
              <a:t>Telli Haberleşme Yöntemleri</a:t>
            </a:r>
          </a:p>
          <a:p>
            <a:r>
              <a:rPr lang="tr-TR" sz="2400" b="1" dirty="0" smtClean="0">
                <a:solidFill>
                  <a:schemeClr val="accent5">
                    <a:lumMod val="50000"/>
                  </a:schemeClr>
                </a:solidFill>
              </a:rPr>
              <a:t>İki terminal arasında kablo bağlantısı</a:t>
            </a:r>
            <a:endParaRPr lang="tr-TR" sz="2400" b="1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tr-TR" sz="2400" dirty="0" smtClean="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tr-TR" sz="2400" dirty="0" smtClean="0">
                <a:solidFill>
                  <a:schemeClr val="accent5">
                    <a:lumMod val="50000"/>
                  </a:schemeClr>
                </a:solidFill>
              </a:rPr>
              <a:t>Telefon</a:t>
            </a:r>
          </a:p>
          <a:p>
            <a:r>
              <a:rPr lang="tr-TR" sz="2400" dirty="0" smtClean="0">
                <a:solidFill>
                  <a:schemeClr val="accent5">
                    <a:lumMod val="50000"/>
                  </a:schemeClr>
                </a:solidFill>
              </a:rPr>
              <a:t>Faks</a:t>
            </a:r>
          </a:p>
          <a:p>
            <a:r>
              <a:rPr lang="tr-TR" sz="2400" dirty="0" smtClean="0">
                <a:solidFill>
                  <a:schemeClr val="accent5">
                    <a:lumMod val="50000"/>
                  </a:schemeClr>
                </a:solidFill>
              </a:rPr>
              <a:t>Teleks</a:t>
            </a:r>
          </a:p>
          <a:p>
            <a:r>
              <a:rPr lang="tr-TR" sz="2400" dirty="0" smtClean="0">
                <a:solidFill>
                  <a:schemeClr val="accent5">
                    <a:lumMod val="50000"/>
                  </a:schemeClr>
                </a:solidFill>
              </a:rPr>
              <a:t>Fiber optik vb. </a:t>
            </a:r>
          </a:p>
          <a:p>
            <a:r>
              <a:rPr lang="tr-TR" sz="2400" dirty="0" smtClean="0">
                <a:solidFill>
                  <a:schemeClr val="accent5">
                    <a:lumMod val="50000"/>
                  </a:schemeClr>
                </a:solidFill>
              </a:rPr>
              <a:t>Internet</a:t>
            </a:r>
          </a:p>
          <a:p>
            <a:r>
              <a:rPr lang="tr-TR" sz="2400" dirty="0" smtClean="0">
                <a:solidFill>
                  <a:schemeClr val="accent5">
                    <a:lumMod val="50000"/>
                  </a:schemeClr>
                </a:solidFill>
              </a:rPr>
              <a:t>GSM (baz istasyon/santral)</a:t>
            </a:r>
          </a:p>
          <a:p>
            <a:endParaRPr lang="tr-TR" sz="24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9" name="Metin kutusu 8"/>
          <p:cNvSpPr txBox="1"/>
          <p:nvPr/>
        </p:nvSpPr>
        <p:spPr>
          <a:xfrm>
            <a:off x="6367813" y="2488007"/>
            <a:ext cx="511291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 smtClean="0">
                <a:solidFill>
                  <a:schemeClr val="accent5">
                    <a:lumMod val="50000"/>
                  </a:schemeClr>
                </a:solidFill>
              </a:rPr>
              <a:t>Telsiz Haberleşme Yöntemleri</a:t>
            </a:r>
          </a:p>
          <a:p>
            <a:r>
              <a:rPr lang="tr-TR" sz="2400" b="1" dirty="0" smtClean="0">
                <a:solidFill>
                  <a:schemeClr val="accent5">
                    <a:lumMod val="50000"/>
                  </a:schemeClr>
                </a:solidFill>
              </a:rPr>
              <a:t>İki terminal arasında kablo bağı yok</a:t>
            </a:r>
          </a:p>
          <a:p>
            <a:endParaRPr lang="tr-TR" sz="2400" dirty="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tr-TR" sz="2400" dirty="0" smtClean="0">
                <a:solidFill>
                  <a:schemeClr val="accent5">
                    <a:lumMod val="50000"/>
                  </a:schemeClr>
                </a:solidFill>
              </a:rPr>
              <a:t>Analog Telsiz Sistemleri</a:t>
            </a:r>
          </a:p>
          <a:p>
            <a:r>
              <a:rPr lang="tr-TR" sz="2400" dirty="0" smtClean="0">
                <a:solidFill>
                  <a:schemeClr val="accent5">
                    <a:lumMod val="50000"/>
                  </a:schemeClr>
                </a:solidFill>
              </a:rPr>
              <a:t>Dijital Telsiz Sistemleri</a:t>
            </a:r>
          </a:p>
          <a:p>
            <a:r>
              <a:rPr lang="tr-TR" sz="2400" dirty="0" smtClean="0">
                <a:solidFill>
                  <a:schemeClr val="accent5">
                    <a:lumMod val="50000"/>
                  </a:schemeClr>
                </a:solidFill>
              </a:rPr>
              <a:t>Uydu Haberleşme sistemleri</a:t>
            </a:r>
            <a:endParaRPr lang="tr-TR" sz="24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5" name="Metin kutusu 4"/>
          <p:cNvSpPr txBox="1"/>
          <p:nvPr/>
        </p:nvSpPr>
        <p:spPr>
          <a:xfrm>
            <a:off x="0" y="624398"/>
            <a:ext cx="12192000" cy="40011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tr-TR" sz="2000" b="1" dirty="0" smtClean="0">
                <a:solidFill>
                  <a:schemeClr val="bg1"/>
                </a:solidFill>
              </a:rPr>
              <a:t>ULUSLARARASI AFET VE ACİL TIP KONGRESİ 2016 </a:t>
            </a:r>
            <a:endParaRPr lang="tr-TR" sz="2000" b="1" dirty="0">
              <a:solidFill>
                <a:schemeClr val="bg1"/>
              </a:solidFill>
            </a:endParaRPr>
          </a:p>
        </p:txBody>
      </p:sp>
      <p:pic>
        <p:nvPicPr>
          <p:cNvPr id="6" name="Picture 1" descr="amblem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904561" y="5596246"/>
            <a:ext cx="900752" cy="100083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3547148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ikdörtgen 2"/>
          <p:cNvSpPr/>
          <p:nvPr/>
        </p:nvSpPr>
        <p:spPr>
          <a:xfrm>
            <a:off x="1540042" y="1661971"/>
            <a:ext cx="8910045" cy="6718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tr-TR" sz="2800" b="1" dirty="0">
                <a:solidFill>
                  <a:schemeClr val="accent5">
                    <a:lumMod val="50000"/>
                  </a:schemeClr>
                </a:solidFill>
                <a:ea typeface="Times New Roman" panose="02020603050405020304" pitchFamily="18" charset="0"/>
              </a:rPr>
              <a:t> </a:t>
            </a:r>
            <a:endParaRPr lang="tr-TR" sz="2800" b="1" dirty="0">
              <a:solidFill>
                <a:schemeClr val="accent5">
                  <a:lumMod val="50000"/>
                </a:schemeClr>
              </a:solidFill>
              <a:effectLst/>
              <a:ea typeface="Times New Roman" panose="02020603050405020304" pitchFamily="18" charset="0"/>
            </a:endParaRPr>
          </a:p>
        </p:txBody>
      </p:sp>
      <p:sp>
        <p:nvSpPr>
          <p:cNvPr id="8" name="Metin kutusu 7"/>
          <p:cNvSpPr txBox="1"/>
          <p:nvPr/>
        </p:nvSpPr>
        <p:spPr>
          <a:xfrm>
            <a:off x="936000" y="2199414"/>
            <a:ext cx="10315977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tr-TR" sz="2400" dirty="0" smtClean="0">
                <a:solidFill>
                  <a:schemeClr val="accent5">
                    <a:lumMod val="50000"/>
                  </a:schemeClr>
                </a:solidFill>
              </a:rPr>
              <a:t>Hem kamu kurumları hem de STK‘lar operasyon alanı ile merkezleri arasında  veri, ses, görüntü ve benzeri bilgileri aktarma kabiliyetine sahiptir</a:t>
            </a:r>
          </a:p>
          <a:p>
            <a:pPr>
              <a:lnSpc>
                <a:spcPct val="150000"/>
              </a:lnSpc>
            </a:pPr>
            <a:r>
              <a:rPr lang="tr-TR" sz="2400" dirty="0" smtClean="0">
                <a:solidFill>
                  <a:schemeClr val="accent5">
                    <a:lumMod val="50000"/>
                  </a:schemeClr>
                </a:solidFill>
              </a:rPr>
              <a:t>Amatör telsizciler uluslararası istasyonlarla görüşme yapabilirler</a:t>
            </a:r>
          </a:p>
          <a:p>
            <a:pPr>
              <a:lnSpc>
                <a:spcPct val="150000"/>
              </a:lnSpc>
            </a:pPr>
            <a:r>
              <a:rPr lang="tr-TR" sz="2400" dirty="0" smtClean="0">
                <a:solidFill>
                  <a:schemeClr val="accent5">
                    <a:lumMod val="50000"/>
                  </a:schemeClr>
                </a:solidFill>
              </a:rPr>
              <a:t>Tüm bu birimler kendi içlerinde değişik yöntemlerle haberleşebilirler</a:t>
            </a:r>
          </a:p>
          <a:p>
            <a:pPr algn="ctr">
              <a:lnSpc>
                <a:spcPct val="150000"/>
              </a:lnSpc>
            </a:pPr>
            <a:r>
              <a:rPr lang="tr-TR" sz="2400" u="sng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Ancak önemli olan bir afet veya olağanüstü durumda birimler arası haberleşmeyi sağlayabilmektir.</a:t>
            </a:r>
            <a:endParaRPr lang="tr-TR" sz="2400" u="sng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Dikdörtgen 9"/>
          <p:cNvSpPr/>
          <p:nvPr/>
        </p:nvSpPr>
        <p:spPr>
          <a:xfrm>
            <a:off x="1368000" y="1440000"/>
            <a:ext cx="9684000" cy="6480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tr-TR" sz="2800" dirty="0">
                <a:solidFill>
                  <a:schemeClr val="accent5">
                    <a:lumMod val="50000"/>
                  </a:schemeClr>
                </a:solidFill>
                <a:ea typeface="Times New Roman" panose="02020603050405020304" pitchFamily="18" charset="0"/>
              </a:rPr>
              <a:t> </a:t>
            </a:r>
            <a:r>
              <a:rPr lang="tr-TR" sz="3600" b="1" dirty="0" smtClean="0">
                <a:solidFill>
                  <a:schemeClr val="accent5">
                    <a:lumMod val="50000"/>
                  </a:schemeClr>
                </a:solidFill>
                <a:ea typeface="Times New Roman" panose="02020603050405020304" pitchFamily="18" charset="0"/>
              </a:rPr>
              <a:t>MERKEZ ve SAHA İÇİN HABERLEŞME YÖNTEMLERİ</a:t>
            </a:r>
            <a:endParaRPr lang="tr-TR" sz="3600" b="1" dirty="0">
              <a:solidFill>
                <a:schemeClr val="accent5">
                  <a:lumMod val="50000"/>
                </a:schemeClr>
              </a:solidFill>
              <a:effectLst/>
              <a:ea typeface="Times New Roman" panose="02020603050405020304" pitchFamily="18" charset="0"/>
            </a:endParaRPr>
          </a:p>
        </p:txBody>
      </p:sp>
      <p:sp>
        <p:nvSpPr>
          <p:cNvPr id="5" name="Metin kutusu 4"/>
          <p:cNvSpPr txBox="1"/>
          <p:nvPr/>
        </p:nvSpPr>
        <p:spPr>
          <a:xfrm>
            <a:off x="0" y="624398"/>
            <a:ext cx="12192000" cy="40011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tr-TR" sz="2000" b="1" dirty="0" smtClean="0">
                <a:solidFill>
                  <a:schemeClr val="bg1"/>
                </a:solidFill>
              </a:rPr>
              <a:t>ULUSLARARASI AFET VE ACİL TIP KONGRESİ 2016 </a:t>
            </a:r>
            <a:endParaRPr lang="tr-TR" sz="2000" b="1" dirty="0">
              <a:solidFill>
                <a:schemeClr val="bg1"/>
              </a:solidFill>
            </a:endParaRPr>
          </a:p>
        </p:txBody>
      </p:sp>
      <p:pic>
        <p:nvPicPr>
          <p:cNvPr id="6" name="Picture 1" descr="amblem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904561" y="5596246"/>
            <a:ext cx="900752" cy="100083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2074350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kutusu 3"/>
          <p:cNvSpPr txBox="1"/>
          <p:nvPr/>
        </p:nvSpPr>
        <p:spPr>
          <a:xfrm>
            <a:off x="0" y="659567"/>
            <a:ext cx="12192000" cy="40011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tr-TR" sz="2000" b="1" dirty="0" smtClean="0">
                <a:solidFill>
                  <a:schemeClr val="bg1"/>
                </a:solidFill>
              </a:rPr>
              <a:t>AFET ve AFET EĞİTİMİ KONGRESİ                                     19 – 23 KASIM 2014                                            Kemer - ANTALYA</a:t>
            </a:r>
            <a:endParaRPr lang="tr-TR" sz="2000" b="1" dirty="0">
              <a:solidFill>
                <a:schemeClr val="bg1"/>
              </a:solidFill>
            </a:endParaRPr>
          </a:p>
        </p:txBody>
      </p:sp>
      <p:sp>
        <p:nvSpPr>
          <p:cNvPr id="7" name="Metin kutusu 6"/>
          <p:cNvSpPr txBox="1"/>
          <p:nvPr/>
        </p:nvSpPr>
        <p:spPr>
          <a:xfrm>
            <a:off x="0" y="624398"/>
            <a:ext cx="12192000" cy="40011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tr-TR" sz="2000" b="1" dirty="0" smtClean="0">
                <a:solidFill>
                  <a:schemeClr val="bg1"/>
                </a:solidFill>
              </a:rPr>
              <a:t>ULUSLARARASI AFET VE ACİL TIP KONGRESİ 2016 </a:t>
            </a:r>
            <a:endParaRPr lang="tr-TR" sz="2000" b="1" dirty="0">
              <a:solidFill>
                <a:schemeClr val="bg1"/>
              </a:solidFill>
            </a:endParaRPr>
          </a:p>
        </p:txBody>
      </p:sp>
      <p:sp>
        <p:nvSpPr>
          <p:cNvPr id="8" name="Metin kutusu 7"/>
          <p:cNvSpPr txBox="1"/>
          <p:nvPr/>
        </p:nvSpPr>
        <p:spPr>
          <a:xfrm>
            <a:off x="936000" y="2199414"/>
            <a:ext cx="10315977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tr-TR" sz="2400" dirty="0" smtClean="0">
                <a:solidFill>
                  <a:schemeClr val="accent5">
                    <a:lumMod val="50000"/>
                  </a:schemeClr>
                </a:solidFill>
              </a:rPr>
              <a:t>Afet veya olağanüstü durumlarda yakın, orta ve uzun mesafe haberleşme tekniklerinin kullanılması gerekebilir;</a:t>
            </a:r>
          </a:p>
          <a:p>
            <a:pPr>
              <a:lnSpc>
                <a:spcPct val="150000"/>
              </a:lnSpc>
            </a:pPr>
            <a:r>
              <a:rPr lang="tr-TR" sz="2400" dirty="0" smtClean="0">
                <a:solidFill>
                  <a:schemeClr val="accent5">
                    <a:lumMod val="50000"/>
                  </a:schemeClr>
                </a:solidFill>
              </a:rPr>
              <a:t>Yakın, yerel ve bölgesel mesafe için VHF-UHF haberleşmesi,</a:t>
            </a:r>
          </a:p>
          <a:p>
            <a:pPr>
              <a:lnSpc>
                <a:spcPct val="150000"/>
              </a:lnSpc>
            </a:pPr>
            <a:r>
              <a:rPr lang="tr-TR" sz="2400" dirty="0" smtClean="0">
                <a:solidFill>
                  <a:schemeClr val="accent5">
                    <a:lumMod val="50000"/>
                  </a:schemeClr>
                </a:solidFill>
              </a:rPr>
              <a:t>Orta ve uzun mesafe için </a:t>
            </a:r>
            <a:r>
              <a:rPr lang="tr-TR" sz="2400" dirty="0" err="1" smtClean="0">
                <a:solidFill>
                  <a:schemeClr val="accent5">
                    <a:lumMod val="50000"/>
                  </a:schemeClr>
                </a:solidFill>
              </a:rPr>
              <a:t>Low</a:t>
            </a:r>
            <a:r>
              <a:rPr lang="tr-TR" sz="2400" dirty="0" smtClean="0">
                <a:solidFill>
                  <a:schemeClr val="accent5">
                    <a:lumMod val="50000"/>
                  </a:schemeClr>
                </a:solidFill>
              </a:rPr>
              <a:t> VHF ve HF-SSB haberleşmesi,</a:t>
            </a:r>
          </a:p>
          <a:p>
            <a:pPr>
              <a:lnSpc>
                <a:spcPct val="150000"/>
              </a:lnSpc>
            </a:pPr>
            <a:r>
              <a:rPr lang="tr-TR" sz="2400" dirty="0" smtClean="0">
                <a:solidFill>
                  <a:schemeClr val="accent5">
                    <a:lumMod val="50000"/>
                  </a:schemeClr>
                </a:solidFill>
              </a:rPr>
              <a:t>Dolayısı ile amaca uygun haberleşme ve frekans çeşidinin seçilmesi gerekir,</a:t>
            </a:r>
          </a:p>
          <a:p>
            <a:pPr>
              <a:lnSpc>
                <a:spcPct val="150000"/>
              </a:lnSpc>
            </a:pPr>
            <a:r>
              <a:rPr lang="tr-TR" sz="2400" dirty="0" smtClean="0">
                <a:solidFill>
                  <a:schemeClr val="accent5">
                    <a:lumMod val="50000"/>
                  </a:schemeClr>
                </a:solidFill>
              </a:rPr>
              <a:t>Kullanılacak olan frekanslar resmi otorite tarafından (BTK) yasal izin ile verilir.</a:t>
            </a:r>
            <a:endParaRPr lang="tr-TR" sz="24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0" name="Dikdörtgen 9"/>
          <p:cNvSpPr/>
          <p:nvPr/>
        </p:nvSpPr>
        <p:spPr>
          <a:xfrm>
            <a:off x="1368000" y="1440000"/>
            <a:ext cx="9684000" cy="6480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tr-TR" sz="2800" dirty="0">
                <a:solidFill>
                  <a:schemeClr val="accent5">
                    <a:lumMod val="50000"/>
                  </a:schemeClr>
                </a:solidFill>
                <a:ea typeface="Times New Roman" panose="02020603050405020304" pitchFamily="18" charset="0"/>
              </a:rPr>
              <a:t> </a:t>
            </a:r>
            <a:r>
              <a:rPr lang="tr-TR" sz="3600" b="1" dirty="0" smtClean="0">
                <a:solidFill>
                  <a:schemeClr val="accent5">
                    <a:lumMod val="50000"/>
                  </a:schemeClr>
                </a:solidFill>
                <a:ea typeface="Times New Roman" panose="02020603050405020304" pitchFamily="18" charset="0"/>
              </a:rPr>
              <a:t>MERKEZ ve SAHA İÇİN HABERLEŞME YÖNTEMLERİ</a:t>
            </a:r>
            <a:endParaRPr lang="tr-TR" sz="3600" b="1" dirty="0">
              <a:solidFill>
                <a:schemeClr val="accent5">
                  <a:lumMod val="50000"/>
                </a:schemeClr>
              </a:solidFill>
              <a:effectLst/>
              <a:ea typeface="Times New Roman" panose="02020603050405020304" pitchFamily="18" charset="0"/>
            </a:endParaRPr>
          </a:p>
        </p:txBody>
      </p:sp>
      <p:pic>
        <p:nvPicPr>
          <p:cNvPr id="12" name="Picture 1" descr="amblem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904561" y="5596246"/>
            <a:ext cx="900752" cy="100083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4032012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wrap="square">
        <a:spAutoFit/>
      </a:bodyPr>
      <a:lstStyle>
        <a:defPPr algn="just">
          <a:spcAft>
            <a:spcPts val="0"/>
          </a:spcAft>
          <a:defRPr sz="2400" dirty="0" smtClean="0"/>
        </a:defPPr>
      </a:lstStyle>
    </a:spDef>
  </a:objectDefaults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1287</TotalTime>
  <Words>1117</Words>
  <Application>Microsoft Office PowerPoint</Application>
  <PresentationFormat>Özel</PresentationFormat>
  <Paragraphs>150</Paragraphs>
  <Slides>22</Slides>
  <Notes>4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22</vt:i4>
      </vt:variant>
    </vt:vector>
  </HeadingPairs>
  <TitlesOfParts>
    <vt:vector size="23" baseType="lpstr">
      <vt:lpstr>Office Teması</vt:lpstr>
      <vt:lpstr>Slayt 1</vt:lpstr>
      <vt:lpstr>Slayt 2</vt:lpstr>
      <vt:lpstr>Slayt 3</vt:lpstr>
      <vt:lpstr>Slayt 4</vt:lpstr>
      <vt:lpstr>Slayt 5</vt:lpstr>
      <vt:lpstr>Slayt 6</vt:lpstr>
      <vt:lpstr>Slayt 7</vt:lpstr>
      <vt:lpstr>Slayt 8</vt:lpstr>
      <vt:lpstr>Slayt 9</vt:lpstr>
      <vt:lpstr>Slayt 10</vt:lpstr>
      <vt:lpstr>Slayt 11</vt:lpstr>
      <vt:lpstr>Slayt 12</vt:lpstr>
      <vt:lpstr>Slayt 13</vt:lpstr>
      <vt:lpstr>Slayt 14</vt:lpstr>
      <vt:lpstr>Slayt 15</vt:lpstr>
      <vt:lpstr>Slayt 16</vt:lpstr>
      <vt:lpstr>Slayt 17</vt:lpstr>
      <vt:lpstr>Slayt 18</vt:lpstr>
      <vt:lpstr>Slayt 19</vt:lpstr>
      <vt:lpstr>Slayt 20</vt:lpstr>
      <vt:lpstr>Slayt 21</vt:lpstr>
      <vt:lpstr>Slayt 22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Leonardo</dc:creator>
  <cp:lastModifiedBy>eerbas</cp:lastModifiedBy>
  <cp:revision>165</cp:revision>
  <dcterms:created xsi:type="dcterms:W3CDTF">2014-10-10T18:11:22Z</dcterms:created>
  <dcterms:modified xsi:type="dcterms:W3CDTF">2016-05-13T07:02:16Z</dcterms:modified>
</cp:coreProperties>
</file>