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80" r:id="rId5"/>
    <p:sldId id="282" r:id="rId6"/>
    <p:sldId id="276" r:id="rId7"/>
    <p:sldId id="271" r:id="rId8"/>
    <p:sldId id="272" r:id="rId9"/>
    <p:sldId id="286" r:id="rId10"/>
    <p:sldId id="287" r:id="rId11"/>
    <p:sldId id="288" r:id="rId12"/>
    <p:sldId id="269" r:id="rId13"/>
    <p:sldId id="275" r:id="rId14"/>
    <p:sldId id="259" r:id="rId15"/>
    <p:sldId id="285" r:id="rId16"/>
    <p:sldId id="268" r:id="rId17"/>
    <p:sldId id="260" r:id="rId18"/>
    <p:sldId id="261" r:id="rId19"/>
    <p:sldId id="262" r:id="rId20"/>
    <p:sldId id="263" r:id="rId21"/>
    <p:sldId id="279" r:id="rId22"/>
    <p:sldId id="265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9D4E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-96" y="-5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183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55E58-6455-4E31-8F05-D2C0E6AA7300}" type="datetimeFigureOut">
              <a:rPr lang="tr-TR" smtClean="0"/>
              <a:pPr/>
              <a:t>13.05.2016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EEF-5CC9-4ECA-BDF8-4497A1F80C6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10127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EEF-5CC9-4ECA-BDF8-4497A1F80C6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61443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EEF-5CC9-4ECA-BDF8-4497A1F80C6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61443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EEF-5CC9-4ECA-BDF8-4497A1F80C6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61443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EEF-5CC9-4ECA-BDF8-4497A1F80C6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61443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1A2C-8857-43D0-8FE1-17D434EFD252}" type="datetimeFigureOut">
              <a:rPr lang="tr-TR" smtClean="0"/>
              <a:pPr/>
              <a:t>13.05.2016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D7FE-6A6C-462B-882E-0BE04A519C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9874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1A2C-8857-43D0-8FE1-17D434EFD252}" type="datetimeFigureOut">
              <a:rPr lang="tr-TR" smtClean="0"/>
              <a:pPr/>
              <a:t>13.05.2016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D7FE-6A6C-462B-882E-0BE04A519C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0089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1A2C-8857-43D0-8FE1-17D434EFD252}" type="datetimeFigureOut">
              <a:rPr lang="tr-TR" smtClean="0"/>
              <a:pPr/>
              <a:t>13.05.2016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D7FE-6A6C-462B-882E-0BE04A519C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0507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1A2C-8857-43D0-8FE1-17D434EFD252}" type="datetimeFigureOut">
              <a:rPr lang="tr-TR" smtClean="0"/>
              <a:pPr/>
              <a:t>13.05.2016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D7FE-6A6C-462B-882E-0BE04A519C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7067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1A2C-8857-43D0-8FE1-17D434EFD252}" type="datetimeFigureOut">
              <a:rPr lang="tr-TR" smtClean="0"/>
              <a:pPr/>
              <a:t>13.05.2016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D7FE-6A6C-462B-882E-0BE04A519C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0134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1A2C-8857-43D0-8FE1-17D434EFD252}" type="datetimeFigureOut">
              <a:rPr lang="tr-TR" smtClean="0"/>
              <a:pPr/>
              <a:t>13.05.2016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D7FE-6A6C-462B-882E-0BE04A519C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20526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1A2C-8857-43D0-8FE1-17D434EFD252}" type="datetimeFigureOut">
              <a:rPr lang="tr-TR" smtClean="0"/>
              <a:pPr/>
              <a:t>13.05.2016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D7FE-6A6C-462B-882E-0BE04A519C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9861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1A2C-8857-43D0-8FE1-17D434EFD252}" type="datetimeFigureOut">
              <a:rPr lang="tr-TR" smtClean="0"/>
              <a:pPr/>
              <a:t>13.05.2016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D7FE-6A6C-462B-882E-0BE04A519C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67892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1A2C-8857-43D0-8FE1-17D434EFD252}" type="datetimeFigureOut">
              <a:rPr lang="tr-TR" smtClean="0"/>
              <a:pPr/>
              <a:t>13.05.2016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D7FE-6A6C-462B-882E-0BE04A519C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0920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1A2C-8857-43D0-8FE1-17D434EFD252}" type="datetimeFigureOut">
              <a:rPr lang="tr-TR" smtClean="0"/>
              <a:pPr/>
              <a:t>13.05.2016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D7FE-6A6C-462B-882E-0BE04A519C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1512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1A2C-8857-43D0-8FE1-17D434EFD252}" type="datetimeFigureOut">
              <a:rPr lang="tr-TR" smtClean="0"/>
              <a:pPr/>
              <a:t>13.05.2016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D7FE-6A6C-462B-882E-0BE04A519C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4101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61A2C-8857-43D0-8FE1-17D434EFD252}" type="datetimeFigureOut">
              <a:rPr lang="tr-TR" smtClean="0"/>
              <a:pPr/>
              <a:t>13.05.2016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8D7FE-6A6C-462B-882E-0BE04A519C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22605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 6"/>
          <p:cNvGrpSpPr/>
          <p:nvPr/>
        </p:nvGrpSpPr>
        <p:grpSpPr>
          <a:xfrm>
            <a:off x="0" y="624398"/>
            <a:ext cx="12192000" cy="5682618"/>
            <a:chOff x="0" y="659567"/>
            <a:chExt cx="12192000" cy="5408654"/>
          </a:xfrm>
        </p:grpSpPr>
        <p:sp>
          <p:nvSpPr>
            <p:cNvPr id="4" name="Metin kutusu 3"/>
            <p:cNvSpPr txBox="1"/>
            <p:nvPr/>
          </p:nvSpPr>
          <p:spPr>
            <a:xfrm>
              <a:off x="0" y="659567"/>
              <a:ext cx="12192000" cy="38082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000" b="1" dirty="0" smtClean="0">
                  <a:solidFill>
                    <a:schemeClr val="bg1"/>
                  </a:solidFill>
                </a:rPr>
                <a:t>ULUSLARARASI AFET VE ACİL TIP KONGRESİ 2016 </a:t>
              </a:r>
              <a:endParaRPr lang="tr-TR" sz="2000" b="1" dirty="0">
                <a:solidFill>
                  <a:schemeClr val="bg1"/>
                </a:solidFill>
              </a:endParaRPr>
            </a:p>
          </p:txBody>
        </p:sp>
        <p:pic>
          <p:nvPicPr>
            <p:cNvPr id="6" name="Resim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609961" y="4371578"/>
              <a:ext cx="1517670" cy="1696643"/>
            </a:xfrm>
            <a:prstGeom prst="rect">
              <a:avLst/>
            </a:prstGeom>
          </p:spPr>
        </p:pic>
      </p:grpSp>
      <p:sp>
        <p:nvSpPr>
          <p:cNvPr id="8" name="Dikdörtgen 7"/>
          <p:cNvSpPr/>
          <p:nvPr/>
        </p:nvSpPr>
        <p:spPr>
          <a:xfrm>
            <a:off x="1000960" y="2106289"/>
            <a:ext cx="10672997" cy="1085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4800" b="1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AFETLERDE HABERLEŞME</a:t>
            </a:r>
            <a:endParaRPr lang="tr-TR" sz="4800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4569355" y="3502174"/>
            <a:ext cx="34658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</a:rPr>
              <a:t>Erhan ERBAŞ TA2DJ</a:t>
            </a:r>
          </a:p>
          <a:p>
            <a:pPr algn="ctr"/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</a:rPr>
              <a:t>Leonardo RAGNO TA1FR</a:t>
            </a:r>
            <a:endParaRPr lang="tr-TR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8932984" y="5680891"/>
            <a:ext cx="2485294" cy="707886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2000" b="1" dirty="0" smtClean="0">
                <a:solidFill>
                  <a:schemeClr val="accent5">
                    <a:lumMod val="50000"/>
                  </a:schemeClr>
                </a:solidFill>
              </a:rPr>
              <a:t>13-15 MAYIS 2016</a:t>
            </a:r>
          </a:p>
          <a:p>
            <a:pPr algn="ctr">
              <a:spcAft>
                <a:spcPts val="0"/>
              </a:spcAft>
            </a:pPr>
            <a:r>
              <a:rPr lang="tr-TR" sz="2000" b="1" dirty="0" err="1" smtClean="0">
                <a:solidFill>
                  <a:schemeClr val="accent5">
                    <a:lumMod val="50000"/>
                  </a:schemeClr>
                </a:solidFill>
              </a:rPr>
              <a:t>Congresium</a:t>
            </a:r>
            <a:r>
              <a:rPr lang="tr-TR" sz="2000" b="1" dirty="0" smtClean="0">
                <a:solidFill>
                  <a:schemeClr val="accent5">
                    <a:lumMod val="50000"/>
                  </a:schemeClr>
                </a:solidFill>
              </a:rPr>
              <a:t>-ANKARA</a:t>
            </a:r>
          </a:p>
        </p:txBody>
      </p:sp>
    </p:spTree>
    <p:extLst>
      <p:ext uri="{BB962C8B-B14F-4D97-AF65-F5344CB8AC3E}">
        <p14:creationId xmlns:p14="http://schemas.microsoft.com/office/powerpoint/2010/main" xmlns="" val="170156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0" y="659567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AFET ve AFET EĞİTİMİ KONGRESİ                                     19 – 23 KASIM 2014                                            Kemer - ANTALYA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8" name="Dikdörtgen 8"/>
          <p:cNvSpPr/>
          <p:nvPr/>
        </p:nvSpPr>
        <p:spPr>
          <a:xfrm>
            <a:off x="1368000" y="1440000"/>
            <a:ext cx="9684000" cy="64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28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 </a:t>
            </a:r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MERKEZ ve SAHA İÇİN HABERLEŞME YÖNTEMLERİ</a:t>
            </a:r>
            <a:endParaRPr lang="tr-TR" sz="3600" b="1" dirty="0"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0" name="Dikdörtgen 1"/>
          <p:cNvSpPr/>
          <p:nvPr/>
        </p:nvSpPr>
        <p:spPr>
          <a:xfrm>
            <a:off x="936000" y="2300070"/>
            <a:ext cx="1059167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PMR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(lisanssız,</a:t>
            </a:r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kullanım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ücreti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yok, mesafe kısıtlı, STK’lar için uygun)</a:t>
            </a:r>
            <a:endParaRPr lang="tr-TR" sz="2400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VHF-UHF Kamu Kurum Sistemleri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(her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kurumun kendi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mevzuatında belirtilen özel kurallar ve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ulusal düzenleyici olan BTK tarafından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frekans tahsisi)</a:t>
            </a:r>
            <a:endParaRPr lang="tr-TR" sz="2400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VHF-UHF Ortak Kullanımlı Telsiz Hizmeti (OKTH)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(aylık ve yıllık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kullanım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tahsisli, ücretli, ulusal düzenleyici olan BTK tarafından frekans tahsisi)</a:t>
            </a:r>
            <a:endParaRPr lang="tr-TR" sz="2400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VHF-UHF Amatör Telsiz Servisi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(Kıyı Emniyeti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Genel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Müdürlüğü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tarafından sınav sonucu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lisansı verilen, ücretsiz,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hobi amaçlı kullanım, frekansları ve kuralları uluslararası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otoriteler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ITU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ve IARU tarafından belirlenir ve tüm dünyada geçerli)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tr-TR" sz="2400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</p:txBody>
      </p:sp>
      <p:pic>
        <p:nvPicPr>
          <p:cNvPr id="12" name="Picture 1" descr="ambl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03201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0" y="659567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AFET ve AFET EĞİTİMİ KONGRESİ                                     19 – 23 KASIM 2014                                            Kemer - ANTALYA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8" name="Dikdörtgen 8"/>
          <p:cNvSpPr/>
          <p:nvPr/>
        </p:nvSpPr>
        <p:spPr>
          <a:xfrm>
            <a:off x="1368000" y="1440000"/>
            <a:ext cx="9684000" cy="64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28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 </a:t>
            </a:r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MERKEZ ve SAHA İÇİN HABERLEŞME YÖNTEMLERİ</a:t>
            </a:r>
            <a:endParaRPr lang="tr-TR" sz="3600" b="1" dirty="0"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0" name="Dikdörtgen 1"/>
          <p:cNvSpPr/>
          <p:nvPr/>
        </p:nvSpPr>
        <p:spPr>
          <a:xfrm>
            <a:off x="936000" y="2810790"/>
            <a:ext cx="1059167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HF-SSB Kamu Kurum Sistemleri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(kısa dalga bandı, her kurumun kendi mevzuatında belirtilen özel kurallar, ulusal düzenleyici olan BTK tarafından frekans tahsisi)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tr-TR" sz="2400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HF-SSB Amatör Telsiz Servisi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(kısa dalga bandı, Kıyı Emniyeti Genel Müdürlüğü tarafından sınav sonucu lisansı verilen, ücretsiz,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hobi amaçlı kullanım, frekansları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uluslararası otoriteler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ITU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ve IARU tarafından belirlenir ve tüm dünyada geçerli)</a:t>
            </a:r>
            <a:endParaRPr lang="tr-TR" sz="2400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</p:txBody>
      </p:sp>
      <p:pic>
        <p:nvPicPr>
          <p:cNvPr id="12" name="Picture 1" descr="ambl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03201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520000" y="1440000"/>
            <a:ext cx="6712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</a:rPr>
              <a:t>MERKEZ HABERLEŞME BİRİMLERİ</a:t>
            </a:r>
            <a:endParaRPr lang="tr-T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378039" y="2673853"/>
            <a:ext cx="457200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</a:rPr>
              <a:t>KAMU</a:t>
            </a:r>
            <a:endParaRPr lang="tr-T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 AFAD (İl Afet Yönetim Merkezleri)</a:t>
            </a:r>
          </a:p>
          <a:p>
            <a:pPr>
              <a:spcBef>
                <a:spcPts val="600"/>
              </a:spcBef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 AKOM</a:t>
            </a:r>
          </a:p>
          <a:p>
            <a:pPr>
              <a:spcBef>
                <a:spcPts val="600"/>
              </a:spcBef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 SAKOM</a:t>
            </a:r>
            <a:endParaRPr lang="tr-T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6096000" y="2665615"/>
            <a:ext cx="511291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</a:rPr>
              <a:t>SİVİL TOPLUM KURULUŞLARI</a:t>
            </a:r>
            <a:endParaRPr lang="tr-TR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 KIZILAY (MAFOM)</a:t>
            </a:r>
          </a:p>
          <a:p>
            <a:pPr>
              <a:spcBef>
                <a:spcPts val="600"/>
              </a:spcBef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 ARAMA KURTARMA DERNEKLERİ</a:t>
            </a:r>
          </a:p>
          <a:p>
            <a:pPr>
              <a:spcBef>
                <a:spcPts val="600"/>
              </a:spcBef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 AMATÖR TELSİZ DERNEKLERİ</a:t>
            </a:r>
            <a:endParaRPr lang="tr-T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7" name="Picture 1" descr="amblem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8250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/>
          <p:cNvSpPr txBox="1"/>
          <p:nvPr/>
        </p:nvSpPr>
        <p:spPr>
          <a:xfrm>
            <a:off x="814138" y="1943992"/>
            <a:ext cx="103159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Afet ve Acil Durum Müdürlüğü veya AKOM benzeri merkezlerde altyapının tüm birimlerle haberleşebilecek kapasitede olması gerekmektedir.</a:t>
            </a:r>
            <a:endParaRPr lang="tr-T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9" name="Picture 8" descr="afad dış.jpg"/>
          <p:cNvPicPr>
            <a:picLocks/>
          </p:cNvPicPr>
          <p:nvPr/>
        </p:nvPicPr>
        <p:blipFill>
          <a:blip r:embed="rId2" cstate="print"/>
          <a:srcRect t="4199" b="16798"/>
          <a:stretch>
            <a:fillRect/>
          </a:stretch>
        </p:blipFill>
        <p:spPr>
          <a:xfrm>
            <a:off x="2380575" y="2813971"/>
            <a:ext cx="2880000" cy="1599782"/>
          </a:xfrm>
          <a:prstGeom prst="rect">
            <a:avLst/>
          </a:prstGeom>
        </p:spPr>
      </p:pic>
      <p:pic>
        <p:nvPicPr>
          <p:cNvPr id="10" name="Picture 9" descr="afad iç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71365" y="4698097"/>
            <a:ext cx="2880000" cy="1872000"/>
          </a:xfrm>
          <a:prstGeom prst="rect">
            <a:avLst/>
          </a:prstGeom>
        </p:spPr>
      </p:pic>
      <p:pic>
        <p:nvPicPr>
          <p:cNvPr id="11" name="Picture 10" descr="akom dış.png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18597" y="2790092"/>
            <a:ext cx="2880000" cy="1657966"/>
          </a:xfrm>
          <a:prstGeom prst="rect">
            <a:avLst/>
          </a:prstGeom>
        </p:spPr>
      </p:pic>
      <p:pic>
        <p:nvPicPr>
          <p:cNvPr id="12" name="Picture 11" descr="akom iç.jpg"/>
          <p:cNvPicPr>
            <a:picLocks/>
          </p:cNvPicPr>
          <p:nvPr/>
        </p:nvPicPr>
        <p:blipFill>
          <a:blip r:embed="rId5" cstate="print"/>
          <a:srcRect l="4681" r="7021"/>
          <a:stretch>
            <a:fillRect/>
          </a:stretch>
        </p:blipFill>
        <p:spPr>
          <a:xfrm>
            <a:off x="6819966" y="4678120"/>
            <a:ext cx="2880000" cy="1872000"/>
          </a:xfrm>
          <a:prstGeom prst="rect">
            <a:avLst/>
          </a:prstGeom>
        </p:spPr>
      </p:pic>
      <p:sp>
        <p:nvSpPr>
          <p:cNvPr id="14" name="Metin kutusu 13"/>
          <p:cNvSpPr txBox="1"/>
          <p:nvPr/>
        </p:nvSpPr>
        <p:spPr>
          <a:xfrm>
            <a:off x="2520000" y="1440000"/>
            <a:ext cx="6712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</a:rPr>
              <a:t>MERKEZ HABERLEŞME BİRİMLERİ</a:t>
            </a:r>
            <a:endParaRPr lang="tr-T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15" name="Picture 1" descr="amblem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7435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84679" y="2177650"/>
            <a:ext cx="1092756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Merkez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</a:rPr>
              <a:t>içerisinde kendine ait bir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alanda </a:t>
            </a:r>
          </a:p>
          <a:p>
            <a:pPr algn="just">
              <a:spcAft>
                <a:spcPts val="0"/>
              </a:spcAf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Haberleşme gizliliği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</a:rPr>
              <a:t>göz önüne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alınarak</a:t>
            </a:r>
          </a:p>
          <a:p>
            <a:pPr algn="just">
              <a:spcAft>
                <a:spcPts val="0"/>
              </a:spcAf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Yetkisiz personel ve kişilerin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</a:rPr>
              <a:t>erişimi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olmayacak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</a:rPr>
              <a:t>bir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konumda</a:t>
            </a:r>
          </a:p>
          <a:p>
            <a:pPr algn="just">
              <a:spcAft>
                <a:spcPts val="0"/>
              </a:spcAf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Görece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</a:rPr>
              <a:t>sessiz bir noktada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olmalıdır </a:t>
            </a:r>
          </a:p>
          <a:p>
            <a:pPr algn="just">
              <a:spcAft>
                <a:spcPts val="0"/>
              </a:spcAft>
            </a:pPr>
            <a:endParaRPr lang="tr-TR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spcAft>
                <a:spcPts val="0"/>
              </a:spcAft>
            </a:pPr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</a:rPr>
              <a:t>PERSONEL</a:t>
            </a:r>
          </a:p>
          <a:p>
            <a:pPr algn="just">
              <a:spcAft>
                <a:spcPts val="0"/>
              </a:spcAf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Haberleşme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</a:rPr>
              <a:t>ile ilgilenecek kuruluş personeli daha önceden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belirlenmiş</a:t>
            </a:r>
          </a:p>
          <a:p>
            <a:pPr algn="just">
              <a:spcAft>
                <a:spcPts val="0"/>
              </a:spcAf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Kullanılan santral, faks, modem, </a:t>
            </a:r>
            <a:r>
              <a:rPr lang="tr-TR" sz="2400" dirty="0" err="1" smtClean="0">
                <a:solidFill>
                  <a:schemeClr val="accent5">
                    <a:lumMod val="50000"/>
                  </a:schemeClr>
                </a:solidFill>
              </a:rPr>
              <a:t>router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 ve telsiz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</a:rPr>
              <a:t>cihazları gibi malzeme hakkında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bilgili Bir arıza anında profesyonel destek gelene kadar alternatif üretebilecek bilgi birikimi ve mesleki deneyime sahip olmalıdır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2520000" y="1440000"/>
            <a:ext cx="6712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</a:rPr>
              <a:t>MERKEZ HABERLEŞME BİRİMLERİ</a:t>
            </a:r>
            <a:endParaRPr lang="tr-T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1" descr="amblem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2787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84680" y="2357531"/>
            <a:ext cx="105159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</a:rPr>
              <a:t>AMAÇ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Afet ya da olağanüstü durumda </a:t>
            </a:r>
            <a:r>
              <a:rPr lang="tr-TR" sz="2400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Merkezin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 kendi kendine yetebilmesi ve kritik süreçlerde </a:t>
            </a:r>
            <a:r>
              <a:rPr lang="tr-TR" sz="2400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hiç bir zaman haberleşmenin kesintiye uğramamasıdır.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endParaRPr lang="tr-TR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20000" y="1440000"/>
            <a:ext cx="6712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</a:rPr>
              <a:t>MERKEZ HABERLEŞME BİRİMLERİ</a:t>
            </a:r>
            <a:endParaRPr lang="tr-T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1" descr="amblem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2787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/>
          <p:cNvSpPr txBox="1"/>
          <p:nvPr/>
        </p:nvSpPr>
        <p:spPr>
          <a:xfrm>
            <a:off x="1570892" y="1440000"/>
            <a:ext cx="8979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</a:rPr>
              <a:t>OPERASYON (SAHA) HABERLEŞME BİRİMLERİ</a:t>
            </a:r>
            <a:endParaRPr lang="tr-T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378039" y="1931782"/>
            <a:ext cx="44303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</a:rPr>
              <a:t>KAMU</a:t>
            </a:r>
          </a:p>
          <a:p>
            <a:r>
              <a:rPr lang="tr-TR" sz="2000" dirty="0" smtClean="0">
                <a:solidFill>
                  <a:schemeClr val="accent5">
                    <a:lumMod val="50000"/>
                  </a:schemeClr>
                </a:solidFill>
              </a:rPr>
              <a:t>Mobil Komuta Araçları</a:t>
            </a:r>
          </a:p>
          <a:p>
            <a:r>
              <a:rPr lang="tr-TR" sz="2000" dirty="0" smtClean="0">
                <a:solidFill>
                  <a:schemeClr val="accent5">
                    <a:lumMod val="50000"/>
                  </a:schemeClr>
                </a:solidFill>
              </a:rPr>
              <a:t>Mobil Haberleşme Araçları </a:t>
            </a:r>
          </a:p>
          <a:p>
            <a:r>
              <a:rPr lang="tr-TR" sz="2000" dirty="0" smtClean="0">
                <a:solidFill>
                  <a:schemeClr val="accent5">
                    <a:lumMod val="50000"/>
                  </a:schemeClr>
                </a:solidFill>
              </a:rPr>
              <a:t>Valilik, AFAD, UMKE</a:t>
            </a:r>
            <a:endParaRPr lang="tr-TR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8221132" y="5487425"/>
            <a:ext cx="33104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</a:rPr>
              <a:t>STK</a:t>
            </a:r>
          </a:p>
          <a:p>
            <a:r>
              <a:rPr lang="tr-TR" sz="2000" dirty="0" smtClean="0">
                <a:solidFill>
                  <a:schemeClr val="accent5">
                    <a:lumMod val="50000"/>
                  </a:schemeClr>
                </a:solidFill>
              </a:rPr>
              <a:t>Amatör Telsiz </a:t>
            </a:r>
          </a:p>
          <a:p>
            <a:r>
              <a:rPr lang="tr-TR" sz="2000" dirty="0" smtClean="0">
                <a:solidFill>
                  <a:schemeClr val="accent5">
                    <a:lumMod val="50000"/>
                  </a:schemeClr>
                </a:solidFill>
              </a:rPr>
              <a:t>Mobil İstasyonları</a:t>
            </a:r>
          </a:p>
        </p:txBody>
      </p:sp>
      <p:pic>
        <p:nvPicPr>
          <p:cNvPr id="13" name="Picture 12" descr="afad mobil 1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13534" y="2048298"/>
            <a:ext cx="3577288" cy="2268000"/>
          </a:xfrm>
          <a:prstGeom prst="rect">
            <a:avLst/>
          </a:prstGeom>
        </p:spPr>
      </p:pic>
      <p:pic>
        <p:nvPicPr>
          <p:cNvPr id="16" name="Picture 15" descr="mobile2.jpg"/>
          <p:cNvPicPr>
            <a:picLocks/>
          </p:cNvPicPr>
          <p:nvPr/>
        </p:nvPicPr>
        <p:blipFill>
          <a:blip r:embed="rId3" cstate="print"/>
          <a:srcRect b="11656"/>
          <a:stretch>
            <a:fillRect/>
          </a:stretch>
        </p:blipFill>
        <p:spPr>
          <a:xfrm>
            <a:off x="4511412" y="4391997"/>
            <a:ext cx="3574255" cy="2268000"/>
          </a:xfrm>
          <a:prstGeom prst="rect">
            <a:avLst/>
          </a:prstGeom>
        </p:spPr>
      </p:pic>
      <p:pic>
        <p:nvPicPr>
          <p:cNvPr id="17" name="Picture 16" descr="umke araç iç.jpg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87882" y="5014164"/>
            <a:ext cx="2386271" cy="1656000"/>
          </a:xfrm>
          <a:prstGeom prst="rect">
            <a:avLst/>
          </a:prstGeom>
        </p:spPr>
      </p:pic>
      <p:pic>
        <p:nvPicPr>
          <p:cNvPr id="18" name="Picture 17" descr="umke araç.jpg"/>
          <p:cNvPicPr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88921" y="3286463"/>
            <a:ext cx="2386406" cy="1656000"/>
          </a:xfrm>
          <a:prstGeom prst="rect">
            <a:avLst/>
          </a:prstGeom>
        </p:spPr>
      </p:pic>
      <p:pic>
        <p:nvPicPr>
          <p:cNvPr id="20" name="Picture 19" descr="mobile baz.png"/>
          <p:cNvPicPr>
            <a:picLocks noChangeAspect="1"/>
          </p:cNvPicPr>
          <p:nvPr/>
        </p:nvPicPr>
        <p:blipFill rotWithShape="1">
          <a:blip r:embed="rId6" cstate="print"/>
          <a:srcRect t="7818" b="-4332"/>
          <a:stretch/>
        </p:blipFill>
        <p:spPr>
          <a:xfrm>
            <a:off x="8333364" y="2636970"/>
            <a:ext cx="2317702" cy="2988000"/>
          </a:xfrm>
          <a:prstGeom prst="rect">
            <a:avLst/>
          </a:prstGeom>
        </p:spPr>
      </p:pic>
      <p:sp>
        <p:nvSpPr>
          <p:cNvPr id="21" name="Metin kutusu 9"/>
          <p:cNvSpPr txBox="1"/>
          <p:nvPr/>
        </p:nvSpPr>
        <p:spPr>
          <a:xfrm>
            <a:off x="8305803" y="1949873"/>
            <a:ext cx="33104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</a:rPr>
              <a:t>GSM</a:t>
            </a:r>
          </a:p>
          <a:p>
            <a:r>
              <a:rPr lang="tr-TR" sz="2000" dirty="0" smtClean="0">
                <a:solidFill>
                  <a:schemeClr val="accent5">
                    <a:lumMod val="50000"/>
                  </a:schemeClr>
                </a:solidFill>
              </a:rPr>
              <a:t>Mobil Baz İstasyonları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12" name="Picture 1" descr="amblem 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4832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1"/>
          <p:cNvSpPr/>
          <p:nvPr/>
        </p:nvSpPr>
        <p:spPr>
          <a:xfrm>
            <a:off x="1005313" y="2856662"/>
            <a:ext cx="10800000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Birimin afet ya da olağanüstü durumda kendi kendine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</a:rPr>
              <a:t>yetebilmesi ve kritik süreçlerde </a:t>
            </a:r>
            <a:r>
              <a:rPr lang="tr-TR" sz="2400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hiç bir </a:t>
            </a:r>
            <a:r>
              <a:rPr lang="tr-TR" sz="2400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zaman </a:t>
            </a:r>
            <a:r>
              <a:rPr lang="tr-TR" sz="2400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merkez ile haberleşmesinin </a:t>
            </a:r>
            <a:r>
              <a:rPr lang="tr-TR" sz="2400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kesintiye uğramamasıdır. 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570892" y="1440000"/>
            <a:ext cx="8979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</a:rPr>
              <a:t>OPERASYON (SAHA) HABERLEŞME BİRİMLERİ</a:t>
            </a:r>
            <a:endParaRPr lang="tr-T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1" descr="amblem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Metin kutusu 1"/>
          <p:cNvSpPr txBox="1"/>
          <p:nvPr/>
        </p:nvSpPr>
        <p:spPr>
          <a:xfrm>
            <a:off x="1005313" y="2086331"/>
            <a:ext cx="121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b="1" dirty="0">
                <a:solidFill>
                  <a:schemeClr val="accent5">
                    <a:lumMod val="50000"/>
                  </a:schemeClr>
                </a:solidFill>
              </a:rPr>
              <a:t>AMAÇ</a:t>
            </a:r>
          </a:p>
        </p:txBody>
      </p:sp>
    </p:spTree>
    <p:extLst>
      <p:ext uri="{BB962C8B-B14F-4D97-AF65-F5344CB8AC3E}">
        <p14:creationId xmlns:p14="http://schemas.microsoft.com/office/powerpoint/2010/main" xmlns="" val="51887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/>
          <p:cNvSpPr txBox="1"/>
          <p:nvPr/>
        </p:nvSpPr>
        <p:spPr>
          <a:xfrm>
            <a:off x="2160000" y="1440000"/>
            <a:ext cx="8061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</a:rPr>
              <a:t>OPERASYON EKİPLERİNİN HABERLEŞMESİ</a:t>
            </a:r>
            <a:endParaRPr lang="tr-T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ikdörtgen 1"/>
          <p:cNvSpPr/>
          <p:nvPr/>
        </p:nvSpPr>
        <p:spPr>
          <a:xfrm>
            <a:off x="900830" y="2626360"/>
            <a:ext cx="10955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Saha birim içi haberleşme için tercih edilebilecek yöntem telsiz haberleşmesidir.  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1" descr="amblem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47469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45896" y="2503076"/>
            <a:ext cx="84003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Röle ve benzeri yardımcı aktarma sistemlerinin çalışmadığı durumda  </a:t>
            </a:r>
            <a:r>
              <a:rPr lang="tr-TR" sz="2400" dirty="0" err="1" smtClean="0">
                <a:solidFill>
                  <a:schemeClr val="accent5">
                    <a:lumMod val="50000"/>
                  </a:schemeClr>
                </a:solidFill>
              </a:rPr>
              <a:t>simpleks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 telsizler ile iletişim zinciri kurulması </a:t>
            </a:r>
          </a:p>
        </p:txBody>
      </p:sp>
      <p:sp>
        <p:nvSpPr>
          <p:cNvPr id="9" name="Rectangle 8"/>
          <p:cNvSpPr/>
          <p:nvPr/>
        </p:nvSpPr>
        <p:spPr>
          <a:xfrm>
            <a:off x="1953286" y="3454703"/>
            <a:ext cx="84003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Haberleşme ile ilgili personelin mutlaka eğitilmesi</a:t>
            </a:r>
          </a:p>
          <a:p>
            <a:pPr algn="ctr"/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Eğitim ve tatbikat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3997" y="4318180"/>
            <a:ext cx="1170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</a:rPr>
              <a:t>Eğitimli personel, uygun ve bakımlı telsiz-batarya, doğru konum belirleme, kısa ve öz mesaj </a:t>
            </a:r>
          </a:p>
        </p:txBody>
      </p:sp>
      <p:sp>
        <p:nvSpPr>
          <p:cNvPr id="11" name="8 Dikdörtgen"/>
          <p:cNvSpPr/>
          <p:nvPr/>
        </p:nvSpPr>
        <p:spPr>
          <a:xfrm>
            <a:off x="2160000" y="1440000"/>
            <a:ext cx="8060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</a:rPr>
              <a:t>OPERASYON EKİPLERİNİN HABERLEŞMESİ</a:t>
            </a:r>
            <a:endParaRPr lang="tr-T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7" name="Picture 1" descr="amblem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6688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41180" y="2619832"/>
            <a:ext cx="8909640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Afet ve olağanüstü durumlarda haberleşmenin kesintisiz sağlanabilmesi için gereken yol ve yöntemlerin belirlenmesi ve uygulanması, kurumlar arası haberleşme koordinasyonunun sağlanması.</a:t>
            </a:r>
            <a:endParaRPr lang="tr-TR" sz="2400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331368" y="1440000"/>
            <a:ext cx="3023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</a:rPr>
              <a:t>AMAÇ</a:t>
            </a:r>
            <a:endParaRPr lang="tr-T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1" descr="amblem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4495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2160000" y="1440000"/>
            <a:ext cx="8060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</a:rPr>
              <a:t>OPERASYON EKİPLERİNİN HABERLEŞMESİ</a:t>
            </a:r>
            <a:endParaRPr lang="tr-T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936000" y="2328133"/>
            <a:ext cx="10800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Operasyon ekiplerindeki amatör telsizciler kendi frekanslarından görüşürler Haberleşme gizliliği olmadığından sakıncalı olabilir</a:t>
            </a:r>
          </a:p>
          <a:p>
            <a:pPr>
              <a:spcBef>
                <a:spcPts val="600"/>
              </a:spcBef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İyi eğitimli ve tecrübeli bir amatör telsizci bilgi ve becerisi ile haberleşmeyi devam ettirebilir</a:t>
            </a:r>
          </a:p>
          <a:p>
            <a:pPr>
              <a:spcBef>
                <a:spcPts val="600"/>
              </a:spcBef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Yurt dışı operasyonlarda yerel otorite ile koordinasyon sağlanmalı</a:t>
            </a:r>
          </a:p>
          <a:p>
            <a:pPr>
              <a:spcBef>
                <a:spcPts val="600"/>
              </a:spcBef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Gidilecek ülkenin kanun ve mevzuatı ile sistem uyumu incelenmeli</a:t>
            </a:r>
          </a:p>
          <a:p>
            <a:pPr>
              <a:spcBef>
                <a:spcPts val="600"/>
              </a:spcBef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Uydu telefonlarının avantajı kurulum kolaylığı taşınabilirliği, dezavantajı yüksek maliyet ve kapsama alanı darlığı</a:t>
            </a:r>
            <a:endParaRPr lang="tr-T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1" descr="amblem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6802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 rot="10800000" flipV="1">
            <a:off x="936000" y="2045735"/>
            <a:ext cx="1074770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Merkez birimlerinde uygun ekipman,</a:t>
            </a:r>
            <a:r>
              <a:rPr kumimoji="0" lang="tr-TR" sz="2400" b="0" i="0" u="none" strike="noStrike" cap="none" normalizeH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 teknik destek, uygun mekan, eğitilmiş personel, tatbikat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Telefon, faks, teleks, GSM, VHF-UHF-HF/SSB telsiz sistemleri, fiber optik sistemler, internet, mikrodalga link vs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118236" y="1440000"/>
            <a:ext cx="8061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</a:rPr>
              <a:t>HABERLEŞMENİN DEVAMLILIĞI İÇİN..</a:t>
            </a:r>
            <a:endParaRPr lang="tr-T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 rot="10800000" flipV="1">
            <a:off x="936000" y="3641944"/>
            <a:ext cx="1061185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Operasyon birimlerinde uygun ekipman,</a:t>
            </a:r>
            <a:r>
              <a:rPr kumimoji="0" lang="tr-TR" sz="2400" b="0" i="0" u="none" strike="noStrike" cap="none" normalizeH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 uygun araç, doğru konum seçimi, eğitilmiş personel, tatbikat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İlk müdahalede VHF-UHF-HF/SSB telsiz sistemleri, mobil GSM, uydu sistemleri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Olay yerinde kalma süresine göre ikinci etapta sabit telefon, faks, teleks, GSM, fiber optik sistemler, internet, mikrodalga link vs. sistemlerin alt yapılarının tesis edilmesi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6" name="Picture 1" descr="amblem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9135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0" y="659567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AFET ve AFET EĞİTİMİ KONGRESİ                                     19 – 23 KASIM 2014                                            Kemer - ANTALYA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1025" name="Picture 1" descr="ambl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2531" y="3544785"/>
            <a:ext cx="2046936" cy="227437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311713" y="6043435"/>
            <a:ext cx="16049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600" b="1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© TCSWAT </a:t>
            </a:r>
            <a:r>
              <a:rPr lang="tr-TR" altLang="tr-TR" sz="1600" b="1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2016</a:t>
            </a:r>
            <a:endParaRPr lang="tr-TR" altLang="tr-TR" sz="1600" b="1" dirty="0">
              <a:solidFill>
                <a:schemeClr val="accent5">
                  <a:lumMod val="50000"/>
                </a:schemeClr>
              </a:solidFill>
            </a:endParaRP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dirty="0">
              <a:latin typeface="Arial" panose="020B0604020202020204" pitchFamily="34" charset="0"/>
            </a:endParaRPr>
          </a:p>
        </p:txBody>
      </p:sp>
      <p:sp>
        <p:nvSpPr>
          <p:cNvPr id="9" name="Metin kutusu 7"/>
          <p:cNvSpPr txBox="1"/>
          <p:nvPr/>
        </p:nvSpPr>
        <p:spPr>
          <a:xfrm>
            <a:off x="3971923" y="1440000"/>
            <a:ext cx="4222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</a:rPr>
              <a:t>TEŞEKKÜR EDERİZ...</a:t>
            </a:r>
            <a:endParaRPr lang="tr-T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4381228" y="2593955"/>
            <a:ext cx="34658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</a:rPr>
              <a:t>Erhan ERBAŞ TA2DJ</a:t>
            </a:r>
          </a:p>
          <a:p>
            <a:pPr algn="ctr"/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</a:rPr>
              <a:t>Leonardo RAGNO TA1FR</a:t>
            </a:r>
            <a:endParaRPr lang="tr-TR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01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90918" y="2502008"/>
            <a:ext cx="93500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Afet ve olağanüstü durumlarda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mevcut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kurulu sistemler ve bunların çalışmaması durumunda kurulacak sistemlerle  bilgi akışının sağlanmasına </a:t>
            </a:r>
            <a:r>
              <a:rPr lang="tr-TR" sz="2400" b="1" u="sng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afet ve acil durum haberleşmesi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denir..</a:t>
            </a:r>
            <a:endParaRPr lang="tr-TR" sz="2400" dirty="0"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4331368" y="1440000"/>
            <a:ext cx="3023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</a:rPr>
              <a:t>TANIM</a:t>
            </a:r>
            <a:endParaRPr lang="tr-T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1" descr="amblem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7602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936000" y="2423994"/>
            <a:ext cx="10210801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49263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Genel telefon şebekesi çökmüştür veya aşırı kullanım sonucu bloke olmuştur</a:t>
            </a:r>
          </a:p>
          <a:p>
            <a:pPr algn="just" defTabSz="449263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Elektrik şebekesi devre dışıdır</a:t>
            </a:r>
          </a:p>
          <a:p>
            <a:pPr algn="just" defTabSz="449263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Haber merkezleri kullanılmaz hale gelmiştir</a:t>
            </a:r>
          </a:p>
          <a:p>
            <a:pPr algn="just" defTabSz="449263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Panik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havası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mevcuttur</a:t>
            </a:r>
            <a:endParaRPr lang="tr-TR" sz="2400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 algn="just" defTabSz="449263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Meydana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gelen olayın insanlarda yarattığı şok etkisi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mevcuttur</a:t>
            </a:r>
            <a:endParaRPr lang="tr-TR" sz="2400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 algn="ctr" defTabSz="449263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2400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ÖNCELİK</a:t>
            </a:r>
          </a:p>
          <a:p>
            <a:pPr algn="ctr" defTabSz="449263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2400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Gerek </a:t>
            </a:r>
            <a:r>
              <a:rPr lang="tr-TR" sz="2400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kendi, gerekse yakınlarının hayatını kurtarma veya güvenlik altına </a:t>
            </a:r>
            <a:r>
              <a:rPr lang="tr-TR" sz="2400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almaktır.</a:t>
            </a:r>
            <a:endParaRPr lang="tr-TR" sz="2400" u="sng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3672000" y="1440000"/>
            <a:ext cx="453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KARŞILAŞILAN DURUM</a:t>
            </a:r>
            <a:endParaRPr lang="tr-TR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1" descr="amblem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9394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936000" y="2268059"/>
            <a:ext cx="9366738" cy="3685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49263">
              <a:lnSpc>
                <a:spcPct val="150000"/>
              </a:lnSpc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Kurum veya kuruluşların gerek kendi içlerinde, gerekse birbirleri arasındaki iletişimleri kopmuştur</a:t>
            </a:r>
          </a:p>
          <a:p>
            <a:pPr algn="just" defTabSz="449263">
              <a:lnSpc>
                <a:spcPct val="150000"/>
              </a:lnSpc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Ortamda sağlıklı bir bilgi akışı yoktur, bilgi eksikliği ve kirliliği mevcuttur</a:t>
            </a:r>
          </a:p>
          <a:p>
            <a:pPr algn="just" defTabSz="449263">
              <a:lnSpc>
                <a:spcPct val="150000"/>
              </a:lnSpc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Bölgeye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yerel olmayan kamu kurum veya kuruluşları, askeri birlikler, emniyet güçleri, arama kurtarma grupları intikal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etmiştir</a:t>
            </a:r>
            <a:endParaRPr lang="tr-TR" sz="2400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 algn="just" defTabSz="449263">
              <a:lnSpc>
                <a:spcPct val="150000"/>
              </a:lnSpc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Farklı </a:t>
            </a:r>
            <a:r>
              <a:rPr lang="tr-TR" sz="2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birimler arasında teknik yönden haberleşme 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sağlanamamaktadır</a:t>
            </a:r>
            <a:endParaRPr lang="tr-T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3672000" y="1440000"/>
            <a:ext cx="45360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KARŞILAŞILAN DURUM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1" descr="amblem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02642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2"/>
          <p:cNvSpPr/>
          <p:nvPr/>
        </p:nvSpPr>
        <p:spPr>
          <a:xfrm>
            <a:off x="1790153" y="2582579"/>
            <a:ext cx="8106033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tr-TR" sz="2400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Bu durumda hiç bir bağlantı ihtiyacı olmayan telsiz sistemleri ile  haberleşme zinciri oluşturmak en uygun çözüm olmaktadır.</a:t>
            </a:r>
            <a:endParaRPr lang="tr-TR" sz="2400" u="sng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4833942" y="1440000"/>
            <a:ext cx="1656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ÇÖZÜM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1" descr="amblem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96043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368000" y="1440000"/>
            <a:ext cx="9684000" cy="64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28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 </a:t>
            </a:r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MERKEZ ve SAHA İÇİN HABERLEŞME YÖNTEMLERİ</a:t>
            </a:r>
            <a:endParaRPr lang="tr-TR" sz="3600" b="1" dirty="0"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950702" y="2488007"/>
            <a:ext cx="50825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</a:rPr>
              <a:t>Telli Haberleşme Yöntemleri</a:t>
            </a:r>
          </a:p>
          <a:p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</a:rPr>
              <a:t>İki terminal arasında kablo bağlantısı</a:t>
            </a:r>
            <a:endParaRPr lang="tr-TR" sz="24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tr-T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Telefon</a:t>
            </a:r>
          </a:p>
          <a:p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Faks</a:t>
            </a:r>
          </a:p>
          <a:p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Teleks</a:t>
            </a:r>
          </a:p>
          <a:p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Fiber optik vb. </a:t>
            </a:r>
          </a:p>
          <a:p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Internet</a:t>
            </a:r>
          </a:p>
          <a:p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GSM (baz istasyon/santral)</a:t>
            </a:r>
          </a:p>
          <a:p>
            <a:endParaRPr lang="tr-T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367813" y="2488007"/>
            <a:ext cx="5112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</a:rPr>
              <a:t>Telsiz Haberleşme Yöntemleri</a:t>
            </a:r>
          </a:p>
          <a:p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</a:rPr>
              <a:t>İki terminal arasında kablo bağı yok</a:t>
            </a:r>
          </a:p>
          <a:p>
            <a:endParaRPr lang="tr-TR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Analog Telsiz Sistemleri</a:t>
            </a:r>
          </a:p>
          <a:p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Dijital Telsiz Sistemleri</a:t>
            </a:r>
          </a:p>
          <a:p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Uydu Haberleşme sistemleri</a:t>
            </a:r>
            <a:endParaRPr lang="tr-T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6" name="Picture 1" descr="amblem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54714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540042" y="1661971"/>
            <a:ext cx="8910045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tr-TR" sz="2800" b="1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 </a:t>
            </a:r>
            <a:endParaRPr lang="tr-TR" sz="2800" b="1" dirty="0"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936000" y="2199414"/>
            <a:ext cx="103159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Hem kamu kurumları hem de STK‘lar operasyon alanı ile merkezleri arasında  veri, ses, görüntü ve benzeri bilgileri aktarma kabiliyetine sahiptir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Amatör telsizciler uluslararası istasyonlarla görüşme yapabilirler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Tüm bu birimler kendi içlerinde değişik yöntemlerle haberleşebilirler</a:t>
            </a:r>
          </a:p>
          <a:p>
            <a:pPr algn="ctr">
              <a:lnSpc>
                <a:spcPct val="150000"/>
              </a:lnSpc>
            </a:pPr>
            <a:r>
              <a:rPr lang="tr-TR" sz="2400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Ancak önemli olan bir afet veya olağanüstü durumda birimler arası haberleşmeyi sağlayabilmektir.</a:t>
            </a:r>
            <a:endParaRPr lang="tr-TR" sz="2400" u="sng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1368000" y="1440000"/>
            <a:ext cx="9684000" cy="64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28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 </a:t>
            </a:r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MERKEZ ve SAHA İÇİN HABERLEŞME YÖNTEMLERİ</a:t>
            </a:r>
            <a:endParaRPr lang="tr-TR" sz="3600" b="1" dirty="0"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pic>
        <p:nvPicPr>
          <p:cNvPr id="6" name="Picture 1" descr="amblem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7435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0" y="659567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AFET ve AFET EĞİTİMİ KONGRESİ                                     19 – 23 KASIM 2014                                            Kemer - ANTALYA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0" y="624398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ULUSLARARASI AFET VE ACİL TIP KONGRESİ 2016 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936000" y="2199414"/>
            <a:ext cx="103159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Afet veya olağanüstü durumlarda yakın, orta ve uzun mesafe haberleşme tekniklerinin kullanılması gerekebilir;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Yakın, yerel ve bölgesel mesafe için VHF-UHF haberleşmesi,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Orta ve uzun mesafe için </a:t>
            </a:r>
            <a:r>
              <a:rPr lang="tr-TR" sz="2400" dirty="0" err="1" smtClean="0">
                <a:solidFill>
                  <a:schemeClr val="accent5">
                    <a:lumMod val="50000"/>
                  </a:schemeClr>
                </a:solidFill>
              </a:rPr>
              <a:t>Low</a:t>
            </a: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 VHF ve HF-SSB haberleşmesi,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Dolayısı ile amaca uygun haberleşme ve frekans çeşidinin seçilmesi gerekir,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accent5">
                    <a:lumMod val="50000"/>
                  </a:schemeClr>
                </a:solidFill>
              </a:rPr>
              <a:t>Kullanılacak olan frekanslar resmi otorite tarafından (BTK) yasal izin ile verilir.</a:t>
            </a:r>
            <a:endParaRPr lang="tr-T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1368000" y="1440000"/>
            <a:ext cx="9684000" cy="64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28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 </a:t>
            </a:r>
            <a:r>
              <a:rPr lang="tr-TR" sz="3600" b="1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MERKEZ ve SAHA İÇİN HABERLEŞME YÖNTEMLERİ</a:t>
            </a:r>
            <a:endParaRPr lang="tr-TR" sz="3600" b="1" dirty="0"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pic>
        <p:nvPicPr>
          <p:cNvPr id="12" name="Picture 1" descr="ambl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4561" y="5596246"/>
            <a:ext cx="900752" cy="100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03201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just">
          <a:spcAft>
            <a:spcPts val="0"/>
          </a:spcAft>
          <a:defRPr sz="2400" dirty="0" smtClean="0"/>
        </a:defPPr>
      </a:lst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1287</TotalTime>
  <Words>1117</Words>
  <Application>Microsoft Office PowerPoint</Application>
  <PresentationFormat>Özel</PresentationFormat>
  <Paragraphs>150</Paragraphs>
  <Slides>22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Leonardo</dc:creator>
  <cp:lastModifiedBy>eerbas</cp:lastModifiedBy>
  <cp:revision>165</cp:revision>
  <dcterms:created xsi:type="dcterms:W3CDTF">2014-10-10T18:11:22Z</dcterms:created>
  <dcterms:modified xsi:type="dcterms:W3CDTF">2016-05-13T07:02:16Z</dcterms:modified>
</cp:coreProperties>
</file>