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2" r:id="rId16"/>
    <p:sldId id="273" r:id="rId17"/>
    <p:sldId id="274" r:id="rId18"/>
    <p:sldId id="270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12.05.2016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12.05.2016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12.05.2016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12.05.2016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12.05.2016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12.05.2016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12.05.2016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12.05.2016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12.05.2016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12.05.2016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12.05.2016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12.05.2016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>
                <a:effectLst/>
              </a:rPr>
              <a:t>Diyarbakır bombalı saldırısı: bir afet deneyimimiz</a:t>
            </a:r>
            <a:endParaRPr lang="tr-TR" dirty="0">
              <a:effectLst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DÜTF ACİL TIP ANA BİLİM DALI</a:t>
            </a:r>
          </a:p>
          <a:p>
            <a:r>
              <a:rPr lang="tr-TR" dirty="0" smtClean="0"/>
              <a:t>Dr. Mustafa İçer</a:t>
            </a:r>
          </a:p>
          <a:p>
            <a:r>
              <a:rPr lang="tr-TR" dirty="0" smtClean="0"/>
              <a:t>2016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895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Haber alınır alınmaz hastane afet </a:t>
            </a:r>
            <a:r>
              <a:rPr lang="tr-TR" dirty="0" smtClean="0"/>
              <a:t>komuta merkezi kuruldu.</a:t>
            </a:r>
          </a:p>
          <a:p>
            <a:r>
              <a:rPr lang="tr-TR" dirty="0"/>
              <a:t>A</a:t>
            </a:r>
            <a:r>
              <a:rPr lang="es-ES" dirty="0" smtClean="0"/>
              <a:t>cil </a:t>
            </a:r>
            <a:r>
              <a:rPr lang="es-ES" dirty="0"/>
              <a:t>servis ve hastanenin </a:t>
            </a:r>
            <a:r>
              <a:rPr lang="es-ES" dirty="0" smtClean="0"/>
              <a:t>tüm</a:t>
            </a:r>
            <a:r>
              <a:rPr lang="tr-TR" dirty="0" smtClean="0"/>
              <a:t> </a:t>
            </a:r>
            <a:r>
              <a:rPr lang="sv-SE" dirty="0" smtClean="0"/>
              <a:t>birimleri </a:t>
            </a:r>
            <a:r>
              <a:rPr lang="sv-SE" dirty="0"/>
              <a:t>plana göre harekete </a:t>
            </a:r>
            <a:r>
              <a:rPr lang="sv-SE" dirty="0" smtClean="0"/>
              <a:t>geçiril</a:t>
            </a:r>
            <a:r>
              <a:rPr lang="tr-TR" dirty="0" err="1" smtClean="0"/>
              <a:t>di</a:t>
            </a:r>
            <a:r>
              <a:rPr lang="tr-TR" dirty="0"/>
              <a:t> </a:t>
            </a:r>
            <a:r>
              <a:rPr lang="tr-TR" dirty="0" smtClean="0"/>
              <a:t>ve personel hastaneye geri çağrıldı.</a:t>
            </a:r>
          </a:p>
          <a:p>
            <a:r>
              <a:rPr lang="tr-TR" dirty="0" smtClean="0"/>
              <a:t>Ameliyathaneler aktif hale getirildi.</a:t>
            </a:r>
          </a:p>
          <a:p>
            <a:r>
              <a:rPr lang="tr-TR" dirty="0"/>
              <a:t>Hastane içi </a:t>
            </a:r>
            <a:r>
              <a:rPr lang="tr-TR" dirty="0" smtClean="0"/>
              <a:t>ve dışındaki araç ve </a:t>
            </a:r>
            <a:r>
              <a:rPr lang="tr-TR" dirty="0"/>
              <a:t>insan trafiği </a:t>
            </a:r>
            <a:r>
              <a:rPr lang="tr-TR" dirty="0" smtClean="0"/>
              <a:t>güvenlik ekiplerince düzenlendi.</a:t>
            </a:r>
          </a:p>
          <a:p>
            <a:r>
              <a:rPr lang="tr-TR" dirty="0" smtClean="0"/>
              <a:t>112komuta </a:t>
            </a:r>
            <a:r>
              <a:rPr lang="tr-TR" dirty="0"/>
              <a:t>merkezi ile </a:t>
            </a:r>
            <a:r>
              <a:rPr lang="tr-TR" dirty="0" smtClean="0"/>
              <a:t>sürekli koordinasyon sağlandı.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864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Meydana </a:t>
            </a:r>
            <a:r>
              <a:rPr lang="tr-TR" dirty="0"/>
              <a:t>gelen bombalı saldırıda  5 kişi öldü, 400'ün üzerinde kişi de yaralandı.</a:t>
            </a:r>
          </a:p>
          <a:p>
            <a:r>
              <a:rPr lang="tr-TR" dirty="0" smtClean="0"/>
              <a:t>Dicle </a:t>
            </a:r>
            <a:r>
              <a:rPr lang="tr-TR" dirty="0"/>
              <a:t>Üniversitesi Hastanesi acil servisine bu patlamadan 105 yaralı getirildi</a:t>
            </a:r>
            <a:r>
              <a:rPr lang="tr-TR" dirty="0" smtClean="0"/>
              <a:t>.</a:t>
            </a:r>
            <a:endParaRPr lang="tr-TR" dirty="0"/>
          </a:p>
          <a:p>
            <a:r>
              <a:rPr lang="tr-TR" dirty="0" err="1" smtClean="0"/>
              <a:t>Hemodinamisi</a:t>
            </a:r>
            <a:r>
              <a:rPr lang="tr-TR" dirty="0" smtClean="0"/>
              <a:t> </a:t>
            </a:r>
            <a:r>
              <a:rPr lang="tr-TR" dirty="0"/>
              <a:t>stabil olan yaralılar acil ilk bakıda, </a:t>
            </a:r>
            <a:r>
              <a:rPr lang="tr-TR" dirty="0" err="1"/>
              <a:t>anstabil</a:t>
            </a:r>
            <a:r>
              <a:rPr lang="tr-TR" dirty="0"/>
              <a:t> olanlar acil </a:t>
            </a:r>
            <a:r>
              <a:rPr lang="tr-TR" dirty="0" err="1"/>
              <a:t>resüsitasyon</a:t>
            </a:r>
            <a:r>
              <a:rPr lang="tr-TR" dirty="0"/>
              <a:t> odasında değerlendirildi.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284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7" r="12707"/>
          <a:stretch>
            <a:fillRect/>
          </a:stretch>
        </p:blipFill>
        <p:spPr>
          <a:xfrm rot="240000">
            <a:off x="550814" y="146864"/>
            <a:ext cx="8369251" cy="4750997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Yuvarlatılmış Dikdörtgen 5"/>
          <p:cNvSpPr/>
          <p:nvPr/>
        </p:nvSpPr>
        <p:spPr>
          <a:xfrm>
            <a:off x="1979712" y="4293096"/>
            <a:ext cx="2016224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acil </a:t>
            </a:r>
            <a:r>
              <a:rPr lang="tr-TR" dirty="0" err="1"/>
              <a:t>resüsitasyon</a:t>
            </a:r>
            <a:r>
              <a:rPr lang="tr-TR" dirty="0"/>
              <a:t> 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4735440" y="4316079"/>
            <a:ext cx="1850504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acil ilk bakı</a:t>
            </a:r>
          </a:p>
        </p:txBody>
      </p:sp>
      <p:sp>
        <p:nvSpPr>
          <p:cNvPr id="12" name="Yukarı Ok 11"/>
          <p:cNvSpPr/>
          <p:nvPr/>
        </p:nvSpPr>
        <p:spPr>
          <a:xfrm>
            <a:off x="2745508" y="2925126"/>
            <a:ext cx="484632" cy="1367970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Yukarı Ok 12"/>
          <p:cNvSpPr/>
          <p:nvPr/>
        </p:nvSpPr>
        <p:spPr>
          <a:xfrm>
            <a:off x="5418376" y="2925125"/>
            <a:ext cx="484632" cy="1390953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635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Yaralıların 86’sı erkek, 19’u kadındı. </a:t>
            </a:r>
          </a:p>
          <a:p>
            <a:r>
              <a:rPr lang="tr-TR" dirty="0"/>
              <a:t>Yaralıların yaş ortalaması 29,88 idi</a:t>
            </a:r>
            <a:r>
              <a:rPr lang="tr-TR" dirty="0" smtClean="0"/>
              <a:t>.</a:t>
            </a:r>
          </a:p>
          <a:p>
            <a:r>
              <a:rPr lang="tr-TR" dirty="0"/>
              <a:t>Gelen yaralıların 84’ü acil ilk bakıda, 21’i acil </a:t>
            </a:r>
            <a:r>
              <a:rPr lang="tr-TR" dirty="0" err="1"/>
              <a:t>resüsitasyon</a:t>
            </a:r>
            <a:r>
              <a:rPr lang="tr-TR" dirty="0"/>
              <a:t> odasında değerlendirildi</a:t>
            </a:r>
            <a:r>
              <a:rPr lang="tr-TR" dirty="0" smtClean="0"/>
              <a:t>.</a:t>
            </a:r>
          </a:p>
          <a:p>
            <a:r>
              <a:rPr lang="tr-TR" dirty="0"/>
              <a:t>Yaralıların 101’i yaşadı, 4’ü öldü. </a:t>
            </a:r>
            <a:endParaRPr lang="tr-TR" dirty="0" smtClean="0"/>
          </a:p>
          <a:p>
            <a:r>
              <a:rPr lang="tr-TR" dirty="0" smtClean="0"/>
              <a:t>Organ </a:t>
            </a:r>
            <a:r>
              <a:rPr lang="tr-TR" dirty="0"/>
              <a:t>yaralanmaları incelendiğinde 23 kafa, 7 göğüs, 2 batın, 10 üst </a:t>
            </a:r>
            <a:r>
              <a:rPr lang="tr-TR" dirty="0" err="1"/>
              <a:t>ekstremite</a:t>
            </a:r>
            <a:r>
              <a:rPr lang="tr-TR" dirty="0"/>
              <a:t>, 53 alt </a:t>
            </a:r>
            <a:r>
              <a:rPr lang="tr-TR" dirty="0" err="1"/>
              <a:t>ekstremite</a:t>
            </a:r>
            <a:r>
              <a:rPr lang="tr-TR" dirty="0"/>
              <a:t>, </a:t>
            </a:r>
            <a:r>
              <a:rPr lang="tr-TR" dirty="0" smtClean="0"/>
              <a:t>1 </a:t>
            </a:r>
            <a:r>
              <a:rPr lang="tr-TR" dirty="0" err="1" smtClean="0"/>
              <a:t>pelvis</a:t>
            </a:r>
            <a:r>
              <a:rPr lang="tr-TR" dirty="0" smtClean="0"/>
              <a:t> </a:t>
            </a:r>
            <a:r>
              <a:rPr lang="tr-TR" dirty="0"/>
              <a:t>ve 2 </a:t>
            </a:r>
            <a:r>
              <a:rPr lang="tr-TR" dirty="0" err="1"/>
              <a:t>vertebra</a:t>
            </a:r>
            <a:r>
              <a:rPr lang="tr-TR" dirty="0"/>
              <a:t> yaralanması vardı. 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07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Yaralıların 15’ine yoğun bakımda tedavi, 15’ine kan transfüzyonu, 7’sine </a:t>
            </a:r>
            <a:r>
              <a:rPr lang="tr-TR" dirty="0" err="1"/>
              <a:t>entübasyon</a:t>
            </a:r>
            <a:r>
              <a:rPr lang="tr-TR" dirty="0"/>
              <a:t>, 24’üne cerrahi tedavi, 8’ine ampütasyon yapıldı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 err="1"/>
              <a:t>Amputasyon</a:t>
            </a:r>
            <a:r>
              <a:rPr lang="tr-TR" dirty="0"/>
              <a:t> yapılan hastaların 4’ü </a:t>
            </a:r>
            <a:r>
              <a:rPr lang="tr-TR" dirty="0" smtClean="0"/>
              <a:t>öldü.</a:t>
            </a:r>
          </a:p>
          <a:p>
            <a:endParaRPr lang="tr-TR" dirty="0" smtClean="0"/>
          </a:p>
          <a:p>
            <a:r>
              <a:rPr lang="tr-TR" dirty="0" err="1" smtClean="0"/>
              <a:t>Resüsitasyona</a:t>
            </a:r>
            <a:r>
              <a:rPr lang="tr-TR" dirty="0" smtClean="0"/>
              <a:t> </a:t>
            </a:r>
            <a:r>
              <a:rPr lang="tr-TR" dirty="0"/>
              <a:t>alınan yaralılar, hipotansiyon, kan transfüzyonu, </a:t>
            </a:r>
            <a:r>
              <a:rPr lang="tr-TR" dirty="0" err="1"/>
              <a:t>entübasyon</a:t>
            </a:r>
            <a:r>
              <a:rPr lang="tr-TR" dirty="0"/>
              <a:t>, </a:t>
            </a:r>
            <a:r>
              <a:rPr lang="tr-TR" dirty="0" smtClean="0"/>
              <a:t>yoğun </a:t>
            </a:r>
            <a:r>
              <a:rPr lang="tr-TR" dirty="0"/>
              <a:t>bakımda tedavi, cerrahi tedavi ve ampütasyon yapılması </a:t>
            </a:r>
            <a:r>
              <a:rPr lang="tr-TR" dirty="0" err="1"/>
              <a:t>mortalite</a:t>
            </a:r>
            <a:r>
              <a:rPr lang="tr-TR" dirty="0"/>
              <a:t> ile </a:t>
            </a:r>
            <a:r>
              <a:rPr lang="tr-TR" dirty="0" smtClean="0"/>
              <a:t>ilişkiliydi(p&lt;0,05</a:t>
            </a:r>
            <a:r>
              <a:rPr lang="tr-TR" dirty="0"/>
              <a:t>).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939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4006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36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04938"/>
            <a:ext cx="60960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91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62473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69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Hastanenin ilgili tüm birimlerini üst düzeyde kullanacak uygun, hızlı ve etkili bir yönetim yapılmalı. </a:t>
            </a:r>
            <a:endParaRPr lang="tr-TR" dirty="0" smtClean="0"/>
          </a:p>
          <a:p>
            <a:r>
              <a:rPr lang="tr-TR" dirty="0" smtClean="0"/>
              <a:t>Bir </a:t>
            </a:r>
            <a:r>
              <a:rPr lang="tr-TR" dirty="0"/>
              <a:t>bombalama eyleminin ardından acil servislerde hızlı ve etkili bir </a:t>
            </a:r>
            <a:r>
              <a:rPr lang="tr-TR" dirty="0" err="1"/>
              <a:t>triaj</a:t>
            </a:r>
            <a:r>
              <a:rPr lang="tr-TR" dirty="0"/>
              <a:t> sistemi uygulanmalı. </a:t>
            </a:r>
            <a:endParaRPr lang="tr-TR" dirty="0" smtClean="0"/>
          </a:p>
          <a:p>
            <a:r>
              <a:rPr lang="tr-TR" dirty="0" smtClean="0"/>
              <a:t>ATLS </a:t>
            </a:r>
            <a:r>
              <a:rPr lang="tr-TR" dirty="0"/>
              <a:t>programına göre yaralılar </a:t>
            </a:r>
            <a:r>
              <a:rPr lang="tr-TR" dirty="0" err="1"/>
              <a:t>resüsite</a:t>
            </a:r>
            <a:r>
              <a:rPr lang="tr-TR" dirty="0"/>
              <a:t> edilip, tanı ve tedavi işlemleri yapılmalı</a:t>
            </a:r>
            <a:r>
              <a:rPr lang="tr-TR" dirty="0" smtClean="0"/>
              <a:t>.</a:t>
            </a:r>
          </a:p>
          <a:p>
            <a:r>
              <a:rPr lang="tr-TR" dirty="0" smtClean="0"/>
              <a:t>Bombalama sonucu </a:t>
            </a:r>
            <a:r>
              <a:rPr lang="tr-TR" dirty="0" err="1" smtClean="0"/>
              <a:t>resüsitasyona</a:t>
            </a:r>
            <a:r>
              <a:rPr lang="tr-TR" dirty="0" smtClean="0"/>
              <a:t> </a:t>
            </a:r>
            <a:r>
              <a:rPr lang="tr-TR" dirty="0"/>
              <a:t>alınan yaralılar, hipotansiyon, kan transfüzyonu, </a:t>
            </a:r>
            <a:r>
              <a:rPr lang="tr-TR" dirty="0" err="1"/>
              <a:t>entübasyon</a:t>
            </a:r>
            <a:r>
              <a:rPr lang="tr-TR" dirty="0"/>
              <a:t>, yoğun bakımda </a:t>
            </a:r>
            <a:r>
              <a:rPr lang="tr-TR" dirty="0" smtClean="0"/>
              <a:t>tedavi ve </a:t>
            </a:r>
            <a:r>
              <a:rPr lang="tr-TR" dirty="0"/>
              <a:t>ampütasyon yapılması </a:t>
            </a:r>
            <a:r>
              <a:rPr lang="tr-TR" dirty="0" err="1"/>
              <a:t>mortalite</a:t>
            </a:r>
            <a:r>
              <a:rPr lang="tr-TR" dirty="0"/>
              <a:t> </a:t>
            </a:r>
            <a:r>
              <a:rPr lang="tr-TR"/>
              <a:t>ile </a:t>
            </a:r>
            <a:r>
              <a:rPr lang="tr-TR" smtClean="0"/>
              <a:t>ilişkiliydi.</a:t>
            </a:r>
            <a:endParaRPr lang="tr-TR" dirty="0"/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2482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Giriş</a:t>
            </a:r>
          </a:p>
          <a:p>
            <a:r>
              <a:rPr lang="tr-TR" dirty="0" smtClean="0"/>
              <a:t>Amaç</a:t>
            </a:r>
          </a:p>
          <a:p>
            <a:r>
              <a:rPr lang="tr-TR" dirty="0"/>
              <a:t>Gereç Ve </a:t>
            </a:r>
            <a:r>
              <a:rPr lang="tr-TR" dirty="0" smtClean="0"/>
              <a:t>Yöntem</a:t>
            </a:r>
          </a:p>
          <a:p>
            <a:r>
              <a:rPr lang="tr-TR" dirty="0" smtClean="0"/>
              <a:t>Bulgular ve Acil </a:t>
            </a:r>
            <a:r>
              <a:rPr lang="tr-TR" dirty="0"/>
              <a:t>S</a:t>
            </a:r>
            <a:r>
              <a:rPr lang="tr-TR" dirty="0" smtClean="0"/>
              <a:t>ervis yönetimi</a:t>
            </a:r>
          </a:p>
          <a:p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Sunum Planı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70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Bombalama eylemi dünyadaki siyasi isteklerine zemin hazırlamak ve gündeme oturmak için teröristler tarafından sıklıkla </a:t>
            </a:r>
            <a:r>
              <a:rPr lang="tr-TR" dirty="0" smtClean="0"/>
              <a:t>kullanılır.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/>
              <a:t>Bu günlerde sıklaşan bu eylemler önemli derecede yaralanmalara ve ölümlere neden olmaktadır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smtClean="0"/>
              <a:t> </a:t>
            </a:r>
            <a:r>
              <a:rPr lang="tr-TR" dirty="0"/>
              <a:t>Patlama yaralanmaları genelde dört mekanizma ile </a:t>
            </a:r>
            <a:r>
              <a:rPr lang="tr-TR" dirty="0" smtClean="0"/>
              <a:t>açıklanır.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Giriş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738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500343"/>
              </p:ext>
            </p:extLst>
          </p:nvPr>
        </p:nvGraphicFramePr>
        <p:xfrm>
          <a:off x="179512" y="2204863"/>
          <a:ext cx="8784976" cy="454774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351090"/>
                <a:gridCol w="3505561"/>
                <a:gridCol w="2928325"/>
              </a:tblGrid>
              <a:tr h="565725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rgbClr val="FF0000"/>
                          </a:solidFill>
                        </a:rPr>
                        <a:t>Yaralanma Sırası</a:t>
                      </a:r>
                      <a:endParaRPr lang="tr-T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Yaralanma</a:t>
                      </a:r>
                      <a:r>
                        <a:rPr lang="tr-TR" baseline="0" dirty="0" smtClean="0">
                          <a:solidFill>
                            <a:srgbClr val="FF0000"/>
                          </a:solidFill>
                        </a:rPr>
                        <a:t> Mekanizması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İlişkili Yaralanmalar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00045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Birincil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blast</a:t>
                      </a: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dalgası yaralanmalar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timpanik</a:t>
                      </a: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membran</a:t>
                      </a: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rüptürü</a:t>
                      </a: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 </a:t>
                      </a:r>
                      <a:r>
                        <a:rPr lang="tr-TR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blast</a:t>
                      </a: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akciğeri yaralanması </a:t>
                      </a:r>
                      <a:endParaRPr lang="tr-TR" dirty="0"/>
                    </a:p>
                  </a:txBody>
                  <a:tcPr/>
                </a:tc>
              </a:tr>
              <a:tr h="852628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İkincil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doğrudan parçacıklarla olan yaralanmalar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genelde </a:t>
                      </a:r>
                      <a:r>
                        <a:rPr lang="tr-TR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penetran</a:t>
                      </a: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yaralanmalar</a:t>
                      </a:r>
                      <a:endParaRPr lang="tr-TR" dirty="0"/>
                    </a:p>
                  </a:txBody>
                  <a:tcPr/>
                </a:tc>
              </a:tr>
              <a:tr h="1026275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Üçüncül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blast</a:t>
                      </a: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dalgasının çevre yapıları ve kurbanı yerinden etmesiyle</a:t>
                      </a:r>
                      <a:r>
                        <a:rPr lang="tr-T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olan </a:t>
                      </a: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genelde </a:t>
                      </a:r>
                      <a:r>
                        <a:rPr lang="tr-TR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künt</a:t>
                      </a: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yaralanmalar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genelde </a:t>
                      </a:r>
                      <a:r>
                        <a:rPr lang="tr-TR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künt</a:t>
                      </a:r>
                      <a:r>
                        <a:rPr lang="tr-TR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yaralanmalar</a:t>
                      </a:r>
                      <a:endParaRPr lang="tr-TR" dirty="0"/>
                    </a:p>
                  </a:txBody>
                  <a:tcPr/>
                </a:tc>
              </a:tr>
              <a:tr h="1170058"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rgbClr val="FF0000"/>
                          </a:solidFill>
                        </a:rPr>
                        <a:t>Dördüncül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diğer </a:t>
                      </a: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yaralanmalar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yanık, toksin, </a:t>
                      </a:r>
                      <a:r>
                        <a:rPr lang="tr-TR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inhalasyon</a:t>
                      </a: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 radyasyon </a:t>
                      </a:r>
                      <a:r>
                        <a:rPr lang="tr-TR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kontaminasyonu</a:t>
                      </a: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ile olan yaralanmalar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279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Bir </a:t>
            </a:r>
            <a:r>
              <a:rPr lang="tr-TR" dirty="0"/>
              <a:t>bombalı saldırı sonrasında </a:t>
            </a:r>
            <a:r>
              <a:rPr lang="tr-TR" dirty="0" smtClean="0"/>
              <a:t>transfer </a:t>
            </a:r>
            <a:r>
              <a:rPr lang="tr-TR" dirty="0"/>
              <a:t>edilen hastaların acil </a:t>
            </a:r>
            <a:r>
              <a:rPr lang="tr-TR" dirty="0" smtClean="0"/>
              <a:t> </a:t>
            </a:r>
            <a:r>
              <a:rPr lang="tr-TR" dirty="0"/>
              <a:t>servisteki yönetim </a:t>
            </a:r>
            <a:r>
              <a:rPr lang="tr-TR" dirty="0" smtClean="0"/>
              <a:t>planını </a:t>
            </a:r>
            <a:r>
              <a:rPr lang="tr-TR" dirty="0"/>
              <a:t>ve hastaların </a:t>
            </a:r>
            <a:r>
              <a:rPr lang="tr-TR" dirty="0" smtClean="0"/>
              <a:t>analizini sunmak.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Amaç</a:t>
            </a:r>
          </a:p>
        </p:txBody>
      </p:sp>
    </p:spTree>
    <p:extLst>
      <p:ext uri="{BB962C8B-B14F-4D97-AF65-F5344CB8AC3E}">
        <p14:creationId xmlns:p14="http://schemas.microsoft.com/office/powerpoint/2010/main" val="176658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Diyarbakır Dicle Üniversitesi Hastanesi acil servisine 5 Haziran </a:t>
            </a:r>
            <a:r>
              <a:rPr lang="tr-TR" dirty="0" smtClean="0"/>
              <a:t>2015 </a:t>
            </a:r>
            <a:r>
              <a:rPr lang="tr-TR" dirty="0"/>
              <a:t>tarihindeki patlama sonrası gelen hastalar retrospektif  incelendi ve acil servis yönetimi analiz edildi. </a:t>
            </a:r>
            <a:endParaRPr lang="tr-TR" dirty="0" smtClean="0"/>
          </a:p>
          <a:p>
            <a:r>
              <a:rPr lang="tr-TR" dirty="0"/>
              <a:t>Tüm hastalar acil serviste görüldü ve ATLS (Advanced </a:t>
            </a:r>
            <a:r>
              <a:rPr lang="tr-TR" dirty="0" err="1"/>
              <a:t>Trauma</a:t>
            </a:r>
            <a:r>
              <a:rPr lang="tr-TR" dirty="0"/>
              <a:t> Life  </a:t>
            </a:r>
            <a:r>
              <a:rPr lang="tr-TR" dirty="0" err="1"/>
              <a:t>Support</a:t>
            </a:r>
            <a:r>
              <a:rPr lang="tr-TR" dirty="0"/>
              <a:t>)  programına  göre  </a:t>
            </a:r>
            <a:r>
              <a:rPr lang="tr-TR" dirty="0" err="1"/>
              <a:t>resüsite</a:t>
            </a:r>
            <a:r>
              <a:rPr lang="tr-TR" dirty="0"/>
              <a:t>  edildi. Mevcut protokollere göre tanı ve tedavi işlemleri yapıldı. 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Gereç Ve Yöntem</a:t>
            </a:r>
          </a:p>
        </p:txBody>
      </p:sp>
    </p:spTree>
    <p:extLst>
      <p:ext uri="{BB962C8B-B14F-4D97-AF65-F5344CB8AC3E}">
        <p14:creationId xmlns:p14="http://schemas.microsoft.com/office/powerpoint/2010/main" val="131637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Yaş, </a:t>
            </a:r>
          </a:p>
          <a:p>
            <a:r>
              <a:rPr lang="tr-TR" dirty="0"/>
              <a:t>cinsiyet,</a:t>
            </a:r>
          </a:p>
          <a:p>
            <a:r>
              <a:rPr lang="tr-TR" dirty="0"/>
              <a:t>ilk bakı ve </a:t>
            </a:r>
            <a:r>
              <a:rPr lang="tr-TR" dirty="0" err="1"/>
              <a:t>resüsitasyon</a:t>
            </a:r>
            <a:r>
              <a:rPr lang="tr-TR" dirty="0"/>
              <a:t> alanlarında bakılan hastalar, </a:t>
            </a:r>
          </a:p>
          <a:p>
            <a:r>
              <a:rPr lang="tr-TR" dirty="0"/>
              <a:t>sistem yaralanmaları, hipotansiyon, </a:t>
            </a:r>
          </a:p>
          <a:p>
            <a:r>
              <a:rPr lang="tr-TR" dirty="0"/>
              <a:t>kan transfüzyonu, </a:t>
            </a:r>
            <a:r>
              <a:rPr lang="tr-TR" dirty="0" err="1" smtClean="0"/>
              <a:t>entübasyon</a:t>
            </a:r>
            <a:r>
              <a:rPr lang="tr-TR" dirty="0" smtClean="0"/>
              <a:t>, </a:t>
            </a:r>
            <a:endParaRPr lang="tr-TR" dirty="0"/>
          </a:p>
          <a:p>
            <a:r>
              <a:rPr lang="tr-TR" dirty="0"/>
              <a:t>yoğun bakıma yatış, </a:t>
            </a:r>
          </a:p>
          <a:p>
            <a:r>
              <a:rPr lang="tr-TR" dirty="0"/>
              <a:t>cerrahi tedavi, </a:t>
            </a:r>
          </a:p>
          <a:p>
            <a:r>
              <a:rPr lang="tr-TR" dirty="0"/>
              <a:t>ampütasyon incelendi. 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643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Mortalite</a:t>
            </a:r>
            <a:r>
              <a:rPr lang="tr-TR" dirty="0"/>
              <a:t> üzerine etkili faktörler araştırıldı</a:t>
            </a:r>
            <a:r>
              <a:rPr lang="tr-TR" dirty="0" smtClean="0"/>
              <a:t>.</a:t>
            </a:r>
          </a:p>
          <a:p>
            <a:r>
              <a:rPr lang="tr-TR" dirty="0"/>
              <a:t>Çalışmanın istatistiksel değerlendirmesinde </a:t>
            </a:r>
            <a:r>
              <a:rPr lang="tr-TR" dirty="0" smtClean="0"/>
              <a:t>‘’SPSS </a:t>
            </a:r>
            <a:r>
              <a:rPr lang="tr-TR" dirty="0"/>
              <a:t>18.0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smtClean="0"/>
              <a:t>Windows’’ </a:t>
            </a:r>
            <a:r>
              <a:rPr lang="tr-TR" dirty="0"/>
              <a:t>istatistik paket programı kullanıldı</a:t>
            </a:r>
            <a:r>
              <a:rPr lang="tr-TR" dirty="0" smtClean="0"/>
              <a:t>.</a:t>
            </a:r>
          </a:p>
          <a:p>
            <a:r>
              <a:rPr lang="tr-TR" dirty="0"/>
              <a:t>Hipotezler çift yönlü olup</a:t>
            </a:r>
            <a:r>
              <a:rPr lang="tr-TR"/>
              <a:t>, </a:t>
            </a:r>
            <a:r>
              <a:rPr lang="tr-TR" smtClean="0"/>
              <a:t>p&lt;0.05 </a:t>
            </a:r>
            <a:r>
              <a:rPr lang="tr-TR" dirty="0"/>
              <a:t>ise istatistiksel olarak anlamlı sonuç kabul edildi.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148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Diyarbakırda</a:t>
            </a:r>
            <a:r>
              <a:rPr lang="tr-TR" dirty="0"/>
              <a:t>  5 Haziran 2015 tarihinde yerel saatle 17:55'de istasyon  meydanındaki </a:t>
            </a:r>
            <a:r>
              <a:rPr lang="tr-TR" dirty="0" smtClean="0"/>
              <a:t>seçim mitinginde bir bombalı </a:t>
            </a:r>
            <a:r>
              <a:rPr lang="tr-TR" smtClean="0"/>
              <a:t>patlama </a:t>
            </a:r>
            <a:r>
              <a:rPr lang="tr-TR" smtClean="0"/>
              <a:t>meydana </a:t>
            </a:r>
            <a:r>
              <a:rPr lang="tr-TR" dirty="0" smtClean="0"/>
              <a:t>geldi.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Bulgular ve Acil Servis yönetimi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616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lt">
  <a:themeElements>
    <a:clrScheme name="Netlik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Özel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Güven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276</TotalTime>
  <Words>560</Words>
  <Application>Microsoft Office PowerPoint</Application>
  <PresentationFormat>Ekran Gösterisi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Cilt</vt:lpstr>
      <vt:lpstr>Diyarbakır bombalı saldırısı: bir afet deneyimimiz</vt:lpstr>
      <vt:lpstr>Sunum Planı</vt:lpstr>
      <vt:lpstr>Giriş</vt:lpstr>
      <vt:lpstr>PowerPoint Sunusu</vt:lpstr>
      <vt:lpstr>Amaç</vt:lpstr>
      <vt:lpstr>Gereç Ve Yöntem</vt:lpstr>
      <vt:lpstr>PowerPoint Sunusu</vt:lpstr>
      <vt:lpstr>PowerPoint Sunusu</vt:lpstr>
      <vt:lpstr>Bulgular ve Acil Servis yönetimi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Sonuç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CASPER</dc:creator>
  <cp:lastModifiedBy>CASPER</cp:lastModifiedBy>
  <cp:revision>29</cp:revision>
  <dcterms:created xsi:type="dcterms:W3CDTF">2016-05-09T09:59:23Z</dcterms:created>
  <dcterms:modified xsi:type="dcterms:W3CDTF">2016-05-12T08:05:04Z</dcterms:modified>
</cp:coreProperties>
</file>