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70" r:id="rId5"/>
    <p:sldId id="259" r:id="rId6"/>
    <p:sldId id="268" r:id="rId7"/>
    <p:sldId id="274" r:id="rId8"/>
    <p:sldId id="260" r:id="rId9"/>
    <p:sldId id="272" r:id="rId10"/>
    <p:sldId id="263" r:id="rId11"/>
    <p:sldId id="264" r:id="rId12"/>
    <p:sldId id="273" r:id="rId13"/>
    <p:sldId id="262" r:id="rId14"/>
    <p:sldId id="276" r:id="rId15"/>
    <p:sldId id="267" r:id="rId16"/>
    <p:sldId id="271" r:id="rId17"/>
    <p:sldId id="275" r:id="rId18"/>
    <p:sldId id="265" r:id="rId1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8" d="100"/>
          <a:sy n="78" d="100"/>
        </p:scale>
        <p:origin x="-1116" y="30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746CB1A9-D42E-475C-8623-2F7C67EDB8A8}" type="datetimeFigureOut">
              <a:rPr lang="tr-TR" smtClean="0"/>
              <a:t>13.05.2016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0BFA674-3A6D-480A-B13E-138DF34359F1}" type="slidenum">
              <a:rPr lang="tr-TR" smtClean="0"/>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746CB1A9-D42E-475C-8623-2F7C67EDB8A8}" type="datetimeFigureOut">
              <a:rPr lang="tr-TR" smtClean="0"/>
              <a:t>13.05.2016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0BFA674-3A6D-480A-B13E-138DF34359F1}"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746CB1A9-D42E-475C-8623-2F7C67EDB8A8}" type="datetimeFigureOut">
              <a:rPr lang="tr-TR" smtClean="0"/>
              <a:t>13.05.2016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0BFA674-3A6D-480A-B13E-138DF34359F1}"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746CB1A9-D42E-475C-8623-2F7C67EDB8A8}" type="datetimeFigureOut">
              <a:rPr lang="tr-TR" smtClean="0"/>
              <a:t>13.05.2016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0BFA674-3A6D-480A-B13E-138DF34359F1}"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746CB1A9-D42E-475C-8623-2F7C67EDB8A8}" type="datetimeFigureOut">
              <a:rPr lang="tr-TR" smtClean="0"/>
              <a:t>13.05.2016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0BFA674-3A6D-480A-B13E-138DF34359F1}" type="slidenum">
              <a:rPr lang="tr-TR" smtClean="0"/>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746CB1A9-D42E-475C-8623-2F7C67EDB8A8}" type="datetimeFigureOut">
              <a:rPr lang="tr-TR" smtClean="0"/>
              <a:t>13.05.2016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0BFA674-3A6D-480A-B13E-138DF34359F1}"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746CB1A9-D42E-475C-8623-2F7C67EDB8A8}" type="datetimeFigureOut">
              <a:rPr lang="tr-TR" smtClean="0"/>
              <a:t>13.05.2016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0BFA674-3A6D-480A-B13E-138DF34359F1}" type="slidenum">
              <a:rPr lang="tr-TR" smtClean="0"/>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746CB1A9-D42E-475C-8623-2F7C67EDB8A8}" type="datetimeFigureOut">
              <a:rPr lang="tr-TR" smtClean="0"/>
              <a:t>13.05.2016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60BFA674-3A6D-480A-B13E-138DF34359F1}"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6CB1A9-D42E-475C-8623-2F7C67EDB8A8}" type="datetimeFigureOut">
              <a:rPr lang="tr-TR" smtClean="0"/>
              <a:t>13.05.2016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60BFA674-3A6D-480A-B13E-138DF34359F1}"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smtClean="0"/>
              <a:t>Asıl başlık stili için tıklatın</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746CB1A9-D42E-475C-8623-2F7C67EDB8A8}" type="datetimeFigureOut">
              <a:rPr lang="tr-TR" smtClean="0"/>
              <a:t>13.05.2016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0BFA674-3A6D-480A-B13E-138DF34359F1}" type="slidenum">
              <a:rPr lang="tr-TR" smtClean="0"/>
              <a:t>‹#›</a:t>
            </a:fld>
            <a:endParaRPr lang="tr-TR"/>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746CB1A9-D42E-475C-8623-2F7C67EDB8A8}" type="datetimeFigureOut">
              <a:rPr lang="tr-TR" smtClean="0"/>
              <a:t>13.05.2016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0BFA674-3A6D-480A-B13E-138DF34359F1}"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746CB1A9-D42E-475C-8623-2F7C67EDB8A8}" type="datetimeFigureOut">
              <a:rPr lang="tr-TR" smtClean="0"/>
              <a:t>13.05.2016</a:t>
            </a:fld>
            <a:endParaRPr lang="tr-T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tr-TR"/>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60BFA674-3A6D-480A-B13E-138DF34359F1}" type="slidenum">
              <a:rPr lang="tr-TR" smtClean="0"/>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755576" y="4797152"/>
            <a:ext cx="7560840" cy="2060848"/>
          </a:xfrm>
        </p:spPr>
        <p:txBody>
          <a:bodyPr>
            <a:normAutofit fontScale="92500" lnSpcReduction="20000"/>
          </a:bodyPr>
          <a:lstStyle/>
          <a:p>
            <a:pPr algn="ctr"/>
            <a:r>
              <a:rPr lang="tr-TR" sz="2000" dirty="0" smtClean="0"/>
              <a:t>Arş. Gör. Ünal YAPRAK*</a:t>
            </a:r>
          </a:p>
          <a:p>
            <a:pPr algn="ctr"/>
            <a:r>
              <a:rPr lang="tr-TR" sz="2000" dirty="0" smtClean="0"/>
              <a:t>Doç. Dr. Mehmet MERDAN</a:t>
            </a:r>
            <a:r>
              <a:rPr lang="tr-TR" sz="2000" dirty="0" smtClean="0">
                <a:solidFill>
                  <a:srgbClr val="FF0000"/>
                </a:solidFill>
              </a:rPr>
              <a:t>*</a:t>
            </a:r>
          </a:p>
          <a:p>
            <a:pPr algn="ctr"/>
            <a:endParaRPr lang="tr-TR" sz="2000" dirty="0" smtClean="0">
              <a:solidFill>
                <a:srgbClr val="FF0000"/>
              </a:solidFill>
            </a:endParaRPr>
          </a:p>
          <a:p>
            <a:pPr algn="ctr"/>
            <a:r>
              <a:rPr lang="tr-TR" sz="2000" dirty="0" smtClean="0">
                <a:solidFill>
                  <a:schemeClr val="tx1"/>
                </a:solidFill>
              </a:rPr>
              <a:t>*</a:t>
            </a:r>
            <a:r>
              <a:rPr lang="en-US" sz="2000" dirty="0" err="1">
                <a:solidFill>
                  <a:schemeClr val="tx1"/>
                </a:solidFill>
              </a:rPr>
              <a:t>Gümüşhane</a:t>
            </a:r>
            <a:r>
              <a:rPr lang="en-US" sz="2000" dirty="0">
                <a:solidFill>
                  <a:schemeClr val="tx1"/>
                </a:solidFill>
              </a:rPr>
              <a:t> University Faculty of Health Sciences Department of Emergency and Disaster Management </a:t>
            </a:r>
            <a:endParaRPr lang="tr-TR" sz="2000" dirty="0" smtClean="0">
              <a:solidFill>
                <a:schemeClr val="tx1"/>
              </a:solidFill>
            </a:endParaRPr>
          </a:p>
          <a:p>
            <a:pPr algn="ctr"/>
            <a:r>
              <a:rPr lang="tr-TR" sz="2000" dirty="0" smtClean="0">
                <a:solidFill>
                  <a:srgbClr val="FF0000"/>
                </a:solidFill>
              </a:rPr>
              <a:t>*</a:t>
            </a:r>
            <a:r>
              <a:rPr lang="en-US" sz="2000" dirty="0" err="1">
                <a:solidFill>
                  <a:schemeClr val="tx1"/>
                </a:solidFill>
              </a:rPr>
              <a:t>Gümüşhane</a:t>
            </a:r>
            <a:r>
              <a:rPr lang="en-US" sz="2000" dirty="0">
                <a:solidFill>
                  <a:schemeClr val="tx1"/>
                </a:solidFill>
              </a:rPr>
              <a:t> University Faculty of Engineering and Natural Sciences Department of Mathematical Engineering</a:t>
            </a:r>
            <a:endParaRPr lang="tr-TR" sz="2000" dirty="0" smtClean="0">
              <a:solidFill>
                <a:schemeClr val="tx1"/>
              </a:solidFill>
            </a:endParaRPr>
          </a:p>
          <a:p>
            <a:endParaRPr lang="tr-TR" dirty="0"/>
          </a:p>
        </p:txBody>
      </p:sp>
      <p:sp>
        <p:nvSpPr>
          <p:cNvPr id="4" name="Dikdörtgen 3"/>
          <p:cNvSpPr/>
          <p:nvPr/>
        </p:nvSpPr>
        <p:spPr>
          <a:xfrm>
            <a:off x="755576" y="-4232"/>
            <a:ext cx="7560840" cy="4242187"/>
          </a:xfrm>
          <a:prstGeom prst="rect">
            <a:avLst/>
          </a:prstGeom>
        </p:spPr>
        <p:txBody>
          <a:bodyPr wrap="square">
            <a:spAutoFit/>
          </a:bodyPr>
          <a:lstStyle/>
          <a:p>
            <a:pPr algn="ctr">
              <a:lnSpc>
                <a:spcPct val="115000"/>
              </a:lnSpc>
              <a:spcAft>
                <a:spcPts val="1000"/>
              </a:spcAft>
            </a:pPr>
            <a:r>
              <a:rPr lang="en-US" sz="2000" b="1" dirty="0" smtClean="0">
                <a:solidFill>
                  <a:schemeClr val="bg1"/>
                </a:solidFill>
                <a:latin typeface="Arial" pitchFamily="34" charset="0"/>
                <a:ea typeface="Calibri"/>
                <a:cs typeface="Arial" pitchFamily="34" charset="0"/>
              </a:rPr>
              <a:t>IMPLEMENTATION </a:t>
            </a:r>
            <a:r>
              <a:rPr lang="en-US" sz="2000" b="1" dirty="0">
                <a:solidFill>
                  <a:schemeClr val="bg1"/>
                </a:solidFill>
                <a:latin typeface="Arial" pitchFamily="34" charset="0"/>
                <a:ea typeface="Calibri"/>
                <a:cs typeface="Arial" pitchFamily="34" charset="0"/>
              </a:rPr>
              <a:t>OF SOME STOCK CONTROL METHODS USED IN BUSINESS LOGISTICS ON DISASTER LOGISTICS: T.R. THE PRIME MINISTRY DISASTER AND EMERGENCY MANAGEMENT PRESIDENCY DISASTER LOGISTICS STORAGE </a:t>
            </a:r>
            <a:r>
              <a:rPr lang="en-US" sz="2000" b="1" dirty="0" smtClean="0">
                <a:solidFill>
                  <a:schemeClr val="bg1"/>
                </a:solidFill>
                <a:latin typeface="Arial" pitchFamily="34" charset="0"/>
                <a:ea typeface="Calibri"/>
                <a:cs typeface="Arial" pitchFamily="34" charset="0"/>
              </a:rPr>
              <a:t>EXAMPLE</a:t>
            </a:r>
            <a:endParaRPr lang="tr-TR" sz="2000" b="1" dirty="0">
              <a:solidFill>
                <a:schemeClr val="bg1"/>
              </a:solidFill>
              <a:latin typeface="Arial" pitchFamily="34" charset="0"/>
              <a:ea typeface="Calibri"/>
              <a:cs typeface="Arial" pitchFamily="34" charset="0"/>
            </a:endParaRPr>
          </a:p>
          <a:p>
            <a:pPr algn="ctr">
              <a:lnSpc>
                <a:spcPct val="115000"/>
              </a:lnSpc>
              <a:spcAft>
                <a:spcPts val="1000"/>
              </a:spcAft>
            </a:pPr>
            <a:endParaRPr lang="tr-TR" sz="2000" b="1" dirty="0" smtClean="0">
              <a:solidFill>
                <a:srgbClr val="0070C0"/>
              </a:solidFill>
              <a:latin typeface="Arial" pitchFamily="34" charset="0"/>
              <a:ea typeface="Calibri"/>
              <a:cs typeface="Arial" pitchFamily="34" charset="0"/>
            </a:endParaRPr>
          </a:p>
          <a:p>
            <a:pPr algn="ctr">
              <a:lnSpc>
                <a:spcPct val="115000"/>
              </a:lnSpc>
              <a:spcAft>
                <a:spcPts val="1000"/>
              </a:spcAft>
            </a:pPr>
            <a:r>
              <a:rPr lang="tr-TR" sz="2000" b="1" dirty="0" smtClean="0">
                <a:solidFill>
                  <a:srgbClr val="0070C0"/>
                </a:solidFill>
                <a:latin typeface="Arial" pitchFamily="34" charset="0"/>
                <a:ea typeface="Calibri"/>
                <a:cs typeface="Arial" pitchFamily="34" charset="0"/>
              </a:rPr>
              <a:t>TİCARET </a:t>
            </a:r>
            <a:r>
              <a:rPr lang="tr-TR" sz="2000" b="1" dirty="0">
                <a:solidFill>
                  <a:srgbClr val="0070C0"/>
                </a:solidFill>
                <a:latin typeface="Arial" pitchFamily="34" charset="0"/>
                <a:ea typeface="Calibri"/>
                <a:cs typeface="Arial" pitchFamily="34" charset="0"/>
              </a:rPr>
              <a:t>LOJİSTİĞİNDE KULLANILAN BAZI STOK KONTROL YÖNTEMLERİNİN AFET LOJİSTİĞİNE UYGULANMASI: T.C. BAŞBAKANLIK AFET VE ACİL DURUM YÖNETİMİ </a:t>
            </a:r>
            <a:r>
              <a:rPr lang="tr-TR" sz="2000" b="1" dirty="0" smtClean="0">
                <a:solidFill>
                  <a:srgbClr val="0070C0"/>
                </a:solidFill>
                <a:latin typeface="Arial" pitchFamily="34" charset="0"/>
                <a:ea typeface="Calibri"/>
                <a:cs typeface="Arial" pitchFamily="34" charset="0"/>
              </a:rPr>
              <a:t>BAŞKANLIĞI (AFAD) </a:t>
            </a:r>
            <a:r>
              <a:rPr lang="tr-TR" sz="2000" b="1" dirty="0">
                <a:solidFill>
                  <a:srgbClr val="0070C0"/>
                </a:solidFill>
                <a:latin typeface="Arial" pitchFamily="34" charset="0"/>
                <a:ea typeface="Calibri"/>
                <a:cs typeface="Arial" pitchFamily="34" charset="0"/>
              </a:rPr>
              <a:t>AFET LOJİSTİK DEPOLARI </a:t>
            </a:r>
            <a:r>
              <a:rPr lang="tr-TR" sz="2000" b="1" dirty="0" smtClean="0">
                <a:solidFill>
                  <a:srgbClr val="0070C0"/>
                </a:solidFill>
                <a:latin typeface="Arial" pitchFamily="34" charset="0"/>
                <a:ea typeface="Calibri"/>
                <a:cs typeface="Arial" pitchFamily="34" charset="0"/>
              </a:rPr>
              <a:t>ÖRNEĞİ</a:t>
            </a:r>
            <a:endParaRPr lang="tr-TR" sz="2000" dirty="0" smtClean="0">
              <a:solidFill>
                <a:srgbClr val="0070C0"/>
              </a:solidFill>
              <a:effectLst/>
              <a:latin typeface="Arial" pitchFamily="34" charset="0"/>
              <a:ea typeface="Calibri"/>
              <a:cs typeface="Arial" pitchFamily="34" charset="0"/>
            </a:endParaRPr>
          </a:p>
        </p:txBody>
      </p:sp>
    </p:spTree>
    <p:extLst>
      <p:ext uri="{BB962C8B-B14F-4D97-AF65-F5344CB8AC3E}">
        <p14:creationId xmlns:p14="http://schemas.microsoft.com/office/powerpoint/2010/main" val="24395202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315416"/>
            <a:ext cx="7848872" cy="1728192"/>
          </a:xfrm>
        </p:spPr>
        <p:txBody>
          <a:bodyPr>
            <a:normAutofit/>
          </a:bodyPr>
          <a:lstStyle/>
          <a:p>
            <a:r>
              <a:rPr lang="tr-TR" sz="2400" dirty="0">
                <a:solidFill>
                  <a:schemeClr val="tx1"/>
                </a:solidFill>
                <a:latin typeface="Arial" panose="020B0604020202020204" pitchFamily="34" charset="0"/>
                <a:cs typeface="Arial" panose="020B0604020202020204" pitchFamily="34" charset="0"/>
              </a:rPr>
              <a:t>Application</a:t>
            </a:r>
            <a:r>
              <a:rPr lang="en-US" sz="2400" dirty="0" smtClean="0">
                <a:solidFill>
                  <a:schemeClr val="tx1"/>
                </a:solidFill>
                <a:latin typeface="Arial" panose="020B0604020202020204" pitchFamily="34" charset="0"/>
                <a:cs typeface="Arial" panose="020B0604020202020204" pitchFamily="34" charset="0"/>
              </a:rPr>
              <a:t> 2</a:t>
            </a:r>
            <a:r>
              <a:rPr lang="tr-TR" sz="2400" dirty="0" smtClean="0">
                <a:solidFill>
                  <a:schemeClr val="tx1"/>
                </a:solidFill>
                <a:latin typeface="Arial" panose="020B0604020202020204" pitchFamily="34" charset="0"/>
                <a:cs typeface="Arial" panose="020B0604020202020204" pitchFamily="34" charset="0"/>
              </a:rPr>
              <a:t>.</a:t>
            </a:r>
            <a:r>
              <a:rPr lang="en-US" sz="2400" dirty="0" smtClean="0">
                <a:solidFill>
                  <a:schemeClr val="tx1"/>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Simple Moving Average Method</a:t>
            </a:r>
            <a:r>
              <a:rPr lang="tr-TR" sz="2400" dirty="0" smtClean="0">
                <a:latin typeface="Arial" panose="020B0604020202020204" pitchFamily="34" charset="0"/>
                <a:cs typeface="Arial" panose="020B0604020202020204" pitchFamily="34" charset="0"/>
              </a:rPr>
              <a:t/>
            </a:r>
            <a:br>
              <a:rPr lang="tr-TR" sz="2400" dirty="0" smtClean="0">
                <a:latin typeface="Arial" panose="020B0604020202020204" pitchFamily="34" charset="0"/>
                <a:cs typeface="Arial" panose="020B0604020202020204" pitchFamily="34" charset="0"/>
              </a:rPr>
            </a:br>
            <a:r>
              <a:rPr lang="tr-TR" sz="2400" dirty="0" smtClean="0">
                <a:solidFill>
                  <a:srgbClr val="0070C0"/>
                </a:solidFill>
                <a:latin typeface="Arial" panose="020B0604020202020204" pitchFamily="34" charset="0"/>
                <a:cs typeface="Arial" panose="020B0604020202020204" pitchFamily="34" charset="0"/>
              </a:rPr>
              <a:t>Uygulama 2</a:t>
            </a:r>
            <a:r>
              <a:rPr lang="tr-TR" sz="2400" dirty="0">
                <a:solidFill>
                  <a:srgbClr val="0070C0"/>
                </a:solidFill>
                <a:latin typeface="Arial" panose="020B0604020202020204" pitchFamily="34" charset="0"/>
                <a:cs typeface="Arial" panose="020B0604020202020204" pitchFamily="34" charset="0"/>
              </a:rPr>
              <a:t>.</a:t>
            </a:r>
            <a:r>
              <a:rPr lang="tr-TR" sz="2400" dirty="0" smtClean="0">
                <a:solidFill>
                  <a:srgbClr val="0070C0"/>
                </a:solidFill>
                <a:latin typeface="Arial" panose="020B0604020202020204" pitchFamily="34" charset="0"/>
                <a:cs typeface="Arial" panose="020B0604020202020204" pitchFamily="34" charset="0"/>
              </a:rPr>
              <a:t> Basit </a:t>
            </a:r>
            <a:r>
              <a:rPr lang="tr-TR" sz="2400" dirty="0">
                <a:solidFill>
                  <a:srgbClr val="0070C0"/>
                </a:solidFill>
                <a:latin typeface="Arial" panose="020B0604020202020204" pitchFamily="34" charset="0"/>
                <a:cs typeface="Arial" panose="020B0604020202020204" pitchFamily="34" charset="0"/>
              </a:rPr>
              <a:t>Hareketli Ortalamalar Yöntemi</a:t>
            </a:r>
          </a:p>
        </p:txBody>
      </p:sp>
      <mc:AlternateContent xmlns:mc="http://schemas.openxmlformats.org/markup-compatibility/2006" xmlns:a14="http://schemas.microsoft.com/office/drawing/2010/main">
        <mc:Choice Requires="a14">
          <p:graphicFrame>
            <p:nvGraphicFramePr>
              <p:cNvPr id="4" name="İçerik Yer Tutucusu 3"/>
              <p:cNvGraphicFramePr>
                <a:graphicFrameLocks noGrp="1"/>
              </p:cNvGraphicFramePr>
              <p:nvPr>
                <p:ph idx="1"/>
                <p:extLst>
                  <p:ext uri="{D42A27DB-BD31-4B8C-83A1-F6EECF244321}">
                    <p14:modId xmlns:p14="http://schemas.microsoft.com/office/powerpoint/2010/main" val="246565017"/>
                  </p:ext>
                </p:extLst>
              </p:nvPr>
            </p:nvGraphicFramePr>
            <p:xfrm>
              <a:off x="683568" y="1628800"/>
              <a:ext cx="7848872" cy="4000905"/>
            </p:xfrm>
            <a:graphic>
              <a:graphicData uri="http://schemas.openxmlformats.org/drawingml/2006/table">
                <a:tbl>
                  <a:tblPr firstRow="1" firstCol="1" bandRow="1"/>
                  <a:tblGrid>
                    <a:gridCol w="1029046"/>
                    <a:gridCol w="838329"/>
                    <a:gridCol w="647206"/>
                    <a:gridCol w="1500036"/>
                    <a:gridCol w="708144"/>
                    <a:gridCol w="564690"/>
                    <a:gridCol w="944467"/>
                    <a:gridCol w="1616954"/>
                  </a:tblGrid>
                  <a:tr h="957044">
                    <a:tc gridSpan="8">
                      <a:txBody>
                        <a:bodyPr/>
                        <a:lstStyle/>
                        <a:p>
                          <a:pPr algn="l" fontAlgn="base">
                            <a:lnSpc>
                              <a:spcPct val="115000"/>
                            </a:lnSpc>
                            <a:spcAft>
                              <a:spcPts val="0"/>
                            </a:spcAft>
                            <a:tabLst>
                              <a:tab pos="90170" algn="l"/>
                              <a:tab pos="540385" algn="l"/>
                            </a:tabLst>
                          </a:pPr>
                          <a:r>
                            <a:rPr lang="en-US" sz="1200" b="1" dirty="0" smtClean="0">
                              <a:solidFill>
                                <a:srgbClr val="000000"/>
                              </a:solidFill>
                              <a:effectLst/>
                              <a:latin typeface="Arial" panose="020B0604020202020204" pitchFamily="34" charset="0"/>
                              <a:ea typeface="Calibri"/>
                              <a:cs typeface="Arial" panose="020B0604020202020204" pitchFamily="34" charset="0"/>
                            </a:rPr>
                            <a:t>Table </a:t>
                          </a:r>
                          <a:r>
                            <a:rPr lang="tr-TR" sz="1200" b="1" dirty="0" smtClean="0">
                              <a:solidFill>
                                <a:srgbClr val="000000"/>
                              </a:solidFill>
                              <a:effectLst/>
                              <a:latin typeface="Arial" panose="020B0604020202020204" pitchFamily="34" charset="0"/>
                              <a:ea typeface="Calibri"/>
                              <a:cs typeface="Arial" panose="020B0604020202020204" pitchFamily="34" charset="0"/>
                            </a:rPr>
                            <a:t>2</a:t>
                          </a:r>
                          <a:r>
                            <a:rPr lang="en-US" sz="1200" b="1" dirty="0" smtClean="0">
                              <a:solidFill>
                                <a:srgbClr val="000000"/>
                              </a:solidFill>
                              <a:effectLst/>
                              <a:latin typeface="Arial" panose="020B0604020202020204" pitchFamily="34" charset="0"/>
                              <a:ea typeface="Calibri"/>
                              <a:cs typeface="Arial" panose="020B0604020202020204" pitchFamily="34" charset="0"/>
                            </a:rPr>
                            <a:t>. </a:t>
                          </a:r>
                          <a:r>
                            <a:rPr lang="en-US" sz="1200" b="0" dirty="0" smtClean="0">
                              <a:solidFill>
                                <a:srgbClr val="000000"/>
                              </a:solidFill>
                              <a:effectLst/>
                              <a:latin typeface="Arial" panose="020B0604020202020204" pitchFamily="34" charset="0"/>
                              <a:ea typeface="Calibri"/>
                              <a:cs typeface="Arial" panose="020B0604020202020204" pitchFamily="34" charset="0"/>
                            </a:rPr>
                            <a:t>According to the simple</a:t>
                          </a:r>
                          <a:r>
                            <a:rPr lang="tr-TR" sz="1200" b="0" dirty="0" smtClean="0">
                              <a:solidFill>
                                <a:srgbClr val="000000"/>
                              </a:solidFill>
                              <a:effectLst/>
                              <a:latin typeface="Arial" panose="020B0604020202020204" pitchFamily="34" charset="0"/>
                              <a:ea typeface="Calibri"/>
                              <a:cs typeface="Arial" panose="020B0604020202020204" pitchFamily="34" charset="0"/>
                            </a:rPr>
                            <a:t> </a:t>
                          </a:r>
                          <a:r>
                            <a:rPr lang="tr-TR" sz="1200" b="0" dirty="0" err="1" smtClean="0">
                              <a:solidFill>
                                <a:srgbClr val="000000"/>
                              </a:solidFill>
                              <a:effectLst/>
                              <a:latin typeface="Arial" panose="020B0604020202020204" pitchFamily="34" charset="0"/>
                              <a:ea typeface="Calibri"/>
                              <a:cs typeface="Arial" panose="020B0604020202020204" pitchFamily="34" charset="0"/>
                            </a:rPr>
                            <a:t>moving</a:t>
                          </a:r>
                          <a:r>
                            <a:rPr lang="en-US" sz="1200" b="0" dirty="0" smtClean="0">
                              <a:solidFill>
                                <a:srgbClr val="000000"/>
                              </a:solidFill>
                              <a:effectLst/>
                              <a:latin typeface="Arial" panose="020B0604020202020204" pitchFamily="34" charset="0"/>
                              <a:ea typeface="Calibri"/>
                              <a:cs typeface="Arial" panose="020B0604020202020204" pitchFamily="34" charset="0"/>
                            </a:rPr>
                            <a:t> average method</a:t>
                          </a:r>
                          <a:r>
                            <a:rPr lang="tr-TR" sz="1200" b="1" baseline="0" dirty="0" smtClean="0">
                              <a:solidFill>
                                <a:srgbClr val="000000"/>
                              </a:solidFill>
                              <a:effectLst/>
                              <a:latin typeface="Arial" panose="020B0604020202020204" pitchFamily="34" charset="0"/>
                              <a:ea typeface="Calibri"/>
                              <a:cs typeface="Arial" panose="020B0604020202020204" pitchFamily="34" charset="0"/>
                            </a:rPr>
                            <a:t> </a:t>
                          </a:r>
                          <a:r>
                            <a:rPr lang="tr-TR" sz="1200" b="0" baseline="0" dirty="0" err="1" smtClean="0">
                              <a:solidFill>
                                <a:srgbClr val="000000"/>
                              </a:solidFill>
                              <a:effectLst/>
                              <a:latin typeface="Arial" panose="020B0604020202020204" pitchFamily="34" charset="0"/>
                              <a:ea typeface="Calibri"/>
                              <a:cs typeface="Arial" panose="020B0604020202020204" pitchFamily="34" charset="0"/>
                            </a:rPr>
                            <a:t>the</a:t>
                          </a:r>
                          <a:r>
                            <a:rPr lang="tr-TR" sz="1200" b="1" dirty="0" smtClean="0">
                              <a:solidFill>
                                <a:srgbClr val="000000"/>
                              </a:solidFill>
                              <a:effectLst/>
                              <a:latin typeface="Arial" panose="020B0604020202020204" pitchFamily="34" charset="0"/>
                              <a:ea typeface="Calibri"/>
                              <a:cs typeface="Arial" panose="020B0604020202020204" pitchFamily="34" charset="0"/>
                            </a:rPr>
                            <a:t> </a:t>
                          </a:r>
                          <a:r>
                            <a:rPr lang="tr-TR" sz="1200" b="0" dirty="0" err="1" smtClean="0">
                              <a:solidFill>
                                <a:srgbClr val="000000"/>
                              </a:solidFill>
                              <a:effectLst/>
                              <a:latin typeface="Arial" panose="020B0604020202020204" pitchFamily="34" charset="0"/>
                              <a:ea typeface="Calibri"/>
                              <a:cs typeface="Arial" panose="020B0604020202020204" pitchFamily="34" charset="0"/>
                            </a:rPr>
                            <a:t>forecasted</a:t>
                          </a:r>
                          <a:r>
                            <a:rPr lang="en-US" sz="1200" b="0" dirty="0" smtClean="0">
                              <a:solidFill>
                                <a:srgbClr val="000000"/>
                              </a:solidFill>
                              <a:effectLst/>
                              <a:latin typeface="Arial" panose="020B0604020202020204" pitchFamily="34" charset="0"/>
                              <a:ea typeface="Calibri"/>
                              <a:cs typeface="Arial" panose="020B0604020202020204" pitchFamily="34" charset="0"/>
                            </a:rPr>
                            <a:t> demand, </a:t>
                          </a:r>
                          <a:r>
                            <a:rPr lang="tr-TR" sz="1200" b="0" dirty="0" smtClean="0">
                              <a:solidFill>
                                <a:srgbClr val="000000"/>
                              </a:solidFill>
                              <a:effectLst/>
                              <a:latin typeface="Arial" panose="020B0604020202020204" pitchFamily="34" charset="0"/>
                              <a:ea typeface="Calibri"/>
                              <a:cs typeface="Arial" panose="020B0604020202020204" pitchFamily="34" charset="0"/>
                            </a:rPr>
                            <a:t>s</a:t>
                          </a:r>
                          <a:r>
                            <a:rPr lang="en-US" sz="1200" b="0" dirty="0" err="1" smtClean="0">
                              <a:solidFill>
                                <a:srgbClr val="000000"/>
                              </a:solidFill>
                              <a:effectLst/>
                              <a:latin typeface="Arial" panose="020B0604020202020204" pitchFamily="34" charset="0"/>
                              <a:ea typeface="Calibri"/>
                              <a:cs typeface="Arial" panose="020B0604020202020204" pitchFamily="34" charset="0"/>
                            </a:rPr>
                            <a:t>afety</a:t>
                          </a:r>
                          <a:r>
                            <a:rPr lang="en-US" sz="1200" b="0" dirty="0" smtClean="0">
                              <a:solidFill>
                                <a:srgbClr val="000000"/>
                              </a:solidFill>
                              <a:effectLst/>
                              <a:latin typeface="Arial" panose="020B0604020202020204" pitchFamily="34" charset="0"/>
                              <a:ea typeface="Calibri"/>
                              <a:cs typeface="Arial" panose="020B0604020202020204" pitchFamily="34" charset="0"/>
                            </a:rPr>
                            <a:t> stock quantity and reorder points</a:t>
                          </a:r>
                          <a:r>
                            <a:rPr lang="tr-TR" sz="1200" b="0" dirty="0" smtClean="0">
                              <a:solidFill>
                                <a:srgbClr val="000000"/>
                              </a:solidFill>
                              <a:effectLst/>
                              <a:latin typeface="Arial" panose="020B0604020202020204" pitchFamily="34" charset="0"/>
                              <a:ea typeface="Calibri"/>
                              <a:cs typeface="Arial" panose="020B0604020202020204" pitchFamily="34" charset="0"/>
                            </a:rPr>
                            <a:t> </a:t>
                          </a:r>
                          <a:r>
                            <a:rPr lang="en-US" sz="1200" b="0" dirty="0" smtClean="0">
                              <a:solidFill>
                                <a:srgbClr val="000000"/>
                              </a:solidFill>
                              <a:effectLst/>
                              <a:latin typeface="Arial" panose="020B0604020202020204" pitchFamily="34" charset="0"/>
                              <a:ea typeface="Calibri"/>
                              <a:cs typeface="Arial" panose="020B0604020202020204" pitchFamily="34" charset="0"/>
                            </a:rPr>
                            <a:t>of relief </a:t>
                          </a:r>
                          <a:r>
                            <a:rPr lang="tr-TR" sz="1200" b="0" dirty="0" err="1" smtClean="0">
                              <a:solidFill>
                                <a:srgbClr val="000000"/>
                              </a:solidFill>
                              <a:effectLst/>
                              <a:latin typeface="Arial" panose="020B0604020202020204" pitchFamily="34" charset="0"/>
                              <a:ea typeface="Calibri"/>
                              <a:cs typeface="Arial" panose="020B0604020202020204" pitchFamily="34" charset="0"/>
                            </a:rPr>
                            <a:t>materials</a:t>
                          </a:r>
                          <a:endParaRPr lang="en-US" sz="1200" b="0" dirty="0" smtClean="0">
                            <a:solidFill>
                              <a:srgbClr val="000000"/>
                            </a:solidFill>
                            <a:effectLst/>
                            <a:latin typeface="Arial" panose="020B0604020202020204" pitchFamily="34" charset="0"/>
                            <a:ea typeface="Calibri"/>
                            <a:cs typeface="Arial" panose="020B0604020202020204" pitchFamily="34" charset="0"/>
                          </a:endParaRPr>
                        </a:p>
                        <a:p>
                          <a:pPr algn="l" fontAlgn="base">
                            <a:lnSpc>
                              <a:spcPct val="115000"/>
                            </a:lnSpc>
                            <a:spcAft>
                              <a:spcPts val="0"/>
                            </a:spcAft>
                            <a:tabLst>
                              <a:tab pos="90170" algn="l"/>
                              <a:tab pos="540385" algn="l"/>
                            </a:tabLst>
                          </a:pPr>
                          <a:r>
                            <a:rPr lang="tr-TR" sz="1200" b="1" dirty="0" smtClean="0">
                              <a:solidFill>
                                <a:srgbClr val="0070C0"/>
                              </a:solidFill>
                              <a:effectLst/>
                              <a:latin typeface="Arial" panose="020B0604020202020204" pitchFamily="34" charset="0"/>
                              <a:ea typeface="Calibri"/>
                              <a:cs typeface="Arial" panose="020B0604020202020204" pitchFamily="34" charset="0"/>
                            </a:rPr>
                            <a:t>Tablo 2. </a:t>
                          </a:r>
                          <a:r>
                            <a:rPr lang="tr-TR" sz="1200" b="0" dirty="0" smtClean="0">
                              <a:solidFill>
                                <a:srgbClr val="0070C0"/>
                              </a:solidFill>
                              <a:effectLst/>
                              <a:latin typeface="Arial" panose="020B0604020202020204" pitchFamily="34" charset="0"/>
                              <a:ea typeface="Calibri"/>
                              <a:cs typeface="Arial" panose="020B0604020202020204" pitchFamily="34" charset="0"/>
                            </a:rPr>
                            <a:t>Basit</a:t>
                          </a:r>
                          <a:r>
                            <a:rPr lang="tr-TR" sz="1200" b="0" baseline="0" dirty="0" smtClean="0">
                              <a:solidFill>
                                <a:srgbClr val="0070C0"/>
                              </a:solidFill>
                              <a:effectLst/>
                              <a:latin typeface="Arial" panose="020B0604020202020204" pitchFamily="34" charset="0"/>
                              <a:ea typeface="Calibri"/>
                              <a:cs typeface="Arial" panose="020B0604020202020204" pitchFamily="34" charset="0"/>
                            </a:rPr>
                            <a:t> hareketli</a:t>
                          </a:r>
                          <a:r>
                            <a:rPr lang="tr-TR" sz="1200" b="0" dirty="0" smtClean="0">
                              <a:solidFill>
                                <a:srgbClr val="0070C0"/>
                              </a:solidFill>
                              <a:effectLst/>
                              <a:latin typeface="Arial" panose="020B0604020202020204" pitchFamily="34" charset="0"/>
                              <a:ea typeface="Calibri"/>
                              <a:cs typeface="Arial" panose="020B0604020202020204" pitchFamily="34" charset="0"/>
                            </a:rPr>
                            <a:t> ortalamalar</a:t>
                          </a:r>
                          <a:r>
                            <a:rPr lang="tr-TR" sz="1200" b="0" baseline="0" dirty="0" smtClean="0">
                              <a:solidFill>
                                <a:srgbClr val="0070C0"/>
                              </a:solidFill>
                              <a:effectLst/>
                              <a:latin typeface="Arial" panose="020B0604020202020204" pitchFamily="34" charset="0"/>
                              <a:ea typeface="Calibri"/>
                              <a:cs typeface="Arial" panose="020B0604020202020204" pitchFamily="34" charset="0"/>
                            </a:rPr>
                            <a:t> yöntemine göre yardım malzemelerinin talep tahmini, güvenlik (emniyet) stok miktarı ve yeniden sipariş noktası</a:t>
                          </a:r>
                          <a:endParaRPr lang="tr-TR" sz="1200" b="0" dirty="0" smtClean="0">
                            <a:solidFill>
                              <a:srgbClr val="0070C0"/>
                            </a:solidFill>
                            <a:effectLst/>
                            <a:latin typeface="Arial" panose="020B0604020202020204" pitchFamily="34" charset="0"/>
                            <a:ea typeface="Calibri"/>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base">
                            <a:lnSpc>
                              <a:spcPct val="115000"/>
                            </a:lnSpc>
                            <a:spcAft>
                              <a:spcPts val="0"/>
                            </a:spcAft>
                            <a:tabLst>
                              <a:tab pos="90170" algn="l"/>
                              <a:tab pos="540385" algn="l"/>
                            </a:tabLst>
                          </a:pPr>
                          <a:endParaRPr lang="tr-TR" sz="1200" dirty="0">
                            <a:effectLst/>
                            <a:latin typeface="Arial" panose="020B0604020202020204" pitchFamily="34" charset="0"/>
                            <a:ea typeface="Calibri"/>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base">
                            <a:lnSpc>
                              <a:spcPct val="115000"/>
                            </a:lnSpc>
                            <a:spcAft>
                              <a:spcPts val="0"/>
                            </a:spcAft>
                            <a:tabLst>
                              <a:tab pos="90170" algn="l"/>
                              <a:tab pos="540385" algn="l"/>
                            </a:tabLst>
                          </a:pPr>
                          <a:endParaRPr lang="tr-TR" sz="1200" dirty="0">
                            <a:effectLst/>
                            <a:latin typeface="Arial" panose="020B0604020202020204" pitchFamily="34" charset="0"/>
                            <a:ea typeface="Calibri"/>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base">
                            <a:lnSpc>
                              <a:spcPct val="115000"/>
                            </a:lnSpc>
                            <a:spcAft>
                              <a:spcPts val="0"/>
                            </a:spcAft>
                            <a:tabLst>
                              <a:tab pos="90170" algn="l"/>
                              <a:tab pos="540385" algn="l"/>
                            </a:tabLst>
                          </a:pPr>
                          <a:endParaRPr lang="tr-TR" sz="1200" dirty="0">
                            <a:effectLst/>
                            <a:latin typeface="Arial" panose="020B0604020202020204" pitchFamily="34" charset="0"/>
                            <a:ea typeface="Calibri"/>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base">
                            <a:lnSpc>
                              <a:spcPct val="115000"/>
                            </a:lnSpc>
                            <a:spcAft>
                              <a:spcPts val="0"/>
                            </a:spcAft>
                            <a:tabLst>
                              <a:tab pos="90170" algn="l"/>
                              <a:tab pos="540385" algn="l"/>
                            </a:tabLst>
                          </a:pPr>
                          <a:endParaRPr lang="tr-TR" sz="1200" dirty="0">
                            <a:effectLst/>
                            <a:latin typeface="Arial" panose="020B0604020202020204" pitchFamily="34" charset="0"/>
                            <a:ea typeface="Calibri"/>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base">
                            <a:lnSpc>
                              <a:spcPct val="115000"/>
                            </a:lnSpc>
                            <a:spcAft>
                              <a:spcPts val="0"/>
                            </a:spcAft>
                            <a:tabLst>
                              <a:tab pos="90170" algn="l"/>
                              <a:tab pos="540385" algn="l"/>
                            </a:tabLst>
                          </a:pPr>
                          <a:endParaRPr lang="tr-TR" sz="1200" dirty="0">
                            <a:effectLst/>
                            <a:latin typeface="Arial" panose="020B0604020202020204" pitchFamily="34" charset="0"/>
                            <a:ea typeface="Calibri"/>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base">
                            <a:lnSpc>
                              <a:spcPct val="115000"/>
                            </a:lnSpc>
                            <a:spcAft>
                              <a:spcPts val="0"/>
                            </a:spcAft>
                            <a:tabLst>
                              <a:tab pos="90170" algn="l"/>
                              <a:tab pos="540385" algn="l"/>
                            </a:tabLst>
                          </a:pPr>
                          <a:endParaRPr lang="tr-TR" sz="1200" dirty="0">
                            <a:effectLst/>
                            <a:latin typeface="Arial" panose="020B0604020202020204" pitchFamily="34" charset="0"/>
                            <a:ea typeface="Calibri"/>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base">
                            <a:lnSpc>
                              <a:spcPct val="115000"/>
                            </a:lnSpc>
                            <a:spcAft>
                              <a:spcPts val="0"/>
                            </a:spcAft>
                            <a:tabLst>
                              <a:tab pos="90170" algn="l"/>
                              <a:tab pos="540385" algn="l"/>
                            </a:tabLst>
                          </a:pPr>
                          <a:endParaRPr lang="tr-TR" sz="1200" dirty="0">
                            <a:effectLst/>
                            <a:latin typeface="Arial" panose="020B0604020202020204" pitchFamily="34" charset="0"/>
                            <a:ea typeface="Calibri"/>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3156">
                    <a:tc>
                      <a:txBody>
                        <a:bodyPr/>
                        <a:lstStyle/>
                        <a:p>
                          <a:pPr marL="0" marR="0" indent="0" algn="ctr" defTabSz="914400" rtl="0" eaLnBrk="1" fontAlgn="base" latinLnBrk="0" hangingPunct="1">
                            <a:lnSpc>
                              <a:spcPct val="115000"/>
                            </a:lnSpc>
                            <a:spcBef>
                              <a:spcPts val="0"/>
                            </a:spcBef>
                            <a:spcAft>
                              <a:spcPts val="0"/>
                            </a:spcAft>
                            <a:buClrTx/>
                            <a:buSzTx/>
                            <a:buFontTx/>
                            <a:buNone/>
                            <a:tabLst>
                              <a:tab pos="90170" algn="l"/>
                              <a:tab pos="540385" algn="l"/>
                            </a:tabLst>
                            <a:defRPr/>
                          </a:pPr>
                          <a:endParaRPr lang="tr-TR" sz="1200" b="1" dirty="0" smtClean="0">
                            <a:solidFill>
                              <a:srgbClr val="000000"/>
                            </a:solidFill>
                            <a:effectLst/>
                            <a:latin typeface="Arial" panose="020B0604020202020204" pitchFamily="34" charset="0"/>
                            <a:ea typeface="Calibri"/>
                            <a:cs typeface="Arial" panose="020B0604020202020204" pitchFamily="34" charset="0"/>
                          </a:endParaRPr>
                        </a:p>
                        <a:p>
                          <a:pPr marL="0" marR="0" indent="0" algn="ctr" defTabSz="914400" rtl="0" eaLnBrk="1" fontAlgn="base" latinLnBrk="0" hangingPunct="1">
                            <a:lnSpc>
                              <a:spcPct val="115000"/>
                            </a:lnSpc>
                            <a:spcBef>
                              <a:spcPts val="0"/>
                            </a:spcBef>
                            <a:spcAft>
                              <a:spcPts val="0"/>
                            </a:spcAft>
                            <a:buClrTx/>
                            <a:buSzTx/>
                            <a:buFontTx/>
                            <a:buNone/>
                            <a:tabLst>
                              <a:tab pos="90170" algn="l"/>
                              <a:tab pos="540385" algn="l"/>
                            </a:tabLst>
                            <a:defRPr/>
                          </a:pPr>
                          <a:r>
                            <a:rPr lang="tr-TR" sz="1200" b="1" dirty="0">
                              <a:solidFill>
                                <a:srgbClr val="000000"/>
                              </a:solidFill>
                              <a:effectLst/>
                              <a:latin typeface="Arial" panose="020B0604020202020204" pitchFamily="34" charset="0"/>
                              <a:ea typeface="Calibri"/>
                              <a:cs typeface="Arial" panose="020B0604020202020204" pitchFamily="34" charset="0"/>
                            </a:rPr>
                            <a:t> </a:t>
                          </a:r>
                          <a:r>
                            <a:rPr lang="tr-TR" sz="1200" b="1" dirty="0" err="1" smtClean="0">
                              <a:solidFill>
                                <a:srgbClr val="000000"/>
                              </a:solidFill>
                              <a:effectLst/>
                              <a:latin typeface="Arial" panose="020B0604020202020204" pitchFamily="34" charset="0"/>
                              <a:ea typeface="Calibri"/>
                              <a:cs typeface="Arial" panose="020B0604020202020204" pitchFamily="34" charset="0"/>
                            </a:rPr>
                            <a:t>Material</a:t>
                          </a:r>
                          <a:endParaRPr lang="tr-TR" sz="1200" dirty="0" smtClean="0">
                            <a:effectLst/>
                            <a:latin typeface="Arial" panose="020B0604020202020204" pitchFamily="34" charset="0"/>
                            <a:ea typeface="Calibri"/>
                            <a:cs typeface="Arial" panose="020B0604020202020204" pitchFamily="34" charset="0"/>
                          </a:endParaRPr>
                        </a:p>
                        <a:p>
                          <a:pPr algn="ctr" fontAlgn="base">
                            <a:lnSpc>
                              <a:spcPct val="115000"/>
                            </a:lnSpc>
                            <a:spcAft>
                              <a:spcPts val="0"/>
                            </a:spcAft>
                            <a:tabLst>
                              <a:tab pos="90170" algn="l"/>
                              <a:tab pos="540385" algn="l"/>
                            </a:tabLst>
                          </a:pP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spcAft>
                              <a:spcPts val="0"/>
                            </a:spcAft>
                            <a:tabLst>
                              <a:tab pos="90170" algn="l"/>
                              <a:tab pos="540385" algn="l"/>
                            </a:tabLst>
                          </a:pPr>
                          <a:endParaRPr lang="tr-TR" sz="1200" b="1" i="1" dirty="0" smtClean="0">
                            <a:solidFill>
                              <a:srgbClr val="000000"/>
                            </a:solidFill>
                            <a:effectLst/>
                            <a:latin typeface="Cambria Math"/>
                            <a:ea typeface="Calibri"/>
                            <a:cs typeface="Times New Roman"/>
                          </a:endParaRPr>
                        </a:p>
                        <a:p>
                          <a:pPr algn="ctr" fontAlgn="base">
                            <a:lnSpc>
                              <a:spcPct val="115000"/>
                            </a:lnSpc>
                            <a:spcAft>
                              <a:spcPts val="0"/>
                            </a:spcAft>
                            <a:tabLst>
                              <a:tab pos="90170" algn="l"/>
                              <a:tab pos="540385" algn="l"/>
                            </a:tabLst>
                          </a:pPr>
                          <a14:m>
                            <m:oMathPara xmlns:m="http://schemas.openxmlformats.org/officeDocument/2006/math">
                              <m:oMathParaPr>
                                <m:jc m:val="centerGroup"/>
                              </m:oMathParaPr>
                              <m:oMath xmlns:m="http://schemas.openxmlformats.org/officeDocument/2006/math">
                                <m:nary>
                                  <m:naryPr>
                                    <m:chr m:val="∑"/>
                                    <m:limLoc m:val="undOvr"/>
                                    <m:subHide m:val="on"/>
                                    <m:supHide m:val="on"/>
                                    <m:ctrlPr>
                                      <a:rPr lang="tr-TR" sz="1200" b="1" i="1">
                                        <a:solidFill>
                                          <a:srgbClr val="000000"/>
                                        </a:solidFill>
                                        <a:effectLst/>
                                        <a:latin typeface="Cambria Math"/>
                                        <a:ea typeface="Calibri"/>
                                        <a:cs typeface="Times New Roman"/>
                                      </a:rPr>
                                    </m:ctrlPr>
                                  </m:naryPr>
                                  <m:sub/>
                                  <m:sup/>
                                  <m:e>
                                    <m:r>
                                      <a:rPr lang="tr-TR" sz="1200" b="1" i="1">
                                        <a:solidFill>
                                          <a:srgbClr val="000000"/>
                                        </a:solidFill>
                                        <a:effectLst/>
                                        <a:latin typeface="Cambria Math"/>
                                        <a:ea typeface="Calibri"/>
                                        <a:cs typeface="Times New Roman"/>
                                      </a:rPr>
                                      <m:t>𝑴𝒔</m:t>
                                    </m:r>
                                  </m:e>
                                </m:nary>
                              </m:oMath>
                            </m:oMathPara>
                          </a14:m>
                          <a:endParaRPr lang="tr-TR" sz="1200" dirty="0">
                            <a:effectLst/>
                            <a:latin typeface="Arial" panose="020B0604020202020204" pitchFamily="34" charset="0"/>
                            <a:ea typeface="Calibri"/>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spcAft>
                              <a:spcPts val="0"/>
                            </a:spcAft>
                            <a:tabLst>
                              <a:tab pos="90170" algn="l"/>
                              <a:tab pos="540385" algn="l"/>
                            </a:tabLst>
                          </a:pPr>
                          <a:r>
                            <a:rPr lang="tr-TR" sz="1200" b="1" dirty="0">
                              <a:solidFill>
                                <a:srgbClr val="000000"/>
                              </a:solidFill>
                              <a:effectLst/>
                              <a:latin typeface="Arial" panose="020B0604020202020204" pitchFamily="34" charset="0"/>
                              <a:ea typeface="Calibri"/>
                              <a:cs typeface="Arial" panose="020B0604020202020204" pitchFamily="34" charset="0"/>
                            </a:rPr>
                            <a:t>n</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spcAft>
                              <a:spcPts val="0"/>
                            </a:spcAft>
                            <a:tabLst>
                              <a:tab pos="90170" algn="l"/>
                              <a:tab pos="540385" algn="l"/>
                            </a:tabLst>
                          </a:pPr>
                          <a14:m>
                            <m:oMathPara xmlns:m="http://schemas.openxmlformats.org/officeDocument/2006/math">
                              <m:oMathParaPr>
                                <m:jc m:val="centerGroup"/>
                              </m:oMathParaPr>
                              <m:oMath xmlns:m="http://schemas.openxmlformats.org/officeDocument/2006/math">
                                <m:r>
                                  <a:rPr lang="tr-TR" sz="1200" b="1" i="1">
                                    <a:solidFill>
                                      <a:srgbClr val="000000"/>
                                    </a:solidFill>
                                    <a:effectLst/>
                                    <a:latin typeface="Cambria Math"/>
                                    <a:ea typeface="Calibri"/>
                                    <a:cs typeface="Times New Roman"/>
                                  </a:rPr>
                                  <m:t>𝒃𝒉𝒐</m:t>
                                </m:r>
                                <m:sSub>
                                  <m:sSubPr>
                                    <m:ctrlPr>
                                      <a:rPr lang="tr-TR" sz="1200" b="1" i="1">
                                        <a:solidFill>
                                          <a:srgbClr val="000000"/>
                                        </a:solidFill>
                                        <a:effectLst/>
                                        <a:latin typeface="Cambria Math"/>
                                        <a:ea typeface="Calibri"/>
                                        <a:cs typeface="Times New Roman"/>
                                      </a:rPr>
                                    </m:ctrlPr>
                                  </m:sSubPr>
                                  <m:e>
                                    <m:r>
                                      <a:rPr lang="tr-TR" sz="1200" b="1" i="1">
                                        <a:solidFill>
                                          <a:srgbClr val="000000"/>
                                        </a:solidFill>
                                        <a:effectLst/>
                                        <a:latin typeface="Cambria Math"/>
                                        <a:ea typeface="Calibri"/>
                                        <a:cs typeface="Times New Roman"/>
                                      </a:rPr>
                                      <m:t>(</m:t>
                                    </m:r>
                                    <m:r>
                                      <a:rPr lang="tr-TR" sz="1200" b="1" i="1">
                                        <a:solidFill>
                                          <a:srgbClr val="000000"/>
                                        </a:solidFill>
                                        <a:effectLst/>
                                        <a:latin typeface="Cambria Math"/>
                                        <a:ea typeface="Calibri"/>
                                        <a:cs typeface="Times New Roman"/>
                                      </a:rPr>
                                      <m:t>𝑴𝒔</m:t>
                                    </m:r>
                                    <m:r>
                                      <a:rPr lang="tr-TR" sz="1200" b="1" i="1">
                                        <a:solidFill>
                                          <a:srgbClr val="000000"/>
                                        </a:solidFill>
                                        <a:effectLst/>
                                        <a:latin typeface="Cambria Math"/>
                                        <a:ea typeface="Calibri"/>
                                        <a:cs typeface="Times New Roman"/>
                                      </a:rPr>
                                      <m:t>)</m:t>
                                    </m:r>
                                  </m:e>
                                  <m:sub>
                                    <m:r>
                                      <a:rPr lang="tr-TR" sz="1200" b="1" i="1">
                                        <a:solidFill>
                                          <a:srgbClr val="000000"/>
                                        </a:solidFill>
                                        <a:effectLst/>
                                        <a:latin typeface="Cambria Math"/>
                                        <a:ea typeface="Calibri"/>
                                        <a:cs typeface="Times New Roman"/>
                                      </a:rPr>
                                      <m:t>𝟏𝟓</m:t>
                                    </m:r>
                                  </m:sub>
                                </m:sSub>
                              </m:oMath>
                            </m:oMathPara>
                          </a14:m>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spcAft>
                              <a:spcPts val="0"/>
                            </a:spcAft>
                            <a:tabLst>
                              <a:tab pos="90170" algn="l"/>
                              <a:tab pos="540385" algn="l"/>
                            </a:tabLst>
                          </a:pPr>
                          <a:r>
                            <a:rPr lang="tr-TR" sz="1200" b="1" dirty="0" err="1">
                              <a:solidFill>
                                <a:srgbClr val="000000"/>
                              </a:solidFill>
                              <a:effectLst/>
                              <a:latin typeface="Arial" panose="020B0604020202020204" pitchFamily="34" charset="0"/>
                              <a:ea typeface="Calibri"/>
                              <a:cs typeface="Arial" panose="020B0604020202020204" pitchFamily="34" charset="0"/>
                            </a:rPr>
                            <a:t>Ogt</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spcAft>
                              <a:spcPts val="0"/>
                            </a:spcAft>
                            <a:tabLst>
                              <a:tab pos="90170" algn="l"/>
                              <a:tab pos="540385" algn="l"/>
                            </a:tabLst>
                          </a:pPr>
                          <a:r>
                            <a:rPr lang="tr-TR" sz="1200" b="1" dirty="0" err="1">
                              <a:solidFill>
                                <a:srgbClr val="000000"/>
                              </a:solidFill>
                              <a:effectLst/>
                              <a:latin typeface="Arial" panose="020B0604020202020204" pitchFamily="34" charset="0"/>
                              <a:ea typeface="Calibri"/>
                              <a:cs typeface="Arial" panose="020B0604020202020204" pitchFamily="34" charset="0"/>
                            </a:rPr>
                            <a:t>Osd</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spcAft>
                              <a:spcPts val="0"/>
                            </a:spcAft>
                            <a:tabLst>
                              <a:tab pos="90170" algn="l"/>
                              <a:tab pos="540385" algn="l"/>
                            </a:tabLst>
                          </a:pPr>
                          <a:r>
                            <a:rPr lang="tr-TR" sz="1200" b="1" dirty="0" err="1">
                              <a:solidFill>
                                <a:srgbClr val="000000"/>
                              </a:solidFill>
                              <a:effectLst/>
                              <a:latin typeface="Arial" panose="020B0604020202020204" pitchFamily="34" charset="0"/>
                              <a:ea typeface="Calibri"/>
                              <a:cs typeface="Arial" panose="020B0604020202020204" pitchFamily="34" charset="0"/>
                            </a:rPr>
                            <a:t>Gs</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spcAft>
                              <a:spcPts val="0"/>
                            </a:spcAft>
                            <a:tabLst>
                              <a:tab pos="90170" algn="l"/>
                              <a:tab pos="540385" algn="l"/>
                            </a:tabLst>
                          </a:pPr>
                          <a:r>
                            <a:rPr lang="tr-TR" sz="1200" b="1" dirty="0" err="1">
                              <a:solidFill>
                                <a:srgbClr val="000000"/>
                              </a:solidFill>
                              <a:effectLst/>
                              <a:latin typeface="Arial" panose="020B0604020202020204" pitchFamily="34" charset="0"/>
                              <a:ea typeface="Calibri"/>
                              <a:cs typeface="Arial" panose="020B0604020202020204" pitchFamily="34" charset="0"/>
                            </a:rPr>
                            <a:t>ysn</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5403">
                    <a:tc>
                      <a:txBody>
                        <a:bodyPr/>
                        <a:lstStyle/>
                        <a:p>
                          <a:pPr algn="l" fontAlgn="base">
                            <a:lnSpc>
                              <a:spcPct val="115000"/>
                            </a:lnSpc>
                            <a:spcAft>
                              <a:spcPts val="0"/>
                            </a:spcAft>
                            <a:tabLst>
                              <a:tab pos="90170" algn="l"/>
                              <a:tab pos="540385" algn="l"/>
                            </a:tabLst>
                          </a:pPr>
                          <a:r>
                            <a:rPr lang="tr-TR" sz="1200" b="1" dirty="0" err="1" smtClean="0">
                              <a:solidFill>
                                <a:srgbClr val="000000"/>
                              </a:solidFill>
                              <a:effectLst/>
                              <a:latin typeface="Arial" panose="020B0604020202020204" pitchFamily="34" charset="0"/>
                              <a:ea typeface="Calibri"/>
                              <a:cs typeface="Arial" panose="020B0604020202020204" pitchFamily="34" charset="0"/>
                            </a:rPr>
                            <a:t>Tent</a:t>
                          </a:r>
                          <a:r>
                            <a:rPr lang="tr-TR" sz="1200" b="1" dirty="0" smtClean="0">
                              <a:solidFill>
                                <a:srgbClr val="000000"/>
                              </a:solidFill>
                              <a:effectLst/>
                              <a:latin typeface="Arial" panose="020B0604020202020204" pitchFamily="34" charset="0"/>
                              <a:ea typeface="Calibri"/>
                              <a:cs typeface="Arial" panose="020B0604020202020204" pitchFamily="34" charset="0"/>
                            </a:rPr>
                            <a:t> / </a:t>
                          </a:r>
                          <a:r>
                            <a:rPr lang="tr-TR" sz="1200" b="1" dirty="0" smtClean="0">
                              <a:solidFill>
                                <a:srgbClr val="0070C0"/>
                              </a:solidFill>
                              <a:effectLst/>
                              <a:latin typeface="Arial" panose="020B0604020202020204" pitchFamily="34" charset="0"/>
                              <a:ea typeface="Calibri"/>
                              <a:cs typeface="Arial" panose="020B0604020202020204" pitchFamily="34" charset="0"/>
                            </a:rPr>
                            <a:t>Çadır</a:t>
                          </a:r>
                          <a:endParaRPr lang="tr-TR" sz="1200" dirty="0">
                            <a:solidFill>
                              <a:srgbClr val="0070C0"/>
                            </a:solidFill>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ase">
                            <a:lnSpc>
                              <a:spcPct val="115000"/>
                            </a:lnSpc>
                            <a:spcAft>
                              <a:spcPts val="0"/>
                            </a:spcAft>
                            <a:tabLst>
                              <a:tab pos="90170" algn="l"/>
                              <a:tab pos="540385" algn="l"/>
                            </a:tabLst>
                          </a:pPr>
                          <a:r>
                            <a:rPr lang="tr-TR" sz="1200" dirty="0">
                              <a:solidFill>
                                <a:srgbClr val="000000"/>
                              </a:solidFill>
                              <a:effectLst/>
                              <a:latin typeface="Arial" panose="020B0604020202020204" pitchFamily="34" charset="0"/>
                              <a:ea typeface="Calibri"/>
                              <a:cs typeface="Arial" panose="020B0604020202020204" pitchFamily="34" charset="0"/>
                            </a:rPr>
                            <a:t>234749</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ase">
                            <a:lnSpc>
                              <a:spcPct val="115000"/>
                            </a:lnSpc>
                            <a:spcAft>
                              <a:spcPts val="0"/>
                            </a:spcAft>
                            <a:tabLst>
                              <a:tab pos="90170" algn="l"/>
                              <a:tab pos="540385" algn="l"/>
                            </a:tabLst>
                          </a:pPr>
                          <a:r>
                            <a:rPr lang="tr-TR" sz="1200" dirty="0">
                              <a:solidFill>
                                <a:srgbClr val="000000"/>
                              </a:solidFill>
                              <a:effectLst/>
                              <a:latin typeface="Arial" panose="020B0604020202020204" pitchFamily="34" charset="0"/>
                              <a:ea typeface="Calibri"/>
                              <a:cs typeface="Arial" panose="020B0604020202020204" pitchFamily="34" charset="0"/>
                            </a:rPr>
                            <a:t>14</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fontAlgn="base">
                            <a:lnSpc>
                              <a:spcPct val="115000"/>
                            </a:lnSpc>
                            <a:spcAft>
                              <a:spcPts val="0"/>
                            </a:spcAft>
                            <a:tabLst>
                              <a:tab pos="90170" algn="l"/>
                              <a:tab pos="540385" algn="l"/>
                            </a:tabLst>
                          </a:pPr>
                          <a14:m>
                            <m:oMath xmlns:m="http://schemas.openxmlformats.org/officeDocument/2006/math">
                              <m:r>
                                <a:rPr lang="tr-TR" sz="1200" i="1">
                                  <a:solidFill>
                                    <a:srgbClr val="000000"/>
                                  </a:solidFill>
                                  <a:effectLst/>
                                  <a:latin typeface="Cambria Math"/>
                                  <a:ea typeface="Calibri"/>
                                  <a:cs typeface="Times New Roman"/>
                                </a:rPr>
                                <m:t>16767,785</m:t>
                              </m:r>
                            </m:oMath>
                          </a14:m>
                          <a:r>
                            <a:rPr lang="tr-TR" sz="1200">
                              <a:solidFill>
                                <a:srgbClr val="000000"/>
                              </a:solidFill>
                              <a:effectLst/>
                              <a:latin typeface="Arial" panose="020B0604020202020204" pitchFamily="34" charset="0"/>
                              <a:ea typeface="Calibri"/>
                              <a:cs typeface="Arial" panose="020B0604020202020204" pitchFamily="34" charset="0"/>
                            </a:rPr>
                            <a:t>≈16768</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fontAlgn="base">
                            <a:lnSpc>
                              <a:spcPct val="115000"/>
                            </a:lnSpc>
                            <a:spcAft>
                              <a:spcPts val="0"/>
                            </a:spcAft>
                            <a:tabLst>
                              <a:tab pos="90170"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45,939</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ase">
                            <a:lnSpc>
                              <a:spcPct val="115000"/>
                            </a:lnSpc>
                            <a:spcAft>
                              <a:spcPts val="0"/>
                            </a:spcAft>
                            <a:tabLst>
                              <a:tab pos="90170"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30</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fontAlgn="base">
                            <a:lnSpc>
                              <a:spcPct val="115000"/>
                            </a:lnSpc>
                            <a:spcAft>
                              <a:spcPts val="0"/>
                            </a:spcAft>
                            <a:tabLst>
                              <a:tab pos="90170"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16767,785</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fontAlgn="base">
                            <a:lnSpc>
                              <a:spcPct val="115000"/>
                            </a:lnSpc>
                            <a:spcAft>
                              <a:spcPts val="0"/>
                            </a:spcAft>
                            <a:tabLst>
                              <a:tab pos="90170"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18145,955≈18146</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r h="488891">
                    <a:tc>
                      <a:txBody>
                        <a:bodyPr/>
                        <a:lstStyle/>
                        <a:p>
                          <a:pPr algn="l" fontAlgn="base">
                            <a:lnSpc>
                              <a:spcPct val="115000"/>
                            </a:lnSpc>
                            <a:spcAft>
                              <a:spcPts val="0"/>
                            </a:spcAft>
                            <a:tabLst>
                              <a:tab pos="90170" algn="l"/>
                              <a:tab pos="540385" algn="l"/>
                            </a:tabLst>
                          </a:pPr>
                          <a:r>
                            <a:rPr lang="tr-TR" sz="1200" b="1" dirty="0" err="1" smtClean="0">
                              <a:solidFill>
                                <a:srgbClr val="000000"/>
                              </a:solidFill>
                              <a:effectLst/>
                              <a:latin typeface="Arial" panose="020B0604020202020204" pitchFamily="34" charset="0"/>
                              <a:ea typeface="Calibri"/>
                              <a:cs typeface="Arial" panose="020B0604020202020204" pitchFamily="34" charset="0"/>
                            </a:rPr>
                            <a:t>Blanket</a:t>
                          </a:r>
                          <a:r>
                            <a:rPr lang="tr-TR" sz="1200" b="1" dirty="0" smtClean="0">
                              <a:solidFill>
                                <a:srgbClr val="000000"/>
                              </a:solidFill>
                              <a:effectLst/>
                              <a:latin typeface="Arial" panose="020B0604020202020204" pitchFamily="34" charset="0"/>
                              <a:ea typeface="Calibri"/>
                              <a:cs typeface="Arial" panose="020B0604020202020204" pitchFamily="34" charset="0"/>
                            </a:rPr>
                            <a:t> / </a:t>
                          </a:r>
                          <a:r>
                            <a:rPr lang="tr-TR" sz="1200" b="1" dirty="0" smtClean="0">
                              <a:solidFill>
                                <a:srgbClr val="0070C0"/>
                              </a:solidFill>
                              <a:effectLst/>
                              <a:latin typeface="Arial" panose="020B0604020202020204" pitchFamily="34" charset="0"/>
                              <a:ea typeface="Calibri"/>
                              <a:cs typeface="Arial" panose="020B0604020202020204" pitchFamily="34" charset="0"/>
                            </a:rPr>
                            <a:t>Battaniye</a:t>
                          </a:r>
                          <a:endParaRPr lang="tr-TR" sz="1200" dirty="0">
                            <a:solidFill>
                              <a:srgbClr val="0070C0"/>
                            </a:solidFill>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540385" algn="l"/>
                            </a:tabLst>
                          </a:pPr>
                          <a:r>
                            <a:rPr lang="tr-TR" sz="1200" dirty="0">
                              <a:solidFill>
                                <a:srgbClr val="000000"/>
                              </a:solidFill>
                              <a:effectLst/>
                              <a:latin typeface="Arial" panose="020B0604020202020204" pitchFamily="34" charset="0"/>
                              <a:ea typeface="Calibri"/>
                              <a:cs typeface="Arial" panose="020B0604020202020204" pitchFamily="34" charset="0"/>
                            </a:rPr>
                            <a:t>473107</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14</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fontAlgn="base">
                            <a:lnSpc>
                              <a:spcPct val="115000"/>
                            </a:lnSpc>
                            <a:spcAft>
                              <a:spcPts val="0"/>
                            </a:spcAft>
                            <a:tabLst>
                              <a:tab pos="90170" algn="l"/>
                              <a:tab pos="540385" algn="l"/>
                            </a:tabLst>
                          </a:pPr>
                          <a14:m>
                            <m:oMath xmlns:m="http://schemas.openxmlformats.org/officeDocument/2006/math">
                              <m:r>
                                <a:rPr lang="tr-TR" sz="1200">
                                  <a:solidFill>
                                    <a:srgbClr val="000000"/>
                                  </a:solidFill>
                                  <a:effectLst/>
                                  <a:latin typeface="Cambria Math"/>
                                  <a:ea typeface="Calibri"/>
                                  <a:cs typeface="Times New Roman"/>
                                </a:rPr>
                                <m:t>33793,357</m:t>
                              </m:r>
                            </m:oMath>
                          </a14:m>
                          <a:r>
                            <a:rPr lang="tr-TR" sz="1200">
                              <a:solidFill>
                                <a:srgbClr val="000000"/>
                              </a:solidFill>
                              <a:effectLst/>
                              <a:latin typeface="Arial" panose="020B0604020202020204" pitchFamily="34" charset="0"/>
                              <a:ea typeface="Calibri"/>
                              <a:cs typeface="Arial" panose="020B0604020202020204" pitchFamily="34" charset="0"/>
                            </a:rPr>
                            <a:t>≈33793</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fontAlgn="base">
                            <a:lnSpc>
                              <a:spcPct val="115000"/>
                            </a:lnSpc>
                            <a:spcAft>
                              <a:spcPts val="0"/>
                            </a:spcAft>
                            <a:tabLst>
                              <a:tab pos="90170"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92,584</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30</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fontAlgn="base">
                            <a:lnSpc>
                              <a:spcPct val="115000"/>
                            </a:lnSpc>
                            <a:spcAft>
                              <a:spcPts val="0"/>
                            </a:spcAft>
                            <a:tabLst>
                              <a:tab pos="90170"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33793,357</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fontAlgn="base">
                            <a:lnSpc>
                              <a:spcPct val="115000"/>
                            </a:lnSpc>
                            <a:spcAft>
                              <a:spcPts val="0"/>
                            </a:spcAft>
                            <a:tabLst>
                              <a:tab pos="90170"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36570,877≈36571</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r>
                  <a:tr h="355403">
                    <a:tc>
                      <a:txBody>
                        <a:bodyPr/>
                        <a:lstStyle/>
                        <a:p>
                          <a:pPr algn="l" fontAlgn="base">
                            <a:lnSpc>
                              <a:spcPct val="115000"/>
                            </a:lnSpc>
                            <a:spcAft>
                              <a:spcPts val="0"/>
                            </a:spcAft>
                            <a:tabLst>
                              <a:tab pos="90170" algn="l"/>
                              <a:tab pos="540385" algn="l"/>
                            </a:tabLst>
                          </a:pPr>
                          <a:r>
                            <a:rPr lang="tr-TR" sz="1200" b="1" dirty="0" err="1" smtClean="0">
                              <a:solidFill>
                                <a:srgbClr val="000000"/>
                              </a:solidFill>
                              <a:effectLst/>
                              <a:latin typeface="Arial" panose="020B0604020202020204" pitchFamily="34" charset="0"/>
                              <a:ea typeface="Calibri"/>
                              <a:cs typeface="Arial" panose="020B0604020202020204" pitchFamily="34" charset="0"/>
                            </a:rPr>
                            <a:t>Bed</a:t>
                          </a:r>
                          <a:r>
                            <a:rPr lang="tr-TR" sz="1200" b="1" dirty="0" smtClean="0">
                              <a:solidFill>
                                <a:srgbClr val="000000"/>
                              </a:solidFill>
                              <a:effectLst/>
                              <a:latin typeface="Arial" panose="020B0604020202020204" pitchFamily="34" charset="0"/>
                              <a:ea typeface="Calibri"/>
                              <a:cs typeface="Arial" panose="020B0604020202020204" pitchFamily="34" charset="0"/>
                            </a:rPr>
                            <a:t> / </a:t>
                          </a:r>
                          <a:r>
                            <a:rPr lang="tr-TR" sz="1200" b="1" dirty="0" smtClean="0">
                              <a:solidFill>
                                <a:srgbClr val="0070C0"/>
                              </a:solidFill>
                              <a:effectLst/>
                              <a:latin typeface="Arial" panose="020B0604020202020204" pitchFamily="34" charset="0"/>
                              <a:ea typeface="Calibri"/>
                              <a:cs typeface="Arial" panose="020B0604020202020204" pitchFamily="34" charset="0"/>
                            </a:rPr>
                            <a:t>Yatak</a:t>
                          </a:r>
                          <a:endParaRPr lang="tr-TR" sz="1200" dirty="0">
                            <a:solidFill>
                              <a:srgbClr val="0070C0"/>
                            </a:solidFill>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23177</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540385" algn="l"/>
                            </a:tabLst>
                          </a:pPr>
                          <a:r>
                            <a:rPr lang="tr-TR" sz="1200" dirty="0">
                              <a:solidFill>
                                <a:srgbClr val="000000"/>
                              </a:solidFill>
                              <a:effectLst/>
                              <a:latin typeface="Arial" panose="020B0604020202020204" pitchFamily="34" charset="0"/>
                              <a:ea typeface="Calibri"/>
                              <a:cs typeface="Arial" panose="020B0604020202020204" pitchFamily="34" charset="0"/>
                            </a:rPr>
                            <a:t>14</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fontAlgn="base">
                            <a:lnSpc>
                              <a:spcPct val="115000"/>
                            </a:lnSpc>
                            <a:spcAft>
                              <a:spcPts val="0"/>
                            </a:spcAft>
                            <a:tabLst>
                              <a:tab pos="90170"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1655,500≈1656</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fontAlgn="base">
                            <a:lnSpc>
                              <a:spcPct val="115000"/>
                            </a:lnSpc>
                            <a:spcAft>
                              <a:spcPts val="0"/>
                            </a:spcAft>
                            <a:tabLst>
                              <a:tab pos="90170"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4,535</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30</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fontAlgn="base">
                            <a:lnSpc>
                              <a:spcPct val="115000"/>
                            </a:lnSpc>
                            <a:spcAft>
                              <a:spcPts val="0"/>
                            </a:spcAft>
                            <a:tabLst>
                              <a:tab pos="90170"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1655,500</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fontAlgn="base">
                            <a:lnSpc>
                              <a:spcPct val="115000"/>
                            </a:lnSpc>
                            <a:spcAft>
                              <a:spcPts val="0"/>
                            </a:spcAft>
                            <a:tabLst>
                              <a:tab pos="90170"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1791,55 ≈ 1792</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r>
                  <a:tr h="488891">
                    <a:tc>
                      <a:txBody>
                        <a:bodyPr/>
                        <a:lstStyle/>
                        <a:p>
                          <a:pPr algn="l" fontAlgn="base">
                            <a:lnSpc>
                              <a:spcPct val="115000"/>
                            </a:lnSpc>
                            <a:spcAft>
                              <a:spcPts val="0"/>
                            </a:spcAft>
                            <a:tabLst>
                              <a:tab pos="90170" algn="l"/>
                              <a:tab pos="540385" algn="l"/>
                            </a:tabLst>
                          </a:pPr>
                          <a:r>
                            <a:rPr lang="tr-TR" sz="1200" b="1" dirty="0" err="1" smtClean="0">
                              <a:effectLst/>
                              <a:latin typeface="Arial" panose="020B0604020202020204" pitchFamily="34" charset="0"/>
                              <a:ea typeface="Calibri"/>
                              <a:cs typeface="Arial" panose="020B0604020202020204" pitchFamily="34" charset="0"/>
                            </a:rPr>
                            <a:t>Heater</a:t>
                          </a:r>
                          <a:r>
                            <a:rPr lang="tr-TR" sz="1200" b="1" dirty="0" smtClean="0">
                              <a:effectLst/>
                              <a:latin typeface="Arial" panose="020B0604020202020204" pitchFamily="34" charset="0"/>
                              <a:ea typeface="Calibri"/>
                              <a:cs typeface="Arial" panose="020B0604020202020204" pitchFamily="34" charset="0"/>
                            </a:rPr>
                            <a:t> / </a:t>
                          </a:r>
                          <a:r>
                            <a:rPr lang="tr-TR" sz="1200" b="1" dirty="0" smtClean="0">
                              <a:solidFill>
                                <a:srgbClr val="0070C0"/>
                              </a:solidFill>
                              <a:effectLst/>
                              <a:latin typeface="Arial" panose="020B0604020202020204" pitchFamily="34" charset="0"/>
                              <a:ea typeface="Calibri"/>
                              <a:cs typeface="Arial" panose="020B0604020202020204" pitchFamily="34" charset="0"/>
                            </a:rPr>
                            <a:t>Isıtıcı</a:t>
                          </a:r>
                          <a:endParaRPr lang="tr-TR" sz="1200" dirty="0">
                            <a:solidFill>
                              <a:srgbClr val="0070C0"/>
                            </a:solidFill>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152820</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540385" algn="l"/>
                            </a:tabLst>
                          </a:pPr>
                          <a:r>
                            <a:rPr lang="tr-TR" sz="1200" dirty="0">
                              <a:solidFill>
                                <a:srgbClr val="000000"/>
                              </a:solidFill>
                              <a:effectLst/>
                              <a:latin typeface="Arial" panose="020B0604020202020204" pitchFamily="34" charset="0"/>
                              <a:ea typeface="Calibri"/>
                              <a:cs typeface="Arial" panose="020B0604020202020204" pitchFamily="34" charset="0"/>
                            </a:rPr>
                            <a:t>14</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fontAlgn="base">
                            <a:lnSpc>
                              <a:spcPct val="115000"/>
                            </a:lnSpc>
                            <a:spcAft>
                              <a:spcPts val="0"/>
                            </a:spcAft>
                            <a:tabLst>
                              <a:tab pos="90170" algn="l"/>
                              <a:tab pos="540385" algn="l"/>
                            </a:tabLst>
                          </a:pPr>
                          <a14:m>
                            <m:oMath xmlns:m="http://schemas.openxmlformats.org/officeDocument/2006/math">
                              <m:r>
                                <a:rPr lang="tr-TR" sz="1200" i="1">
                                  <a:solidFill>
                                    <a:srgbClr val="000000"/>
                                  </a:solidFill>
                                  <a:effectLst/>
                                  <a:latin typeface="Cambria Math"/>
                                  <a:ea typeface="Calibri"/>
                                  <a:cs typeface="Times New Roman"/>
                                </a:rPr>
                                <m:t>10915,714 </m:t>
                              </m:r>
                            </m:oMath>
                          </a14:m>
                          <a:r>
                            <a:rPr lang="tr-TR" sz="1200" dirty="0">
                              <a:solidFill>
                                <a:srgbClr val="000000"/>
                              </a:solidFill>
                              <a:effectLst/>
                              <a:latin typeface="Arial" panose="020B0604020202020204" pitchFamily="34" charset="0"/>
                              <a:ea typeface="Calibri"/>
                              <a:cs typeface="Arial" panose="020B0604020202020204" pitchFamily="34" charset="0"/>
                            </a:rPr>
                            <a:t>≈10916</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fontAlgn="base">
                            <a:lnSpc>
                              <a:spcPct val="115000"/>
                            </a:lnSpc>
                            <a:spcAft>
                              <a:spcPts val="0"/>
                            </a:spcAft>
                            <a:tabLst>
                              <a:tab pos="90170" algn="l"/>
                              <a:tab pos="540385" algn="l"/>
                            </a:tabLst>
                          </a:pPr>
                          <a:r>
                            <a:rPr lang="tr-TR" sz="1200" dirty="0">
                              <a:solidFill>
                                <a:srgbClr val="000000"/>
                              </a:solidFill>
                              <a:effectLst/>
                              <a:latin typeface="Arial" panose="020B0604020202020204" pitchFamily="34" charset="0"/>
                              <a:ea typeface="Calibri"/>
                              <a:cs typeface="Arial" panose="020B0604020202020204" pitchFamily="34" charset="0"/>
                            </a:rPr>
                            <a:t>29,906</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540385" algn="l"/>
                            </a:tabLst>
                          </a:pPr>
                          <a:r>
                            <a:rPr lang="tr-TR" sz="1200" dirty="0">
                              <a:solidFill>
                                <a:srgbClr val="000000"/>
                              </a:solidFill>
                              <a:effectLst/>
                              <a:latin typeface="Arial" panose="020B0604020202020204" pitchFamily="34" charset="0"/>
                              <a:ea typeface="Calibri"/>
                              <a:cs typeface="Arial" panose="020B0604020202020204" pitchFamily="34" charset="0"/>
                            </a:rPr>
                            <a:t>30</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fontAlgn="base">
                            <a:lnSpc>
                              <a:spcPct val="115000"/>
                            </a:lnSpc>
                            <a:spcAft>
                              <a:spcPts val="0"/>
                            </a:spcAft>
                            <a:tabLst>
                              <a:tab pos="90170"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10915,714</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fontAlgn="base">
                            <a:lnSpc>
                              <a:spcPct val="115000"/>
                            </a:lnSpc>
                            <a:spcAft>
                              <a:spcPts val="0"/>
                            </a:spcAft>
                            <a:tabLst>
                              <a:tab pos="90170"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11812,894≈11813</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r>
                  <a:tr h="512117">
                    <a:tc>
                      <a:txBody>
                        <a:bodyPr/>
                        <a:lstStyle/>
                        <a:p>
                          <a:pPr algn="l" fontAlgn="base">
                            <a:lnSpc>
                              <a:spcPct val="115000"/>
                            </a:lnSpc>
                            <a:spcAft>
                              <a:spcPts val="0"/>
                            </a:spcAft>
                            <a:tabLst>
                              <a:tab pos="90170" algn="l"/>
                              <a:tab pos="540385" algn="l"/>
                            </a:tabLst>
                          </a:pPr>
                          <a:r>
                            <a:rPr lang="tr-TR" sz="1200" b="1" dirty="0" smtClean="0">
                              <a:solidFill>
                                <a:srgbClr val="000000"/>
                              </a:solidFill>
                              <a:effectLst/>
                              <a:latin typeface="Arial" panose="020B0604020202020204" pitchFamily="34" charset="0"/>
                              <a:ea typeface="Calibri"/>
                              <a:cs typeface="Arial" panose="020B0604020202020204" pitchFamily="34" charset="0"/>
                            </a:rPr>
                            <a:t>Kitchen / </a:t>
                          </a:r>
                          <a:r>
                            <a:rPr lang="tr-TR" sz="1200" b="1" dirty="0" smtClean="0">
                              <a:solidFill>
                                <a:srgbClr val="0070C0"/>
                              </a:solidFill>
                              <a:effectLst/>
                              <a:latin typeface="Arial" panose="020B0604020202020204" pitchFamily="34" charset="0"/>
                              <a:ea typeface="Calibri"/>
                              <a:cs typeface="Arial" panose="020B0604020202020204" pitchFamily="34" charset="0"/>
                            </a:rPr>
                            <a:t>Mutfak </a:t>
                          </a:r>
                          <a:r>
                            <a:rPr lang="tr-TR" sz="1200" b="1" dirty="0">
                              <a:solidFill>
                                <a:srgbClr val="0070C0"/>
                              </a:solidFill>
                              <a:effectLst/>
                              <a:latin typeface="Arial" panose="020B0604020202020204" pitchFamily="34" charset="0"/>
                              <a:ea typeface="Calibri"/>
                              <a:cs typeface="Arial" panose="020B0604020202020204" pitchFamily="34" charset="0"/>
                            </a:rPr>
                            <a:t>Seti</a:t>
                          </a:r>
                          <a:endParaRPr lang="tr-TR" sz="1200" dirty="0">
                            <a:solidFill>
                              <a:srgbClr val="0070C0"/>
                            </a:solidFill>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ase">
                            <a:lnSpc>
                              <a:spcPct val="115000"/>
                            </a:lnSpc>
                            <a:spcAft>
                              <a:spcPts val="0"/>
                            </a:spcAft>
                            <a:tabLst>
                              <a:tab pos="90170"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11271</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ase">
                            <a:lnSpc>
                              <a:spcPct val="115000"/>
                            </a:lnSpc>
                            <a:spcAft>
                              <a:spcPts val="0"/>
                            </a:spcAft>
                            <a:tabLst>
                              <a:tab pos="90170" algn="l"/>
                              <a:tab pos="540385" algn="l"/>
                            </a:tabLst>
                          </a:pPr>
                          <a:r>
                            <a:rPr lang="tr-TR" sz="1200" dirty="0">
                              <a:solidFill>
                                <a:srgbClr val="000000"/>
                              </a:solidFill>
                              <a:effectLst/>
                              <a:latin typeface="Arial" panose="020B0604020202020204" pitchFamily="34" charset="0"/>
                              <a:ea typeface="Calibri"/>
                              <a:cs typeface="Arial" panose="020B0604020202020204" pitchFamily="34" charset="0"/>
                            </a:rPr>
                            <a:t>14</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fontAlgn="base">
                            <a:lnSpc>
                              <a:spcPct val="115000"/>
                            </a:lnSpc>
                            <a:spcAft>
                              <a:spcPts val="0"/>
                            </a:spcAft>
                            <a:tabLst>
                              <a:tab pos="90170" algn="l"/>
                              <a:tab pos="540385" algn="l"/>
                            </a:tabLst>
                          </a:pPr>
                          <a14:m>
                            <m:oMath xmlns:m="http://schemas.openxmlformats.org/officeDocument/2006/math">
                              <m:r>
                                <a:rPr lang="tr-TR" sz="1200" i="1">
                                  <a:solidFill>
                                    <a:srgbClr val="000000"/>
                                  </a:solidFill>
                                  <a:effectLst/>
                                  <a:latin typeface="Cambria Math"/>
                                  <a:ea typeface="Calibri"/>
                                  <a:cs typeface="Times New Roman"/>
                                </a:rPr>
                                <m:t>805,071</m:t>
                              </m:r>
                            </m:oMath>
                          </a14:m>
                          <a:r>
                            <a:rPr lang="tr-TR" sz="1200" dirty="0">
                              <a:solidFill>
                                <a:srgbClr val="000000"/>
                              </a:solidFill>
                              <a:effectLst/>
                              <a:latin typeface="Arial" panose="020B0604020202020204" pitchFamily="34" charset="0"/>
                              <a:ea typeface="Calibri"/>
                              <a:cs typeface="Arial" panose="020B0604020202020204" pitchFamily="34" charset="0"/>
                            </a:rPr>
                            <a:t> ≈ 805 </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fontAlgn="base">
                            <a:lnSpc>
                              <a:spcPct val="115000"/>
                            </a:lnSpc>
                            <a:spcAft>
                              <a:spcPts val="0"/>
                            </a:spcAft>
                            <a:tabLst>
                              <a:tab pos="90170" algn="l"/>
                              <a:tab pos="540385" algn="l"/>
                            </a:tabLst>
                          </a:pPr>
                          <a:r>
                            <a:rPr lang="tr-TR" sz="1200" dirty="0">
                              <a:solidFill>
                                <a:srgbClr val="000000"/>
                              </a:solidFill>
                              <a:effectLst/>
                              <a:latin typeface="Arial" panose="020B0604020202020204" pitchFamily="34" charset="0"/>
                              <a:ea typeface="Calibri"/>
                              <a:cs typeface="Arial" panose="020B0604020202020204" pitchFamily="34" charset="0"/>
                            </a:rPr>
                            <a:t>2,205</a:t>
                          </a:r>
                          <a:endParaRPr lang="tr-TR" sz="1200" dirty="0">
                            <a:effectLst/>
                            <a:latin typeface="Arial" panose="020B0604020202020204" pitchFamily="34" charset="0"/>
                            <a:ea typeface="Calibri"/>
                            <a:cs typeface="Arial" panose="020B0604020202020204" pitchFamily="34" charset="0"/>
                          </a:endParaRPr>
                        </a:p>
                        <a:p>
                          <a:pPr fontAlgn="base">
                            <a:lnSpc>
                              <a:spcPct val="115000"/>
                            </a:lnSpc>
                            <a:spcAft>
                              <a:spcPts val="0"/>
                            </a:spcAft>
                            <a:tabLst>
                              <a:tab pos="90170" algn="l"/>
                              <a:tab pos="540385" algn="l"/>
                            </a:tabLst>
                          </a:pPr>
                          <a:r>
                            <a:rPr lang="tr-TR" sz="1200" dirty="0">
                              <a:solidFill>
                                <a:srgbClr val="000000"/>
                              </a:solidFill>
                              <a:effectLst/>
                              <a:latin typeface="Arial" panose="020B0604020202020204" pitchFamily="34" charset="0"/>
                              <a:ea typeface="Calibri"/>
                              <a:cs typeface="Arial" panose="020B0604020202020204" pitchFamily="34" charset="0"/>
                            </a:rPr>
                            <a:t> </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ase">
                            <a:lnSpc>
                              <a:spcPct val="115000"/>
                            </a:lnSpc>
                            <a:spcAft>
                              <a:spcPts val="0"/>
                            </a:spcAft>
                            <a:tabLst>
                              <a:tab pos="90170" algn="l"/>
                              <a:tab pos="540385" algn="l"/>
                            </a:tabLst>
                          </a:pPr>
                          <a:r>
                            <a:rPr lang="tr-TR" sz="1200" dirty="0">
                              <a:solidFill>
                                <a:srgbClr val="000000"/>
                              </a:solidFill>
                              <a:effectLst/>
                              <a:latin typeface="Arial" panose="020B0604020202020204" pitchFamily="34" charset="0"/>
                              <a:ea typeface="Calibri"/>
                              <a:cs typeface="Arial" panose="020B0604020202020204" pitchFamily="34" charset="0"/>
                            </a:rPr>
                            <a:t>30</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fontAlgn="base">
                            <a:lnSpc>
                              <a:spcPct val="115000"/>
                            </a:lnSpc>
                            <a:spcAft>
                              <a:spcPts val="0"/>
                            </a:spcAft>
                            <a:tabLst>
                              <a:tab pos="90170" algn="l"/>
                              <a:tab pos="540385" algn="l"/>
                            </a:tabLst>
                          </a:pPr>
                          <a:r>
                            <a:rPr lang="tr-TR" sz="1200" dirty="0">
                              <a:solidFill>
                                <a:srgbClr val="000000"/>
                              </a:solidFill>
                              <a:effectLst/>
                              <a:latin typeface="Arial" panose="020B0604020202020204" pitchFamily="34" charset="0"/>
                              <a:ea typeface="Calibri"/>
                              <a:cs typeface="Arial" panose="020B0604020202020204" pitchFamily="34" charset="0"/>
                            </a:rPr>
                            <a:t>805,071</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fontAlgn="base">
                            <a:lnSpc>
                              <a:spcPct val="115000"/>
                            </a:lnSpc>
                            <a:spcAft>
                              <a:spcPts val="0"/>
                            </a:spcAft>
                            <a:tabLst>
                              <a:tab pos="90170" algn="l"/>
                              <a:tab pos="540385" algn="l"/>
                            </a:tabLst>
                          </a:pPr>
                          <a:r>
                            <a:rPr lang="tr-TR" sz="1200" dirty="0">
                              <a:solidFill>
                                <a:srgbClr val="000000"/>
                              </a:solidFill>
                              <a:effectLst/>
                              <a:latin typeface="Arial" panose="020B0604020202020204" pitchFamily="34" charset="0"/>
                              <a:ea typeface="Calibri"/>
                              <a:cs typeface="Arial" panose="020B0604020202020204" pitchFamily="34" charset="0"/>
                            </a:rPr>
                            <a:t>871,221 ≈ 871 </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mc:Choice>
        <mc:Fallback xmlns="">
          <p:graphicFrame>
            <p:nvGraphicFramePr>
              <p:cNvPr id="4" name="İçerik Yer Tutucusu 3"/>
              <p:cNvGraphicFramePr>
                <a:graphicFrameLocks noGrp="1"/>
              </p:cNvGraphicFramePr>
              <p:nvPr>
                <p:ph idx="1"/>
                <p:extLst>
                  <p:ext uri="{D42A27DB-BD31-4B8C-83A1-F6EECF244321}">
                    <p14:modId xmlns:p14="http://schemas.microsoft.com/office/powerpoint/2010/main" val="246565017"/>
                  </p:ext>
                </p:extLst>
              </p:nvPr>
            </p:nvGraphicFramePr>
            <p:xfrm>
              <a:off x="683568" y="1628800"/>
              <a:ext cx="7848872" cy="4000905"/>
            </p:xfrm>
            <a:graphic>
              <a:graphicData uri="http://schemas.openxmlformats.org/drawingml/2006/table">
                <a:tbl>
                  <a:tblPr firstRow="1" firstCol="1" bandRow="1"/>
                  <a:tblGrid>
                    <a:gridCol w="1029046"/>
                    <a:gridCol w="838329"/>
                    <a:gridCol w="647206"/>
                    <a:gridCol w="1500036"/>
                    <a:gridCol w="708144"/>
                    <a:gridCol w="564690"/>
                    <a:gridCol w="944467"/>
                    <a:gridCol w="1616954"/>
                  </a:tblGrid>
                  <a:tr h="957044">
                    <a:tc gridSpan="8">
                      <a:txBody>
                        <a:bodyPr/>
                        <a:lstStyle/>
                        <a:p>
                          <a:pPr algn="l" fontAlgn="base">
                            <a:lnSpc>
                              <a:spcPct val="115000"/>
                            </a:lnSpc>
                            <a:spcAft>
                              <a:spcPts val="0"/>
                            </a:spcAft>
                            <a:tabLst>
                              <a:tab pos="90170" algn="l"/>
                              <a:tab pos="540385" algn="l"/>
                            </a:tabLst>
                          </a:pPr>
                          <a:r>
                            <a:rPr lang="en-US" sz="1200" b="1" dirty="0" smtClean="0">
                              <a:solidFill>
                                <a:srgbClr val="000000"/>
                              </a:solidFill>
                              <a:effectLst/>
                              <a:latin typeface="Arial" panose="020B0604020202020204" pitchFamily="34" charset="0"/>
                              <a:ea typeface="Calibri"/>
                              <a:cs typeface="Arial" panose="020B0604020202020204" pitchFamily="34" charset="0"/>
                            </a:rPr>
                            <a:t>Table </a:t>
                          </a:r>
                          <a:r>
                            <a:rPr lang="tr-TR" sz="1200" b="1" dirty="0" smtClean="0">
                              <a:solidFill>
                                <a:srgbClr val="000000"/>
                              </a:solidFill>
                              <a:effectLst/>
                              <a:latin typeface="Arial" panose="020B0604020202020204" pitchFamily="34" charset="0"/>
                              <a:ea typeface="Calibri"/>
                              <a:cs typeface="Arial" panose="020B0604020202020204" pitchFamily="34" charset="0"/>
                            </a:rPr>
                            <a:t>2</a:t>
                          </a:r>
                          <a:r>
                            <a:rPr lang="en-US" sz="1200" b="1" dirty="0" smtClean="0">
                              <a:solidFill>
                                <a:srgbClr val="000000"/>
                              </a:solidFill>
                              <a:effectLst/>
                              <a:latin typeface="Arial" panose="020B0604020202020204" pitchFamily="34" charset="0"/>
                              <a:ea typeface="Calibri"/>
                              <a:cs typeface="Arial" panose="020B0604020202020204" pitchFamily="34" charset="0"/>
                            </a:rPr>
                            <a:t>. </a:t>
                          </a:r>
                          <a:r>
                            <a:rPr lang="en-US" sz="1200" b="0" dirty="0" smtClean="0">
                              <a:solidFill>
                                <a:srgbClr val="000000"/>
                              </a:solidFill>
                              <a:effectLst/>
                              <a:latin typeface="Arial" panose="020B0604020202020204" pitchFamily="34" charset="0"/>
                              <a:ea typeface="Calibri"/>
                              <a:cs typeface="Arial" panose="020B0604020202020204" pitchFamily="34" charset="0"/>
                            </a:rPr>
                            <a:t>According to the simple</a:t>
                          </a:r>
                          <a:r>
                            <a:rPr lang="tr-TR" sz="1200" b="0" dirty="0" smtClean="0">
                              <a:solidFill>
                                <a:srgbClr val="000000"/>
                              </a:solidFill>
                              <a:effectLst/>
                              <a:latin typeface="Arial" panose="020B0604020202020204" pitchFamily="34" charset="0"/>
                              <a:ea typeface="Calibri"/>
                              <a:cs typeface="Arial" panose="020B0604020202020204" pitchFamily="34" charset="0"/>
                            </a:rPr>
                            <a:t> </a:t>
                          </a:r>
                          <a:r>
                            <a:rPr lang="tr-TR" sz="1200" b="0" dirty="0" err="1" smtClean="0">
                              <a:solidFill>
                                <a:srgbClr val="000000"/>
                              </a:solidFill>
                              <a:effectLst/>
                              <a:latin typeface="Arial" panose="020B0604020202020204" pitchFamily="34" charset="0"/>
                              <a:ea typeface="Calibri"/>
                              <a:cs typeface="Arial" panose="020B0604020202020204" pitchFamily="34" charset="0"/>
                            </a:rPr>
                            <a:t>moving</a:t>
                          </a:r>
                          <a:r>
                            <a:rPr lang="en-US" sz="1200" b="0" dirty="0" smtClean="0">
                              <a:solidFill>
                                <a:srgbClr val="000000"/>
                              </a:solidFill>
                              <a:effectLst/>
                              <a:latin typeface="Arial" panose="020B0604020202020204" pitchFamily="34" charset="0"/>
                              <a:ea typeface="Calibri"/>
                              <a:cs typeface="Arial" panose="020B0604020202020204" pitchFamily="34" charset="0"/>
                            </a:rPr>
                            <a:t> average </a:t>
                          </a:r>
                          <a:r>
                            <a:rPr lang="en-US" sz="1200" b="0" dirty="0" smtClean="0">
                              <a:solidFill>
                                <a:srgbClr val="000000"/>
                              </a:solidFill>
                              <a:effectLst/>
                              <a:latin typeface="Arial" panose="020B0604020202020204" pitchFamily="34" charset="0"/>
                              <a:ea typeface="Calibri"/>
                              <a:cs typeface="Arial" panose="020B0604020202020204" pitchFamily="34" charset="0"/>
                            </a:rPr>
                            <a:t>method</a:t>
                          </a:r>
                          <a:r>
                            <a:rPr lang="tr-TR" sz="1200" b="1" baseline="0" dirty="0" smtClean="0">
                              <a:solidFill>
                                <a:srgbClr val="000000"/>
                              </a:solidFill>
                              <a:effectLst/>
                              <a:latin typeface="Arial" panose="020B0604020202020204" pitchFamily="34" charset="0"/>
                              <a:ea typeface="Calibri"/>
                              <a:cs typeface="Arial" panose="020B0604020202020204" pitchFamily="34" charset="0"/>
                            </a:rPr>
                            <a:t> </a:t>
                          </a:r>
                          <a:r>
                            <a:rPr lang="tr-TR" sz="1200" b="0" baseline="0" dirty="0" err="1" smtClean="0">
                              <a:solidFill>
                                <a:srgbClr val="000000"/>
                              </a:solidFill>
                              <a:effectLst/>
                              <a:latin typeface="Arial" panose="020B0604020202020204" pitchFamily="34" charset="0"/>
                              <a:ea typeface="Calibri"/>
                              <a:cs typeface="Arial" panose="020B0604020202020204" pitchFamily="34" charset="0"/>
                            </a:rPr>
                            <a:t>the</a:t>
                          </a:r>
                          <a:r>
                            <a:rPr lang="tr-TR" sz="1200" b="1" dirty="0" smtClean="0">
                              <a:solidFill>
                                <a:srgbClr val="000000"/>
                              </a:solidFill>
                              <a:effectLst/>
                              <a:latin typeface="Arial" panose="020B0604020202020204" pitchFamily="34" charset="0"/>
                              <a:ea typeface="Calibri"/>
                              <a:cs typeface="Arial" panose="020B0604020202020204" pitchFamily="34" charset="0"/>
                            </a:rPr>
                            <a:t> </a:t>
                          </a:r>
                          <a:r>
                            <a:rPr lang="tr-TR" sz="1200" b="0" dirty="0" err="1" smtClean="0">
                              <a:solidFill>
                                <a:srgbClr val="000000"/>
                              </a:solidFill>
                              <a:effectLst/>
                              <a:latin typeface="Arial" panose="020B0604020202020204" pitchFamily="34" charset="0"/>
                              <a:ea typeface="Calibri"/>
                              <a:cs typeface="Arial" panose="020B0604020202020204" pitchFamily="34" charset="0"/>
                            </a:rPr>
                            <a:t>forecasted</a:t>
                          </a:r>
                          <a:r>
                            <a:rPr lang="en-US" sz="1200" b="0" dirty="0" smtClean="0">
                              <a:solidFill>
                                <a:srgbClr val="000000"/>
                              </a:solidFill>
                              <a:effectLst/>
                              <a:latin typeface="Arial" panose="020B0604020202020204" pitchFamily="34" charset="0"/>
                              <a:ea typeface="Calibri"/>
                              <a:cs typeface="Arial" panose="020B0604020202020204" pitchFamily="34" charset="0"/>
                            </a:rPr>
                            <a:t> </a:t>
                          </a:r>
                          <a:r>
                            <a:rPr lang="en-US" sz="1200" b="0" dirty="0" smtClean="0">
                              <a:solidFill>
                                <a:srgbClr val="000000"/>
                              </a:solidFill>
                              <a:effectLst/>
                              <a:latin typeface="Arial" panose="020B0604020202020204" pitchFamily="34" charset="0"/>
                              <a:ea typeface="Calibri"/>
                              <a:cs typeface="Arial" panose="020B0604020202020204" pitchFamily="34" charset="0"/>
                            </a:rPr>
                            <a:t>demand, </a:t>
                          </a:r>
                          <a:r>
                            <a:rPr lang="tr-TR" sz="1200" b="0" dirty="0" smtClean="0">
                              <a:solidFill>
                                <a:srgbClr val="000000"/>
                              </a:solidFill>
                              <a:effectLst/>
                              <a:latin typeface="Arial" panose="020B0604020202020204" pitchFamily="34" charset="0"/>
                              <a:ea typeface="Calibri"/>
                              <a:cs typeface="Arial" panose="020B0604020202020204" pitchFamily="34" charset="0"/>
                            </a:rPr>
                            <a:t>s</a:t>
                          </a:r>
                          <a:r>
                            <a:rPr lang="en-US" sz="1200" b="0" dirty="0" err="1" smtClean="0">
                              <a:solidFill>
                                <a:srgbClr val="000000"/>
                              </a:solidFill>
                              <a:effectLst/>
                              <a:latin typeface="Arial" panose="020B0604020202020204" pitchFamily="34" charset="0"/>
                              <a:ea typeface="Calibri"/>
                              <a:cs typeface="Arial" panose="020B0604020202020204" pitchFamily="34" charset="0"/>
                            </a:rPr>
                            <a:t>afety</a:t>
                          </a:r>
                          <a:r>
                            <a:rPr lang="en-US" sz="1200" b="0" dirty="0" smtClean="0">
                              <a:solidFill>
                                <a:srgbClr val="000000"/>
                              </a:solidFill>
                              <a:effectLst/>
                              <a:latin typeface="Arial" panose="020B0604020202020204" pitchFamily="34" charset="0"/>
                              <a:ea typeface="Calibri"/>
                              <a:cs typeface="Arial" panose="020B0604020202020204" pitchFamily="34" charset="0"/>
                            </a:rPr>
                            <a:t> stock quantity and reorder points</a:t>
                          </a:r>
                          <a:r>
                            <a:rPr lang="tr-TR" sz="1200" b="0" dirty="0" smtClean="0">
                              <a:solidFill>
                                <a:srgbClr val="000000"/>
                              </a:solidFill>
                              <a:effectLst/>
                              <a:latin typeface="Arial" panose="020B0604020202020204" pitchFamily="34" charset="0"/>
                              <a:ea typeface="Calibri"/>
                              <a:cs typeface="Arial" panose="020B0604020202020204" pitchFamily="34" charset="0"/>
                            </a:rPr>
                            <a:t> </a:t>
                          </a:r>
                          <a:r>
                            <a:rPr lang="en-US" sz="1200" b="0" dirty="0" smtClean="0">
                              <a:solidFill>
                                <a:srgbClr val="000000"/>
                              </a:solidFill>
                              <a:effectLst/>
                              <a:latin typeface="Arial" panose="020B0604020202020204" pitchFamily="34" charset="0"/>
                              <a:ea typeface="Calibri"/>
                              <a:cs typeface="Arial" panose="020B0604020202020204" pitchFamily="34" charset="0"/>
                            </a:rPr>
                            <a:t>of relief </a:t>
                          </a:r>
                          <a:r>
                            <a:rPr lang="tr-TR" sz="1200" b="0" dirty="0" err="1" smtClean="0">
                              <a:solidFill>
                                <a:srgbClr val="000000"/>
                              </a:solidFill>
                              <a:effectLst/>
                              <a:latin typeface="Arial" panose="020B0604020202020204" pitchFamily="34" charset="0"/>
                              <a:ea typeface="Calibri"/>
                              <a:cs typeface="Arial" panose="020B0604020202020204" pitchFamily="34" charset="0"/>
                            </a:rPr>
                            <a:t>materials</a:t>
                          </a:r>
                          <a:endParaRPr lang="en-US" sz="1200" b="0" dirty="0" smtClean="0">
                            <a:solidFill>
                              <a:srgbClr val="000000"/>
                            </a:solidFill>
                            <a:effectLst/>
                            <a:latin typeface="Arial" panose="020B0604020202020204" pitchFamily="34" charset="0"/>
                            <a:ea typeface="Calibri"/>
                            <a:cs typeface="Arial" panose="020B0604020202020204" pitchFamily="34" charset="0"/>
                          </a:endParaRPr>
                        </a:p>
                        <a:p>
                          <a:pPr algn="l" fontAlgn="base">
                            <a:lnSpc>
                              <a:spcPct val="115000"/>
                            </a:lnSpc>
                            <a:spcAft>
                              <a:spcPts val="0"/>
                            </a:spcAft>
                            <a:tabLst>
                              <a:tab pos="90170" algn="l"/>
                              <a:tab pos="540385" algn="l"/>
                            </a:tabLst>
                          </a:pPr>
                          <a:r>
                            <a:rPr lang="tr-TR" sz="1200" b="1" dirty="0" smtClean="0">
                              <a:solidFill>
                                <a:srgbClr val="0070C0"/>
                              </a:solidFill>
                              <a:effectLst/>
                              <a:latin typeface="Arial" panose="020B0604020202020204" pitchFamily="34" charset="0"/>
                              <a:ea typeface="Calibri"/>
                              <a:cs typeface="Arial" panose="020B0604020202020204" pitchFamily="34" charset="0"/>
                            </a:rPr>
                            <a:t>Tablo 2. </a:t>
                          </a:r>
                          <a:r>
                            <a:rPr lang="tr-TR" sz="1200" b="0" dirty="0" smtClean="0">
                              <a:solidFill>
                                <a:srgbClr val="0070C0"/>
                              </a:solidFill>
                              <a:effectLst/>
                              <a:latin typeface="Arial" panose="020B0604020202020204" pitchFamily="34" charset="0"/>
                              <a:ea typeface="Calibri"/>
                              <a:cs typeface="Arial" panose="020B0604020202020204" pitchFamily="34" charset="0"/>
                            </a:rPr>
                            <a:t>Basit</a:t>
                          </a:r>
                          <a:r>
                            <a:rPr lang="tr-TR" sz="1200" b="0" baseline="0" dirty="0" smtClean="0">
                              <a:solidFill>
                                <a:srgbClr val="0070C0"/>
                              </a:solidFill>
                              <a:effectLst/>
                              <a:latin typeface="Arial" panose="020B0604020202020204" pitchFamily="34" charset="0"/>
                              <a:ea typeface="Calibri"/>
                              <a:cs typeface="Arial" panose="020B0604020202020204" pitchFamily="34" charset="0"/>
                            </a:rPr>
                            <a:t> hareketli</a:t>
                          </a:r>
                          <a:r>
                            <a:rPr lang="tr-TR" sz="1200" b="0" dirty="0" smtClean="0">
                              <a:solidFill>
                                <a:srgbClr val="0070C0"/>
                              </a:solidFill>
                              <a:effectLst/>
                              <a:latin typeface="Arial" panose="020B0604020202020204" pitchFamily="34" charset="0"/>
                              <a:ea typeface="Calibri"/>
                              <a:cs typeface="Arial" panose="020B0604020202020204" pitchFamily="34" charset="0"/>
                            </a:rPr>
                            <a:t> ortalamalar</a:t>
                          </a:r>
                          <a:r>
                            <a:rPr lang="tr-TR" sz="1200" b="0" baseline="0" dirty="0" smtClean="0">
                              <a:solidFill>
                                <a:srgbClr val="0070C0"/>
                              </a:solidFill>
                              <a:effectLst/>
                              <a:latin typeface="Arial" panose="020B0604020202020204" pitchFamily="34" charset="0"/>
                              <a:ea typeface="Calibri"/>
                              <a:cs typeface="Arial" panose="020B0604020202020204" pitchFamily="34" charset="0"/>
                            </a:rPr>
                            <a:t> yöntemine göre yardım malzemelerinin talep tahmini, güvenlik (emniyet) stok miktarı ve yeniden sipariş noktası</a:t>
                          </a:r>
                          <a:endParaRPr lang="tr-TR" sz="1200" b="0" dirty="0" smtClean="0">
                            <a:solidFill>
                              <a:srgbClr val="0070C0"/>
                            </a:solidFill>
                            <a:effectLst/>
                            <a:latin typeface="Arial" panose="020B0604020202020204" pitchFamily="34" charset="0"/>
                            <a:ea typeface="Calibri"/>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base">
                            <a:lnSpc>
                              <a:spcPct val="115000"/>
                            </a:lnSpc>
                            <a:spcAft>
                              <a:spcPts val="0"/>
                            </a:spcAft>
                            <a:tabLst>
                              <a:tab pos="90170" algn="l"/>
                              <a:tab pos="540385" algn="l"/>
                            </a:tabLst>
                          </a:pPr>
                          <a:endParaRPr lang="tr-TR" sz="1200" dirty="0">
                            <a:effectLst/>
                            <a:latin typeface="Arial" panose="020B0604020202020204" pitchFamily="34" charset="0"/>
                            <a:ea typeface="Calibri"/>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base">
                            <a:lnSpc>
                              <a:spcPct val="115000"/>
                            </a:lnSpc>
                            <a:spcAft>
                              <a:spcPts val="0"/>
                            </a:spcAft>
                            <a:tabLst>
                              <a:tab pos="90170" algn="l"/>
                              <a:tab pos="540385" algn="l"/>
                            </a:tabLst>
                          </a:pPr>
                          <a:endParaRPr lang="tr-TR" sz="1200" dirty="0">
                            <a:effectLst/>
                            <a:latin typeface="Arial" panose="020B0604020202020204" pitchFamily="34" charset="0"/>
                            <a:ea typeface="Calibri"/>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base">
                            <a:lnSpc>
                              <a:spcPct val="115000"/>
                            </a:lnSpc>
                            <a:spcAft>
                              <a:spcPts val="0"/>
                            </a:spcAft>
                            <a:tabLst>
                              <a:tab pos="90170" algn="l"/>
                              <a:tab pos="540385" algn="l"/>
                            </a:tabLst>
                          </a:pPr>
                          <a:endParaRPr lang="tr-TR" sz="1200" dirty="0">
                            <a:effectLst/>
                            <a:latin typeface="Arial" panose="020B0604020202020204" pitchFamily="34" charset="0"/>
                            <a:ea typeface="Calibri"/>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base">
                            <a:lnSpc>
                              <a:spcPct val="115000"/>
                            </a:lnSpc>
                            <a:spcAft>
                              <a:spcPts val="0"/>
                            </a:spcAft>
                            <a:tabLst>
                              <a:tab pos="90170" algn="l"/>
                              <a:tab pos="540385" algn="l"/>
                            </a:tabLst>
                          </a:pPr>
                          <a:endParaRPr lang="tr-TR" sz="1200" dirty="0">
                            <a:effectLst/>
                            <a:latin typeface="Arial" panose="020B0604020202020204" pitchFamily="34" charset="0"/>
                            <a:ea typeface="Calibri"/>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base">
                            <a:lnSpc>
                              <a:spcPct val="115000"/>
                            </a:lnSpc>
                            <a:spcAft>
                              <a:spcPts val="0"/>
                            </a:spcAft>
                            <a:tabLst>
                              <a:tab pos="90170" algn="l"/>
                              <a:tab pos="540385" algn="l"/>
                            </a:tabLst>
                          </a:pPr>
                          <a:endParaRPr lang="tr-TR" sz="1200" dirty="0">
                            <a:effectLst/>
                            <a:latin typeface="Arial" panose="020B0604020202020204" pitchFamily="34" charset="0"/>
                            <a:ea typeface="Calibri"/>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base">
                            <a:lnSpc>
                              <a:spcPct val="115000"/>
                            </a:lnSpc>
                            <a:spcAft>
                              <a:spcPts val="0"/>
                            </a:spcAft>
                            <a:tabLst>
                              <a:tab pos="90170" algn="l"/>
                              <a:tab pos="540385" algn="l"/>
                            </a:tabLst>
                          </a:pPr>
                          <a:endParaRPr lang="tr-TR" sz="1200" dirty="0">
                            <a:effectLst/>
                            <a:latin typeface="Arial" panose="020B0604020202020204" pitchFamily="34" charset="0"/>
                            <a:ea typeface="Calibri"/>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base">
                            <a:lnSpc>
                              <a:spcPct val="115000"/>
                            </a:lnSpc>
                            <a:spcAft>
                              <a:spcPts val="0"/>
                            </a:spcAft>
                            <a:tabLst>
                              <a:tab pos="90170" algn="l"/>
                              <a:tab pos="540385" algn="l"/>
                            </a:tabLst>
                          </a:pPr>
                          <a:endParaRPr lang="tr-TR" sz="1200" dirty="0">
                            <a:effectLst/>
                            <a:latin typeface="Arial" panose="020B0604020202020204" pitchFamily="34" charset="0"/>
                            <a:ea typeface="Calibri"/>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3156">
                    <a:tc>
                      <a:txBody>
                        <a:bodyPr/>
                        <a:lstStyle/>
                        <a:p>
                          <a:pPr marL="0" marR="0" indent="0" algn="ctr" defTabSz="914400" rtl="0" eaLnBrk="1" fontAlgn="base" latinLnBrk="0" hangingPunct="1">
                            <a:lnSpc>
                              <a:spcPct val="115000"/>
                            </a:lnSpc>
                            <a:spcBef>
                              <a:spcPts val="0"/>
                            </a:spcBef>
                            <a:spcAft>
                              <a:spcPts val="0"/>
                            </a:spcAft>
                            <a:buClrTx/>
                            <a:buSzTx/>
                            <a:buFontTx/>
                            <a:buNone/>
                            <a:tabLst>
                              <a:tab pos="90170" algn="l"/>
                              <a:tab pos="540385" algn="l"/>
                            </a:tabLst>
                            <a:defRPr/>
                          </a:pPr>
                          <a:endParaRPr lang="tr-TR" sz="1200" b="1" dirty="0" smtClean="0">
                            <a:solidFill>
                              <a:srgbClr val="000000"/>
                            </a:solidFill>
                            <a:effectLst/>
                            <a:latin typeface="Arial" panose="020B0604020202020204" pitchFamily="34" charset="0"/>
                            <a:ea typeface="Calibri"/>
                            <a:cs typeface="Arial" panose="020B0604020202020204" pitchFamily="34" charset="0"/>
                          </a:endParaRPr>
                        </a:p>
                        <a:p>
                          <a:pPr marL="0" marR="0" indent="0" algn="ctr" defTabSz="914400" rtl="0" eaLnBrk="1" fontAlgn="base" latinLnBrk="0" hangingPunct="1">
                            <a:lnSpc>
                              <a:spcPct val="115000"/>
                            </a:lnSpc>
                            <a:spcBef>
                              <a:spcPts val="0"/>
                            </a:spcBef>
                            <a:spcAft>
                              <a:spcPts val="0"/>
                            </a:spcAft>
                            <a:buClrTx/>
                            <a:buSzTx/>
                            <a:buFontTx/>
                            <a:buNone/>
                            <a:tabLst>
                              <a:tab pos="90170" algn="l"/>
                              <a:tab pos="540385" algn="l"/>
                            </a:tabLst>
                            <a:defRPr/>
                          </a:pPr>
                          <a:r>
                            <a:rPr lang="tr-TR" sz="1200" b="1" dirty="0">
                              <a:solidFill>
                                <a:srgbClr val="000000"/>
                              </a:solidFill>
                              <a:effectLst/>
                              <a:latin typeface="Arial" panose="020B0604020202020204" pitchFamily="34" charset="0"/>
                              <a:ea typeface="Calibri"/>
                              <a:cs typeface="Arial" panose="020B0604020202020204" pitchFamily="34" charset="0"/>
                            </a:rPr>
                            <a:t> </a:t>
                          </a:r>
                          <a:r>
                            <a:rPr lang="tr-TR" sz="1200" b="1" dirty="0" err="1" smtClean="0">
                              <a:solidFill>
                                <a:srgbClr val="000000"/>
                              </a:solidFill>
                              <a:effectLst/>
                              <a:latin typeface="Arial" panose="020B0604020202020204" pitchFamily="34" charset="0"/>
                              <a:ea typeface="Calibri"/>
                              <a:cs typeface="Arial" panose="020B0604020202020204" pitchFamily="34" charset="0"/>
                            </a:rPr>
                            <a:t>Material</a:t>
                          </a:r>
                          <a:endParaRPr lang="tr-TR" sz="1200" dirty="0" smtClean="0">
                            <a:effectLst/>
                            <a:latin typeface="Arial" panose="020B0604020202020204" pitchFamily="34" charset="0"/>
                            <a:ea typeface="Calibri"/>
                            <a:cs typeface="Arial" panose="020B0604020202020204" pitchFamily="34" charset="0"/>
                          </a:endParaRPr>
                        </a:p>
                        <a:p>
                          <a:pPr algn="ctr" fontAlgn="base">
                            <a:lnSpc>
                              <a:spcPct val="115000"/>
                            </a:lnSpc>
                            <a:spcAft>
                              <a:spcPts val="0"/>
                            </a:spcAft>
                            <a:tabLst>
                              <a:tab pos="90170" algn="l"/>
                              <a:tab pos="540385" algn="l"/>
                            </a:tabLst>
                          </a:pP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tr-T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123358" t="-117266" r="-716788" b="-262590"/>
                          </a:stretch>
                        </a:blipFill>
                      </a:tcPr>
                    </a:tc>
                    <a:tc>
                      <a:txBody>
                        <a:bodyPr/>
                        <a:lstStyle/>
                        <a:p>
                          <a:pPr algn="ctr" fontAlgn="base">
                            <a:lnSpc>
                              <a:spcPct val="115000"/>
                            </a:lnSpc>
                            <a:spcAft>
                              <a:spcPts val="0"/>
                            </a:spcAft>
                            <a:tabLst>
                              <a:tab pos="90170" algn="l"/>
                              <a:tab pos="540385" algn="l"/>
                            </a:tabLst>
                          </a:pPr>
                          <a:r>
                            <a:rPr lang="tr-TR" sz="1200" b="1" dirty="0">
                              <a:solidFill>
                                <a:srgbClr val="000000"/>
                              </a:solidFill>
                              <a:effectLst/>
                              <a:latin typeface="Arial" panose="020B0604020202020204" pitchFamily="34" charset="0"/>
                              <a:ea typeface="Calibri"/>
                              <a:cs typeface="Arial" panose="020B0604020202020204" pitchFamily="34" charset="0"/>
                            </a:rPr>
                            <a:t>n</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tr-T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167886" t="-117266" r="-255691" b="-262590"/>
                          </a:stretch>
                        </a:blipFill>
                      </a:tcPr>
                    </a:tc>
                    <a:tc>
                      <a:txBody>
                        <a:bodyPr/>
                        <a:lstStyle/>
                        <a:p>
                          <a:pPr algn="ctr" fontAlgn="base">
                            <a:lnSpc>
                              <a:spcPct val="115000"/>
                            </a:lnSpc>
                            <a:spcAft>
                              <a:spcPts val="0"/>
                            </a:spcAft>
                            <a:tabLst>
                              <a:tab pos="90170" algn="l"/>
                              <a:tab pos="540385" algn="l"/>
                            </a:tabLst>
                          </a:pPr>
                          <a:r>
                            <a:rPr lang="tr-TR" sz="1200" b="1" dirty="0" err="1">
                              <a:solidFill>
                                <a:srgbClr val="000000"/>
                              </a:solidFill>
                              <a:effectLst/>
                              <a:latin typeface="Arial" panose="020B0604020202020204" pitchFamily="34" charset="0"/>
                              <a:ea typeface="Calibri"/>
                              <a:cs typeface="Arial" panose="020B0604020202020204" pitchFamily="34" charset="0"/>
                            </a:rPr>
                            <a:t>Ogt</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spcAft>
                              <a:spcPts val="0"/>
                            </a:spcAft>
                            <a:tabLst>
                              <a:tab pos="90170" algn="l"/>
                              <a:tab pos="540385" algn="l"/>
                            </a:tabLst>
                          </a:pPr>
                          <a:r>
                            <a:rPr lang="tr-TR" sz="1200" b="1" dirty="0" err="1">
                              <a:solidFill>
                                <a:srgbClr val="000000"/>
                              </a:solidFill>
                              <a:effectLst/>
                              <a:latin typeface="Arial" panose="020B0604020202020204" pitchFamily="34" charset="0"/>
                              <a:ea typeface="Calibri"/>
                              <a:cs typeface="Arial" panose="020B0604020202020204" pitchFamily="34" charset="0"/>
                            </a:rPr>
                            <a:t>Osd</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spcAft>
                              <a:spcPts val="0"/>
                            </a:spcAft>
                            <a:tabLst>
                              <a:tab pos="90170" algn="l"/>
                              <a:tab pos="540385" algn="l"/>
                            </a:tabLst>
                          </a:pPr>
                          <a:r>
                            <a:rPr lang="tr-TR" sz="1200" b="1" dirty="0" err="1">
                              <a:solidFill>
                                <a:srgbClr val="000000"/>
                              </a:solidFill>
                              <a:effectLst/>
                              <a:latin typeface="Arial" panose="020B0604020202020204" pitchFamily="34" charset="0"/>
                              <a:ea typeface="Calibri"/>
                              <a:cs typeface="Arial" panose="020B0604020202020204" pitchFamily="34" charset="0"/>
                            </a:rPr>
                            <a:t>Gs</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spcAft>
                              <a:spcPts val="0"/>
                            </a:spcAft>
                            <a:tabLst>
                              <a:tab pos="90170" algn="l"/>
                              <a:tab pos="540385" algn="l"/>
                            </a:tabLst>
                          </a:pPr>
                          <a:r>
                            <a:rPr lang="tr-TR" sz="1200" b="1" dirty="0" err="1">
                              <a:solidFill>
                                <a:srgbClr val="000000"/>
                              </a:solidFill>
                              <a:effectLst/>
                              <a:latin typeface="Arial" panose="020B0604020202020204" pitchFamily="34" charset="0"/>
                              <a:ea typeface="Calibri"/>
                              <a:cs typeface="Arial" panose="020B0604020202020204" pitchFamily="34" charset="0"/>
                            </a:rPr>
                            <a:t>ysn</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5403">
                    <a:tc>
                      <a:txBody>
                        <a:bodyPr/>
                        <a:lstStyle/>
                        <a:p>
                          <a:pPr algn="l" fontAlgn="base">
                            <a:lnSpc>
                              <a:spcPct val="115000"/>
                            </a:lnSpc>
                            <a:spcAft>
                              <a:spcPts val="0"/>
                            </a:spcAft>
                            <a:tabLst>
                              <a:tab pos="90170" algn="l"/>
                              <a:tab pos="540385" algn="l"/>
                            </a:tabLst>
                          </a:pPr>
                          <a:r>
                            <a:rPr lang="tr-TR" sz="1200" b="1" dirty="0" err="1" smtClean="0">
                              <a:solidFill>
                                <a:srgbClr val="000000"/>
                              </a:solidFill>
                              <a:effectLst/>
                              <a:latin typeface="Arial" panose="020B0604020202020204" pitchFamily="34" charset="0"/>
                              <a:ea typeface="Calibri"/>
                              <a:cs typeface="Arial" panose="020B0604020202020204" pitchFamily="34" charset="0"/>
                            </a:rPr>
                            <a:t>Tent</a:t>
                          </a:r>
                          <a:r>
                            <a:rPr lang="tr-TR" sz="1200" b="1" dirty="0" smtClean="0">
                              <a:solidFill>
                                <a:srgbClr val="000000"/>
                              </a:solidFill>
                              <a:effectLst/>
                              <a:latin typeface="Arial" panose="020B0604020202020204" pitchFamily="34" charset="0"/>
                              <a:ea typeface="Calibri"/>
                              <a:cs typeface="Arial" panose="020B0604020202020204" pitchFamily="34" charset="0"/>
                            </a:rPr>
                            <a:t> / </a:t>
                          </a:r>
                          <a:r>
                            <a:rPr lang="tr-TR" sz="1200" b="1" dirty="0" smtClean="0">
                              <a:solidFill>
                                <a:srgbClr val="0070C0"/>
                              </a:solidFill>
                              <a:effectLst/>
                              <a:latin typeface="Arial" panose="020B0604020202020204" pitchFamily="34" charset="0"/>
                              <a:ea typeface="Calibri"/>
                              <a:cs typeface="Arial" panose="020B0604020202020204" pitchFamily="34" charset="0"/>
                            </a:rPr>
                            <a:t>Çadır</a:t>
                          </a:r>
                          <a:endParaRPr lang="tr-TR" sz="1200" dirty="0">
                            <a:solidFill>
                              <a:srgbClr val="0070C0"/>
                            </a:solidFill>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ase">
                            <a:lnSpc>
                              <a:spcPct val="115000"/>
                            </a:lnSpc>
                            <a:spcAft>
                              <a:spcPts val="0"/>
                            </a:spcAft>
                            <a:tabLst>
                              <a:tab pos="90170" algn="l"/>
                              <a:tab pos="540385" algn="l"/>
                            </a:tabLst>
                          </a:pPr>
                          <a:r>
                            <a:rPr lang="tr-TR" sz="1200" dirty="0">
                              <a:solidFill>
                                <a:srgbClr val="000000"/>
                              </a:solidFill>
                              <a:effectLst/>
                              <a:latin typeface="Arial" panose="020B0604020202020204" pitchFamily="34" charset="0"/>
                              <a:ea typeface="Calibri"/>
                              <a:cs typeface="Arial" panose="020B0604020202020204" pitchFamily="34" charset="0"/>
                            </a:rPr>
                            <a:t>234749</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ase">
                            <a:lnSpc>
                              <a:spcPct val="115000"/>
                            </a:lnSpc>
                            <a:spcAft>
                              <a:spcPts val="0"/>
                            </a:spcAft>
                            <a:tabLst>
                              <a:tab pos="90170" algn="l"/>
                              <a:tab pos="540385" algn="l"/>
                            </a:tabLst>
                          </a:pPr>
                          <a:r>
                            <a:rPr lang="tr-TR" sz="1200" dirty="0">
                              <a:solidFill>
                                <a:srgbClr val="000000"/>
                              </a:solidFill>
                              <a:effectLst/>
                              <a:latin typeface="Arial" panose="020B0604020202020204" pitchFamily="34" charset="0"/>
                              <a:ea typeface="Calibri"/>
                              <a:cs typeface="Arial" panose="020B0604020202020204" pitchFamily="34" charset="0"/>
                            </a:rPr>
                            <a:t>14</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tr-T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blipFill rotWithShape="1">
                          <a:blip r:embed="rId2"/>
                          <a:stretch>
                            <a:fillRect l="-167886" t="-520690" r="-255691" b="-529310"/>
                          </a:stretch>
                        </a:blipFill>
                      </a:tcPr>
                    </a:tc>
                    <a:tc>
                      <a:txBody>
                        <a:bodyPr/>
                        <a:lstStyle/>
                        <a:p>
                          <a:pPr fontAlgn="base">
                            <a:lnSpc>
                              <a:spcPct val="115000"/>
                            </a:lnSpc>
                            <a:spcAft>
                              <a:spcPts val="0"/>
                            </a:spcAft>
                            <a:tabLst>
                              <a:tab pos="90170"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45,939</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ase">
                            <a:lnSpc>
                              <a:spcPct val="115000"/>
                            </a:lnSpc>
                            <a:spcAft>
                              <a:spcPts val="0"/>
                            </a:spcAft>
                            <a:tabLst>
                              <a:tab pos="90170"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30</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fontAlgn="base">
                            <a:lnSpc>
                              <a:spcPct val="115000"/>
                            </a:lnSpc>
                            <a:spcAft>
                              <a:spcPts val="0"/>
                            </a:spcAft>
                            <a:tabLst>
                              <a:tab pos="90170"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16767,785</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fontAlgn="base">
                            <a:lnSpc>
                              <a:spcPct val="115000"/>
                            </a:lnSpc>
                            <a:spcAft>
                              <a:spcPts val="0"/>
                            </a:spcAft>
                            <a:tabLst>
                              <a:tab pos="90170"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18145,955≈18146</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r h="488891">
                    <a:tc>
                      <a:txBody>
                        <a:bodyPr/>
                        <a:lstStyle/>
                        <a:p>
                          <a:pPr algn="l" fontAlgn="base">
                            <a:lnSpc>
                              <a:spcPct val="115000"/>
                            </a:lnSpc>
                            <a:spcAft>
                              <a:spcPts val="0"/>
                            </a:spcAft>
                            <a:tabLst>
                              <a:tab pos="90170" algn="l"/>
                              <a:tab pos="540385" algn="l"/>
                            </a:tabLst>
                          </a:pPr>
                          <a:r>
                            <a:rPr lang="tr-TR" sz="1200" b="1" dirty="0" err="1" smtClean="0">
                              <a:solidFill>
                                <a:srgbClr val="000000"/>
                              </a:solidFill>
                              <a:effectLst/>
                              <a:latin typeface="Arial" panose="020B0604020202020204" pitchFamily="34" charset="0"/>
                              <a:ea typeface="Calibri"/>
                              <a:cs typeface="Arial" panose="020B0604020202020204" pitchFamily="34" charset="0"/>
                            </a:rPr>
                            <a:t>Blanket</a:t>
                          </a:r>
                          <a:r>
                            <a:rPr lang="tr-TR" sz="1200" b="1" dirty="0" smtClean="0">
                              <a:solidFill>
                                <a:srgbClr val="000000"/>
                              </a:solidFill>
                              <a:effectLst/>
                              <a:latin typeface="Arial" panose="020B0604020202020204" pitchFamily="34" charset="0"/>
                              <a:ea typeface="Calibri"/>
                              <a:cs typeface="Arial" panose="020B0604020202020204" pitchFamily="34" charset="0"/>
                            </a:rPr>
                            <a:t> / </a:t>
                          </a:r>
                          <a:r>
                            <a:rPr lang="tr-TR" sz="1200" b="1" dirty="0" smtClean="0">
                              <a:solidFill>
                                <a:srgbClr val="0070C0"/>
                              </a:solidFill>
                              <a:effectLst/>
                              <a:latin typeface="Arial" panose="020B0604020202020204" pitchFamily="34" charset="0"/>
                              <a:ea typeface="Calibri"/>
                              <a:cs typeface="Arial" panose="020B0604020202020204" pitchFamily="34" charset="0"/>
                            </a:rPr>
                            <a:t>Battaniye</a:t>
                          </a:r>
                          <a:endParaRPr lang="tr-TR" sz="1200" dirty="0">
                            <a:solidFill>
                              <a:srgbClr val="0070C0"/>
                            </a:solidFill>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540385" algn="l"/>
                            </a:tabLst>
                          </a:pPr>
                          <a:r>
                            <a:rPr lang="tr-TR" sz="1200" dirty="0">
                              <a:solidFill>
                                <a:srgbClr val="000000"/>
                              </a:solidFill>
                              <a:effectLst/>
                              <a:latin typeface="Arial" panose="020B0604020202020204" pitchFamily="34" charset="0"/>
                              <a:ea typeface="Calibri"/>
                              <a:cs typeface="Arial" panose="020B0604020202020204" pitchFamily="34" charset="0"/>
                            </a:rPr>
                            <a:t>473107</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14</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endParaRPr lang="tr-TR"/>
                        </a:p>
                      </a:txBody>
                      <a:tcPr marL="68580" marR="68580" marT="0" marB="0" anchor="ctr">
                        <a:lnL>
                          <a:noFill/>
                        </a:lnL>
                        <a:lnR>
                          <a:noFill/>
                        </a:lnR>
                        <a:lnT>
                          <a:noFill/>
                        </a:lnT>
                        <a:lnB>
                          <a:noFill/>
                        </a:lnB>
                        <a:blipFill rotWithShape="1">
                          <a:blip r:embed="rId2"/>
                          <a:stretch>
                            <a:fillRect l="-167886" t="-450000" r="-255691" b="-283750"/>
                          </a:stretch>
                        </a:blipFill>
                      </a:tcPr>
                    </a:tc>
                    <a:tc>
                      <a:txBody>
                        <a:bodyPr/>
                        <a:lstStyle/>
                        <a:p>
                          <a:pPr fontAlgn="base">
                            <a:lnSpc>
                              <a:spcPct val="115000"/>
                            </a:lnSpc>
                            <a:spcAft>
                              <a:spcPts val="0"/>
                            </a:spcAft>
                            <a:tabLst>
                              <a:tab pos="90170"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92,584</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30</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fontAlgn="base">
                            <a:lnSpc>
                              <a:spcPct val="115000"/>
                            </a:lnSpc>
                            <a:spcAft>
                              <a:spcPts val="0"/>
                            </a:spcAft>
                            <a:tabLst>
                              <a:tab pos="90170"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33793,357</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fontAlgn="base">
                            <a:lnSpc>
                              <a:spcPct val="115000"/>
                            </a:lnSpc>
                            <a:spcAft>
                              <a:spcPts val="0"/>
                            </a:spcAft>
                            <a:tabLst>
                              <a:tab pos="90170"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36570,877≈36571</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r>
                  <a:tr h="355403">
                    <a:tc>
                      <a:txBody>
                        <a:bodyPr/>
                        <a:lstStyle/>
                        <a:p>
                          <a:pPr algn="l" fontAlgn="base">
                            <a:lnSpc>
                              <a:spcPct val="115000"/>
                            </a:lnSpc>
                            <a:spcAft>
                              <a:spcPts val="0"/>
                            </a:spcAft>
                            <a:tabLst>
                              <a:tab pos="90170" algn="l"/>
                              <a:tab pos="540385" algn="l"/>
                            </a:tabLst>
                          </a:pPr>
                          <a:r>
                            <a:rPr lang="tr-TR" sz="1200" b="1" dirty="0" err="1" smtClean="0">
                              <a:solidFill>
                                <a:srgbClr val="000000"/>
                              </a:solidFill>
                              <a:effectLst/>
                              <a:latin typeface="Arial" panose="020B0604020202020204" pitchFamily="34" charset="0"/>
                              <a:ea typeface="Calibri"/>
                              <a:cs typeface="Arial" panose="020B0604020202020204" pitchFamily="34" charset="0"/>
                            </a:rPr>
                            <a:t>Bed</a:t>
                          </a:r>
                          <a:r>
                            <a:rPr lang="tr-TR" sz="1200" b="1" dirty="0" smtClean="0">
                              <a:solidFill>
                                <a:srgbClr val="000000"/>
                              </a:solidFill>
                              <a:effectLst/>
                              <a:latin typeface="Arial" panose="020B0604020202020204" pitchFamily="34" charset="0"/>
                              <a:ea typeface="Calibri"/>
                              <a:cs typeface="Arial" panose="020B0604020202020204" pitchFamily="34" charset="0"/>
                            </a:rPr>
                            <a:t> / </a:t>
                          </a:r>
                          <a:r>
                            <a:rPr lang="tr-TR" sz="1200" b="1" dirty="0" smtClean="0">
                              <a:solidFill>
                                <a:srgbClr val="0070C0"/>
                              </a:solidFill>
                              <a:effectLst/>
                              <a:latin typeface="Arial" panose="020B0604020202020204" pitchFamily="34" charset="0"/>
                              <a:ea typeface="Calibri"/>
                              <a:cs typeface="Arial" panose="020B0604020202020204" pitchFamily="34" charset="0"/>
                            </a:rPr>
                            <a:t>Yatak</a:t>
                          </a:r>
                          <a:endParaRPr lang="tr-TR" sz="1200" dirty="0">
                            <a:solidFill>
                              <a:srgbClr val="0070C0"/>
                            </a:solidFill>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23177</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540385" algn="l"/>
                            </a:tabLst>
                          </a:pPr>
                          <a:r>
                            <a:rPr lang="tr-TR" sz="1200" dirty="0">
                              <a:solidFill>
                                <a:srgbClr val="000000"/>
                              </a:solidFill>
                              <a:effectLst/>
                              <a:latin typeface="Arial" panose="020B0604020202020204" pitchFamily="34" charset="0"/>
                              <a:ea typeface="Calibri"/>
                              <a:cs typeface="Arial" panose="020B0604020202020204" pitchFamily="34" charset="0"/>
                            </a:rPr>
                            <a:t>14</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fontAlgn="base">
                            <a:lnSpc>
                              <a:spcPct val="115000"/>
                            </a:lnSpc>
                            <a:spcAft>
                              <a:spcPts val="0"/>
                            </a:spcAft>
                            <a:tabLst>
                              <a:tab pos="90170"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1655,500≈1656</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fontAlgn="base">
                            <a:lnSpc>
                              <a:spcPct val="115000"/>
                            </a:lnSpc>
                            <a:spcAft>
                              <a:spcPts val="0"/>
                            </a:spcAft>
                            <a:tabLst>
                              <a:tab pos="90170"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4,535</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30</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fontAlgn="base">
                            <a:lnSpc>
                              <a:spcPct val="115000"/>
                            </a:lnSpc>
                            <a:spcAft>
                              <a:spcPts val="0"/>
                            </a:spcAft>
                            <a:tabLst>
                              <a:tab pos="90170"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1655,500</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fontAlgn="base">
                            <a:lnSpc>
                              <a:spcPct val="115000"/>
                            </a:lnSpc>
                            <a:spcAft>
                              <a:spcPts val="0"/>
                            </a:spcAft>
                            <a:tabLst>
                              <a:tab pos="90170"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1791,55 ≈ 1792</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r>
                  <a:tr h="488891">
                    <a:tc>
                      <a:txBody>
                        <a:bodyPr/>
                        <a:lstStyle/>
                        <a:p>
                          <a:pPr algn="l" fontAlgn="base">
                            <a:lnSpc>
                              <a:spcPct val="115000"/>
                            </a:lnSpc>
                            <a:spcAft>
                              <a:spcPts val="0"/>
                            </a:spcAft>
                            <a:tabLst>
                              <a:tab pos="90170" algn="l"/>
                              <a:tab pos="540385" algn="l"/>
                            </a:tabLst>
                          </a:pPr>
                          <a:r>
                            <a:rPr lang="tr-TR" sz="1200" b="1" dirty="0" err="1" smtClean="0">
                              <a:effectLst/>
                              <a:latin typeface="Arial" panose="020B0604020202020204" pitchFamily="34" charset="0"/>
                              <a:ea typeface="Calibri"/>
                              <a:cs typeface="Arial" panose="020B0604020202020204" pitchFamily="34" charset="0"/>
                            </a:rPr>
                            <a:t>Heater</a:t>
                          </a:r>
                          <a:r>
                            <a:rPr lang="tr-TR" sz="1200" b="1" dirty="0" smtClean="0">
                              <a:effectLst/>
                              <a:latin typeface="Arial" panose="020B0604020202020204" pitchFamily="34" charset="0"/>
                              <a:ea typeface="Calibri"/>
                              <a:cs typeface="Arial" panose="020B0604020202020204" pitchFamily="34" charset="0"/>
                            </a:rPr>
                            <a:t> / </a:t>
                          </a:r>
                          <a:r>
                            <a:rPr lang="tr-TR" sz="1200" b="1" dirty="0" smtClean="0">
                              <a:solidFill>
                                <a:srgbClr val="0070C0"/>
                              </a:solidFill>
                              <a:effectLst/>
                              <a:latin typeface="Arial" panose="020B0604020202020204" pitchFamily="34" charset="0"/>
                              <a:ea typeface="Calibri"/>
                              <a:cs typeface="Arial" panose="020B0604020202020204" pitchFamily="34" charset="0"/>
                            </a:rPr>
                            <a:t>Isıtıcı</a:t>
                          </a:r>
                          <a:endParaRPr lang="tr-TR" sz="1200" dirty="0">
                            <a:solidFill>
                              <a:srgbClr val="0070C0"/>
                            </a:solidFill>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152820</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540385" algn="l"/>
                            </a:tabLst>
                          </a:pPr>
                          <a:r>
                            <a:rPr lang="tr-TR" sz="1200" dirty="0">
                              <a:solidFill>
                                <a:srgbClr val="000000"/>
                              </a:solidFill>
                              <a:effectLst/>
                              <a:latin typeface="Arial" panose="020B0604020202020204" pitchFamily="34" charset="0"/>
                              <a:ea typeface="Calibri"/>
                              <a:cs typeface="Arial" panose="020B0604020202020204" pitchFamily="34" charset="0"/>
                            </a:rPr>
                            <a:t>14</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endParaRPr lang="tr-TR"/>
                        </a:p>
                      </a:txBody>
                      <a:tcPr marL="68580" marR="68580" marT="0" marB="0" anchor="ctr">
                        <a:lnL>
                          <a:noFill/>
                        </a:lnL>
                        <a:lnR>
                          <a:noFill/>
                        </a:lnR>
                        <a:lnT>
                          <a:noFill/>
                        </a:lnT>
                        <a:lnB>
                          <a:noFill/>
                        </a:lnB>
                        <a:blipFill rotWithShape="1">
                          <a:blip r:embed="rId2"/>
                          <a:stretch>
                            <a:fillRect l="-167886" t="-623750" r="-255691" b="-110000"/>
                          </a:stretch>
                        </a:blipFill>
                      </a:tcPr>
                    </a:tc>
                    <a:tc>
                      <a:txBody>
                        <a:bodyPr/>
                        <a:lstStyle/>
                        <a:p>
                          <a:pPr fontAlgn="base">
                            <a:lnSpc>
                              <a:spcPct val="115000"/>
                            </a:lnSpc>
                            <a:spcAft>
                              <a:spcPts val="0"/>
                            </a:spcAft>
                            <a:tabLst>
                              <a:tab pos="90170" algn="l"/>
                              <a:tab pos="540385" algn="l"/>
                            </a:tabLst>
                          </a:pPr>
                          <a:r>
                            <a:rPr lang="tr-TR" sz="1200" dirty="0">
                              <a:solidFill>
                                <a:srgbClr val="000000"/>
                              </a:solidFill>
                              <a:effectLst/>
                              <a:latin typeface="Arial" panose="020B0604020202020204" pitchFamily="34" charset="0"/>
                              <a:ea typeface="Calibri"/>
                              <a:cs typeface="Arial" panose="020B0604020202020204" pitchFamily="34" charset="0"/>
                            </a:rPr>
                            <a:t>29,906</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540385" algn="l"/>
                            </a:tabLst>
                          </a:pPr>
                          <a:r>
                            <a:rPr lang="tr-TR" sz="1200" dirty="0">
                              <a:solidFill>
                                <a:srgbClr val="000000"/>
                              </a:solidFill>
                              <a:effectLst/>
                              <a:latin typeface="Arial" panose="020B0604020202020204" pitchFamily="34" charset="0"/>
                              <a:ea typeface="Calibri"/>
                              <a:cs typeface="Arial" panose="020B0604020202020204" pitchFamily="34" charset="0"/>
                            </a:rPr>
                            <a:t>30</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fontAlgn="base">
                            <a:lnSpc>
                              <a:spcPct val="115000"/>
                            </a:lnSpc>
                            <a:spcAft>
                              <a:spcPts val="0"/>
                            </a:spcAft>
                            <a:tabLst>
                              <a:tab pos="90170"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10915,714</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fontAlgn="base">
                            <a:lnSpc>
                              <a:spcPct val="115000"/>
                            </a:lnSpc>
                            <a:spcAft>
                              <a:spcPts val="0"/>
                            </a:spcAft>
                            <a:tabLst>
                              <a:tab pos="90170"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11812,894≈11813</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r>
                  <a:tr h="512117">
                    <a:tc>
                      <a:txBody>
                        <a:bodyPr/>
                        <a:lstStyle/>
                        <a:p>
                          <a:pPr algn="l" fontAlgn="base">
                            <a:lnSpc>
                              <a:spcPct val="115000"/>
                            </a:lnSpc>
                            <a:spcAft>
                              <a:spcPts val="0"/>
                            </a:spcAft>
                            <a:tabLst>
                              <a:tab pos="90170" algn="l"/>
                              <a:tab pos="540385" algn="l"/>
                            </a:tabLst>
                          </a:pPr>
                          <a:r>
                            <a:rPr lang="tr-TR" sz="1200" b="1" dirty="0" smtClean="0">
                              <a:solidFill>
                                <a:srgbClr val="000000"/>
                              </a:solidFill>
                              <a:effectLst/>
                              <a:latin typeface="Arial" panose="020B0604020202020204" pitchFamily="34" charset="0"/>
                              <a:ea typeface="Calibri"/>
                              <a:cs typeface="Arial" panose="020B0604020202020204" pitchFamily="34" charset="0"/>
                            </a:rPr>
                            <a:t>Kitchen / </a:t>
                          </a:r>
                          <a:r>
                            <a:rPr lang="tr-TR" sz="1200" b="1" dirty="0" smtClean="0">
                              <a:solidFill>
                                <a:srgbClr val="0070C0"/>
                              </a:solidFill>
                              <a:effectLst/>
                              <a:latin typeface="Arial" panose="020B0604020202020204" pitchFamily="34" charset="0"/>
                              <a:ea typeface="Calibri"/>
                              <a:cs typeface="Arial" panose="020B0604020202020204" pitchFamily="34" charset="0"/>
                            </a:rPr>
                            <a:t>Mutfak </a:t>
                          </a:r>
                          <a:r>
                            <a:rPr lang="tr-TR" sz="1200" b="1" dirty="0">
                              <a:solidFill>
                                <a:srgbClr val="0070C0"/>
                              </a:solidFill>
                              <a:effectLst/>
                              <a:latin typeface="Arial" panose="020B0604020202020204" pitchFamily="34" charset="0"/>
                              <a:ea typeface="Calibri"/>
                              <a:cs typeface="Arial" panose="020B0604020202020204" pitchFamily="34" charset="0"/>
                            </a:rPr>
                            <a:t>Seti</a:t>
                          </a:r>
                          <a:endParaRPr lang="tr-TR" sz="1200" dirty="0">
                            <a:solidFill>
                              <a:srgbClr val="0070C0"/>
                            </a:solidFill>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ase">
                            <a:lnSpc>
                              <a:spcPct val="115000"/>
                            </a:lnSpc>
                            <a:spcAft>
                              <a:spcPts val="0"/>
                            </a:spcAft>
                            <a:tabLst>
                              <a:tab pos="90170"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11271</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ase">
                            <a:lnSpc>
                              <a:spcPct val="115000"/>
                            </a:lnSpc>
                            <a:spcAft>
                              <a:spcPts val="0"/>
                            </a:spcAft>
                            <a:tabLst>
                              <a:tab pos="90170" algn="l"/>
                              <a:tab pos="540385" algn="l"/>
                            </a:tabLst>
                          </a:pPr>
                          <a:r>
                            <a:rPr lang="tr-TR" sz="1200" dirty="0">
                              <a:solidFill>
                                <a:srgbClr val="000000"/>
                              </a:solidFill>
                              <a:effectLst/>
                              <a:latin typeface="Arial" panose="020B0604020202020204" pitchFamily="34" charset="0"/>
                              <a:ea typeface="Calibri"/>
                              <a:cs typeface="Arial" panose="020B0604020202020204" pitchFamily="34" charset="0"/>
                            </a:rPr>
                            <a:t>14</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tr-T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blipFill rotWithShape="1">
                          <a:blip r:embed="rId2"/>
                          <a:stretch>
                            <a:fillRect l="-167886" t="-689286" r="-255691" b="-4762"/>
                          </a:stretch>
                        </a:blipFill>
                      </a:tcPr>
                    </a:tc>
                    <a:tc>
                      <a:txBody>
                        <a:bodyPr/>
                        <a:lstStyle/>
                        <a:p>
                          <a:pPr algn="just" fontAlgn="base">
                            <a:lnSpc>
                              <a:spcPct val="115000"/>
                            </a:lnSpc>
                            <a:spcAft>
                              <a:spcPts val="0"/>
                            </a:spcAft>
                            <a:tabLst>
                              <a:tab pos="90170" algn="l"/>
                              <a:tab pos="540385" algn="l"/>
                            </a:tabLst>
                          </a:pPr>
                          <a:r>
                            <a:rPr lang="tr-TR" sz="1200" dirty="0">
                              <a:solidFill>
                                <a:srgbClr val="000000"/>
                              </a:solidFill>
                              <a:effectLst/>
                              <a:latin typeface="Arial" panose="020B0604020202020204" pitchFamily="34" charset="0"/>
                              <a:ea typeface="Calibri"/>
                              <a:cs typeface="Arial" panose="020B0604020202020204" pitchFamily="34" charset="0"/>
                            </a:rPr>
                            <a:t>2,205</a:t>
                          </a:r>
                          <a:endParaRPr lang="tr-TR" sz="1200" dirty="0">
                            <a:effectLst/>
                            <a:latin typeface="Arial" panose="020B0604020202020204" pitchFamily="34" charset="0"/>
                            <a:ea typeface="Calibri"/>
                            <a:cs typeface="Arial" panose="020B0604020202020204" pitchFamily="34" charset="0"/>
                          </a:endParaRPr>
                        </a:p>
                        <a:p>
                          <a:pPr fontAlgn="base">
                            <a:lnSpc>
                              <a:spcPct val="115000"/>
                            </a:lnSpc>
                            <a:spcAft>
                              <a:spcPts val="0"/>
                            </a:spcAft>
                            <a:tabLst>
                              <a:tab pos="90170" algn="l"/>
                              <a:tab pos="540385" algn="l"/>
                            </a:tabLst>
                          </a:pPr>
                          <a:r>
                            <a:rPr lang="tr-TR" sz="1200" dirty="0">
                              <a:solidFill>
                                <a:srgbClr val="000000"/>
                              </a:solidFill>
                              <a:effectLst/>
                              <a:latin typeface="Arial" panose="020B0604020202020204" pitchFamily="34" charset="0"/>
                              <a:ea typeface="Calibri"/>
                              <a:cs typeface="Arial" panose="020B0604020202020204" pitchFamily="34" charset="0"/>
                            </a:rPr>
                            <a:t> </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ase">
                            <a:lnSpc>
                              <a:spcPct val="115000"/>
                            </a:lnSpc>
                            <a:spcAft>
                              <a:spcPts val="0"/>
                            </a:spcAft>
                            <a:tabLst>
                              <a:tab pos="90170" algn="l"/>
                              <a:tab pos="540385" algn="l"/>
                            </a:tabLst>
                          </a:pPr>
                          <a:r>
                            <a:rPr lang="tr-TR" sz="1200" dirty="0">
                              <a:solidFill>
                                <a:srgbClr val="000000"/>
                              </a:solidFill>
                              <a:effectLst/>
                              <a:latin typeface="Arial" panose="020B0604020202020204" pitchFamily="34" charset="0"/>
                              <a:ea typeface="Calibri"/>
                              <a:cs typeface="Arial" panose="020B0604020202020204" pitchFamily="34" charset="0"/>
                            </a:rPr>
                            <a:t>30</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fontAlgn="base">
                            <a:lnSpc>
                              <a:spcPct val="115000"/>
                            </a:lnSpc>
                            <a:spcAft>
                              <a:spcPts val="0"/>
                            </a:spcAft>
                            <a:tabLst>
                              <a:tab pos="90170" algn="l"/>
                              <a:tab pos="540385" algn="l"/>
                            </a:tabLst>
                          </a:pPr>
                          <a:r>
                            <a:rPr lang="tr-TR" sz="1200" dirty="0">
                              <a:solidFill>
                                <a:srgbClr val="000000"/>
                              </a:solidFill>
                              <a:effectLst/>
                              <a:latin typeface="Arial" panose="020B0604020202020204" pitchFamily="34" charset="0"/>
                              <a:ea typeface="Calibri"/>
                              <a:cs typeface="Arial" panose="020B0604020202020204" pitchFamily="34" charset="0"/>
                            </a:rPr>
                            <a:t>805,071</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fontAlgn="base">
                            <a:lnSpc>
                              <a:spcPct val="115000"/>
                            </a:lnSpc>
                            <a:spcAft>
                              <a:spcPts val="0"/>
                            </a:spcAft>
                            <a:tabLst>
                              <a:tab pos="90170" algn="l"/>
                              <a:tab pos="540385" algn="l"/>
                            </a:tabLst>
                          </a:pPr>
                          <a:r>
                            <a:rPr lang="tr-TR" sz="1200" dirty="0">
                              <a:solidFill>
                                <a:srgbClr val="000000"/>
                              </a:solidFill>
                              <a:effectLst/>
                              <a:latin typeface="Arial" panose="020B0604020202020204" pitchFamily="34" charset="0"/>
                              <a:ea typeface="Calibri"/>
                              <a:cs typeface="Arial" panose="020B0604020202020204" pitchFamily="34" charset="0"/>
                            </a:rPr>
                            <a:t>871,221 ≈ 871 </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mc:Fallback>
      </mc:AlternateContent>
    </p:spTree>
    <p:extLst>
      <p:ext uri="{BB962C8B-B14F-4D97-AF65-F5344CB8AC3E}">
        <p14:creationId xmlns:p14="http://schemas.microsoft.com/office/powerpoint/2010/main" val="38326495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55576" y="0"/>
            <a:ext cx="7560840" cy="1340768"/>
          </a:xfrm>
        </p:spPr>
        <p:txBody>
          <a:bodyPr/>
          <a:lstStyle/>
          <a:p>
            <a:r>
              <a:rPr lang="tr-TR" sz="2400" dirty="0">
                <a:solidFill>
                  <a:schemeClr val="tx1"/>
                </a:solidFill>
                <a:latin typeface="Arial" panose="020B0604020202020204" pitchFamily="34" charset="0"/>
                <a:cs typeface="Arial" panose="020B0604020202020204" pitchFamily="34" charset="0"/>
              </a:rPr>
              <a:t>Application</a:t>
            </a:r>
            <a:r>
              <a:rPr lang="en-US" sz="2400" dirty="0" smtClean="0">
                <a:solidFill>
                  <a:schemeClr val="tx1"/>
                </a:solidFill>
                <a:latin typeface="Arial" panose="020B0604020202020204" pitchFamily="34" charset="0"/>
                <a:cs typeface="Arial" panose="020B0604020202020204" pitchFamily="34" charset="0"/>
              </a:rPr>
              <a:t> 3</a:t>
            </a:r>
            <a:r>
              <a:rPr lang="tr-TR" sz="2400" dirty="0" smtClean="0">
                <a:solidFill>
                  <a:schemeClr val="tx1"/>
                </a:solidFill>
                <a:latin typeface="Arial" panose="020B0604020202020204" pitchFamily="34" charset="0"/>
                <a:cs typeface="Arial" panose="020B0604020202020204" pitchFamily="34" charset="0"/>
              </a:rPr>
              <a:t>.</a:t>
            </a:r>
            <a:r>
              <a:rPr lang="en-US" sz="2400" dirty="0" smtClean="0">
                <a:solidFill>
                  <a:schemeClr val="tx1"/>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Weighted Moving Average Method</a:t>
            </a:r>
            <a:r>
              <a:rPr lang="tr-TR" sz="2400" dirty="0" smtClean="0">
                <a:solidFill>
                  <a:prstClr val="black">
                    <a:lumMod val="85000"/>
                    <a:lumOff val="15000"/>
                  </a:prstClr>
                </a:solidFill>
                <a:latin typeface="Arial" panose="020B0604020202020204" pitchFamily="34" charset="0"/>
                <a:cs typeface="Arial" panose="020B0604020202020204" pitchFamily="34" charset="0"/>
              </a:rPr>
              <a:t/>
            </a:r>
            <a:br>
              <a:rPr lang="tr-TR" sz="2400" dirty="0" smtClean="0">
                <a:solidFill>
                  <a:prstClr val="black">
                    <a:lumMod val="85000"/>
                    <a:lumOff val="15000"/>
                  </a:prstClr>
                </a:solidFill>
                <a:latin typeface="Arial" panose="020B0604020202020204" pitchFamily="34" charset="0"/>
                <a:cs typeface="Arial" panose="020B0604020202020204" pitchFamily="34" charset="0"/>
              </a:rPr>
            </a:br>
            <a:r>
              <a:rPr lang="tr-TR" sz="2400" dirty="0" smtClean="0">
                <a:solidFill>
                  <a:srgbClr val="0070C0"/>
                </a:solidFill>
                <a:latin typeface="Arial" panose="020B0604020202020204" pitchFamily="34" charset="0"/>
                <a:cs typeface="Arial" panose="020B0604020202020204" pitchFamily="34" charset="0"/>
              </a:rPr>
              <a:t>Uygulama 3</a:t>
            </a:r>
            <a:r>
              <a:rPr lang="tr-TR" sz="2400" dirty="0">
                <a:solidFill>
                  <a:srgbClr val="0070C0"/>
                </a:solidFill>
                <a:latin typeface="Arial" panose="020B0604020202020204" pitchFamily="34" charset="0"/>
                <a:cs typeface="Arial" panose="020B0604020202020204" pitchFamily="34" charset="0"/>
              </a:rPr>
              <a:t>.</a:t>
            </a:r>
            <a:r>
              <a:rPr lang="tr-TR" sz="2400" dirty="0" smtClean="0">
                <a:solidFill>
                  <a:srgbClr val="0070C0"/>
                </a:solidFill>
                <a:latin typeface="Arial" panose="020B0604020202020204" pitchFamily="34" charset="0"/>
                <a:cs typeface="Arial" panose="020B0604020202020204" pitchFamily="34" charset="0"/>
              </a:rPr>
              <a:t> </a:t>
            </a:r>
            <a:r>
              <a:rPr lang="tr-TR" sz="2400" dirty="0">
                <a:solidFill>
                  <a:srgbClr val="0070C0"/>
                </a:solidFill>
                <a:latin typeface="Arial" panose="020B0604020202020204" pitchFamily="34" charset="0"/>
                <a:cs typeface="Arial" panose="020B0604020202020204" pitchFamily="34" charset="0"/>
              </a:rPr>
              <a:t>Ağırlıklı Hareketli Ortalamalar Yöntemi</a:t>
            </a:r>
            <a:endParaRPr lang="tr-TR" dirty="0">
              <a:solidFill>
                <a:srgbClr val="0070C0"/>
              </a:solidFill>
            </a:endParaRPr>
          </a:p>
        </p:txBody>
      </p:sp>
      <mc:AlternateContent xmlns:mc="http://schemas.openxmlformats.org/markup-compatibility/2006" xmlns:a14="http://schemas.microsoft.com/office/drawing/2010/main">
        <mc:Choice Requires="a14">
          <p:graphicFrame>
            <p:nvGraphicFramePr>
              <p:cNvPr id="14" name="İçerik Yer Tutucusu 13"/>
              <p:cNvGraphicFramePr>
                <a:graphicFrameLocks noGrp="1"/>
              </p:cNvGraphicFramePr>
              <p:nvPr>
                <p:ph idx="1"/>
                <p:extLst>
                  <p:ext uri="{D42A27DB-BD31-4B8C-83A1-F6EECF244321}">
                    <p14:modId xmlns:p14="http://schemas.microsoft.com/office/powerpoint/2010/main" val="2019073941"/>
                  </p:ext>
                </p:extLst>
              </p:nvPr>
            </p:nvGraphicFramePr>
            <p:xfrm>
              <a:off x="827584" y="1628800"/>
              <a:ext cx="7123984" cy="3995484"/>
            </p:xfrm>
            <a:graphic>
              <a:graphicData uri="http://schemas.openxmlformats.org/drawingml/2006/table">
                <a:tbl>
                  <a:tblPr firstRow="1" firstCol="1" bandRow="1"/>
                  <a:tblGrid>
                    <a:gridCol w="1017712"/>
                    <a:gridCol w="494456"/>
                    <a:gridCol w="1584176"/>
                    <a:gridCol w="792088"/>
                    <a:gridCol w="504056"/>
                    <a:gridCol w="1368152"/>
                    <a:gridCol w="1363344"/>
                  </a:tblGrid>
                  <a:tr h="864096">
                    <a:tc gridSpan="7">
                      <a:txBody>
                        <a:bodyPr/>
                        <a:lstStyle/>
                        <a:p>
                          <a:pPr algn="l" fontAlgn="base">
                            <a:lnSpc>
                              <a:spcPct val="115000"/>
                            </a:lnSpc>
                            <a:spcAft>
                              <a:spcPts val="0"/>
                            </a:spcAft>
                            <a:tabLst>
                              <a:tab pos="90170" algn="l"/>
                              <a:tab pos="540385" algn="l"/>
                            </a:tabLst>
                          </a:pPr>
                          <a:r>
                            <a:rPr lang="en-US" sz="1200" b="1" dirty="0" smtClean="0">
                              <a:solidFill>
                                <a:srgbClr val="000000"/>
                              </a:solidFill>
                              <a:effectLst/>
                              <a:latin typeface="Arial" panose="020B0604020202020204" pitchFamily="34" charset="0"/>
                              <a:ea typeface="Calibri"/>
                              <a:cs typeface="Arial" panose="020B0604020202020204" pitchFamily="34" charset="0"/>
                            </a:rPr>
                            <a:t>Table </a:t>
                          </a:r>
                          <a:r>
                            <a:rPr lang="tr-TR" sz="1200" b="1" dirty="0" smtClean="0">
                              <a:solidFill>
                                <a:srgbClr val="000000"/>
                              </a:solidFill>
                              <a:effectLst/>
                              <a:latin typeface="Arial" panose="020B0604020202020204" pitchFamily="34" charset="0"/>
                              <a:ea typeface="Calibri"/>
                              <a:cs typeface="Arial" panose="020B0604020202020204" pitchFamily="34" charset="0"/>
                            </a:rPr>
                            <a:t>3</a:t>
                          </a:r>
                          <a:r>
                            <a:rPr lang="en-US" sz="1200" b="1" dirty="0" smtClean="0">
                              <a:solidFill>
                                <a:srgbClr val="000000"/>
                              </a:solidFill>
                              <a:effectLst/>
                              <a:latin typeface="Arial" panose="020B0604020202020204" pitchFamily="34" charset="0"/>
                              <a:ea typeface="Calibri"/>
                              <a:cs typeface="Arial" panose="020B0604020202020204" pitchFamily="34" charset="0"/>
                            </a:rPr>
                            <a:t>. </a:t>
                          </a:r>
                          <a:r>
                            <a:rPr lang="en-US" sz="1200" b="0" dirty="0" smtClean="0">
                              <a:solidFill>
                                <a:srgbClr val="000000"/>
                              </a:solidFill>
                              <a:effectLst/>
                              <a:latin typeface="Arial" panose="020B0604020202020204" pitchFamily="34" charset="0"/>
                              <a:ea typeface="Calibri"/>
                              <a:cs typeface="Arial" panose="020B0604020202020204" pitchFamily="34" charset="0"/>
                            </a:rPr>
                            <a:t>According to the </a:t>
                          </a:r>
                          <a:r>
                            <a:rPr lang="tr-TR" sz="1200" b="0" dirty="0" err="1" smtClean="0">
                              <a:solidFill>
                                <a:srgbClr val="000000"/>
                              </a:solidFill>
                              <a:effectLst/>
                              <a:latin typeface="Arial" panose="020B0604020202020204" pitchFamily="34" charset="0"/>
                              <a:ea typeface="Calibri"/>
                              <a:cs typeface="Arial" panose="020B0604020202020204" pitchFamily="34" charset="0"/>
                            </a:rPr>
                            <a:t>weighted</a:t>
                          </a:r>
                          <a:r>
                            <a:rPr lang="tr-TR" sz="1200" b="0" baseline="0" dirty="0" smtClean="0">
                              <a:solidFill>
                                <a:srgbClr val="000000"/>
                              </a:solidFill>
                              <a:effectLst/>
                              <a:latin typeface="Arial" panose="020B0604020202020204" pitchFamily="34" charset="0"/>
                              <a:ea typeface="Calibri"/>
                              <a:cs typeface="Arial" panose="020B0604020202020204" pitchFamily="34" charset="0"/>
                            </a:rPr>
                            <a:t> </a:t>
                          </a:r>
                          <a:r>
                            <a:rPr lang="tr-TR" sz="1200" b="0" dirty="0" err="1" smtClean="0">
                              <a:solidFill>
                                <a:srgbClr val="000000"/>
                              </a:solidFill>
                              <a:effectLst/>
                              <a:latin typeface="Arial" panose="020B0604020202020204" pitchFamily="34" charset="0"/>
                              <a:ea typeface="Calibri"/>
                              <a:cs typeface="Arial" panose="020B0604020202020204" pitchFamily="34" charset="0"/>
                            </a:rPr>
                            <a:t>moving</a:t>
                          </a:r>
                          <a:r>
                            <a:rPr lang="en-US" sz="1200" b="0" dirty="0" smtClean="0">
                              <a:solidFill>
                                <a:srgbClr val="000000"/>
                              </a:solidFill>
                              <a:effectLst/>
                              <a:latin typeface="Arial" panose="020B0604020202020204" pitchFamily="34" charset="0"/>
                              <a:ea typeface="Calibri"/>
                              <a:cs typeface="Arial" panose="020B0604020202020204" pitchFamily="34" charset="0"/>
                            </a:rPr>
                            <a:t> average method</a:t>
                          </a:r>
                          <a:r>
                            <a:rPr lang="tr-TR" sz="1200" b="1" dirty="0" smtClean="0">
                              <a:solidFill>
                                <a:srgbClr val="000000"/>
                              </a:solidFill>
                              <a:effectLst/>
                              <a:latin typeface="Arial" panose="020B0604020202020204" pitchFamily="34" charset="0"/>
                              <a:ea typeface="Calibri"/>
                              <a:cs typeface="Arial" panose="020B0604020202020204" pitchFamily="34" charset="0"/>
                            </a:rPr>
                            <a:t> </a:t>
                          </a:r>
                          <a:r>
                            <a:rPr lang="tr-TR" sz="1200" b="0" dirty="0" err="1" smtClean="0">
                              <a:solidFill>
                                <a:srgbClr val="000000"/>
                              </a:solidFill>
                              <a:effectLst/>
                              <a:latin typeface="Arial" panose="020B0604020202020204" pitchFamily="34" charset="0"/>
                              <a:ea typeface="Calibri"/>
                              <a:cs typeface="Arial" panose="020B0604020202020204" pitchFamily="34" charset="0"/>
                            </a:rPr>
                            <a:t>the</a:t>
                          </a:r>
                          <a:r>
                            <a:rPr lang="tr-TR" sz="1200" b="0" dirty="0" smtClean="0">
                              <a:solidFill>
                                <a:srgbClr val="000000"/>
                              </a:solidFill>
                              <a:effectLst/>
                              <a:latin typeface="Arial" panose="020B0604020202020204" pitchFamily="34" charset="0"/>
                              <a:ea typeface="Calibri"/>
                              <a:cs typeface="Arial" panose="020B0604020202020204" pitchFamily="34" charset="0"/>
                            </a:rPr>
                            <a:t> </a:t>
                          </a:r>
                          <a:r>
                            <a:rPr lang="tr-TR" sz="1200" b="0" dirty="0" err="1" smtClean="0">
                              <a:solidFill>
                                <a:srgbClr val="000000"/>
                              </a:solidFill>
                              <a:effectLst/>
                              <a:latin typeface="Arial" panose="020B0604020202020204" pitchFamily="34" charset="0"/>
                              <a:ea typeface="Calibri"/>
                              <a:cs typeface="Arial" panose="020B0604020202020204" pitchFamily="34" charset="0"/>
                            </a:rPr>
                            <a:t>forecasted</a:t>
                          </a:r>
                          <a:r>
                            <a:rPr lang="en-US" sz="1200" b="0" dirty="0" smtClean="0">
                              <a:solidFill>
                                <a:srgbClr val="000000"/>
                              </a:solidFill>
                              <a:effectLst/>
                              <a:latin typeface="Arial" panose="020B0604020202020204" pitchFamily="34" charset="0"/>
                              <a:ea typeface="Calibri"/>
                              <a:cs typeface="Arial" panose="020B0604020202020204" pitchFamily="34" charset="0"/>
                            </a:rPr>
                            <a:t> demand, </a:t>
                          </a:r>
                          <a:r>
                            <a:rPr lang="tr-TR" sz="1200" b="0" dirty="0" smtClean="0">
                              <a:solidFill>
                                <a:srgbClr val="000000"/>
                              </a:solidFill>
                              <a:effectLst/>
                              <a:latin typeface="Arial" panose="020B0604020202020204" pitchFamily="34" charset="0"/>
                              <a:ea typeface="Calibri"/>
                              <a:cs typeface="Arial" panose="020B0604020202020204" pitchFamily="34" charset="0"/>
                            </a:rPr>
                            <a:t>s</a:t>
                          </a:r>
                          <a:r>
                            <a:rPr lang="en-US" sz="1200" b="0" dirty="0" err="1" smtClean="0">
                              <a:solidFill>
                                <a:srgbClr val="000000"/>
                              </a:solidFill>
                              <a:effectLst/>
                              <a:latin typeface="Arial" panose="020B0604020202020204" pitchFamily="34" charset="0"/>
                              <a:ea typeface="Calibri"/>
                              <a:cs typeface="Arial" panose="020B0604020202020204" pitchFamily="34" charset="0"/>
                            </a:rPr>
                            <a:t>afety</a:t>
                          </a:r>
                          <a:r>
                            <a:rPr lang="en-US" sz="1200" b="0" dirty="0" smtClean="0">
                              <a:solidFill>
                                <a:srgbClr val="000000"/>
                              </a:solidFill>
                              <a:effectLst/>
                              <a:latin typeface="Arial" panose="020B0604020202020204" pitchFamily="34" charset="0"/>
                              <a:ea typeface="Calibri"/>
                              <a:cs typeface="Arial" panose="020B0604020202020204" pitchFamily="34" charset="0"/>
                            </a:rPr>
                            <a:t> stock quantity and reorder points</a:t>
                          </a:r>
                          <a:r>
                            <a:rPr lang="tr-TR" sz="1200" b="0" dirty="0" smtClean="0">
                              <a:solidFill>
                                <a:srgbClr val="000000"/>
                              </a:solidFill>
                              <a:effectLst/>
                              <a:latin typeface="Arial" panose="020B0604020202020204" pitchFamily="34" charset="0"/>
                              <a:ea typeface="Calibri"/>
                              <a:cs typeface="Arial" panose="020B0604020202020204" pitchFamily="34" charset="0"/>
                            </a:rPr>
                            <a:t> </a:t>
                          </a:r>
                          <a:r>
                            <a:rPr lang="en-US" sz="1200" b="0" dirty="0" smtClean="0">
                              <a:solidFill>
                                <a:srgbClr val="000000"/>
                              </a:solidFill>
                              <a:effectLst/>
                              <a:latin typeface="Arial" panose="020B0604020202020204" pitchFamily="34" charset="0"/>
                              <a:ea typeface="Calibri"/>
                              <a:cs typeface="Arial" panose="020B0604020202020204" pitchFamily="34" charset="0"/>
                            </a:rPr>
                            <a:t>of relief </a:t>
                          </a:r>
                          <a:r>
                            <a:rPr lang="tr-TR" sz="1200" b="0" dirty="0" err="1" smtClean="0">
                              <a:solidFill>
                                <a:srgbClr val="000000"/>
                              </a:solidFill>
                              <a:effectLst/>
                              <a:latin typeface="Arial" panose="020B0604020202020204" pitchFamily="34" charset="0"/>
                              <a:ea typeface="Calibri"/>
                              <a:cs typeface="Arial" panose="020B0604020202020204" pitchFamily="34" charset="0"/>
                            </a:rPr>
                            <a:t>materials</a:t>
                          </a:r>
                          <a:endParaRPr lang="en-US" sz="1200" b="0" dirty="0" smtClean="0">
                            <a:solidFill>
                              <a:srgbClr val="000000"/>
                            </a:solidFill>
                            <a:effectLst/>
                            <a:latin typeface="Arial" panose="020B0604020202020204" pitchFamily="34" charset="0"/>
                            <a:ea typeface="Calibri"/>
                            <a:cs typeface="Arial" panose="020B0604020202020204" pitchFamily="34" charset="0"/>
                          </a:endParaRPr>
                        </a:p>
                        <a:p>
                          <a:pPr algn="l" fontAlgn="base">
                            <a:lnSpc>
                              <a:spcPct val="115000"/>
                            </a:lnSpc>
                            <a:spcAft>
                              <a:spcPts val="0"/>
                            </a:spcAft>
                            <a:tabLst>
                              <a:tab pos="90170" algn="l"/>
                              <a:tab pos="540385" algn="l"/>
                            </a:tabLst>
                          </a:pPr>
                          <a:r>
                            <a:rPr lang="tr-TR" sz="1200" b="1" dirty="0" smtClean="0">
                              <a:solidFill>
                                <a:srgbClr val="0070C0"/>
                              </a:solidFill>
                              <a:effectLst/>
                              <a:latin typeface="Arial" panose="020B0604020202020204" pitchFamily="34" charset="0"/>
                              <a:ea typeface="Calibri"/>
                              <a:cs typeface="Arial" panose="020B0604020202020204" pitchFamily="34" charset="0"/>
                            </a:rPr>
                            <a:t>Tablo 3. </a:t>
                          </a:r>
                          <a:r>
                            <a:rPr lang="tr-TR" sz="1200" b="0" dirty="0" smtClean="0">
                              <a:solidFill>
                                <a:srgbClr val="0070C0"/>
                              </a:solidFill>
                              <a:effectLst/>
                              <a:latin typeface="Arial" panose="020B0604020202020204" pitchFamily="34" charset="0"/>
                              <a:ea typeface="Calibri"/>
                              <a:cs typeface="Arial" panose="020B0604020202020204" pitchFamily="34" charset="0"/>
                            </a:rPr>
                            <a:t>Ağırlıklı</a:t>
                          </a:r>
                          <a:r>
                            <a:rPr lang="tr-TR" sz="1200" b="0" baseline="0" dirty="0" smtClean="0">
                              <a:solidFill>
                                <a:srgbClr val="0070C0"/>
                              </a:solidFill>
                              <a:effectLst/>
                              <a:latin typeface="Arial" panose="020B0604020202020204" pitchFamily="34" charset="0"/>
                              <a:ea typeface="Calibri"/>
                              <a:cs typeface="Arial" panose="020B0604020202020204" pitchFamily="34" charset="0"/>
                            </a:rPr>
                            <a:t> hareketli</a:t>
                          </a:r>
                          <a:r>
                            <a:rPr lang="tr-TR" sz="1200" b="0" dirty="0" smtClean="0">
                              <a:solidFill>
                                <a:srgbClr val="0070C0"/>
                              </a:solidFill>
                              <a:effectLst/>
                              <a:latin typeface="Arial" panose="020B0604020202020204" pitchFamily="34" charset="0"/>
                              <a:ea typeface="Calibri"/>
                              <a:cs typeface="Arial" panose="020B0604020202020204" pitchFamily="34" charset="0"/>
                            </a:rPr>
                            <a:t> ortalamalar</a:t>
                          </a:r>
                          <a:r>
                            <a:rPr lang="tr-TR" sz="1200" b="0" baseline="0" dirty="0" smtClean="0">
                              <a:solidFill>
                                <a:srgbClr val="0070C0"/>
                              </a:solidFill>
                              <a:effectLst/>
                              <a:latin typeface="Arial" panose="020B0604020202020204" pitchFamily="34" charset="0"/>
                              <a:ea typeface="Calibri"/>
                              <a:cs typeface="Arial" panose="020B0604020202020204" pitchFamily="34" charset="0"/>
                            </a:rPr>
                            <a:t> yöntemine göre yardım malzemelerinin talep tahmini, güvenlik (emniyet) stok miktarı ve yeniden sipariş noktası</a:t>
                          </a:r>
                          <a:endParaRPr lang="tr-TR" sz="1200" b="0" dirty="0" smtClean="0">
                            <a:solidFill>
                              <a:srgbClr val="0070C0"/>
                            </a:solidFill>
                            <a:effectLst/>
                            <a:latin typeface="Arial" panose="020B0604020202020204" pitchFamily="34" charset="0"/>
                            <a:ea typeface="Calibri"/>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base">
                            <a:lnSpc>
                              <a:spcPct val="115000"/>
                            </a:lnSpc>
                            <a:spcAft>
                              <a:spcPts val="0"/>
                            </a:spcAft>
                            <a:tabLst>
                              <a:tab pos="90170" algn="l"/>
                              <a:tab pos="450215" algn="l"/>
                              <a:tab pos="540385" algn="l"/>
                            </a:tabLst>
                          </a:pPr>
                          <a:endParaRPr lang="tr-TR" sz="11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base">
                            <a:lnSpc>
                              <a:spcPct val="115000"/>
                            </a:lnSpc>
                            <a:spcAft>
                              <a:spcPts val="0"/>
                            </a:spcAft>
                            <a:tabLst>
                              <a:tab pos="90170" algn="l"/>
                              <a:tab pos="450215" algn="l"/>
                              <a:tab pos="540385" algn="l"/>
                            </a:tabLst>
                          </a:pPr>
                          <a:endParaRPr lang="tr-TR" sz="11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base">
                            <a:lnSpc>
                              <a:spcPct val="115000"/>
                            </a:lnSpc>
                            <a:spcAft>
                              <a:spcPts val="0"/>
                            </a:spcAft>
                            <a:tabLst>
                              <a:tab pos="90170" algn="l"/>
                              <a:tab pos="450215" algn="l"/>
                              <a:tab pos="540385" algn="l"/>
                            </a:tabLst>
                          </a:pPr>
                          <a:endParaRPr lang="tr-TR" sz="11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base">
                            <a:lnSpc>
                              <a:spcPct val="115000"/>
                            </a:lnSpc>
                            <a:spcAft>
                              <a:spcPts val="0"/>
                            </a:spcAft>
                            <a:tabLst>
                              <a:tab pos="90170" algn="l"/>
                              <a:tab pos="450215" algn="l"/>
                              <a:tab pos="540385" algn="l"/>
                            </a:tabLst>
                          </a:pPr>
                          <a:endParaRPr lang="tr-TR" sz="11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base">
                            <a:lnSpc>
                              <a:spcPct val="115000"/>
                            </a:lnSpc>
                            <a:spcAft>
                              <a:spcPts val="0"/>
                            </a:spcAft>
                            <a:tabLst>
                              <a:tab pos="90170" algn="l"/>
                              <a:tab pos="450215" algn="l"/>
                              <a:tab pos="540385" algn="l"/>
                            </a:tabLst>
                          </a:pPr>
                          <a:endParaRPr lang="tr-TR" sz="11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base">
                            <a:lnSpc>
                              <a:spcPct val="115000"/>
                            </a:lnSpc>
                            <a:spcAft>
                              <a:spcPts val="0"/>
                            </a:spcAft>
                            <a:tabLst>
                              <a:tab pos="90170" algn="l"/>
                              <a:tab pos="450215" algn="l"/>
                              <a:tab pos="540385" algn="l"/>
                            </a:tabLst>
                          </a:pPr>
                          <a:endParaRPr lang="tr-TR" sz="11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0318">
                    <a:tc>
                      <a:txBody>
                        <a:bodyPr/>
                        <a:lstStyle/>
                        <a:p>
                          <a:pPr marL="0" marR="0" indent="0" algn="ctr" defTabSz="914400" rtl="0" eaLnBrk="1" fontAlgn="base" latinLnBrk="0" hangingPunct="1">
                            <a:lnSpc>
                              <a:spcPct val="115000"/>
                            </a:lnSpc>
                            <a:spcBef>
                              <a:spcPts val="0"/>
                            </a:spcBef>
                            <a:spcAft>
                              <a:spcPts val="0"/>
                            </a:spcAft>
                            <a:buClrTx/>
                            <a:buSzTx/>
                            <a:buFontTx/>
                            <a:buNone/>
                            <a:tabLst>
                              <a:tab pos="90170" algn="l"/>
                              <a:tab pos="450215" algn="l"/>
                              <a:tab pos="540385" algn="l"/>
                            </a:tabLst>
                            <a:defRPr/>
                          </a:pPr>
                          <a:r>
                            <a:rPr lang="tr-TR" sz="1200" b="1" dirty="0">
                              <a:solidFill>
                                <a:srgbClr val="000000"/>
                              </a:solidFill>
                              <a:effectLst/>
                              <a:latin typeface="Arial" panose="020B0604020202020204" pitchFamily="34" charset="0"/>
                              <a:ea typeface="Calibri"/>
                              <a:cs typeface="Arial" panose="020B0604020202020204" pitchFamily="34" charset="0"/>
                            </a:rPr>
                            <a:t> </a:t>
                          </a:r>
                          <a:r>
                            <a:rPr lang="tr-TR" sz="1200" b="1" dirty="0" err="1" smtClean="0">
                              <a:solidFill>
                                <a:srgbClr val="000000"/>
                              </a:solidFill>
                              <a:effectLst/>
                              <a:latin typeface="Arial" panose="020B0604020202020204" pitchFamily="34" charset="0"/>
                              <a:ea typeface="Calibri"/>
                              <a:cs typeface="Arial" panose="020B0604020202020204" pitchFamily="34" charset="0"/>
                            </a:rPr>
                            <a:t>Material</a:t>
                          </a:r>
                          <a:endParaRPr lang="tr-TR" sz="1200" dirty="0" smtClean="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spcAft>
                              <a:spcPts val="0"/>
                            </a:spcAft>
                            <a:tabLst>
                              <a:tab pos="90170" algn="l"/>
                              <a:tab pos="450215" algn="l"/>
                              <a:tab pos="540385" algn="l"/>
                            </a:tabLst>
                          </a:pPr>
                          <a:r>
                            <a:rPr lang="tr-TR" sz="1200" b="1" dirty="0">
                              <a:solidFill>
                                <a:srgbClr val="000000"/>
                              </a:solidFill>
                              <a:effectLst/>
                              <a:latin typeface="Arial" panose="020B0604020202020204" pitchFamily="34" charset="0"/>
                              <a:ea typeface="Calibri"/>
                              <a:cs typeface="Arial" panose="020B0604020202020204" pitchFamily="34" charset="0"/>
                            </a:rPr>
                            <a:t>n</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spcAft>
                              <a:spcPts val="0"/>
                            </a:spcAft>
                            <a:tabLst>
                              <a:tab pos="90170" algn="l"/>
                              <a:tab pos="450215" algn="l"/>
                              <a:tab pos="540385" algn="l"/>
                            </a:tabLst>
                          </a:pPr>
                          <a14:m>
                            <m:oMathPara xmlns:m="http://schemas.openxmlformats.org/officeDocument/2006/math">
                              <m:oMathParaPr>
                                <m:jc m:val="centerGroup"/>
                              </m:oMathParaPr>
                              <m:oMath xmlns:m="http://schemas.openxmlformats.org/officeDocument/2006/math">
                                <m:r>
                                  <a:rPr lang="tr-TR" sz="1200" b="1" i="1">
                                    <a:solidFill>
                                      <a:srgbClr val="000000"/>
                                    </a:solidFill>
                                    <a:effectLst/>
                                    <a:latin typeface="Cambria Math"/>
                                    <a:ea typeface="Calibri"/>
                                    <a:cs typeface="Times New Roman"/>
                                  </a:rPr>
                                  <m:t>𝒂𝒉𝒐</m:t>
                                </m:r>
                                <m:sSub>
                                  <m:sSubPr>
                                    <m:ctrlPr>
                                      <a:rPr lang="tr-TR" sz="1200" b="1" i="1">
                                        <a:solidFill>
                                          <a:srgbClr val="000000"/>
                                        </a:solidFill>
                                        <a:effectLst/>
                                        <a:latin typeface="Cambria Math"/>
                                        <a:ea typeface="Calibri"/>
                                        <a:cs typeface="Times New Roman"/>
                                      </a:rPr>
                                    </m:ctrlPr>
                                  </m:sSubPr>
                                  <m:e>
                                    <m:r>
                                      <a:rPr lang="tr-TR" sz="1200" b="1" i="1">
                                        <a:solidFill>
                                          <a:srgbClr val="000000"/>
                                        </a:solidFill>
                                        <a:effectLst/>
                                        <a:latin typeface="Cambria Math"/>
                                        <a:ea typeface="Calibri"/>
                                        <a:cs typeface="Times New Roman"/>
                                      </a:rPr>
                                      <m:t>(</m:t>
                                    </m:r>
                                    <m:r>
                                      <a:rPr lang="tr-TR" sz="1200" b="1" i="1">
                                        <a:solidFill>
                                          <a:srgbClr val="000000"/>
                                        </a:solidFill>
                                        <a:effectLst/>
                                        <a:latin typeface="Cambria Math"/>
                                        <a:ea typeface="Calibri"/>
                                        <a:cs typeface="Times New Roman"/>
                                      </a:rPr>
                                      <m:t>𝑴𝒔</m:t>
                                    </m:r>
                                    <m:r>
                                      <a:rPr lang="tr-TR" sz="1200" b="1" i="1">
                                        <a:solidFill>
                                          <a:srgbClr val="000000"/>
                                        </a:solidFill>
                                        <a:effectLst/>
                                        <a:latin typeface="Cambria Math"/>
                                        <a:ea typeface="Calibri"/>
                                        <a:cs typeface="Times New Roman"/>
                                      </a:rPr>
                                      <m:t>)</m:t>
                                    </m:r>
                                  </m:e>
                                  <m:sub>
                                    <m:r>
                                      <a:rPr lang="tr-TR" sz="1200" b="1" i="1">
                                        <a:solidFill>
                                          <a:srgbClr val="000000"/>
                                        </a:solidFill>
                                        <a:effectLst/>
                                        <a:latin typeface="Cambria Math"/>
                                        <a:ea typeface="Calibri"/>
                                        <a:cs typeface="Times New Roman"/>
                                      </a:rPr>
                                      <m:t>𝟏𝟓</m:t>
                                    </m:r>
                                  </m:sub>
                                </m:sSub>
                              </m:oMath>
                            </m:oMathPara>
                          </a14:m>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spcAft>
                              <a:spcPts val="0"/>
                            </a:spcAft>
                            <a:tabLst>
                              <a:tab pos="90170" algn="l"/>
                              <a:tab pos="450215" algn="l"/>
                              <a:tab pos="540385" algn="l"/>
                            </a:tabLst>
                          </a:pPr>
                          <a:r>
                            <a:rPr lang="tr-TR" sz="1200" b="1" dirty="0" err="1">
                              <a:solidFill>
                                <a:srgbClr val="000000"/>
                              </a:solidFill>
                              <a:effectLst/>
                              <a:latin typeface="Arial" panose="020B0604020202020204" pitchFamily="34" charset="0"/>
                              <a:ea typeface="Calibri"/>
                              <a:cs typeface="Arial" panose="020B0604020202020204" pitchFamily="34" charset="0"/>
                            </a:rPr>
                            <a:t>Ogt</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spcAft>
                              <a:spcPts val="0"/>
                            </a:spcAft>
                            <a:tabLst>
                              <a:tab pos="90170" algn="l"/>
                              <a:tab pos="450215" algn="l"/>
                              <a:tab pos="540385" algn="l"/>
                            </a:tabLst>
                          </a:pPr>
                          <a:r>
                            <a:rPr lang="tr-TR" sz="1200" b="1" dirty="0" err="1">
                              <a:solidFill>
                                <a:srgbClr val="000000"/>
                              </a:solidFill>
                              <a:effectLst/>
                              <a:latin typeface="Arial" panose="020B0604020202020204" pitchFamily="34" charset="0"/>
                              <a:ea typeface="Calibri"/>
                              <a:cs typeface="Arial" panose="020B0604020202020204" pitchFamily="34" charset="0"/>
                            </a:rPr>
                            <a:t>Osd</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spcAft>
                              <a:spcPts val="0"/>
                            </a:spcAft>
                            <a:tabLst>
                              <a:tab pos="90170" algn="l"/>
                              <a:tab pos="450215" algn="l"/>
                              <a:tab pos="540385" algn="l"/>
                            </a:tabLst>
                          </a:pPr>
                          <a:r>
                            <a:rPr lang="tr-TR" sz="1200" b="1" dirty="0" err="1">
                              <a:solidFill>
                                <a:srgbClr val="000000"/>
                              </a:solidFill>
                              <a:effectLst/>
                              <a:latin typeface="Arial" panose="020B0604020202020204" pitchFamily="34" charset="0"/>
                              <a:ea typeface="Calibri"/>
                              <a:cs typeface="Arial" panose="020B0604020202020204" pitchFamily="34" charset="0"/>
                            </a:rPr>
                            <a:t>Gs</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spcAft>
                              <a:spcPts val="0"/>
                            </a:spcAft>
                            <a:tabLst>
                              <a:tab pos="90170" algn="l"/>
                              <a:tab pos="450215" algn="l"/>
                              <a:tab pos="540385" algn="l"/>
                            </a:tabLst>
                          </a:pPr>
                          <a:r>
                            <a:rPr lang="tr-TR" sz="1200" b="1" dirty="0" err="1">
                              <a:solidFill>
                                <a:srgbClr val="000000"/>
                              </a:solidFill>
                              <a:effectLst/>
                              <a:latin typeface="Arial" panose="020B0604020202020204" pitchFamily="34" charset="0"/>
                              <a:ea typeface="Calibri"/>
                              <a:cs typeface="Arial" panose="020B0604020202020204" pitchFamily="34" charset="0"/>
                            </a:rPr>
                            <a:t>ysn</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4214">
                    <a:tc>
                      <a:txBody>
                        <a:bodyPr/>
                        <a:lstStyle/>
                        <a:p>
                          <a:pPr algn="l" fontAlgn="base">
                            <a:lnSpc>
                              <a:spcPct val="115000"/>
                            </a:lnSpc>
                            <a:spcAft>
                              <a:spcPts val="0"/>
                            </a:spcAft>
                            <a:tabLst>
                              <a:tab pos="90170" algn="l"/>
                              <a:tab pos="540385" algn="l"/>
                            </a:tabLst>
                          </a:pPr>
                          <a:r>
                            <a:rPr lang="tr-TR" sz="1200" b="1" dirty="0" err="1" smtClean="0">
                              <a:solidFill>
                                <a:srgbClr val="000000"/>
                              </a:solidFill>
                              <a:effectLst/>
                              <a:latin typeface="Arial" panose="020B0604020202020204" pitchFamily="34" charset="0"/>
                              <a:ea typeface="Calibri"/>
                              <a:cs typeface="Arial" panose="020B0604020202020204" pitchFamily="34" charset="0"/>
                            </a:rPr>
                            <a:t>Tent</a:t>
                          </a:r>
                          <a:r>
                            <a:rPr lang="tr-TR" sz="1200" b="1" dirty="0" smtClean="0">
                              <a:solidFill>
                                <a:srgbClr val="000000"/>
                              </a:solidFill>
                              <a:effectLst/>
                              <a:latin typeface="Arial" panose="020B0604020202020204" pitchFamily="34" charset="0"/>
                              <a:ea typeface="Calibri"/>
                              <a:cs typeface="Arial" panose="020B0604020202020204" pitchFamily="34" charset="0"/>
                            </a:rPr>
                            <a:t> / </a:t>
                          </a:r>
                          <a:r>
                            <a:rPr lang="tr-TR" sz="1200" b="1" dirty="0" smtClean="0">
                              <a:solidFill>
                                <a:srgbClr val="0070C0"/>
                              </a:solidFill>
                              <a:effectLst/>
                              <a:latin typeface="Arial" panose="020B0604020202020204" pitchFamily="34" charset="0"/>
                              <a:ea typeface="Calibri"/>
                              <a:cs typeface="Arial" panose="020B0604020202020204" pitchFamily="34" charset="0"/>
                            </a:rPr>
                            <a:t>Çadır</a:t>
                          </a:r>
                          <a:endParaRPr lang="tr-TR" sz="1200" dirty="0">
                            <a:solidFill>
                              <a:srgbClr val="0070C0"/>
                            </a:solidFill>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ase">
                            <a:lnSpc>
                              <a:spcPct val="115000"/>
                            </a:lnSpc>
                            <a:spcAft>
                              <a:spcPts val="0"/>
                            </a:spcAft>
                            <a:tabLst>
                              <a:tab pos="90170" algn="l"/>
                              <a:tab pos="450215"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14</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ase">
                            <a:lnSpc>
                              <a:spcPct val="115000"/>
                            </a:lnSpc>
                            <a:spcAft>
                              <a:spcPts val="0"/>
                            </a:spcAft>
                            <a:tabLst>
                              <a:tab pos="90170" algn="l"/>
                              <a:tab pos="450215" algn="l"/>
                              <a:tab pos="540385" algn="l"/>
                            </a:tabLst>
                          </a:pPr>
                          <a14:m>
                            <m:oMath xmlns:m="http://schemas.openxmlformats.org/officeDocument/2006/math">
                              <m:r>
                                <a:rPr lang="tr-TR" sz="1200" i="1">
                                  <a:solidFill>
                                    <a:srgbClr val="000000"/>
                                  </a:solidFill>
                                  <a:effectLst/>
                                  <a:latin typeface="Cambria Math"/>
                                  <a:ea typeface="Calibri"/>
                                  <a:cs typeface="Times New Roman"/>
                                </a:rPr>
                                <m:t>16758,446</m:t>
                              </m:r>
                            </m:oMath>
                          </a14:m>
                          <a:r>
                            <a:rPr lang="tr-TR" sz="1200">
                              <a:solidFill>
                                <a:srgbClr val="000000"/>
                              </a:solidFill>
                              <a:effectLst/>
                              <a:latin typeface="Arial" panose="020B0604020202020204" pitchFamily="34" charset="0"/>
                              <a:ea typeface="Calibri"/>
                              <a:cs typeface="Arial" panose="020B0604020202020204" pitchFamily="34" charset="0"/>
                            </a:rPr>
                            <a:t>≈16758</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ase">
                            <a:lnSpc>
                              <a:spcPct val="115000"/>
                            </a:lnSpc>
                            <a:spcAft>
                              <a:spcPts val="0"/>
                            </a:spcAft>
                            <a:tabLst>
                              <a:tab pos="90170" algn="l"/>
                              <a:tab pos="450215"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45,939</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ase">
                            <a:lnSpc>
                              <a:spcPct val="115000"/>
                            </a:lnSpc>
                            <a:spcAft>
                              <a:spcPts val="0"/>
                            </a:spcAft>
                            <a:tabLst>
                              <a:tab pos="90170" algn="l"/>
                              <a:tab pos="450215" algn="l"/>
                              <a:tab pos="540385" algn="l"/>
                            </a:tabLst>
                          </a:pPr>
                          <a:r>
                            <a:rPr lang="tr-TR" sz="1200" dirty="0">
                              <a:solidFill>
                                <a:srgbClr val="000000"/>
                              </a:solidFill>
                              <a:effectLst/>
                              <a:latin typeface="Arial" panose="020B0604020202020204" pitchFamily="34" charset="0"/>
                              <a:ea typeface="Calibri"/>
                              <a:cs typeface="Arial" panose="020B0604020202020204" pitchFamily="34" charset="0"/>
                            </a:rPr>
                            <a:t>30</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ase">
                            <a:lnSpc>
                              <a:spcPct val="115000"/>
                            </a:lnSpc>
                            <a:spcAft>
                              <a:spcPts val="0"/>
                            </a:spcAft>
                            <a:tabLst>
                              <a:tab pos="90170" algn="l"/>
                              <a:tab pos="450215"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16758,446</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ase">
                            <a:lnSpc>
                              <a:spcPct val="115000"/>
                            </a:lnSpc>
                            <a:spcAft>
                              <a:spcPts val="0"/>
                            </a:spcAft>
                            <a:tabLst>
                              <a:tab pos="90170" algn="l"/>
                              <a:tab pos="450215"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18136,616≈18137</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r h="564214">
                    <a:tc>
                      <a:txBody>
                        <a:bodyPr/>
                        <a:lstStyle/>
                        <a:p>
                          <a:pPr algn="l" fontAlgn="base">
                            <a:lnSpc>
                              <a:spcPct val="115000"/>
                            </a:lnSpc>
                            <a:spcAft>
                              <a:spcPts val="0"/>
                            </a:spcAft>
                            <a:tabLst>
                              <a:tab pos="90170" algn="l"/>
                              <a:tab pos="540385" algn="l"/>
                            </a:tabLst>
                          </a:pPr>
                          <a:r>
                            <a:rPr lang="tr-TR" sz="1200" b="1" dirty="0" err="1" smtClean="0">
                              <a:solidFill>
                                <a:srgbClr val="000000"/>
                              </a:solidFill>
                              <a:effectLst/>
                              <a:latin typeface="Arial" panose="020B0604020202020204" pitchFamily="34" charset="0"/>
                              <a:ea typeface="Calibri"/>
                              <a:cs typeface="Arial" panose="020B0604020202020204" pitchFamily="34" charset="0"/>
                            </a:rPr>
                            <a:t>Blanket</a:t>
                          </a:r>
                          <a:r>
                            <a:rPr lang="tr-TR" sz="1200" b="1" dirty="0" smtClean="0">
                              <a:solidFill>
                                <a:srgbClr val="000000"/>
                              </a:solidFill>
                              <a:effectLst/>
                              <a:latin typeface="Arial" panose="020B0604020202020204" pitchFamily="34" charset="0"/>
                              <a:ea typeface="Calibri"/>
                              <a:cs typeface="Arial" panose="020B0604020202020204" pitchFamily="34" charset="0"/>
                            </a:rPr>
                            <a:t> / </a:t>
                          </a:r>
                          <a:r>
                            <a:rPr lang="tr-TR" sz="1200" b="1" dirty="0" smtClean="0">
                              <a:solidFill>
                                <a:srgbClr val="0070C0"/>
                              </a:solidFill>
                              <a:effectLst/>
                              <a:latin typeface="Arial" panose="020B0604020202020204" pitchFamily="34" charset="0"/>
                              <a:ea typeface="Calibri"/>
                              <a:cs typeface="Arial" panose="020B0604020202020204" pitchFamily="34" charset="0"/>
                            </a:rPr>
                            <a:t>Battaniye</a:t>
                          </a:r>
                          <a:endParaRPr lang="tr-TR" sz="1200" dirty="0">
                            <a:solidFill>
                              <a:srgbClr val="0070C0"/>
                            </a:solidFill>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450215"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14</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450215" algn="l"/>
                              <a:tab pos="540385" algn="l"/>
                            </a:tabLst>
                          </a:pPr>
                          <a14:m>
                            <m:oMath xmlns:m="http://schemas.openxmlformats.org/officeDocument/2006/math">
                              <m:r>
                                <a:rPr lang="tr-TR" sz="1200" i="1">
                                  <a:solidFill>
                                    <a:srgbClr val="000000"/>
                                  </a:solidFill>
                                  <a:effectLst/>
                                  <a:latin typeface="Cambria Math"/>
                                  <a:ea typeface="Calibri"/>
                                  <a:cs typeface="Times New Roman"/>
                                </a:rPr>
                                <m:t>39419,166</m:t>
                              </m:r>
                            </m:oMath>
                          </a14:m>
                          <a:r>
                            <a:rPr lang="tr-TR" sz="1200" dirty="0">
                              <a:solidFill>
                                <a:srgbClr val="000000"/>
                              </a:solidFill>
                              <a:effectLst/>
                              <a:latin typeface="Arial" panose="020B0604020202020204" pitchFamily="34" charset="0"/>
                              <a:ea typeface="Calibri"/>
                              <a:cs typeface="Arial" panose="020B0604020202020204" pitchFamily="34" charset="0"/>
                            </a:rPr>
                            <a:t> ≈ 39419</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450215"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92,584</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450215"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30</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450215"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39419,166</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450215"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42196,686≈42197</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r>
                  <a:tr h="564214">
                    <a:tc>
                      <a:txBody>
                        <a:bodyPr/>
                        <a:lstStyle/>
                        <a:p>
                          <a:pPr algn="l" fontAlgn="base">
                            <a:lnSpc>
                              <a:spcPct val="115000"/>
                            </a:lnSpc>
                            <a:spcAft>
                              <a:spcPts val="0"/>
                            </a:spcAft>
                            <a:tabLst>
                              <a:tab pos="90170" algn="l"/>
                              <a:tab pos="540385" algn="l"/>
                            </a:tabLst>
                          </a:pPr>
                          <a:r>
                            <a:rPr lang="tr-TR" sz="1200" b="1" dirty="0" err="1" smtClean="0">
                              <a:solidFill>
                                <a:srgbClr val="000000"/>
                              </a:solidFill>
                              <a:effectLst/>
                              <a:latin typeface="Arial" panose="020B0604020202020204" pitchFamily="34" charset="0"/>
                              <a:ea typeface="Calibri"/>
                              <a:cs typeface="Arial" panose="020B0604020202020204" pitchFamily="34" charset="0"/>
                            </a:rPr>
                            <a:t>Bed</a:t>
                          </a:r>
                          <a:r>
                            <a:rPr lang="tr-TR" sz="1200" b="1" dirty="0" smtClean="0">
                              <a:solidFill>
                                <a:srgbClr val="000000"/>
                              </a:solidFill>
                              <a:effectLst/>
                              <a:latin typeface="Arial" panose="020B0604020202020204" pitchFamily="34" charset="0"/>
                              <a:ea typeface="Calibri"/>
                              <a:cs typeface="Arial" panose="020B0604020202020204" pitchFamily="34" charset="0"/>
                            </a:rPr>
                            <a:t> / </a:t>
                          </a:r>
                          <a:r>
                            <a:rPr lang="tr-TR" sz="1200" b="1" dirty="0" smtClean="0">
                              <a:solidFill>
                                <a:srgbClr val="0070C0"/>
                              </a:solidFill>
                              <a:effectLst/>
                              <a:latin typeface="Arial" panose="020B0604020202020204" pitchFamily="34" charset="0"/>
                              <a:ea typeface="Calibri"/>
                              <a:cs typeface="Arial" panose="020B0604020202020204" pitchFamily="34" charset="0"/>
                            </a:rPr>
                            <a:t>Yatak</a:t>
                          </a:r>
                          <a:endParaRPr lang="tr-TR" sz="1200" dirty="0">
                            <a:solidFill>
                              <a:srgbClr val="0070C0"/>
                            </a:solidFill>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450215" algn="l"/>
                              <a:tab pos="540385" algn="l"/>
                            </a:tabLst>
                          </a:pPr>
                          <a:r>
                            <a:rPr lang="tr-TR" sz="1200" dirty="0">
                              <a:solidFill>
                                <a:srgbClr val="000000"/>
                              </a:solidFill>
                              <a:effectLst/>
                              <a:latin typeface="Arial" panose="020B0604020202020204" pitchFamily="34" charset="0"/>
                              <a:ea typeface="Calibri"/>
                              <a:cs typeface="Arial" panose="020B0604020202020204" pitchFamily="34" charset="0"/>
                            </a:rPr>
                            <a:t>14</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450215" algn="l"/>
                              <a:tab pos="540385" algn="l"/>
                            </a:tabLst>
                          </a:pPr>
                          <a14:m>
                            <m:oMath xmlns:m="http://schemas.openxmlformats.org/officeDocument/2006/math">
                              <m:r>
                                <a:rPr lang="tr-TR" sz="1200" i="1">
                                  <a:solidFill>
                                    <a:srgbClr val="000000"/>
                                  </a:solidFill>
                                  <a:effectLst/>
                                  <a:latin typeface="Cambria Math"/>
                                  <a:ea typeface="Calibri"/>
                                  <a:cs typeface="Times New Roman"/>
                                </a:rPr>
                                <m:t>3754,859</m:t>
                              </m:r>
                            </m:oMath>
                          </a14:m>
                          <a:r>
                            <a:rPr lang="tr-TR" sz="1200" dirty="0">
                              <a:solidFill>
                                <a:srgbClr val="000000"/>
                              </a:solidFill>
                              <a:effectLst/>
                              <a:latin typeface="Arial" panose="020B0604020202020204" pitchFamily="34" charset="0"/>
                              <a:ea typeface="Calibri"/>
                              <a:cs typeface="Arial" panose="020B0604020202020204" pitchFamily="34" charset="0"/>
                            </a:rPr>
                            <a:t> ≈ 3755</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450215" algn="l"/>
                              <a:tab pos="540385" algn="l"/>
                            </a:tabLst>
                          </a:pPr>
                          <a:r>
                            <a:rPr lang="tr-TR" sz="1200" dirty="0">
                              <a:solidFill>
                                <a:srgbClr val="000000"/>
                              </a:solidFill>
                              <a:effectLst/>
                              <a:latin typeface="Arial" panose="020B0604020202020204" pitchFamily="34" charset="0"/>
                              <a:ea typeface="Calibri"/>
                              <a:cs typeface="Arial" panose="020B0604020202020204" pitchFamily="34" charset="0"/>
                            </a:rPr>
                            <a:t>4,535</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450215"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30</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450215"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3754,859</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450215"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3890,909≈3891</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r>
                  <a:tr h="564214">
                    <a:tc>
                      <a:txBody>
                        <a:bodyPr/>
                        <a:lstStyle/>
                        <a:p>
                          <a:pPr algn="l" fontAlgn="base">
                            <a:lnSpc>
                              <a:spcPct val="115000"/>
                            </a:lnSpc>
                            <a:spcAft>
                              <a:spcPts val="0"/>
                            </a:spcAft>
                            <a:tabLst>
                              <a:tab pos="90170" algn="l"/>
                              <a:tab pos="540385" algn="l"/>
                            </a:tabLst>
                          </a:pPr>
                          <a:r>
                            <a:rPr lang="tr-TR" sz="1200" b="1" dirty="0" err="1" smtClean="0">
                              <a:effectLst/>
                              <a:latin typeface="Arial" panose="020B0604020202020204" pitchFamily="34" charset="0"/>
                              <a:ea typeface="Calibri"/>
                              <a:cs typeface="Arial" panose="020B0604020202020204" pitchFamily="34" charset="0"/>
                            </a:rPr>
                            <a:t>Heater</a:t>
                          </a:r>
                          <a:r>
                            <a:rPr lang="tr-TR" sz="1200" b="1" dirty="0" smtClean="0">
                              <a:effectLst/>
                              <a:latin typeface="Arial" panose="020B0604020202020204" pitchFamily="34" charset="0"/>
                              <a:ea typeface="Calibri"/>
                              <a:cs typeface="Arial" panose="020B0604020202020204" pitchFamily="34" charset="0"/>
                            </a:rPr>
                            <a:t> / </a:t>
                          </a:r>
                          <a:r>
                            <a:rPr lang="tr-TR" sz="1200" b="1" dirty="0" smtClean="0">
                              <a:solidFill>
                                <a:srgbClr val="0070C0"/>
                              </a:solidFill>
                              <a:effectLst/>
                              <a:latin typeface="Arial" panose="020B0604020202020204" pitchFamily="34" charset="0"/>
                              <a:ea typeface="Calibri"/>
                              <a:cs typeface="Arial" panose="020B0604020202020204" pitchFamily="34" charset="0"/>
                            </a:rPr>
                            <a:t>Isıtıcı</a:t>
                          </a:r>
                          <a:endParaRPr lang="tr-TR" sz="1200" dirty="0">
                            <a:solidFill>
                              <a:srgbClr val="0070C0"/>
                            </a:solidFill>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450215"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14</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450215"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10864,190 ≈ 10864 </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450215" algn="l"/>
                              <a:tab pos="540385" algn="l"/>
                            </a:tabLst>
                          </a:pPr>
                          <a:r>
                            <a:rPr lang="tr-TR" sz="1200" dirty="0">
                              <a:solidFill>
                                <a:srgbClr val="000000"/>
                              </a:solidFill>
                              <a:effectLst/>
                              <a:latin typeface="Arial" panose="020B0604020202020204" pitchFamily="34" charset="0"/>
                              <a:ea typeface="Calibri"/>
                              <a:cs typeface="Arial" panose="020B0604020202020204" pitchFamily="34" charset="0"/>
                            </a:rPr>
                            <a:t>29,906</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450215" algn="l"/>
                              <a:tab pos="540385" algn="l"/>
                            </a:tabLst>
                          </a:pPr>
                          <a:r>
                            <a:rPr lang="tr-TR" sz="1200" dirty="0">
                              <a:solidFill>
                                <a:srgbClr val="000000"/>
                              </a:solidFill>
                              <a:effectLst/>
                              <a:latin typeface="Arial" panose="020B0604020202020204" pitchFamily="34" charset="0"/>
                              <a:ea typeface="Calibri"/>
                              <a:cs typeface="Arial" panose="020B0604020202020204" pitchFamily="34" charset="0"/>
                            </a:rPr>
                            <a:t>30</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450215" algn="l"/>
                              <a:tab pos="540385" algn="l"/>
                            </a:tabLst>
                          </a:pPr>
                          <a:r>
                            <a:rPr lang="tr-TR" sz="1200" dirty="0">
                              <a:solidFill>
                                <a:srgbClr val="000000"/>
                              </a:solidFill>
                              <a:effectLst/>
                              <a:latin typeface="Arial" panose="020B0604020202020204" pitchFamily="34" charset="0"/>
                              <a:ea typeface="Calibri"/>
                              <a:cs typeface="Arial" panose="020B0604020202020204" pitchFamily="34" charset="0"/>
                            </a:rPr>
                            <a:t>10864,190</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450215"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11761,370≈11761</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r>
                  <a:tr h="564214">
                    <a:tc>
                      <a:txBody>
                        <a:bodyPr/>
                        <a:lstStyle/>
                        <a:p>
                          <a:pPr algn="l" fontAlgn="base">
                            <a:lnSpc>
                              <a:spcPct val="115000"/>
                            </a:lnSpc>
                            <a:spcAft>
                              <a:spcPts val="0"/>
                            </a:spcAft>
                            <a:tabLst>
                              <a:tab pos="90170" algn="l"/>
                              <a:tab pos="540385" algn="l"/>
                            </a:tabLst>
                          </a:pPr>
                          <a:r>
                            <a:rPr lang="tr-TR" sz="1200" b="1" dirty="0" smtClean="0">
                              <a:solidFill>
                                <a:srgbClr val="000000"/>
                              </a:solidFill>
                              <a:effectLst/>
                              <a:latin typeface="Arial" panose="020B0604020202020204" pitchFamily="34" charset="0"/>
                              <a:ea typeface="Calibri"/>
                              <a:cs typeface="Arial" panose="020B0604020202020204" pitchFamily="34" charset="0"/>
                            </a:rPr>
                            <a:t>Kitchen / </a:t>
                          </a:r>
                          <a:r>
                            <a:rPr lang="tr-TR" sz="1200" b="1" dirty="0" smtClean="0">
                              <a:solidFill>
                                <a:srgbClr val="0070C0"/>
                              </a:solidFill>
                              <a:effectLst/>
                              <a:latin typeface="Arial" panose="020B0604020202020204" pitchFamily="34" charset="0"/>
                              <a:ea typeface="Calibri"/>
                              <a:cs typeface="Arial" panose="020B0604020202020204" pitchFamily="34" charset="0"/>
                            </a:rPr>
                            <a:t>Mutfak </a:t>
                          </a:r>
                          <a:r>
                            <a:rPr lang="tr-TR" sz="1200" b="1" dirty="0">
                              <a:solidFill>
                                <a:srgbClr val="0070C0"/>
                              </a:solidFill>
                              <a:effectLst/>
                              <a:latin typeface="Arial" panose="020B0604020202020204" pitchFamily="34" charset="0"/>
                              <a:ea typeface="Calibri"/>
                              <a:cs typeface="Arial" panose="020B0604020202020204" pitchFamily="34" charset="0"/>
                            </a:rPr>
                            <a:t>Seti</a:t>
                          </a:r>
                          <a:endParaRPr lang="tr-TR" sz="1200" dirty="0">
                            <a:solidFill>
                              <a:srgbClr val="0070C0"/>
                            </a:solidFill>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15000"/>
                            </a:lnSpc>
                            <a:spcBef>
                              <a:spcPts val="0"/>
                            </a:spcBef>
                            <a:spcAft>
                              <a:spcPts val="0"/>
                            </a:spcAft>
                            <a:buClrTx/>
                            <a:buSzTx/>
                            <a:buFontTx/>
                            <a:buNone/>
                            <a:tabLst>
                              <a:tab pos="90170" algn="l"/>
                              <a:tab pos="450215" algn="l"/>
                              <a:tab pos="540385" algn="l"/>
                            </a:tabLst>
                            <a:defRPr/>
                          </a:pPr>
                          <a:r>
                            <a:rPr kumimoji="0" lang="tr-TR" sz="1200" b="0" i="0" u="none" strike="noStrike" kern="1200" cap="none" spc="0" normalizeH="0" baseline="0" noProof="0" dirty="0" smtClean="0">
                              <a:ln>
                                <a:noFill/>
                              </a:ln>
                              <a:solidFill>
                                <a:srgbClr val="000000"/>
                              </a:solidFill>
                              <a:effectLst/>
                              <a:uLnTx/>
                              <a:uFillTx/>
                              <a:latin typeface="Arial" panose="020B0604020202020204" pitchFamily="34" charset="0"/>
                              <a:ea typeface="Calibri"/>
                              <a:cs typeface="Arial" panose="020B0604020202020204" pitchFamily="34" charset="0"/>
                            </a:rPr>
                            <a:t>14</a:t>
                          </a:r>
                          <a:endParaRPr kumimoji="0" lang="tr-TR" sz="12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endParaRPr>
                        </a:p>
                        <a:p>
                          <a:endParaRPr lang="tr-TR" sz="1200" dirty="0">
                            <a:latin typeface="Arial" panose="020B0604020202020204" pitchFamily="34" charset="0"/>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15000"/>
                            </a:lnSpc>
                            <a:spcBef>
                              <a:spcPts val="0"/>
                            </a:spcBef>
                            <a:spcAft>
                              <a:spcPts val="0"/>
                            </a:spcAft>
                            <a:buClrTx/>
                            <a:buSzTx/>
                            <a:buFontTx/>
                            <a:buNone/>
                            <a:tabLst>
                              <a:tab pos="90170" algn="l"/>
                              <a:tab pos="450215" algn="l"/>
                              <a:tab pos="540385" algn="l"/>
                            </a:tabLst>
                            <a:defRPr/>
                          </a:pPr>
                          <a14:m>
                            <m:oMath xmlns:m="http://schemas.openxmlformats.org/officeDocument/2006/math">
                              <m:r>
                                <a:rPr kumimoji="0" lang="tr-TR" sz="1200" b="0" i="1" u="none" strike="noStrike" kern="1200" cap="none" spc="0" normalizeH="0" baseline="0" noProof="0" smtClean="0">
                                  <a:ln>
                                    <a:noFill/>
                                  </a:ln>
                                  <a:solidFill>
                                    <a:srgbClr val="000000"/>
                                  </a:solidFill>
                                  <a:effectLst/>
                                  <a:uLnTx/>
                                  <a:uFillTx/>
                                  <a:latin typeface="Cambria Math"/>
                                  <a:ea typeface="Calibri"/>
                                  <a:cs typeface="Times New Roman"/>
                                </a:rPr>
                                <m:t>1261,766</m:t>
                              </m:r>
                            </m:oMath>
                          </a14:m>
                          <a:r>
                            <a:rPr kumimoji="0" lang="tr-TR" sz="1200" b="0" i="0" u="none" strike="noStrike" kern="120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rPr>
                            <a:t> ≈ 1262</a:t>
                          </a:r>
                          <a:endParaRPr kumimoji="0" lang="tr-TR" sz="1200" b="0" i="0" u="none" strike="noStrike" kern="12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endParaRPr>
                        </a:p>
                        <a:p>
                          <a:endParaRPr lang="tr-TR" sz="1200" dirty="0">
                            <a:latin typeface="Arial" panose="020B0604020202020204" pitchFamily="34" charset="0"/>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15000"/>
                            </a:lnSpc>
                            <a:spcBef>
                              <a:spcPts val="0"/>
                            </a:spcBef>
                            <a:spcAft>
                              <a:spcPts val="0"/>
                            </a:spcAft>
                            <a:buClrTx/>
                            <a:buSzTx/>
                            <a:buFontTx/>
                            <a:buNone/>
                            <a:tabLst>
                              <a:tab pos="90170" algn="l"/>
                              <a:tab pos="450215" algn="l"/>
                              <a:tab pos="540385" algn="l"/>
                            </a:tabLst>
                            <a:defRPr/>
                          </a:pPr>
                          <a:r>
                            <a:rPr kumimoji="0" lang="tr-TR" sz="1200" b="0" i="0" u="none" strike="noStrike" kern="1200" cap="none" spc="0" normalizeH="0" baseline="0" noProof="0" dirty="0" smtClean="0">
                              <a:ln>
                                <a:noFill/>
                              </a:ln>
                              <a:solidFill>
                                <a:srgbClr val="000000"/>
                              </a:solidFill>
                              <a:effectLst/>
                              <a:uLnTx/>
                              <a:uFillTx/>
                              <a:latin typeface="Arial" panose="020B0604020202020204" pitchFamily="34" charset="0"/>
                              <a:ea typeface="Calibri"/>
                              <a:cs typeface="Arial" panose="020B0604020202020204" pitchFamily="34" charset="0"/>
                            </a:rPr>
                            <a:t>2,205</a:t>
                          </a:r>
                          <a:endParaRPr kumimoji="0" lang="tr-TR" sz="12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endParaRPr>
                        </a:p>
                        <a:p>
                          <a:endParaRPr lang="tr-TR" sz="1200" dirty="0">
                            <a:latin typeface="Arial" panose="020B0604020202020204" pitchFamily="34" charset="0"/>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15000"/>
                            </a:lnSpc>
                            <a:spcBef>
                              <a:spcPts val="0"/>
                            </a:spcBef>
                            <a:spcAft>
                              <a:spcPts val="0"/>
                            </a:spcAft>
                            <a:buClrTx/>
                            <a:buSzTx/>
                            <a:buFontTx/>
                            <a:buNone/>
                            <a:tabLst>
                              <a:tab pos="90170" algn="l"/>
                              <a:tab pos="450215" algn="l"/>
                              <a:tab pos="540385" algn="l"/>
                            </a:tabLst>
                            <a:defRPr/>
                          </a:pPr>
                          <a:r>
                            <a:rPr kumimoji="0" lang="tr-TR" sz="1200" b="0" i="0" u="none" strike="noStrike" kern="1200" cap="none" spc="0" normalizeH="0" baseline="0" noProof="0" dirty="0" smtClean="0">
                              <a:ln>
                                <a:noFill/>
                              </a:ln>
                              <a:solidFill>
                                <a:srgbClr val="000000"/>
                              </a:solidFill>
                              <a:effectLst/>
                              <a:uLnTx/>
                              <a:uFillTx/>
                              <a:latin typeface="Arial" panose="020B0604020202020204" pitchFamily="34" charset="0"/>
                              <a:ea typeface="Calibri"/>
                              <a:cs typeface="Arial" panose="020B0604020202020204" pitchFamily="34" charset="0"/>
                            </a:rPr>
                            <a:t>30</a:t>
                          </a:r>
                          <a:endParaRPr kumimoji="0" lang="tr-TR" sz="12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endParaRPr>
                        </a:p>
                        <a:p>
                          <a:endParaRPr lang="tr-TR" sz="1200" dirty="0">
                            <a:latin typeface="Arial" panose="020B0604020202020204" pitchFamily="34" charset="0"/>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15000"/>
                            </a:lnSpc>
                            <a:spcBef>
                              <a:spcPts val="0"/>
                            </a:spcBef>
                            <a:spcAft>
                              <a:spcPts val="0"/>
                            </a:spcAft>
                            <a:buClrTx/>
                            <a:buSzTx/>
                            <a:buFontTx/>
                            <a:buNone/>
                            <a:tabLst>
                              <a:tab pos="90170" algn="l"/>
                              <a:tab pos="450215" algn="l"/>
                              <a:tab pos="540385" algn="l"/>
                            </a:tabLst>
                            <a:defRPr/>
                          </a:pPr>
                          <a:r>
                            <a:rPr kumimoji="0" lang="tr-TR" sz="1200" b="0" i="0" u="none" strike="noStrike" kern="1200" cap="none" spc="0" normalizeH="0" baseline="0" noProof="0" dirty="0" smtClean="0">
                              <a:ln>
                                <a:noFill/>
                              </a:ln>
                              <a:solidFill>
                                <a:srgbClr val="000000"/>
                              </a:solidFill>
                              <a:effectLst/>
                              <a:uLnTx/>
                              <a:uFillTx/>
                              <a:latin typeface="Arial" panose="020B0604020202020204" pitchFamily="34" charset="0"/>
                              <a:ea typeface="Calibri"/>
                              <a:cs typeface="Arial" panose="020B0604020202020204" pitchFamily="34" charset="0"/>
                            </a:rPr>
                            <a:t>1261,766</a:t>
                          </a:r>
                          <a:endParaRPr kumimoji="0" lang="tr-TR" sz="12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endParaRPr>
                        </a:p>
                        <a:p>
                          <a:endParaRPr lang="tr-TR" sz="1200" dirty="0">
                            <a:latin typeface="Arial" panose="020B0604020202020204" pitchFamily="34" charset="0"/>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15000"/>
                            </a:lnSpc>
                            <a:spcBef>
                              <a:spcPts val="0"/>
                            </a:spcBef>
                            <a:spcAft>
                              <a:spcPts val="0"/>
                            </a:spcAft>
                            <a:buClrTx/>
                            <a:buSzTx/>
                            <a:buFontTx/>
                            <a:buNone/>
                            <a:tabLst>
                              <a:tab pos="90170" algn="l"/>
                              <a:tab pos="450215" algn="l"/>
                              <a:tab pos="540385" algn="l"/>
                            </a:tabLst>
                            <a:defRPr/>
                          </a:pPr>
                          <a:r>
                            <a:rPr lang="tr-TR" sz="1200" dirty="0">
                              <a:effectLst/>
                              <a:latin typeface="Arial" panose="020B0604020202020204" pitchFamily="34" charset="0"/>
                              <a:ea typeface="Calibri"/>
                              <a:cs typeface="Arial" panose="020B0604020202020204" pitchFamily="34" charset="0"/>
                            </a:rPr>
                            <a:t> </a:t>
                          </a:r>
                          <a:r>
                            <a:rPr kumimoji="0" lang="tr-TR" sz="1200" b="0" i="0" u="none" strike="noStrike" kern="1200" cap="none" spc="0" normalizeH="0" baseline="0" noProof="0" dirty="0" smtClean="0">
                              <a:ln>
                                <a:noFill/>
                              </a:ln>
                              <a:solidFill>
                                <a:srgbClr val="000000"/>
                              </a:solidFill>
                              <a:effectLst/>
                              <a:uLnTx/>
                              <a:uFillTx/>
                              <a:latin typeface="Arial" panose="020B0604020202020204" pitchFamily="34" charset="0"/>
                              <a:ea typeface="Calibri"/>
                              <a:cs typeface="Arial" panose="020B0604020202020204" pitchFamily="34" charset="0"/>
                            </a:rPr>
                            <a:t>1327,916≈1328</a:t>
                          </a:r>
                          <a:endParaRPr kumimoji="0" lang="tr-TR" sz="12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endParaRPr>
                        </a:p>
                        <a:p>
                          <a:pPr>
                            <a:lnSpc>
                              <a:spcPct val="115000"/>
                            </a:lnSpc>
                            <a:spcAft>
                              <a:spcPts val="1000"/>
                            </a:spcAft>
                          </a:pPr>
                          <a:endParaRPr lang="tr-TR" sz="1200" dirty="0">
                            <a:effectLst/>
                            <a:latin typeface="Arial" panose="020B0604020202020204" pitchFamily="34" charset="0"/>
                            <a:ea typeface="Calibri"/>
                            <a:cs typeface="Arial" panose="020B060402020202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mc:Choice>
        <mc:Fallback xmlns="">
          <p:graphicFrame>
            <p:nvGraphicFramePr>
              <p:cNvPr id="14" name="İçerik Yer Tutucusu 13"/>
              <p:cNvGraphicFramePr>
                <a:graphicFrameLocks noGrp="1"/>
              </p:cNvGraphicFramePr>
              <p:nvPr>
                <p:ph idx="1"/>
                <p:extLst>
                  <p:ext uri="{D42A27DB-BD31-4B8C-83A1-F6EECF244321}">
                    <p14:modId xmlns:p14="http://schemas.microsoft.com/office/powerpoint/2010/main" val="2019073941"/>
                  </p:ext>
                </p:extLst>
              </p:nvPr>
            </p:nvGraphicFramePr>
            <p:xfrm>
              <a:off x="827584" y="1628800"/>
              <a:ext cx="7123984" cy="3995484"/>
            </p:xfrm>
            <a:graphic>
              <a:graphicData uri="http://schemas.openxmlformats.org/drawingml/2006/table">
                <a:tbl>
                  <a:tblPr firstRow="1" firstCol="1" bandRow="1"/>
                  <a:tblGrid>
                    <a:gridCol w="1017712"/>
                    <a:gridCol w="494456"/>
                    <a:gridCol w="1584176"/>
                    <a:gridCol w="792088"/>
                    <a:gridCol w="504056"/>
                    <a:gridCol w="1368152"/>
                    <a:gridCol w="1363344"/>
                  </a:tblGrid>
                  <a:tr h="864096">
                    <a:tc gridSpan="7">
                      <a:txBody>
                        <a:bodyPr/>
                        <a:lstStyle/>
                        <a:p>
                          <a:pPr algn="l" fontAlgn="base">
                            <a:lnSpc>
                              <a:spcPct val="115000"/>
                            </a:lnSpc>
                            <a:spcAft>
                              <a:spcPts val="0"/>
                            </a:spcAft>
                            <a:tabLst>
                              <a:tab pos="90170" algn="l"/>
                              <a:tab pos="540385" algn="l"/>
                            </a:tabLst>
                          </a:pPr>
                          <a:r>
                            <a:rPr lang="en-US" sz="1200" b="1" dirty="0" smtClean="0">
                              <a:solidFill>
                                <a:srgbClr val="000000"/>
                              </a:solidFill>
                              <a:effectLst/>
                              <a:latin typeface="Arial" panose="020B0604020202020204" pitchFamily="34" charset="0"/>
                              <a:ea typeface="Calibri"/>
                              <a:cs typeface="Arial" panose="020B0604020202020204" pitchFamily="34" charset="0"/>
                            </a:rPr>
                            <a:t>Table </a:t>
                          </a:r>
                          <a:r>
                            <a:rPr lang="tr-TR" sz="1200" b="1" dirty="0" smtClean="0">
                              <a:solidFill>
                                <a:srgbClr val="000000"/>
                              </a:solidFill>
                              <a:effectLst/>
                              <a:latin typeface="Arial" panose="020B0604020202020204" pitchFamily="34" charset="0"/>
                              <a:ea typeface="Calibri"/>
                              <a:cs typeface="Arial" panose="020B0604020202020204" pitchFamily="34" charset="0"/>
                            </a:rPr>
                            <a:t>3</a:t>
                          </a:r>
                          <a:r>
                            <a:rPr lang="en-US" sz="1200" b="1" dirty="0" smtClean="0">
                              <a:solidFill>
                                <a:srgbClr val="000000"/>
                              </a:solidFill>
                              <a:effectLst/>
                              <a:latin typeface="Arial" panose="020B0604020202020204" pitchFamily="34" charset="0"/>
                              <a:ea typeface="Calibri"/>
                              <a:cs typeface="Arial" panose="020B0604020202020204" pitchFamily="34" charset="0"/>
                            </a:rPr>
                            <a:t>. </a:t>
                          </a:r>
                          <a:r>
                            <a:rPr lang="en-US" sz="1200" b="0" dirty="0" smtClean="0">
                              <a:solidFill>
                                <a:srgbClr val="000000"/>
                              </a:solidFill>
                              <a:effectLst/>
                              <a:latin typeface="Arial" panose="020B0604020202020204" pitchFamily="34" charset="0"/>
                              <a:ea typeface="Calibri"/>
                              <a:cs typeface="Arial" panose="020B0604020202020204" pitchFamily="34" charset="0"/>
                            </a:rPr>
                            <a:t>According to the </a:t>
                          </a:r>
                          <a:r>
                            <a:rPr lang="tr-TR" sz="1200" b="0" dirty="0" err="1" smtClean="0">
                              <a:solidFill>
                                <a:srgbClr val="000000"/>
                              </a:solidFill>
                              <a:effectLst/>
                              <a:latin typeface="Arial" panose="020B0604020202020204" pitchFamily="34" charset="0"/>
                              <a:ea typeface="Calibri"/>
                              <a:cs typeface="Arial" panose="020B0604020202020204" pitchFamily="34" charset="0"/>
                            </a:rPr>
                            <a:t>weighted</a:t>
                          </a:r>
                          <a:r>
                            <a:rPr lang="tr-TR" sz="1200" b="0" baseline="0" dirty="0" smtClean="0">
                              <a:solidFill>
                                <a:srgbClr val="000000"/>
                              </a:solidFill>
                              <a:effectLst/>
                              <a:latin typeface="Arial" panose="020B0604020202020204" pitchFamily="34" charset="0"/>
                              <a:ea typeface="Calibri"/>
                              <a:cs typeface="Arial" panose="020B0604020202020204" pitchFamily="34" charset="0"/>
                            </a:rPr>
                            <a:t> </a:t>
                          </a:r>
                          <a:r>
                            <a:rPr lang="tr-TR" sz="1200" b="0" dirty="0" err="1" smtClean="0">
                              <a:solidFill>
                                <a:srgbClr val="000000"/>
                              </a:solidFill>
                              <a:effectLst/>
                              <a:latin typeface="Arial" panose="020B0604020202020204" pitchFamily="34" charset="0"/>
                              <a:ea typeface="Calibri"/>
                              <a:cs typeface="Arial" panose="020B0604020202020204" pitchFamily="34" charset="0"/>
                            </a:rPr>
                            <a:t>moving</a:t>
                          </a:r>
                          <a:r>
                            <a:rPr lang="en-US" sz="1200" b="0" dirty="0" smtClean="0">
                              <a:solidFill>
                                <a:srgbClr val="000000"/>
                              </a:solidFill>
                              <a:effectLst/>
                              <a:latin typeface="Arial" panose="020B0604020202020204" pitchFamily="34" charset="0"/>
                              <a:ea typeface="Calibri"/>
                              <a:cs typeface="Arial" panose="020B0604020202020204" pitchFamily="34" charset="0"/>
                            </a:rPr>
                            <a:t> average </a:t>
                          </a:r>
                          <a:r>
                            <a:rPr lang="en-US" sz="1200" b="0" dirty="0" smtClean="0">
                              <a:solidFill>
                                <a:srgbClr val="000000"/>
                              </a:solidFill>
                              <a:effectLst/>
                              <a:latin typeface="Arial" panose="020B0604020202020204" pitchFamily="34" charset="0"/>
                              <a:ea typeface="Calibri"/>
                              <a:cs typeface="Arial" panose="020B0604020202020204" pitchFamily="34" charset="0"/>
                            </a:rPr>
                            <a:t>method</a:t>
                          </a:r>
                          <a:r>
                            <a:rPr lang="tr-TR" sz="1200" b="1" dirty="0" smtClean="0">
                              <a:solidFill>
                                <a:srgbClr val="000000"/>
                              </a:solidFill>
                              <a:effectLst/>
                              <a:latin typeface="Arial" panose="020B0604020202020204" pitchFamily="34" charset="0"/>
                              <a:ea typeface="Calibri"/>
                              <a:cs typeface="Arial" panose="020B0604020202020204" pitchFamily="34" charset="0"/>
                            </a:rPr>
                            <a:t> </a:t>
                          </a:r>
                          <a:r>
                            <a:rPr lang="tr-TR" sz="1200" b="0" dirty="0" err="1" smtClean="0">
                              <a:solidFill>
                                <a:srgbClr val="000000"/>
                              </a:solidFill>
                              <a:effectLst/>
                              <a:latin typeface="Arial" panose="020B0604020202020204" pitchFamily="34" charset="0"/>
                              <a:ea typeface="Calibri"/>
                              <a:cs typeface="Arial" panose="020B0604020202020204" pitchFamily="34" charset="0"/>
                            </a:rPr>
                            <a:t>the</a:t>
                          </a:r>
                          <a:r>
                            <a:rPr lang="tr-TR" sz="1200" b="0" dirty="0" smtClean="0">
                              <a:solidFill>
                                <a:srgbClr val="000000"/>
                              </a:solidFill>
                              <a:effectLst/>
                              <a:latin typeface="Arial" panose="020B0604020202020204" pitchFamily="34" charset="0"/>
                              <a:ea typeface="Calibri"/>
                              <a:cs typeface="Arial" panose="020B0604020202020204" pitchFamily="34" charset="0"/>
                            </a:rPr>
                            <a:t> </a:t>
                          </a:r>
                          <a:r>
                            <a:rPr lang="tr-TR" sz="1200" b="0" dirty="0" err="1" smtClean="0">
                              <a:solidFill>
                                <a:srgbClr val="000000"/>
                              </a:solidFill>
                              <a:effectLst/>
                              <a:latin typeface="Arial" panose="020B0604020202020204" pitchFamily="34" charset="0"/>
                              <a:ea typeface="Calibri"/>
                              <a:cs typeface="Arial" panose="020B0604020202020204" pitchFamily="34" charset="0"/>
                            </a:rPr>
                            <a:t>forecasted</a:t>
                          </a:r>
                          <a:r>
                            <a:rPr lang="en-US" sz="1200" b="0" dirty="0" smtClean="0">
                              <a:solidFill>
                                <a:srgbClr val="000000"/>
                              </a:solidFill>
                              <a:effectLst/>
                              <a:latin typeface="Arial" panose="020B0604020202020204" pitchFamily="34" charset="0"/>
                              <a:ea typeface="Calibri"/>
                              <a:cs typeface="Arial" panose="020B0604020202020204" pitchFamily="34" charset="0"/>
                            </a:rPr>
                            <a:t> </a:t>
                          </a:r>
                          <a:r>
                            <a:rPr lang="en-US" sz="1200" b="0" dirty="0" smtClean="0">
                              <a:solidFill>
                                <a:srgbClr val="000000"/>
                              </a:solidFill>
                              <a:effectLst/>
                              <a:latin typeface="Arial" panose="020B0604020202020204" pitchFamily="34" charset="0"/>
                              <a:ea typeface="Calibri"/>
                              <a:cs typeface="Arial" panose="020B0604020202020204" pitchFamily="34" charset="0"/>
                            </a:rPr>
                            <a:t>demand, </a:t>
                          </a:r>
                          <a:r>
                            <a:rPr lang="tr-TR" sz="1200" b="0" dirty="0" smtClean="0">
                              <a:solidFill>
                                <a:srgbClr val="000000"/>
                              </a:solidFill>
                              <a:effectLst/>
                              <a:latin typeface="Arial" panose="020B0604020202020204" pitchFamily="34" charset="0"/>
                              <a:ea typeface="Calibri"/>
                              <a:cs typeface="Arial" panose="020B0604020202020204" pitchFamily="34" charset="0"/>
                            </a:rPr>
                            <a:t>s</a:t>
                          </a:r>
                          <a:r>
                            <a:rPr lang="en-US" sz="1200" b="0" dirty="0" err="1" smtClean="0">
                              <a:solidFill>
                                <a:srgbClr val="000000"/>
                              </a:solidFill>
                              <a:effectLst/>
                              <a:latin typeface="Arial" panose="020B0604020202020204" pitchFamily="34" charset="0"/>
                              <a:ea typeface="Calibri"/>
                              <a:cs typeface="Arial" panose="020B0604020202020204" pitchFamily="34" charset="0"/>
                            </a:rPr>
                            <a:t>afety</a:t>
                          </a:r>
                          <a:r>
                            <a:rPr lang="en-US" sz="1200" b="0" dirty="0" smtClean="0">
                              <a:solidFill>
                                <a:srgbClr val="000000"/>
                              </a:solidFill>
                              <a:effectLst/>
                              <a:latin typeface="Arial" panose="020B0604020202020204" pitchFamily="34" charset="0"/>
                              <a:ea typeface="Calibri"/>
                              <a:cs typeface="Arial" panose="020B0604020202020204" pitchFamily="34" charset="0"/>
                            </a:rPr>
                            <a:t> stock quantity and reorder points</a:t>
                          </a:r>
                          <a:r>
                            <a:rPr lang="tr-TR" sz="1200" b="0" dirty="0" smtClean="0">
                              <a:solidFill>
                                <a:srgbClr val="000000"/>
                              </a:solidFill>
                              <a:effectLst/>
                              <a:latin typeface="Arial" panose="020B0604020202020204" pitchFamily="34" charset="0"/>
                              <a:ea typeface="Calibri"/>
                              <a:cs typeface="Arial" panose="020B0604020202020204" pitchFamily="34" charset="0"/>
                            </a:rPr>
                            <a:t> </a:t>
                          </a:r>
                          <a:r>
                            <a:rPr lang="en-US" sz="1200" b="0" dirty="0" smtClean="0">
                              <a:solidFill>
                                <a:srgbClr val="000000"/>
                              </a:solidFill>
                              <a:effectLst/>
                              <a:latin typeface="Arial" panose="020B0604020202020204" pitchFamily="34" charset="0"/>
                              <a:ea typeface="Calibri"/>
                              <a:cs typeface="Arial" panose="020B0604020202020204" pitchFamily="34" charset="0"/>
                            </a:rPr>
                            <a:t>of relief </a:t>
                          </a:r>
                          <a:r>
                            <a:rPr lang="tr-TR" sz="1200" b="0" dirty="0" err="1" smtClean="0">
                              <a:solidFill>
                                <a:srgbClr val="000000"/>
                              </a:solidFill>
                              <a:effectLst/>
                              <a:latin typeface="Arial" panose="020B0604020202020204" pitchFamily="34" charset="0"/>
                              <a:ea typeface="Calibri"/>
                              <a:cs typeface="Arial" panose="020B0604020202020204" pitchFamily="34" charset="0"/>
                            </a:rPr>
                            <a:t>materials</a:t>
                          </a:r>
                          <a:endParaRPr lang="en-US" sz="1200" b="0" dirty="0" smtClean="0">
                            <a:solidFill>
                              <a:srgbClr val="000000"/>
                            </a:solidFill>
                            <a:effectLst/>
                            <a:latin typeface="Arial" panose="020B0604020202020204" pitchFamily="34" charset="0"/>
                            <a:ea typeface="Calibri"/>
                            <a:cs typeface="Arial" panose="020B0604020202020204" pitchFamily="34" charset="0"/>
                          </a:endParaRPr>
                        </a:p>
                        <a:p>
                          <a:pPr algn="l" fontAlgn="base">
                            <a:lnSpc>
                              <a:spcPct val="115000"/>
                            </a:lnSpc>
                            <a:spcAft>
                              <a:spcPts val="0"/>
                            </a:spcAft>
                            <a:tabLst>
                              <a:tab pos="90170" algn="l"/>
                              <a:tab pos="540385" algn="l"/>
                            </a:tabLst>
                          </a:pPr>
                          <a:r>
                            <a:rPr lang="tr-TR" sz="1200" b="1" dirty="0" smtClean="0">
                              <a:solidFill>
                                <a:srgbClr val="0070C0"/>
                              </a:solidFill>
                              <a:effectLst/>
                              <a:latin typeface="Arial" panose="020B0604020202020204" pitchFamily="34" charset="0"/>
                              <a:ea typeface="Calibri"/>
                              <a:cs typeface="Arial" panose="020B0604020202020204" pitchFamily="34" charset="0"/>
                            </a:rPr>
                            <a:t>Tablo 3. </a:t>
                          </a:r>
                          <a:r>
                            <a:rPr lang="tr-TR" sz="1200" b="0" dirty="0" smtClean="0">
                              <a:solidFill>
                                <a:srgbClr val="0070C0"/>
                              </a:solidFill>
                              <a:effectLst/>
                              <a:latin typeface="Arial" panose="020B0604020202020204" pitchFamily="34" charset="0"/>
                              <a:ea typeface="Calibri"/>
                              <a:cs typeface="Arial" panose="020B0604020202020204" pitchFamily="34" charset="0"/>
                            </a:rPr>
                            <a:t>Ağırlıklı</a:t>
                          </a:r>
                          <a:r>
                            <a:rPr lang="tr-TR" sz="1200" b="0" baseline="0" dirty="0" smtClean="0">
                              <a:solidFill>
                                <a:srgbClr val="0070C0"/>
                              </a:solidFill>
                              <a:effectLst/>
                              <a:latin typeface="Arial" panose="020B0604020202020204" pitchFamily="34" charset="0"/>
                              <a:ea typeface="Calibri"/>
                              <a:cs typeface="Arial" panose="020B0604020202020204" pitchFamily="34" charset="0"/>
                            </a:rPr>
                            <a:t> hareketli</a:t>
                          </a:r>
                          <a:r>
                            <a:rPr lang="tr-TR" sz="1200" b="0" dirty="0" smtClean="0">
                              <a:solidFill>
                                <a:srgbClr val="0070C0"/>
                              </a:solidFill>
                              <a:effectLst/>
                              <a:latin typeface="Arial" panose="020B0604020202020204" pitchFamily="34" charset="0"/>
                              <a:ea typeface="Calibri"/>
                              <a:cs typeface="Arial" panose="020B0604020202020204" pitchFamily="34" charset="0"/>
                            </a:rPr>
                            <a:t> ortalamalar</a:t>
                          </a:r>
                          <a:r>
                            <a:rPr lang="tr-TR" sz="1200" b="0" baseline="0" dirty="0" smtClean="0">
                              <a:solidFill>
                                <a:srgbClr val="0070C0"/>
                              </a:solidFill>
                              <a:effectLst/>
                              <a:latin typeface="Arial" panose="020B0604020202020204" pitchFamily="34" charset="0"/>
                              <a:ea typeface="Calibri"/>
                              <a:cs typeface="Arial" panose="020B0604020202020204" pitchFamily="34" charset="0"/>
                            </a:rPr>
                            <a:t> yöntemine göre yardım malzemelerinin talep tahmini, güvenlik (emniyet) stok miktarı ve yeniden sipariş noktası</a:t>
                          </a:r>
                          <a:endParaRPr lang="tr-TR" sz="1200" b="0" dirty="0" smtClean="0">
                            <a:solidFill>
                              <a:srgbClr val="0070C0"/>
                            </a:solidFill>
                            <a:effectLst/>
                            <a:latin typeface="Arial" panose="020B0604020202020204" pitchFamily="34" charset="0"/>
                            <a:ea typeface="Calibri"/>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base">
                            <a:lnSpc>
                              <a:spcPct val="115000"/>
                            </a:lnSpc>
                            <a:spcAft>
                              <a:spcPts val="0"/>
                            </a:spcAft>
                            <a:tabLst>
                              <a:tab pos="90170" algn="l"/>
                              <a:tab pos="450215" algn="l"/>
                              <a:tab pos="540385" algn="l"/>
                            </a:tabLst>
                          </a:pPr>
                          <a:endParaRPr lang="tr-TR" sz="11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base">
                            <a:lnSpc>
                              <a:spcPct val="115000"/>
                            </a:lnSpc>
                            <a:spcAft>
                              <a:spcPts val="0"/>
                            </a:spcAft>
                            <a:tabLst>
                              <a:tab pos="90170" algn="l"/>
                              <a:tab pos="450215" algn="l"/>
                              <a:tab pos="540385" algn="l"/>
                            </a:tabLst>
                          </a:pPr>
                          <a:endParaRPr lang="tr-TR" sz="11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base">
                            <a:lnSpc>
                              <a:spcPct val="115000"/>
                            </a:lnSpc>
                            <a:spcAft>
                              <a:spcPts val="0"/>
                            </a:spcAft>
                            <a:tabLst>
                              <a:tab pos="90170" algn="l"/>
                              <a:tab pos="450215" algn="l"/>
                              <a:tab pos="540385" algn="l"/>
                            </a:tabLst>
                          </a:pPr>
                          <a:endParaRPr lang="tr-TR" sz="11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base">
                            <a:lnSpc>
                              <a:spcPct val="115000"/>
                            </a:lnSpc>
                            <a:spcAft>
                              <a:spcPts val="0"/>
                            </a:spcAft>
                            <a:tabLst>
                              <a:tab pos="90170" algn="l"/>
                              <a:tab pos="450215" algn="l"/>
                              <a:tab pos="540385" algn="l"/>
                            </a:tabLst>
                          </a:pPr>
                          <a:endParaRPr lang="tr-TR" sz="11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base">
                            <a:lnSpc>
                              <a:spcPct val="115000"/>
                            </a:lnSpc>
                            <a:spcAft>
                              <a:spcPts val="0"/>
                            </a:spcAft>
                            <a:tabLst>
                              <a:tab pos="90170" algn="l"/>
                              <a:tab pos="450215" algn="l"/>
                              <a:tab pos="540385" algn="l"/>
                            </a:tabLst>
                          </a:pPr>
                          <a:endParaRPr lang="tr-TR" sz="11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base">
                            <a:lnSpc>
                              <a:spcPct val="115000"/>
                            </a:lnSpc>
                            <a:spcAft>
                              <a:spcPts val="0"/>
                            </a:spcAft>
                            <a:tabLst>
                              <a:tab pos="90170" algn="l"/>
                              <a:tab pos="450215" algn="l"/>
                              <a:tab pos="540385" algn="l"/>
                            </a:tabLst>
                          </a:pPr>
                          <a:endParaRPr lang="tr-TR" sz="11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0318">
                    <a:tc>
                      <a:txBody>
                        <a:bodyPr/>
                        <a:lstStyle/>
                        <a:p>
                          <a:pPr marL="0" marR="0" indent="0" algn="ctr" defTabSz="914400" rtl="0" eaLnBrk="1" fontAlgn="base" latinLnBrk="0" hangingPunct="1">
                            <a:lnSpc>
                              <a:spcPct val="115000"/>
                            </a:lnSpc>
                            <a:spcBef>
                              <a:spcPts val="0"/>
                            </a:spcBef>
                            <a:spcAft>
                              <a:spcPts val="0"/>
                            </a:spcAft>
                            <a:buClrTx/>
                            <a:buSzTx/>
                            <a:buFontTx/>
                            <a:buNone/>
                            <a:tabLst>
                              <a:tab pos="90170" algn="l"/>
                              <a:tab pos="450215" algn="l"/>
                              <a:tab pos="540385" algn="l"/>
                            </a:tabLst>
                            <a:defRPr/>
                          </a:pPr>
                          <a:r>
                            <a:rPr lang="tr-TR" sz="1200" b="1" dirty="0">
                              <a:solidFill>
                                <a:srgbClr val="000000"/>
                              </a:solidFill>
                              <a:effectLst/>
                              <a:latin typeface="Arial" panose="020B0604020202020204" pitchFamily="34" charset="0"/>
                              <a:ea typeface="Calibri"/>
                              <a:cs typeface="Arial" panose="020B0604020202020204" pitchFamily="34" charset="0"/>
                            </a:rPr>
                            <a:t> </a:t>
                          </a:r>
                          <a:r>
                            <a:rPr lang="tr-TR" sz="1200" b="1" dirty="0" err="1" smtClean="0">
                              <a:solidFill>
                                <a:srgbClr val="000000"/>
                              </a:solidFill>
                              <a:effectLst/>
                              <a:latin typeface="Arial" panose="020B0604020202020204" pitchFamily="34" charset="0"/>
                              <a:ea typeface="Calibri"/>
                              <a:cs typeface="Arial" panose="020B0604020202020204" pitchFamily="34" charset="0"/>
                            </a:rPr>
                            <a:t>Material</a:t>
                          </a:r>
                          <a:endParaRPr lang="tr-TR" sz="1200" dirty="0" smtClean="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spcAft>
                              <a:spcPts val="0"/>
                            </a:spcAft>
                            <a:tabLst>
                              <a:tab pos="90170" algn="l"/>
                              <a:tab pos="450215" algn="l"/>
                              <a:tab pos="540385" algn="l"/>
                            </a:tabLst>
                          </a:pPr>
                          <a:r>
                            <a:rPr lang="tr-TR" sz="1200" b="1" dirty="0">
                              <a:solidFill>
                                <a:srgbClr val="000000"/>
                              </a:solidFill>
                              <a:effectLst/>
                              <a:latin typeface="Arial" panose="020B0604020202020204" pitchFamily="34" charset="0"/>
                              <a:ea typeface="Calibri"/>
                              <a:cs typeface="Arial" panose="020B0604020202020204" pitchFamily="34" charset="0"/>
                            </a:rPr>
                            <a:t>n</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tr-T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95769" t="-290196" r="-254231" b="-907843"/>
                          </a:stretch>
                        </a:blipFill>
                      </a:tcPr>
                    </a:tc>
                    <a:tc>
                      <a:txBody>
                        <a:bodyPr/>
                        <a:lstStyle/>
                        <a:p>
                          <a:pPr algn="ctr" fontAlgn="base">
                            <a:lnSpc>
                              <a:spcPct val="115000"/>
                            </a:lnSpc>
                            <a:spcAft>
                              <a:spcPts val="0"/>
                            </a:spcAft>
                            <a:tabLst>
                              <a:tab pos="90170" algn="l"/>
                              <a:tab pos="450215" algn="l"/>
                              <a:tab pos="540385" algn="l"/>
                            </a:tabLst>
                          </a:pPr>
                          <a:r>
                            <a:rPr lang="tr-TR" sz="1200" b="1" dirty="0" err="1">
                              <a:solidFill>
                                <a:srgbClr val="000000"/>
                              </a:solidFill>
                              <a:effectLst/>
                              <a:latin typeface="Arial" panose="020B0604020202020204" pitchFamily="34" charset="0"/>
                              <a:ea typeface="Calibri"/>
                              <a:cs typeface="Arial" panose="020B0604020202020204" pitchFamily="34" charset="0"/>
                            </a:rPr>
                            <a:t>Ogt</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spcAft>
                              <a:spcPts val="0"/>
                            </a:spcAft>
                            <a:tabLst>
                              <a:tab pos="90170" algn="l"/>
                              <a:tab pos="450215" algn="l"/>
                              <a:tab pos="540385" algn="l"/>
                            </a:tabLst>
                          </a:pPr>
                          <a:r>
                            <a:rPr lang="tr-TR" sz="1200" b="1" dirty="0" err="1">
                              <a:solidFill>
                                <a:srgbClr val="000000"/>
                              </a:solidFill>
                              <a:effectLst/>
                              <a:latin typeface="Arial" panose="020B0604020202020204" pitchFamily="34" charset="0"/>
                              <a:ea typeface="Calibri"/>
                              <a:cs typeface="Arial" panose="020B0604020202020204" pitchFamily="34" charset="0"/>
                            </a:rPr>
                            <a:t>Osd</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spcAft>
                              <a:spcPts val="0"/>
                            </a:spcAft>
                            <a:tabLst>
                              <a:tab pos="90170" algn="l"/>
                              <a:tab pos="450215" algn="l"/>
                              <a:tab pos="540385" algn="l"/>
                            </a:tabLst>
                          </a:pPr>
                          <a:r>
                            <a:rPr lang="tr-TR" sz="1200" b="1" dirty="0" err="1">
                              <a:solidFill>
                                <a:srgbClr val="000000"/>
                              </a:solidFill>
                              <a:effectLst/>
                              <a:latin typeface="Arial" panose="020B0604020202020204" pitchFamily="34" charset="0"/>
                              <a:ea typeface="Calibri"/>
                              <a:cs typeface="Arial" panose="020B0604020202020204" pitchFamily="34" charset="0"/>
                            </a:rPr>
                            <a:t>Gs</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spcAft>
                              <a:spcPts val="0"/>
                            </a:spcAft>
                            <a:tabLst>
                              <a:tab pos="90170" algn="l"/>
                              <a:tab pos="450215" algn="l"/>
                              <a:tab pos="540385" algn="l"/>
                            </a:tabLst>
                          </a:pPr>
                          <a:r>
                            <a:rPr lang="tr-TR" sz="1200" b="1" dirty="0" err="1">
                              <a:solidFill>
                                <a:srgbClr val="000000"/>
                              </a:solidFill>
                              <a:effectLst/>
                              <a:latin typeface="Arial" panose="020B0604020202020204" pitchFamily="34" charset="0"/>
                              <a:ea typeface="Calibri"/>
                              <a:cs typeface="Arial" panose="020B0604020202020204" pitchFamily="34" charset="0"/>
                            </a:rPr>
                            <a:t>ysn</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4214">
                    <a:tc>
                      <a:txBody>
                        <a:bodyPr/>
                        <a:lstStyle/>
                        <a:p>
                          <a:pPr algn="l" fontAlgn="base">
                            <a:lnSpc>
                              <a:spcPct val="115000"/>
                            </a:lnSpc>
                            <a:spcAft>
                              <a:spcPts val="0"/>
                            </a:spcAft>
                            <a:tabLst>
                              <a:tab pos="90170" algn="l"/>
                              <a:tab pos="540385" algn="l"/>
                            </a:tabLst>
                          </a:pPr>
                          <a:r>
                            <a:rPr lang="tr-TR" sz="1200" b="1" dirty="0" err="1" smtClean="0">
                              <a:solidFill>
                                <a:srgbClr val="000000"/>
                              </a:solidFill>
                              <a:effectLst/>
                              <a:latin typeface="Arial" panose="020B0604020202020204" pitchFamily="34" charset="0"/>
                              <a:ea typeface="Calibri"/>
                              <a:cs typeface="Arial" panose="020B0604020202020204" pitchFamily="34" charset="0"/>
                            </a:rPr>
                            <a:t>Tent</a:t>
                          </a:r>
                          <a:r>
                            <a:rPr lang="tr-TR" sz="1200" b="1" dirty="0" smtClean="0">
                              <a:solidFill>
                                <a:srgbClr val="000000"/>
                              </a:solidFill>
                              <a:effectLst/>
                              <a:latin typeface="Arial" panose="020B0604020202020204" pitchFamily="34" charset="0"/>
                              <a:ea typeface="Calibri"/>
                              <a:cs typeface="Arial" panose="020B0604020202020204" pitchFamily="34" charset="0"/>
                            </a:rPr>
                            <a:t> / </a:t>
                          </a:r>
                          <a:r>
                            <a:rPr lang="tr-TR" sz="1200" b="1" dirty="0" smtClean="0">
                              <a:solidFill>
                                <a:srgbClr val="0070C0"/>
                              </a:solidFill>
                              <a:effectLst/>
                              <a:latin typeface="Arial" panose="020B0604020202020204" pitchFamily="34" charset="0"/>
                              <a:ea typeface="Calibri"/>
                              <a:cs typeface="Arial" panose="020B0604020202020204" pitchFamily="34" charset="0"/>
                            </a:rPr>
                            <a:t>Çadır</a:t>
                          </a:r>
                          <a:endParaRPr lang="tr-TR" sz="1200" dirty="0">
                            <a:solidFill>
                              <a:srgbClr val="0070C0"/>
                            </a:solidFill>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ase">
                            <a:lnSpc>
                              <a:spcPct val="115000"/>
                            </a:lnSpc>
                            <a:spcAft>
                              <a:spcPts val="0"/>
                            </a:spcAft>
                            <a:tabLst>
                              <a:tab pos="90170" algn="l"/>
                              <a:tab pos="450215"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14</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tr-T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blipFill rotWithShape="1">
                          <a:blip r:embed="rId2"/>
                          <a:stretch>
                            <a:fillRect l="-95769" t="-216304" r="-254231" b="-403261"/>
                          </a:stretch>
                        </a:blipFill>
                      </a:tcPr>
                    </a:tc>
                    <a:tc>
                      <a:txBody>
                        <a:bodyPr/>
                        <a:lstStyle/>
                        <a:p>
                          <a:pPr algn="ctr" fontAlgn="base">
                            <a:lnSpc>
                              <a:spcPct val="115000"/>
                            </a:lnSpc>
                            <a:spcAft>
                              <a:spcPts val="0"/>
                            </a:spcAft>
                            <a:tabLst>
                              <a:tab pos="90170" algn="l"/>
                              <a:tab pos="450215"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45,939</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ase">
                            <a:lnSpc>
                              <a:spcPct val="115000"/>
                            </a:lnSpc>
                            <a:spcAft>
                              <a:spcPts val="0"/>
                            </a:spcAft>
                            <a:tabLst>
                              <a:tab pos="90170" algn="l"/>
                              <a:tab pos="450215" algn="l"/>
                              <a:tab pos="540385" algn="l"/>
                            </a:tabLst>
                          </a:pPr>
                          <a:r>
                            <a:rPr lang="tr-TR" sz="1200" dirty="0">
                              <a:solidFill>
                                <a:srgbClr val="000000"/>
                              </a:solidFill>
                              <a:effectLst/>
                              <a:latin typeface="Arial" panose="020B0604020202020204" pitchFamily="34" charset="0"/>
                              <a:ea typeface="Calibri"/>
                              <a:cs typeface="Arial" panose="020B0604020202020204" pitchFamily="34" charset="0"/>
                            </a:rPr>
                            <a:t>30</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ase">
                            <a:lnSpc>
                              <a:spcPct val="115000"/>
                            </a:lnSpc>
                            <a:spcAft>
                              <a:spcPts val="0"/>
                            </a:spcAft>
                            <a:tabLst>
                              <a:tab pos="90170" algn="l"/>
                              <a:tab pos="450215"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16758,446</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ase">
                            <a:lnSpc>
                              <a:spcPct val="115000"/>
                            </a:lnSpc>
                            <a:spcAft>
                              <a:spcPts val="0"/>
                            </a:spcAft>
                            <a:tabLst>
                              <a:tab pos="90170" algn="l"/>
                              <a:tab pos="450215"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18136,616≈18137</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r h="564214">
                    <a:tc>
                      <a:txBody>
                        <a:bodyPr/>
                        <a:lstStyle/>
                        <a:p>
                          <a:pPr algn="l" fontAlgn="base">
                            <a:lnSpc>
                              <a:spcPct val="115000"/>
                            </a:lnSpc>
                            <a:spcAft>
                              <a:spcPts val="0"/>
                            </a:spcAft>
                            <a:tabLst>
                              <a:tab pos="90170" algn="l"/>
                              <a:tab pos="540385" algn="l"/>
                            </a:tabLst>
                          </a:pPr>
                          <a:r>
                            <a:rPr lang="tr-TR" sz="1200" b="1" dirty="0" err="1" smtClean="0">
                              <a:solidFill>
                                <a:srgbClr val="000000"/>
                              </a:solidFill>
                              <a:effectLst/>
                              <a:latin typeface="Arial" panose="020B0604020202020204" pitchFamily="34" charset="0"/>
                              <a:ea typeface="Calibri"/>
                              <a:cs typeface="Arial" panose="020B0604020202020204" pitchFamily="34" charset="0"/>
                            </a:rPr>
                            <a:t>Blanket</a:t>
                          </a:r>
                          <a:r>
                            <a:rPr lang="tr-TR" sz="1200" b="1" dirty="0" smtClean="0">
                              <a:solidFill>
                                <a:srgbClr val="000000"/>
                              </a:solidFill>
                              <a:effectLst/>
                              <a:latin typeface="Arial" panose="020B0604020202020204" pitchFamily="34" charset="0"/>
                              <a:ea typeface="Calibri"/>
                              <a:cs typeface="Arial" panose="020B0604020202020204" pitchFamily="34" charset="0"/>
                            </a:rPr>
                            <a:t> / </a:t>
                          </a:r>
                          <a:r>
                            <a:rPr lang="tr-TR" sz="1200" b="1" dirty="0" smtClean="0">
                              <a:solidFill>
                                <a:srgbClr val="0070C0"/>
                              </a:solidFill>
                              <a:effectLst/>
                              <a:latin typeface="Arial" panose="020B0604020202020204" pitchFamily="34" charset="0"/>
                              <a:ea typeface="Calibri"/>
                              <a:cs typeface="Arial" panose="020B0604020202020204" pitchFamily="34" charset="0"/>
                            </a:rPr>
                            <a:t>Battaniye</a:t>
                          </a:r>
                          <a:endParaRPr lang="tr-TR" sz="1200" dirty="0">
                            <a:solidFill>
                              <a:srgbClr val="0070C0"/>
                            </a:solidFill>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450215"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14</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endParaRPr lang="tr-TR"/>
                        </a:p>
                      </a:txBody>
                      <a:tcPr marL="68580" marR="68580" marT="0" marB="0" anchor="ctr">
                        <a:lnL>
                          <a:noFill/>
                        </a:lnL>
                        <a:lnR>
                          <a:noFill/>
                        </a:lnR>
                        <a:lnT>
                          <a:noFill/>
                        </a:lnT>
                        <a:lnB>
                          <a:noFill/>
                        </a:lnB>
                        <a:blipFill rotWithShape="1">
                          <a:blip r:embed="rId2"/>
                          <a:stretch>
                            <a:fillRect l="-95769" t="-312903" r="-254231" b="-298925"/>
                          </a:stretch>
                        </a:blipFill>
                      </a:tcPr>
                    </a:tc>
                    <a:tc>
                      <a:txBody>
                        <a:bodyPr/>
                        <a:lstStyle/>
                        <a:p>
                          <a:pPr algn="ctr" fontAlgn="base">
                            <a:lnSpc>
                              <a:spcPct val="115000"/>
                            </a:lnSpc>
                            <a:spcAft>
                              <a:spcPts val="0"/>
                            </a:spcAft>
                            <a:tabLst>
                              <a:tab pos="90170" algn="l"/>
                              <a:tab pos="450215"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92,584</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450215"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30</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450215"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39419,166</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450215"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42196,686≈42197</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r>
                  <a:tr h="564214">
                    <a:tc>
                      <a:txBody>
                        <a:bodyPr/>
                        <a:lstStyle/>
                        <a:p>
                          <a:pPr algn="l" fontAlgn="base">
                            <a:lnSpc>
                              <a:spcPct val="115000"/>
                            </a:lnSpc>
                            <a:spcAft>
                              <a:spcPts val="0"/>
                            </a:spcAft>
                            <a:tabLst>
                              <a:tab pos="90170" algn="l"/>
                              <a:tab pos="540385" algn="l"/>
                            </a:tabLst>
                          </a:pPr>
                          <a:r>
                            <a:rPr lang="tr-TR" sz="1200" b="1" dirty="0" err="1" smtClean="0">
                              <a:solidFill>
                                <a:srgbClr val="000000"/>
                              </a:solidFill>
                              <a:effectLst/>
                              <a:latin typeface="Arial" panose="020B0604020202020204" pitchFamily="34" charset="0"/>
                              <a:ea typeface="Calibri"/>
                              <a:cs typeface="Arial" panose="020B0604020202020204" pitchFamily="34" charset="0"/>
                            </a:rPr>
                            <a:t>Bed</a:t>
                          </a:r>
                          <a:r>
                            <a:rPr lang="tr-TR" sz="1200" b="1" dirty="0" smtClean="0">
                              <a:solidFill>
                                <a:srgbClr val="000000"/>
                              </a:solidFill>
                              <a:effectLst/>
                              <a:latin typeface="Arial" panose="020B0604020202020204" pitchFamily="34" charset="0"/>
                              <a:ea typeface="Calibri"/>
                              <a:cs typeface="Arial" panose="020B0604020202020204" pitchFamily="34" charset="0"/>
                            </a:rPr>
                            <a:t> / </a:t>
                          </a:r>
                          <a:r>
                            <a:rPr lang="tr-TR" sz="1200" b="1" dirty="0" smtClean="0">
                              <a:solidFill>
                                <a:srgbClr val="0070C0"/>
                              </a:solidFill>
                              <a:effectLst/>
                              <a:latin typeface="Arial" panose="020B0604020202020204" pitchFamily="34" charset="0"/>
                              <a:ea typeface="Calibri"/>
                              <a:cs typeface="Arial" panose="020B0604020202020204" pitchFamily="34" charset="0"/>
                            </a:rPr>
                            <a:t>Yatak</a:t>
                          </a:r>
                          <a:endParaRPr lang="tr-TR" sz="1200" dirty="0">
                            <a:solidFill>
                              <a:srgbClr val="0070C0"/>
                            </a:solidFill>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450215" algn="l"/>
                              <a:tab pos="540385" algn="l"/>
                            </a:tabLst>
                          </a:pPr>
                          <a:r>
                            <a:rPr lang="tr-TR" sz="1200" dirty="0">
                              <a:solidFill>
                                <a:srgbClr val="000000"/>
                              </a:solidFill>
                              <a:effectLst/>
                              <a:latin typeface="Arial" panose="020B0604020202020204" pitchFamily="34" charset="0"/>
                              <a:ea typeface="Calibri"/>
                              <a:cs typeface="Arial" panose="020B0604020202020204" pitchFamily="34" charset="0"/>
                            </a:rPr>
                            <a:t>14</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endParaRPr lang="tr-TR"/>
                        </a:p>
                      </a:txBody>
                      <a:tcPr marL="68580" marR="68580" marT="0" marB="0" anchor="ctr">
                        <a:lnL>
                          <a:noFill/>
                        </a:lnL>
                        <a:lnR>
                          <a:noFill/>
                        </a:lnR>
                        <a:lnT>
                          <a:noFill/>
                        </a:lnT>
                        <a:lnB>
                          <a:noFill/>
                        </a:lnB>
                        <a:blipFill rotWithShape="1">
                          <a:blip r:embed="rId2"/>
                          <a:stretch>
                            <a:fillRect l="-95769" t="-412903" r="-254231" b="-198925"/>
                          </a:stretch>
                        </a:blipFill>
                      </a:tcPr>
                    </a:tc>
                    <a:tc>
                      <a:txBody>
                        <a:bodyPr/>
                        <a:lstStyle/>
                        <a:p>
                          <a:pPr algn="ctr" fontAlgn="base">
                            <a:lnSpc>
                              <a:spcPct val="115000"/>
                            </a:lnSpc>
                            <a:spcAft>
                              <a:spcPts val="0"/>
                            </a:spcAft>
                            <a:tabLst>
                              <a:tab pos="90170" algn="l"/>
                              <a:tab pos="450215" algn="l"/>
                              <a:tab pos="540385" algn="l"/>
                            </a:tabLst>
                          </a:pPr>
                          <a:r>
                            <a:rPr lang="tr-TR" sz="1200" dirty="0">
                              <a:solidFill>
                                <a:srgbClr val="000000"/>
                              </a:solidFill>
                              <a:effectLst/>
                              <a:latin typeface="Arial" panose="020B0604020202020204" pitchFamily="34" charset="0"/>
                              <a:ea typeface="Calibri"/>
                              <a:cs typeface="Arial" panose="020B0604020202020204" pitchFamily="34" charset="0"/>
                            </a:rPr>
                            <a:t>4,535</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450215"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30</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450215"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3754,859</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450215"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3890,909≈3891</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r>
                  <a:tr h="564214">
                    <a:tc>
                      <a:txBody>
                        <a:bodyPr/>
                        <a:lstStyle/>
                        <a:p>
                          <a:pPr algn="l" fontAlgn="base">
                            <a:lnSpc>
                              <a:spcPct val="115000"/>
                            </a:lnSpc>
                            <a:spcAft>
                              <a:spcPts val="0"/>
                            </a:spcAft>
                            <a:tabLst>
                              <a:tab pos="90170" algn="l"/>
                              <a:tab pos="540385" algn="l"/>
                            </a:tabLst>
                          </a:pPr>
                          <a:r>
                            <a:rPr lang="tr-TR" sz="1200" b="1" dirty="0" err="1" smtClean="0">
                              <a:effectLst/>
                              <a:latin typeface="Arial" panose="020B0604020202020204" pitchFamily="34" charset="0"/>
                              <a:ea typeface="Calibri"/>
                              <a:cs typeface="Arial" panose="020B0604020202020204" pitchFamily="34" charset="0"/>
                            </a:rPr>
                            <a:t>Heater</a:t>
                          </a:r>
                          <a:r>
                            <a:rPr lang="tr-TR" sz="1200" b="1" dirty="0" smtClean="0">
                              <a:effectLst/>
                              <a:latin typeface="Arial" panose="020B0604020202020204" pitchFamily="34" charset="0"/>
                              <a:ea typeface="Calibri"/>
                              <a:cs typeface="Arial" panose="020B0604020202020204" pitchFamily="34" charset="0"/>
                            </a:rPr>
                            <a:t> / </a:t>
                          </a:r>
                          <a:r>
                            <a:rPr lang="tr-TR" sz="1200" b="1" dirty="0" smtClean="0">
                              <a:solidFill>
                                <a:srgbClr val="0070C0"/>
                              </a:solidFill>
                              <a:effectLst/>
                              <a:latin typeface="Arial" panose="020B0604020202020204" pitchFamily="34" charset="0"/>
                              <a:ea typeface="Calibri"/>
                              <a:cs typeface="Arial" panose="020B0604020202020204" pitchFamily="34" charset="0"/>
                            </a:rPr>
                            <a:t>Isıtıcı</a:t>
                          </a:r>
                          <a:endParaRPr lang="tr-TR" sz="1200" dirty="0">
                            <a:solidFill>
                              <a:srgbClr val="0070C0"/>
                            </a:solidFill>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450215"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14</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450215"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10864,190 ≈ 10864 </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450215" algn="l"/>
                              <a:tab pos="540385" algn="l"/>
                            </a:tabLst>
                          </a:pPr>
                          <a:r>
                            <a:rPr lang="tr-TR" sz="1200" dirty="0">
                              <a:solidFill>
                                <a:srgbClr val="000000"/>
                              </a:solidFill>
                              <a:effectLst/>
                              <a:latin typeface="Arial" panose="020B0604020202020204" pitchFamily="34" charset="0"/>
                              <a:ea typeface="Calibri"/>
                              <a:cs typeface="Arial" panose="020B0604020202020204" pitchFamily="34" charset="0"/>
                            </a:rPr>
                            <a:t>29,906</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450215" algn="l"/>
                              <a:tab pos="540385" algn="l"/>
                            </a:tabLst>
                          </a:pPr>
                          <a:r>
                            <a:rPr lang="tr-TR" sz="1200" dirty="0">
                              <a:solidFill>
                                <a:srgbClr val="000000"/>
                              </a:solidFill>
                              <a:effectLst/>
                              <a:latin typeface="Arial" panose="020B0604020202020204" pitchFamily="34" charset="0"/>
                              <a:ea typeface="Calibri"/>
                              <a:cs typeface="Arial" panose="020B0604020202020204" pitchFamily="34" charset="0"/>
                            </a:rPr>
                            <a:t>30</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450215" algn="l"/>
                              <a:tab pos="540385" algn="l"/>
                            </a:tabLst>
                          </a:pPr>
                          <a:r>
                            <a:rPr lang="tr-TR" sz="1200" dirty="0">
                              <a:solidFill>
                                <a:srgbClr val="000000"/>
                              </a:solidFill>
                              <a:effectLst/>
                              <a:latin typeface="Arial" panose="020B0604020202020204" pitchFamily="34" charset="0"/>
                              <a:ea typeface="Calibri"/>
                              <a:cs typeface="Arial" panose="020B0604020202020204" pitchFamily="34" charset="0"/>
                            </a:rPr>
                            <a:t>10864,190</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450215"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11761,370≈11761</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r>
                  <a:tr h="564214">
                    <a:tc>
                      <a:txBody>
                        <a:bodyPr/>
                        <a:lstStyle/>
                        <a:p>
                          <a:pPr algn="l" fontAlgn="base">
                            <a:lnSpc>
                              <a:spcPct val="115000"/>
                            </a:lnSpc>
                            <a:spcAft>
                              <a:spcPts val="0"/>
                            </a:spcAft>
                            <a:tabLst>
                              <a:tab pos="90170" algn="l"/>
                              <a:tab pos="540385" algn="l"/>
                            </a:tabLst>
                          </a:pPr>
                          <a:r>
                            <a:rPr lang="tr-TR" sz="1200" b="1" dirty="0" smtClean="0">
                              <a:solidFill>
                                <a:srgbClr val="000000"/>
                              </a:solidFill>
                              <a:effectLst/>
                              <a:latin typeface="Arial" panose="020B0604020202020204" pitchFamily="34" charset="0"/>
                              <a:ea typeface="Calibri"/>
                              <a:cs typeface="Arial" panose="020B0604020202020204" pitchFamily="34" charset="0"/>
                            </a:rPr>
                            <a:t>Kitchen / </a:t>
                          </a:r>
                          <a:r>
                            <a:rPr lang="tr-TR" sz="1200" b="1" dirty="0" smtClean="0">
                              <a:solidFill>
                                <a:srgbClr val="0070C0"/>
                              </a:solidFill>
                              <a:effectLst/>
                              <a:latin typeface="Arial" panose="020B0604020202020204" pitchFamily="34" charset="0"/>
                              <a:ea typeface="Calibri"/>
                              <a:cs typeface="Arial" panose="020B0604020202020204" pitchFamily="34" charset="0"/>
                            </a:rPr>
                            <a:t>Mutfak </a:t>
                          </a:r>
                          <a:r>
                            <a:rPr lang="tr-TR" sz="1200" b="1" dirty="0">
                              <a:solidFill>
                                <a:srgbClr val="0070C0"/>
                              </a:solidFill>
                              <a:effectLst/>
                              <a:latin typeface="Arial" panose="020B0604020202020204" pitchFamily="34" charset="0"/>
                              <a:ea typeface="Calibri"/>
                              <a:cs typeface="Arial" panose="020B0604020202020204" pitchFamily="34" charset="0"/>
                            </a:rPr>
                            <a:t>Seti</a:t>
                          </a:r>
                          <a:endParaRPr lang="tr-TR" sz="1200" dirty="0">
                            <a:solidFill>
                              <a:srgbClr val="0070C0"/>
                            </a:solidFill>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15000"/>
                            </a:lnSpc>
                            <a:spcBef>
                              <a:spcPts val="0"/>
                            </a:spcBef>
                            <a:spcAft>
                              <a:spcPts val="0"/>
                            </a:spcAft>
                            <a:buClrTx/>
                            <a:buSzTx/>
                            <a:buFontTx/>
                            <a:buNone/>
                            <a:tabLst>
                              <a:tab pos="90170" algn="l"/>
                              <a:tab pos="450215" algn="l"/>
                              <a:tab pos="540385" algn="l"/>
                            </a:tabLst>
                            <a:defRPr/>
                          </a:pPr>
                          <a:r>
                            <a:rPr kumimoji="0" lang="tr-TR" sz="1200" b="0" i="0" u="none" strike="noStrike" kern="1200" cap="none" spc="0" normalizeH="0" baseline="0" noProof="0" dirty="0" smtClean="0">
                              <a:ln>
                                <a:noFill/>
                              </a:ln>
                              <a:solidFill>
                                <a:srgbClr val="000000"/>
                              </a:solidFill>
                              <a:effectLst/>
                              <a:uLnTx/>
                              <a:uFillTx/>
                              <a:latin typeface="Arial" panose="020B0604020202020204" pitchFamily="34" charset="0"/>
                              <a:ea typeface="Calibri"/>
                              <a:cs typeface="Arial" panose="020B0604020202020204" pitchFamily="34" charset="0"/>
                            </a:rPr>
                            <a:t>14</a:t>
                          </a:r>
                          <a:endParaRPr kumimoji="0" lang="tr-TR" sz="12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endParaRPr>
                        </a:p>
                        <a:p>
                          <a:endParaRPr lang="tr-TR" sz="1200" dirty="0">
                            <a:latin typeface="Arial" panose="020B0604020202020204" pitchFamily="34" charset="0"/>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tr-T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blipFill rotWithShape="1">
                          <a:blip r:embed="rId2"/>
                          <a:stretch>
                            <a:fillRect l="-95769" t="-611828" r="-254231"/>
                          </a:stretch>
                        </a:blipFill>
                      </a:tcPr>
                    </a:tc>
                    <a:tc>
                      <a:txBody>
                        <a:bodyPr/>
                        <a:lstStyle/>
                        <a:p>
                          <a:pPr marL="0" marR="0" lvl="0" indent="0" algn="ctr" defTabSz="914400" rtl="0" eaLnBrk="1" fontAlgn="base" latinLnBrk="0" hangingPunct="1">
                            <a:lnSpc>
                              <a:spcPct val="115000"/>
                            </a:lnSpc>
                            <a:spcBef>
                              <a:spcPts val="0"/>
                            </a:spcBef>
                            <a:spcAft>
                              <a:spcPts val="0"/>
                            </a:spcAft>
                            <a:buClrTx/>
                            <a:buSzTx/>
                            <a:buFontTx/>
                            <a:buNone/>
                            <a:tabLst>
                              <a:tab pos="90170" algn="l"/>
                              <a:tab pos="450215" algn="l"/>
                              <a:tab pos="540385" algn="l"/>
                            </a:tabLst>
                            <a:defRPr/>
                          </a:pPr>
                          <a:r>
                            <a:rPr kumimoji="0" lang="tr-TR" sz="1200" b="0" i="0" u="none" strike="noStrike" kern="1200" cap="none" spc="0" normalizeH="0" baseline="0" noProof="0" dirty="0" smtClean="0">
                              <a:ln>
                                <a:noFill/>
                              </a:ln>
                              <a:solidFill>
                                <a:srgbClr val="000000"/>
                              </a:solidFill>
                              <a:effectLst/>
                              <a:uLnTx/>
                              <a:uFillTx/>
                              <a:latin typeface="Arial" panose="020B0604020202020204" pitchFamily="34" charset="0"/>
                              <a:ea typeface="Calibri"/>
                              <a:cs typeface="Arial" panose="020B0604020202020204" pitchFamily="34" charset="0"/>
                            </a:rPr>
                            <a:t>2,205</a:t>
                          </a:r>
                          <a:endParaRPr kumimoji="0" lang="tr-TR" sz="12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endParaRPr>
                        </a:p>
                        <a:p>
                          <a:endParaRPr lang="tr-TR" sz="1200" dirty="0">
                            <a:latin typeface="Arial" panose="020B0604020202020204" pitchFamily="34" charset="0"/>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15000"/>
                            </a:lnSpc>
                            <a:spcBef>
                              <a:spcPts val="0"/>
                            </a:spcBef>
                            <a:spcAft>
                              <a:spcPts val="0"/>
                            </a:spcAft>
                            <a:buClrTx/>
                            <a:buSzTx/>
                            <a:buFontTx/>
                            <a:buNone/>
                            <a:tabLst>
                              <a:tab pos="90170" algn="l"/>
                              <a:tab pos="450215" algn="l"/>
                              <a:tab pos="540385" algn="l"/>
                            </a:tabLst>
                            <a:defRPr/>
                          </a:pPr>
                          <a:r>
                            <a:rPr kumimoji="0" lang="tr-TR" sz="1200" b="0" i="0" u="none" strike="noStrike" kern="1200" cap="none" spc="0" normalizeH="0" baseline="0" noProof="0" dirty="0" smtClean="0">
                              <a:ln>
                                <a:noFill/>
                              </a:ln>
                              <a:solidFill>
                                <a:srgbClr val="000000"/>
                              </a:solidFill>
                              <a:effectLst/>
                              <a:uLnTx/>
                              <a:uFillTx/>
                              <a:latin typeface="Arial" panose="020B0604020202020204" pitchFamily="34" charset="0"/>
                              <a:ea typeface="Calibri"/>
                              <a:cs typeface="Arial" panose="020B0604020202020204" pitchFamily="34" charset="0"/>
                            </a:rPr>
                            <a:t>30</a:t>
                          </a:r>
                          <a:endParaRPr kumimoji="0" lang="tr-TR" sz="12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endParaRPr>
                        </a:p>
                        <a:p>
                          <a:endParaRPr lang="tr-TR" sz="1200" dirty="0">
                            <a:latin typeface="Arial" panose="020B0604020202020204" pitchFamily="34" charset="0"/>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15000"/>
                            </a:lnSpc>
                            <a:spcBef>
                              <a:spcPts val="0"/>
                            </a:spcBef>
                            <a:spcAft>
                              <a:spcPts val="0"/>
                            </a:spcAft>
                            <a:buClrTx/>
                            <a:buSzTx/>
                            <a:buFontTx/>
                            <a:buNone/>
                            <a:tabLst>
                              <a:tab pos="90170" algn="l"/>
                              <a:tab pos="450215" algn="l"/>
                              <a:tab pos="540385" algn="l"/>
                            </a:tabLst>
                            <a:defRPr/>
                          </a:pPr>
                          <a:r>
                            <a:rPr kumimoji="0" lang="tr-TR" sz="1200" b="0" i="0" u="none" strike="noStrike" kern="1200" cap="none" spc="0" normalizeH="0" baseline="0" noProof="0" dirty="0" smtClean="0">
                              <a:ln>
                                <a:noFill/>
                              </a:ln>
                              <a:solidFill>
                                <a:srgbClr val="000000"/>
                              </a:solidFill>
                              <a:effectLst/>
                              <a:uLnTx/>
                              <a:uFillTx/>
                              <a:latin typeface="Arial" panose="020B0604020202020204" pitchFamily="34" charset="0"/>
                              <a:ea typeface="Calibri"/>
                              <a:cs typeface="Arial" panose="020B0604020202020204" pitchFamily="34" charset="0"/>
                            </a:rPr>
                            <a:t>1261,766</a:t>
                          </a:r>
                          <a:endParaRPr kumimoji="0" lang="tr-TR" sz="12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endParaRPr>
                        </a:p>
                        <a:p>
                          <a:endParaRPr lang="tr-TR" sz="1200" dirty="0">
                            <a:latin typeface="Arial" panose="020B0604020202020204" pitchFamily="34" charset="0"/>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15000"/>
                            </a:lnSpc>
                            <a:spcBef>
                              <a:spcPts val="0"/>
                            </a:spcBef>
                            <a:spcAft>
                              <a:spcPts val="0"/>
                            </a:spcAft>
                            <a:buClrTx/>
                            <a:buSzTx/>
                            <a:buFontTx/>
                            <a:buNone/>
                            <a:tabLst>
                              <a:tab pos="90170" algn="l"/>
                              <a:tab pos="450215" algn="l"/>
                              <a:tab pos="540385" algn="l"/>
                            </a:tabLst>
                            <a:defRPr/>
                          </a:pPr>
                          <a:r>
                            <a:rPr lang="tr-TR" sz="1200" dirty="0">
                              <a:effectLst/>
                              <a:latin typeface="Arial" panose="020B0604020202020204" pitchFamily="34" charset="0"/>
                              <a:ea typeface="Calibri"/>
                              <a:cs typeface="Arial" panose="020B0604020202020204" pitchFamily="34" charset="0"/>
                            </a:rPr>
                            <a:t> </a:t>
                          </a:r>
                          <a:r>
                            <a:rPr kumimoji="0" lang="tr-TR" sz="1200" b="0" i="0" u="none" strike="noStrike" kern="1200" cap="none" spc="0" normalizeH="0" baseline="0" noProof="0" dirty="0" smtClean="0">
                              <a:ln>
                                <a:noFill/>
                              </a:ln>
                              <a:solidFill>
                                <a:srgbClr val="000000"/>
                              </a:solidFill>
                              <a:effectLst/>
                              <a:uLnTx/>
                              <a:uFillTx/>
                              <a:latin typeface="Arial" panose="020B0604020202020204" pitchFamily="34" charset="0"/>
                              <a:ea typeface="Calibri"/>
                              <a:cs typeface="Arial" panose="020B0604020202020204" pitchFamily="34" charset="0"/>
                            </a:rPr>
                            <a:t>1327,916≈1328</a:t>
                          </a:r>
                          <a:endParaRPr kumimoji="0" lang="tr-TR" sz="12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endParaRPr>
                        </a:p>
                        <a:p>
                          <a:pPr>
                            <a:lnSpc>
                              <a:spcPct val="115000"/>
                            </a:lnSpc>
                            <a:spcAft>
                              <a:spcPts val="1000"/>
                            </a:spcAft>
                          </a:pPr>
                          <a:endParaRPr lang="tr-TR" sz="1200" dirty="0">
                            <a:effectLst/>
                            <a:latin typeface="Arial" panose="020B0604020202020204" pitchFamily="34" charset="0"/>
                            <a:ea typeface="Calibri"/>
                            <a:cs typeface="Arial" panose="020B060402020202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mc:Fallback>
      </mc:AlternateContent>
    </p:spTree>
    <p:extLst>
      <p:ext uri="{BB962C8B-B14F-4D97-AF65-F5344CB8AC3E}">
        <p14:creationId xmlns:p14="http://schemas.microsoft.com/office/powerpoint/2010/main" val="37815445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188640"/>
            <a:ext cx="7543800" cy="6192688"/>
          </a:xfrm>
        </p:spPr>
        <p:txBody>
          <a:bodyPr>
            <a:normAutofit/>
          </a:bodyPr>
          <a:lstStyle/>
          <a:p>
            <a:pPr marL="0" indent="0" algn="just">
              <a:buNone/>
            </a:pPr>
            <a:endParaRPr lang="tr-TR" dirty="0"/>
          </a:p>
          <a:p>
            <a:pPr algn="just"/>
            <a:r>
              <a:rPr lang="tr-TR" dirty="0" smtClean="0">
                <a:solidFill>
                  <a:schemeClr val="tx1"/>
                </a:solidFill>
                <a:latin typeface="Arial" panose="020B0604020202020204" pitchFamily="34" charset="0"/>
                <a:cs typeface="Arial" panose="020B0604020202020204" pitchFamily="34" charset="0"/>
              </a:rPr>
              <a:t>S</a:t>
            </a:r>
            <a:r>
              <a:rPr lang="en-US" dirty="0" err="1" smtClean="0">
                <a:solidFill>
                  <a:schemeClr val="tx1"/>
                </a:solidFill>
                <a:latin typeface="Arial" panose="020B0604020202020204" pitchFamily="34" charset="0"/>
                <a:cs typeface="Arial" panose="020B0604020202020204" pitchFamily="34" charset="0"/>
              </a:rPr>
              <a:t>hould</a:t>
            </a:r>
            <a:r>
              <a:rPr lang="en-US" dirty="0" smtClean="0">
                <a:solidFill>
                  <a:schemeClr val="tx1"/>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be in store tent, blankets, bed, heating and kitchen sets materials were </a:t>
            </a:r>
            <a:r>
              <a:rPr lang="tr-TR" dirty="0" err="1" smtClean="0">
                <a:solidFill>
                  <a:schemeClr val="tx1"/>
                </a:solidFill>
                <a:latin typeface="Arial" panose="020B0604020202020204" pitchFamily="34" charset="0"/>
                <a:cs typeface="Arial" panose="020B0604020202020204" pitchFamily="34" charset="0"/>
              </a:rPr>
              <a:t>highest</a:t>
            </a:r>
            <a:r>
              <a:rPr lang="en-US" dirty="0" smtClean="0">
                <a:solidFill>
                  <a:schemeClr val="tx1"/>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(safety stock level, the </a:t>
            </a:r>
            <a:r>
              <a:rPr lang="tr-TR" dirty="0" smtClean="0">
                <a:solidFill>
                  <a:schemeClr val="tx1"/>
                </a:solidFill>
                <a:latin typeface="Arial" panose="020B0604020202020204" pitchFamily="34" charset="0"/>
                <a:cs typeface="Arial" panose="020B0604020202020204" pitchFamily="34" charset="0"/>
              </a:rPr>
              <a:t>16758</a:t>
            </a:r>
            <a:r>
              <a:rPr lang="en-US" dirty="0" smtClean="0">
                <a:solidFill>
                  <a:schemeClr val="tx1"/>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pieces for tents, </a:t>
            </a:r>
            <a:r>
              <a:rPr lang="tr-TR" dirty="0" smtClean="0">
                <a:solidFill>
                  <a:schemeClr val="tx1"/>
                </a:solidFill>
                <a:latin typeface="Arial" panose="020B0604020202020204" pitchFamily="34" charset="0"/>
                <a:cs typeface="Arial" panose="020B0604020202020204" pitchFamily="34" charset="0"/>
              </a:rPr>
              <a:t>39419</a:t>
            </a:r>
            <a:r>
              <a:rPr lang="en-US" dirty="0" smtClean="0">
                <a:solidFill>
                  <a:schemeClr val="tx1"/>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pieces for blankets, </a:t>
            </a:r>
            <a:r>
              <a:rPr lang="tr-TR" dirty="0" smtClean="0">
                <a:solidFill>
                  <a:schemeClr val="tx1"/>
                </a:solidFill>
                <a:latin typeface="Arial" panose="020B0604020202020204" pitchFamily="34" charset="0"/>
                <a:cs typeface="Arial" panose="020B0604020202020204" pitchFamily="34" charset="0"/>
              </a:rPr>
              <a:t>3755</a:t>
            </a:r>
            <a:r>
              <a:rPr lang="en-US" dirty="0" smtClean="0">
                <a:solidFill>
                  <a:schemeClr val="tx1"/>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pieces for bed, </a:t>
            </a:r>
            <a:r>
              <a:rPr lang="tr-TR" dirty="0" smtClean="0">
                <a:solidFill>
                  <a:schemeClr val="tx1"/>
                </a:solidFill>
                <a:latin typeface="Arial" panose="020B0604020202020204" pitchFamily="34" charset="0"/>
                <a:cs typeface="Arial" panose="020B0604020202020204" pitchFamily="34" charset="0"/>
              </a:rPr>
              <a:t>10864</a:t>
            </a:r>
            <a:r>
              <a:rPr lang="en-US" dirty="0" smtClean="0">
                <a:solidFill>
                  <a:schemeClr val="tx1"/>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pieces for heater and </a:t>
            </a:r>
            <a:r>
              <a:rPr lang="tr-TR" dirty="0" smtClean="0">
                <a:solidFill>
                  <a:schemeClr val="tx1"/>
                </a:solidFill>
                <a:latin typeface="Arial" panose="020B0604020202020204" pitchFamily="34" charset="0"/>
                <a:cs typeface="Arial" panose="020B0604020202020204" pitchFamily="34" charset="0"/>
              </a:rPr>
              <a:t>1262</a:t>
            </a:r>
            <a:r>
              <a:rPr lang="en-US" dirty="0" smtClean="0">
                <a:solidFill>
                  <a:schemeClr val="tx1"/>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pieces for kitchen sets) to the </a:t>
            </a:r>
            <a:r>
              <a:rPr lang="tr-TR" dirty="0" smtClean="0">
                <a:solidFill>
                  <a:schemeClr val="tx1"/>
                </a:solidFill>
                <a:latin typeface="Arial" panose="020B0604020202020204" pitchFamily="34" charset="0"/>
                <a:cs typeface="Arial" panose="020B0604020202020204" pitchFamily="34" charset="0"/>
              </a:rPr>
              <a:t>w</a:t>
            </a:r>
            <a:r>
              <a:rPr lang="en-US" dirty="0" err="1" smtClean="0">
                <a:solidFill>
                  <a:schemeClr val="tx1"/>
                </a:solidFill>
                <a:latin typeface="Arial" panose="020B0604020202020204" pitchFamily="34" charset="0"/>
                <a:cs typeface="Arial" panose="020B0604020202020204" pitchFamily="34" charset="0"/>
              </a:rPr>
              <a:t>eighted</a:t>
            </a:r>
            <a:r>
              <a:rPr lang="en-US" dirty="0" smtClean="0">
                <a:solidFill>
                  <a:schemeClr val="tx1"/>
                </a:solidFill>
                <a:latin typeface="Arial" panose="020B0604020202020204" pitchFamily="34" charset="0"/>
                <a:cs typeface="Arial" panose="020B0604020202020204" pitchFamily="34" charset="0"/>
              </a:rPr>
              <a:t> </a:t>
            </a:r>
            <a:r>
              <a:rPr lang="tr-TR" dirty="0" smtClean="0">
                <a:solidFill>
                  <a:schemeClr val="tx1"/>
                </a:solidFill>
                <a:latin typeface="Arial" panose="020B0604020202020204" pitchFamily="34" charset="0"/>
                <a:cs typeface="Arial" panose="020B0604020202020204" pitchFamily="34" charset="0"/>
              </a:rPr>
              <a:t>m</a:t>
            </a:r>
            <a:r>
              <a:rPr lang="en-US" dirty="0" err="1" smtClean="0">
                <a:solidFill>
                  <a:schemeClr val="tx1"/>
                </a:solidFill>
                <a:latin typeface="Arial" panose="020B0604020202020204" pitchFamily="34" charset="0"/>
                <a:cs typeface="Arial" panose="020B0604020202020204" pitchFamily="34" charset="0"/>
              </a:rPr>
              <a:t>oving</a:t>
            </a:r>
            <a:r>
              <a:rPr lang="en-US" dirty="0" smtClean="0">
                <a:solidFill>
                  <a:schemeClr val="tx1"/>
                </a:solidFill>
                <a:latin typeface="Arial" panose="020B0604020202020204" pitchFamily="34" charset="0"/>
                <a:cs typeface="Arial" panose="020B0604020202020204" pitchFamily="34" charset="0"/>
              </a:rPr>
              <a:t> </a:t>
            </a:r>
            <a:r>
              <a:rPr lang="tr-TR" dirty="0" smtClean="0">
                <a:solidFill>
                  <a:schemeClr val="tx1"/>
                </a:solidFill>
                <a:latin typeface="Arial" panose="020B0604020202020204" pitchFamily="34" charset="0"/>
                <a:cs typeface="Arial" panose="020B0604020202020204" pitchFamily="34" charset="0"/>
              </a:rPr>
              <a:t>a</a:t>
            </a:r>
            <a:r>
              <a:rPr lang="en-US" dirty="0" err="1" smtClean="0">
                <a:solidFill>
                  <a:schemeClr val="tx1"/>
                </a:solidFill>
                <a:latin typeface="Arial" panose="020B0604020202020204" pitchFamily="34" charset="0"/>
                <a:cs typeface="Arial" panose="020B0604020202020204" pitchFamily="34" charset="0"/>
              </a:rPr>
              <a:t>verage</a:t>
            </a:r>
            <a:r>
              <a:rPr lang="en-US" dirty="0" smtClean="0">
                <a:solidFill>
                  <a:schemeClr val="tx1"/>
                </a:solidFill>
                <a:latin typeface="Arial" panose="020B0604020202020204" pitchFamily="34" charset="0"/>
                <a:cs typeface="Arial" panose="020B0604020202020204" pitchFamily="34" charset="0"/>
              </a:rPr>
              <a:t> </a:t>
            </a:r>
            <a:r>
              <a:rPr lang="tr-TR" dirty="0" smtClean="0">
                <a:solidFill>
                  <a:schemeClr val="tx1"/>
                </a:solidFill>
                <a:latin typeface="Arial" panose="020B0604020202020204" pitchFamily="34" charset="0"/>
                <a:cs typeface="Arial" panose="020B0604020202020204" pitchFamily="34" charset="0"/>
              </a:rPr>
              <a:t>m</a:t>
            </a:r>
            <a:r>
              <a:rPr lang="en-US" dirty="0" err="1" smtClean="0">
                <a:solidFill>
                  <a:schemeClr val="tx1"/>
                </a:solidFill>
                <a:latin typeface="Arial" panose="020B0604020202020204" pitchFamily="34" charset="0"/>
                <a:cs typeface="Arial" panose="020B0604020202020204" pitchFamily="34" charset="0"/>
              </a:rPr>
              <a:t>ethod</a:t>
            </a:r>
            <a:r>
              <a:rPr lang="tr-TR" dirty="0" smtClean="0">
                <a:solidFill>
                  <a:schemeClr val="tx1"/>
                </a:solidFill>
                <a:latin typeface="Arial" panose="020B0604020202020204" pitchFamily="34" charset="0"/>
                <a:cs typeface="Arial" panose="020B0604020202020204" pitchFamily="34" charset="0"/>
              </a:rPr>
              <a:t>.</a:t>
            </a:r>
            <a:endParaRPr lang="en-US" dirty="0">
              <a:solidFill>
                <a:schemeClr val="tx1"/>
              </a:solidFill>
              <a:latin typeface="Arial" panose="020B0604020202020204" pitchFamily="34" charset="0"/>
              <a:cs typeface="Arial" panose="020B0604020202020204" pitchFamily="34" charset="0"/>
            </a:endParaRPr>
          </a:p>
          <a:p>
            <a:pPr marL="0" indent="0" algn="just">
              <a:buNone/>
            </a:pPr>
            <a:endParaRPr lang="tr-TR" dirty="0" smtClean="0">
              <a:latin typeface="Arial" panose="020B0604020202020204" pitchFamily="34" charset="0"/>
              <a:cs typeface="Arial" panose="020B0604020202020204" pitchFamily="34" charset="0"/>
            </a:endParaRPr>
          </a:p>
          <a:p>
            <a:pPr algn="just"/>
            <a:r>
              <a:rPr lang="tr-TR" dirty="0" smtClean="0">
                <a:solidFill>
                  <a:srgbClr val="0070C0"/>
                </a:solidFill>
                <a:latin typeface="Arial" panose="020B0604020202020204" pitchFamily="34" charset="0"/>
                <a:cs typeface="Arial" panose="020B0604020202020204" pitchFamily="34" charset="0"/>
              </a:rPr>
              <a:t>Depolardaki stok seviyeleri en </a:t>
            </a:r>
            <a:r>
              <a:rPr lang="tr-TR" dirty="0">
                <a:solidFill>
                  <a:srgbClr val="0070C0"/>
                </a:solidFill>
                <a:latin typeface="Arial" panose="020B0604020202020204" pitchFamily="34" charset="0"/>
                <a:cs typeface="Arial" panose="020B0604020202020204" pitchFamily="34" charset="0"/>
              </a:rPr>
              <a:t>fazla </a:t>
            </a:r>
            <a:r>
              <a:rPr lang="tr-TR" dirty="0" smtClean="0">
                <a:solidFill>
                  <a:srgbClr val="0070C0"/>
                </a:solidFill>
                <a:latin typeface="Arial" panose="020B0604020202020204" pitchFamily="34" charset="0"/>
                <a:cs typeface="Arial" panose="020B0604020202020204" pitchFamily="34" charset="0"/>
              </a:rPr>
              <a:t>düzeyde </a:t>
            </a:r>
            <a:r>
              <a:rPr lang="tr-TR" dirty="0">
                <a:solidFill>
                  <a:srgbClr val="0070C0"/>
                </a:solidFill>
                <a:latin typeface="Arial" panose="020B0604020202020204" pitchFamily="34" charset="0"/>
                <a:cs typeface="Arial" panose="020B0604020202020204" pitchFamily="34" charset="0"/>
              </a:rPr>
              <a:t>(güvenlik stok seviyesi, çadır için 16758 adet, battaniye için 39419 adet, yatak için 3755 adet, ısıtıcı için 10864 adet ve mutfak seti için 1262 adet) ağırlıklı hareketli ortalamalar yöntemine göre bulunmuştur. </a:t>
            </a:r>
            <a:endParaRPr lang="tr-TR" dirty="0" smtClean="0">
              <a:solidFill>
                <a:srgbClr val="0070C0"/>
              </a:solidFill>
              <a:latin typeface="Arial" panose="020B0604020202020204" pitchFamily="34" charset="0"/>
              <a:cs typeface="Arial" panose="020B0604020202020204" pitchFamily="34" charset="0"/>
            </a:endParaRPr>
          </a:p>
          <a:p>
            <a:pPr marL="0" indent="0">
              <a:buNone/>
            </a:pPr>
            <a:endParaRPr lang="tr-TR" dirty="0"/>
          </a:p>
        </p:txBody>
      </p:sp>
      <p:cxnSp>
        <p:nvCxnSpPr>
          <p:cNvPr id="5" name="Düz Bağlayıcı 4"/>
          <p:cNvCxnSpPr/>
          <p:nvPr/>
        </p:nvCxnSpPr>
        <p:spPr>
          <a:xfrm>
            <a:off x="762000" y="3429000"/>
            <a:ext cx="7543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96951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99592" y="-459432"/>
            <a:ext cx="6781800" cy="2016224"/>
          </a:xfrm>
        </p:spPr>
        <p:txBody>
          <a:bodyPr>
            <a:normAutofit/>
          </a:bodyPr>
          <a:lstStyle/>
          <a:p>
            <a:r>
              <a:rPr lang="tr-TR" sz="2400" dirty="0">
                <a:solidFill>
                  <a:schemeClr val="tx1"/>
                </a:solidFill>
                <a:latin typeface="Arial" panose="020B0604020202020204" pitchFamily="34" charset="0"/>
                <a:cs typeface="Arial" panose="020B0604020202020204" pitchFamily="34" charset="0"/>
              </a:rPr>
              <a:t>Application</a:t>
            </a:r>
            <a:r>
              <a:rPr lang="en-US" sz="2400" dirty="0" smtClean="0">
                <a:solidFill>
                  <a:schemeClr val="tx1"/>
                </a:solidFill>
                <a:latin typeface="Arial" panose="020B0604020202020204" pitchFamily="34" charset="0"/>
                <a:cs typeface="Arial" panose="020B0604020202020204" pitchFamily="34" charset="0"/>
              </a:rPr>
              <a:t> </a:t>
            </a:r>
            <a:r>
              <a:rPr lang="tr-TR" sz="2400" dirty="0" smtClean="0">
                <a:solidFill>
                  <a:schemeClr val="tx1"/>
                </a:solidFill>
                <a:latin typeface="Arial" panose="020B0604020202020204" pitchFamily="34" charset="0"/>
                <a:cs typeface="Arial" panose="020B0604020202020204" pitchFamily="34" charset="0"/>
              </a:rPr>
              <a:t>4.</a:t>
            </a:r>
            <a:r>
              <a:rPr lang="en-US" sz="2400" dirty="0" smtClean="0">
                <a:solidFill>
                  <a:schemeClr val="tx1"/>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Exponential Correction Methods</a:t>
            </a:r>
            <a:r>
              <a:rPr lang="tr-TR" sz="2400" dirty="0" smtClean="0">
                <a:latin typeface="Arial" panose="020B0604020202020204" pitchFamily="34" charset="0"/>
                <a:cs typeface="Arial" panose="020B0604020202020204" pitchFamily="34" charset="0"/>
              </a:rPr>
              <a:t/>
            </a:r>
            <a:br>
              <a:rPr lang="tr-TR" sz="2400" dirty="0" smtClean="0">
                <a:latin typeface="Arial" panose="020B0604020202020204" pitchFamily="34" charset="0"/>
                <a:cs typeface="Arial" panose="020B0604020202020204" pitchFamily="34" charset="0"/>
              </a:rPr>
            </a:br>
            <a:r>
              <a:rPr lang="tr-TR" sz="2400" dirty="0" smtClean="0">
                <a:solidFill>
                  <a:srgbClr val="0070C0"/>
                </a:solidFill>
                <a:latin typeface="Arial" panose="020B0604020202020204" pitchFamily="34" charset="0"/>
                <a:cs typeface="Arial" panose="020B0604020202020204" pitchFamily="34" charset="0"/>
              </a:rPr>
              <a:t>Uygulama 4. </a:t>
            </a:r>
            <a:r>
              <a:rPr lang="tr-TR" sz="2400" dirty="0">
                <a:solidFill>
                  <a:srgbClr val="0070C0"/>
                </a:solidFill>
                <a:latin typeface="Arial" panose="020B0604020202020204" pitchFamily="34" charset="0"/>
                <a:cs typeface="Arial" panose="020B0604020202020204" pitchFamily="34" charset="0"/>
              </a:rPr>
              <a:t>Üstel Düzeltme Yöntemi</a:t>
            </a:r>
          </a:p>
        </p:txBody>
      </p:sp>
      <mc:AlternateContent xmlns:mc="http://schemas.openxmlformats.org/markup-compatibility/2006" xmlns:a14="http://schemas.microsoft.com/office/drawing/2010/main">
        <mc:Choice Requires="a14">
          <p:graphicFrame>
            <p:nvGraphicFramePr>
              <p:cNvPr id="4" name="İçerik Yer Tutucusu 3"/>
              <p:cNvGraphicFramePr>
                <a:graphicFrameLocks noGrp="1"/>
              </p:cNvGraphicFramePr>
              <p:nvPr>
                <p:ph idx="1"/>
                <p:extLst>
                  <p:ext uri="{D42A27DB-BD31-4B8C-83A1-F6EECF244321}">
                    <p14:modId xmlns:p14="http://schemas.microsoft.com/office/powerpoint/2010/main" val="229452273"/>
                  </p:ext>
                </p:extLst>
              </p:nvPr>
            </p:nvGraphicFramePr>
            <p:xfrm>
              <a:off x="827584" y="1700806"/>
              <a:ext cx="7560840" cy="3803070"/>
            </p:xfrm>
            <a:graphic>
              <a:graphicData uri="http://schemas.openxmlformats.org/drawingml/2006/table">
                <a:tbl>
                  <a:tblPr firstRow="1" firstCol="1" bandRow="1"/>
                  <a:tblGrid>
                    <a:gridCol w="1296144"/>
                    <a:gridCol w="504056"/>
                    <a:gridCol w="1008112"/>
                    <a:gridCol w="1296144"/>
                    <a:gridCol w="504056"/>
                    <a:gridCol w="1440160"/>
                    <a:gridCol w="1512168"/>
                  </a:tblGrid>
                  <a:tr h="420693">
                    <a:tc gridSpan="7">
                      <a:txBody>
                        <a:bodyPr/>
                        <a:lstStyle/>
                        <a:p>
                          <a:pPr algn="l" fontAlgn="base">
                            <a:lnSpc>
                              <a:spcPct val="115000"/>
                            </a:lnSpc>
                            <a:spcAft>
                              <a:spcPts val="0"/>
                            </a:spcAft>
                            <a:tabLst>
                              <a:tab pos="90170" algn="l"/>
                              <a:tab pos="540385" algn="l"/>
                            </a:tabLst>
                          </a:pPr>
                          <a:r>
                            <a:rPr lang="en-US" sz="1200" b="1" dirty="0" smtClean="0">
                              <a:solidFill>
                                <a:srgbClr val="000000"/>
                              </a:solidFill>
                              <a:effectLst/>
                              <a:latin typeface="Arial" panose="020B0604020202020204" pitchFamily="34" charset="0"/>
                              <a:ea typeface="Calibri"/>
                              <a:cs typeface="Arial" panose="020B0604020202020204" pitchFamily="34" charset="0"/>
                            </a:rPr>
                            <a:t>Table </a:t>
                          </a:r>
                          <a:r>
                            <a:rPr lang="tr-TR" sz="1200" b="1" dirty="0" smtClean="0">
                              <a:solidFill>
                                <a:srgbClr val="000000"/>
                              </a:solidFill>
                              <a:effectLst/>
                              <a:latin typeface="Arial" panose="020B0604020202020204" pitchFamily="34" charset="0"/>
                              <a:ea typeface="Calibri"/>
                              <a:cs typeface="Arial" panose="020B0604020202020204" pitchFamily="34" charset="0"/>
                            </a:rPr>
                            <a:t>4</a:t>
                          </a:r>
                          <a:r>
                            <a:rPr lang="en-US" sz="1200" b="1" dirty="0" smtClean="0">
                              <a:solidFill>
                                <a:srgbClr val="000000"/>
                              </a:solidFill>
                              <a:effectLst/>
                              <a:latin typeface="Arial" panose="020B0604020202020204" pitchFamily="34" charset="0"/>
                              <a:ea typeface="Calibri"/>
                              <a:cs typeface="Arial" panose="020B0604020202020204" pitchFamily="34" charset="0"/>
                            </a:rPr>
                            <a:t>. </a:t>
                          </a:r>
                          <a:r>
                            <a:rPr lang="en-US" sz="1200" b="0" dirty="0" smtClean="0">
                              <a:solidFill>
                                <a:srgbClr val="000000"/>
                              </a:solidFill>
                              <a:effectLst/>
                              <a:latin typeface="Arial" panose="020B0604020202020204" pitchFamily="34" charset="0"/>
                              <a:ea typeface="Calibri"/>
                              <a:cs typeface="Arial" panose="020B0604020202020204" pitchFamily="34" charset="0"/>
                            </a:rPr>
                            <a:t>According to the </a:t>
                          </a:r>
                          <a:r>
                            <a:rPr lang="tr-TR" sz="1200" b="0" dirty="0" err="1" smtClean="0">
                              <a:solidFill>
                                <a:srgbClr val="000000"/>
                              </a:solidFill>
                              <a:effectLst/>
                              <a:latin typeface="Arial" panose="020B0604020202020204" pitchFamily="34" charset="0"/>
                              <a:ea typeface="Calibri"/>
                              <a:cs typeface="Arial" panose="020B0604020202020204" pitchFamily="34" charset="0"/>
                            </a:rPr>
                            <a:t>Exponential</a:t>
                          </a:r>
                          <a:r>
                            <a:rPr lang="tr-TR" sz="1200" b="0" baseline="0" dirty="0" smtClean="0">
                              <a:solidFill>
                                <a:srgbClr val="000000"/>
                              </a:solidFill>
                              <a:effectLst/>
                              <a:latin typeface="Arial" panose="020B0604020202020204" pitchFamily="34" charset="0"/>
                              <a:ea typeface="Calibri"/>
                              <a:cs typeface="Arial" panose="020B0604020202020204" pitchFamily="34" charset="0"/>
                            </a:rPr>
                            <a:t> </a:t>
                          </a:r>
                          <a:r>
                            <a:rPr lang="tr-TR" sz="1200" b="0" baseline="0" dirty="0" err="1" smtClean="0">
                              <a:solidFill>
                                <a:srgbClr val="000000"/>
                              </a:solidFill>
                              <a:effectLst/>
                              <a:latin typeface="Arial" panose="020B0604020202020204" pitchFamily="34" charset="0"/>
                              <a:ea typeface="Calibri"/>
                              <a:cs typeface="Arial" panose="020B0604020202020204" pitchFamily="34" charset="0"/>
                            </a:rPr>
                            <a:t>smoothing</a:t>
                          </a:r>
                          <a:r>
                            <a:rPr lang="tr-TR" sz="1200" b="0" baseline="0" dirty="0" smtClean="0">
                              <a:solidFill>
                                <a:srgbClr val="000000"/>
                              </a:solidFill>
                              <a:effectLst/>
                              <a:latin typeface="Arial" panose="020B0604020202020204" pitchFamily="34" charset="0"/>
                              <a:ea typeface="Calibri"/>
                              <a:cs typeface="Arial" panose="020B0604020202020204" pitchFamily="34" charset="0"/>
                            </a:rPr>
                            <a:t> </a:t>
                          </a:r>
                          <a:r>
                            <a:rPr lang="en-US" sz="1200" b="0" dirty="0" smtClean="0">
                              <a:solidFill>
                                <a:srgbClr val="000000"/>
                              </a:solidFill>
                              <a:effectLst/>
                              <a:latin typeface="Arial" panose="020B0604020202020204" pitchFamily="34" charset="0"/>
                              <a:ea typeface="Calibri"/>
                              <a:cs typeface="Arial" panose="020B0604020202020204" pitchFamily="34" charset="0"/>
                            </a:rPr>
                            <a:t>method</a:t>
                          </a:r>
                          <a:r>
                            <a:rPr lang="tr-TR" sz="1200" b="1" baseline="0" dirty="0" smtClean="0">
                              <a:solidFill>
                                <a:srgbClr val="000000"/>
                              </a:solidFill>
                              <a:effectLst/>
                              <a:latin typeface="Arial" panose="020B0604020202020204" pitchFamily="34" charset="0"/>
                              <a:ea typeface="Calibri"/>
                              <a:cs typeface="Arial" panose="020B0604020202020204" pitchFamily="34" charset="0"/>
                            </a:rPr>
                            <a:t> </a:t>
                          </a:r>
                          <a:r>
                            <a:rPr lang="tr-TR" sz="1200" b="0" baseline="0" dirty="0" err="1" smtClean="0">
                              <a:solidFill>
                                <a:srgbClr val="000000"/>
                              </a:solidFill>
                              <a:effectLst/>
                              <a:latin typeface="Arial" panose="020B0604020202020204" pitchFamily="34" charset="0"/>
                              <a:ea typeface="Calibri"/>
                              <a:cs typeface="Arial" panose="020B0604020202020204" pitchFamily="34" charset="0"/>
                            </a:rPr>
                            <a:t>the</a:t>
                          </a:r>
                          <a:r>
                            <a:rPr lang="tr-TR" sz="1200" b="0" dirty="0" smtClean="0">
                              <a:solidFill>
                                <a:srgbClr val="000000"/>
                              </a:solidFill>
                              <a:effectLst/>
                              <a:latin typeface="Arial" panose="020B0604020202020204" pitchFamily="34" charset="0"/>
                              <a:ea typeface="Calibri"/>
                              <a:cs typeface="Arial" panose="020B0604020202020204" pitchFamily="34" charset="0"/>
                            </a:rPr>
                            <a:t> </a:t>
                          </a:r>
                          <a:r>
                            <a:rPr lang="tr-TR" sz="1200" b="0" dirty="0" err="1" smtClean="0">
                              <a:solidFill>
                                <a:srgbClr val="000000"/>
                              </a:solidFill>
                              <a:effectLst/>
                              <a:latin typeface="Arial" panose="020B0604020202020204" pitchFamily="34" charset="0"/>
                              <a:ea typeface="Calibri"/>
                              <a:cs typeface="Arial" panose="020B0604020202020204" pitchFamily="34" charset="0"/>
                            </a:rPr>
                            <a:t>forecasted</a:t>
                          </a:r>
                          <a:r>
                            <a:rPr lang="en-US" sz="1200" b="0" dirty="0" smtClean="0">
                              <a:solidFill>
                                <a:srgbClr val="000000"/>
                              </a:solidFill>
                              <a:effectLst/>
                              <a:latin typeface="Arial" panose="020B0604020202020204" pitchFamily="34" charset="0"/>
                              <a:ea typeface="Calibri"/>
                              <a:cs typeface="Arial" panose="020B0604020202020204" pitchFamily="34" charset="0"/>
                            </a:rPr>
                            <a:t> demand, </a:t>
                          </a:r>
                          <a:r>
                            <a:rPr lang="tr-TR" sz="1200" b="0" dirty="0" smtClean="0">
                              <a:solidFill>
                                <a:srgbClr val="000000"/>
                              </a:solidFill>
                              <a:effectLst/>
                              <a:latin typeface="Arial" panose="020B0604020202020204" pitchFamily="34" charset="0"/>
                              <a:ea typeface="Calibri"/>
                              <a:cs typeface="Arial" panose="020B0604020202020204" pitchFamily="34" charset="0"/>
                            </a:rPr>
                            <a:t>s</a:t>
                          </a:r>
                          <a:r>
                            <a:rPr lang="en-US" sz="1200" b="0" dirty="0" err="1" smtClean="0">
                              <a:solidFill>
                                <a:srgbClr val="000000"/>
                              </a:solidFill>
                              <a:effectLst/>
                              <a:latin typeface="Arial" panose="020B0604020202020204" pitchFamily="34" charset="0"/>
                              <a:ea typeface="Calibri"/>
                              <a:cs typeface="Arial" panose="020B0604020202020204" pitchFamily="34" charset="0"/>
                            </a:rPr>
                            <a:t>afety</a:t>
                          </a:r>
                          <a:r>
                            <a:rPr lang="en-US" sz="1200" b="0" dirty="0" smtClean="0">
                              <a:solidFill>
                                <a:srgbClr val="000000"/>
                              </a:solidFill>
                              <a:effectLst/>
                              <a:latin typeface="Arial" panose="020B0604020202020204" pitchFamily="34" charset="0"/>
                              <a:ea typeface="Calibri"/>
                              <a:cs typeface="Arial" panose="020B0604020202020204" pitchFamily="34" charset="0"/>
                            </a:rPr>
                            <a:t> stock quantity and reorder points</a:t>
                          </a:r>
                          <a:r>
                            <a:rPr lang="tr-TR" sz="1200" b="0" dirty="0" smtClean="0">
                              <a:solidFill>
                                <a:srgbClr val="000000"/>
                              </a:solidFill>
                              <a:effectLst/>
                              <a:latin typeface="Arial" panose="020B0604020202020204" pitchFamily="34" charset="0"/>
                              <a:ea typeface="Calibri"/>
                              <a:cs typeface="Arial" panose="020B0604020202020204" pitchFamily="34" charset="0"/>
                            </a:rPr>
                            <a:t> </a:t>
                          </a:r>
                          <a:r>
                            <a:rPr lang="en-US" sz="1200" b="0" dirty="0" smtClean="0">
                              <a:solidFill>
                                <a:srgbClr val="000000"/>
                              </a:solidFill>
                              <a:effectLst/>
                              <a:latin typeface="Arial" panose="020B0604020202020204" pitchFamily="34" charset="0"/>
                              <a:ea typeface="Calibri"/>
                              <a:cs typeface="Arial" panose="020B0604020202020204" pitchFamily="34" charset="0"/>
                            </a:rPr>
                            <a:t>of relief </a:t>
                          </a:r>
                          <a:r>
                            <a:rPr lang="tr-TR" sz="1200" b="0" dirty="0" err="1" smtClean="0">
                              <a:solidFill>
                                <a:srgbClr val="000000"/>
                              </a:solidFill>
                              <a:effectLst/>
                              <a:latin typeface="Arial" panose="020B0604020202020204" pitchFamily="34" charset="0"/>
                              <a:ea typeface="Calibri"/>
                              <a:cs typeface="Arial" panose="020B0604020202020204" pitchFamily="34" charset="0"/>
                            </a:rPr>
                            <a:t>materials</a:t>
                          </a:r>
                          <a:endParaRPr lang="en-US" sz="1200" b="0" dirty="0" smtClean="0">
                            <a:solidFill>
                              <a:srgbClr val="000000"/>
                            </a:solidFill>
                            <a:effectLst/>
                            <a:latin typeface="Arial" panose="020B0604020202020204" pitchFamily="34" charset="0"/>
                            <a:ea typeface="Calibri"/>
                            <a:cs typeface="Arial" panose="020B0604020202020204" pitchFamily="34" charset="0"/>
                          </a:endParaRPr>
                        </a:p>
                        <a:p>
                          <a:pPr algn="l" fontAlgn="base">
                            <a:lnSpc>
                              <a:spcPct val="115000"/>
                            </a:lnSpc>
                            <a:spcAft>
                              <a:spcPts val="0"/>
                            </a:spcAft>
                            <a:tabLst>
                              <a:tab pos="90170" algn="l"/>
                              <a:tab pos="540385" algn="l"/>
                            </a:tabLst>
                          </a:pPr>
                          <a:r>
                            <a:rPr lang="tr-TR" sz="1200" b="1" dirty="0" smtClean="0">
                              <a:solidFill>
                                <a:srgbClr val="0070C0"/>
                              </a:solidFill>
                              <a:effectLst/>
                              <a:latin typeface="Arial" panose="020B0604020202020204" pitchFamily="34" charset="0"/>
                              <a:ea typeface="Calibri"/>
                              <a:cs typeface="Arial" panose="020B0604020202020204" pitchFamily="34" charset="0"/>
                            </a:rPr>
                            <a:t>Tablo 4. </a:t>
                          </a:r>
                          <a:r>
                            <a:rPr lang="tr-TR" sz="1200" b="0" dirty="0" smtClean="0">
                              <a:solidFill>
                                <a:srgbClr val="0070C0"/>
                              </a:solidFill>
                              <a:effectLst/>
                              <a:latin typeface="Arial" panose="020B0604020202020204" pitchFamily="34" charset="0"/>
                              <a:ea typeface="Calibri"/>
                              <a:cs typeface="Arial" panose="020B0604020202020204" pitchFamily="34" charset="0"/>
                            </a:rPr>
                            <a:t>Üstel</a:t>
                          </a:r>
                          <a:r>
                            <a:rPr lang="tr-TR" sz="1200" b="0" baseline="0" dirty="0" smtClean="0">
                              <a:solidFill>
                                <a:srgbClr val="0070C0"/>
                              </a:solidFill>
                              <a:effectLst/>
                              <a:latin typeface="Arial" panose="020B0604020202020204" pitchFamily="34" charset="0"/>
                              <a:ea typeface="Calibri"/>
                              <a:cs typeface="Arial" panose="020B0604020202020204" pitchFamily="34" charset="0"/>
                            </a:rPr>
                            <a:t> düzeltme yöntemine göre yardım malzemelerinin talep tahmini, güvenlik (emniyet) stok miktarı ve yeniden sipariş noktası</a:t>
                          </a:r>
                          <a:endParaRPr lang="tr-TR" sz="1200" b="0" dirty="0" smtClean="0">
                            <a:solidFill>
                              <a:srgbClr val="0070C0"/>
                            </a:solidFill>
                            <a:effectLst/>
                            <a:latin typeface="Arial" panose="020B0604020202020204" pitchFamily="34" charset="0"/>
                            <a:ea typeface="Calibri"/>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base">
                            <a:lnSpc>
                              <a:spcPct val="115000"/>
                            </a:lnSpc>
                            <a:spcAft>
                              <a:spcPts val="0"/>
                            </a:spcAft>
                            <a:tabLst>
                              <a:tab pos="90170" algn="l"/>
                              <a:tab pos="450215" algn="l"/>
                              <a:tab pos="540385" algn="l"/>
                            </a:tabLst>
                          </a:pPr>
                          <a:endParaRPr lang="tr-TR" sz="1200" dirty="0">
                            <a:effectLst/>
                            <a:latin typeface="Arial" panose="020B0604020202020204" pitchFamily="34" charset="0"/>
                            <a:ea typeface="Calibri"/>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base">
                            <a:lnSpc>
                              <a:spcPct val="115000"/>
                            </a:lnSpc>
                            <a:spcAft>
                              <a:spcPts val="0"/>
                            </a:spcAft>
                            <a:tabLst>
                              <a:tab pos="90170" algn="l"/>
                              <a:tab pos="450215" algn="l"/>
                              <a:tab pos="540385" algn="l"/>
                            </a:tabLst>
                          </a:pPr>
                          <a:endParaRPr lang="tr-TR" sz="1200" dirty="0">
                            <a:effectLst/>
                            <a:latin typeface="Arial" panose="020B0604020202020204" pitchFamily="34" charset="0"/>
                            <a:ea typeface="Calibri"/>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base">
                            <a:lnSpc>
                              <a:spcPct val="115000"/>
                            </a:lnSpc>
                            <a:spcAft>
                              <a:spcPts val="0"/>
                            </a:spcAft>
                            <a:tabLst>
                              <a:tab pos="90170" algn="l"/>
                              <a:tab pos="450215" algn="l"/>
                              <a:tab pos="540385" algn="l"/>
                            </a:tabLst>
                          </a:pPr>
                          <a:endParaRPr lang="tr-TR" sz="1200" dirty="0">
                            <a:effectLst/>
                            <a:latin typeface="Arial" panose="020B0604020202020204" pitchFamily="34" charset="0"/>
                            <a:ea typeface="Calibri"/>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base">
                            <a:lnSpc>
                              <a:spcPct val="115000"/>
                            </a:lnSpc>
                            <a:spcAft>
                              <a:spcPts val="0"/>
                            </a:spcAft>
                            <a:tabLst>
                              <a:tab pos="90170" algn="l"/>
                              <a:tab pos="450215" algn="l"/>
                              <a:tab pos="540385" algn="l"/>
                            </a:tabLst>
                          </a:pPr>
                          <a:endParaRPr lang="tr-TR" sz="1200" dirty="0">
                            <a:effectLst/>
                            <a:latin typeface="Arial" panose="020B0604020202020204" pitchFamily="34" charset="0"/>
                            <a:ea typeface="Calibri"/>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base">
                            <a:lnSpc>
                              <a:spcPct val="115000"/>
                            </a:lnSpc>
                            <a:spcAft>
                              <a:spcPts val="0"/>
                            </a:spcAft>
                            <a:tabLst>
                              <a:tab pos="90170" algn="l"/>
                              <a:tab pos="450215" algn="l"/>
                              <a:tab pos="540385" algn="l"/>
                            </a:tabLst>
                          </a:pPr>
                          <a:endParaRPr lang="tr-TR" sz="1200" dirty="0">
                            <a:effectLst/>
                            <a:latin typeface="Arial" panose="020B0604020202020204" pitchFamily="34" charset="0"/>
                            <a:ea typeface="Calibri"/>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base">
                            <a:lnSpc>
                              <a:spcPct val="115000"/>
                            </a:lnSpc>
                            <a:spcAft>
                              <a:spcPts val="0"/>
                            </a:spcAft>
                            <a:tabLst>
                              <a:tab pos="90170" algn="l"/>
                              <a:tab pos="450215" algn="l"/>
                              <a:tab pos="540385" algn="l"/>
                            </a:tabLst>
                          </a:pPr>
                          <a:endParaRPr lang="tr-TR" sz="1200" dirty="0">
                            <a:effectLst/>
                            <a:latin typeface="Arial" panose="020B0604020202020204" pitchFamily="34" charset="0"/>
                            <a:ea typeface="Calibri"/>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8364">
                    <a:tc>
                      <a:txBody>
                        <a:bodyPr/>
                        <a:lstStyle/>
                        <a:p>
                          <a:pPr marL="0" marR="0" indent="0" algn="ctr" defTabSz="914400" rtl="0" eaLnBrk="1" fontAlgn="base" latinLnBrk="0" hangingPunct="1">
                            <a:lnSpc>
                              <a:spcPct val="115000"/>
                            </a:lnSpc>
                            <a:spcBef>
                              <a:spcPts val="0"/>
                            </a:spcBef>
                            <a:spcAft>
                              <a:spcPts val="0"/>
                            </a:spcAft>
                            <a:buClrTx/>
                            <a:buSzTx/>
                            <a:buFontTx/>
                            <a:buNone/>
                            <a:tabLst>
                              <a:tab pos="90170" algn="l"/>
                              <a:tab pos="450215" algn="l"/>
                              <a:tab pos="540385" algn="l"/>
                            </a:tabLst>
                            <a:defRPr/>
                          </a:pPr>
                          <a:r>
                            <a:rPr lang="tr-TR" sz="1200" b="1" dirty="0" err="1" smtClean="0">
                              <a:solidFill>
                                <a:srgbClr val="000000"/>
                              </a:solidFill>
                              <a:effectLst/>
                              <a:latin typeface="Arial" panose="020B0604020202020204" pitchFamily="34" charset="0"/>
                              <a:ea typeface="Calibri"/>
                              <a:cs typeface="Arial" panose="020B0604020202020204" pitchFamily="34" charset="0"/>
                            </a:rPr>
                            <a:t>Material</a:t>
                          </a:r>
                          <a:r>
                            <a:rPr lang="tr-TR" sz="1200" b="1" dirty="0">
                              <a:solidFill>
                                <a:srgbClr val="000000"/>
                              </a:solidFill>
                              <a:effectLst/>
                              <a:latin typeface="Arial" panose="020B0604020202020204" pitchFamily="34" charset="0"/>
                              <a:ea typeface="Calibri"/>
                              <a:cs typeface="Arial" panose="020B0604020202020204" pitchFamily="34" charset="0"/>
                            </a:rPr>
                            <a:t> </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spcAft>
                              <a:spcPts val="0"/>
                            </a:spcAft>
                            <a:tabLst>
                              <a:tab pos="90170" algn="l"/>
                              <a:tab pos="450215" algn="l"/>
                              <a:tab pos="540385" algn="l"/>
                            </a:tabLst>
                          </a:pPr>
                          <a:r>
                            <a:rPr lang="tr-TR" sz="1200" b="1" dirty="0">
                              <a:solidFill>
                                <a:srgbClr val="000000"/>
                              </a:solidFill>
                              <a:effectLst/>
                              <a:latin typeface="Arial" panose="020B0604020202020204" pitchFamily="34" charset="0"/>
                              <a:ea typeface="Calibri"/>
                              <a:cs typeface="Arial" panose="020B0604020202020204" pitchFamily="34" charset="0"/>
                            </a:rPr>
                            <a:t>n</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spcAft>
                              <a:spcPts val="0"/>
                            </a:spcAft>
                            <a:tabLst>
                              <a:tab pos="90170" algn="l"/>
                              <a:tab pos="450215" algn="l"/>
                              <a:tab pos="540385" algn="l"/>
                            </a:tabLst>
                          </a:pPr>
                          <a14:m>
                            <m:oMathPara xmlns:m="http://schemas.openxmlformats.org/officeDocument/2006/math">
                              <m:oMathParaPr>
                                <m:jc m:val="centerGroup"/>
                              </m:oMathParaPr>
                              <m:oMath xmlns:m="http://schemas.openxmlformats.org/officeDocument/2006/math">
                                <m:sSub>
                                  <m:sSubPr>
                                    <m:ctrlPr>
                                      <a:rPr lang="tr-TR" sz="1200" b="1" i="1">
                                        <a:solidFill>
                                          <a:srgbClr val="000000"/>
                                        </a:solidFill>
                                        <a:effectLst/>
                                        <a:latin typeface="Cambria Math"/>
                                        <a:ea typeface="Calibri"/>
                                        <a:cs typeface="Times New Roman"/>
                                      </a:rPr>
                                    </m:ctrlPr>
                                  </m:sSubPr>
                                  <m:e>
                                    <m:r>
                                      <a:rPr lang="tr-TR" sz="1200" b="1" i="1">
                                        <a:solidFill>
                                          <a:srgbClr val="000000"/>
                                        </a:solidFill>
                                        <a:effectLst/>
                                        <a:latin typeface="Cambria Math"/>
                                        <a:ea typeface="Calibri"/>
                                        <a:cs typeface="Times New Roman"/>
                                      </a:rPr>
                                      <m:t>𝒅</m:t>
                                    </m:r>
                                  </m:e>
                                  <m:sub>
                                    <m:r>
                                      <a:rPr lang="tr-TR" sz="1200" b="1" i="1">
                                        <a:solidFill>
                                          <a:srgbClr val="000000"/>
                                        </a:solidFill>
                                        <a:effectLst/>
                                        <a:latin typeface="Cambria Math"/>
                                        <a:ea typeface="Calibri"/>
                                        <a:cs typeface="Times New Roman"/>
                                      </a:rPr>
                                      <m:t>𝒌</m:t>
                                    </m:r>
                                  </m:sub>
                                </m:sSub>
                              </m:oMath>
                            </m:oMathPara>
                          </a14:m>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spcAft>
                              <a:spcPts val="0"/>
                            </a:spcAft>
                            <a:tabLst>
                              <a:tab pos="90170" algn="l"/>
                              <a:tab pos="450215" algn="l"/>
                              <a:tab pos="540385" algn="l"/>
                            </a:tabLst>
                          </a:pPr>
                          <a:r>
                            <a:rPr lang="tr-TR" sz="1200" b="1" dirty="0" err="1">
                              <a:solidFill>
                                <a:srgbClr val="000000"/>
                              </a:solidFill>
                              <a:effectLst/>
                              <a:latin typeface="Arial" panose="020B0604020202020204" pitchFamily="34" charset="0"/>
                              <a:ea typeface="Calibri"/>
                              <a:cs typeface="Arial" panose="020B0604020202020204" pitchFamily="34" charset="0"/>
                            </a:rPr>
                            <a:t>Ogt</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spcAft>
                              <a:spcPts val="0"/>
                            </a:spcAft>
                            <a:tabLst>
                              <a:tab pos="90170" algn="l"/>
                              <a:tab pos="450215" algn="l"/>
                              <a:tab pos="540385" algn="l"/>
                            </a:tabLst>
                          </a:pPr>
                          <a:r>
                            <a:rPr lang="tr-TR" sz="1200" b="1" dirty="0" err="1">
                              <a:solidFill>
                                <a:srgbClr val="000000"/>
                              </a:solidFill>
                              <a:effectLst/>
                              <a:latin typeface="Arial" panose="020B0604020202020204" pitchFamily="34" charset="0"/>
                              <a:ea typeface="Calibri"/>
                              <a:cs typeface="Arial" panose="020B0604020202020204" pitchFamily="34" charset="0"/>
                            </a:rPr>
                            <a:t>Osd</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spcAft>
                              <a:spcPts val="0"/>
                            </a:spcAft>
                            <a:tabLst>
                              <a:tab pos="90170" algn="l"/>
                              <a:tab pos="450215" algn="l"/>
                              <a:tab pos="540385" algn="l"/>
                            </a:tabLst>
                          </a:pPr>
                          <a:r>
                            <a:rPr lang="tr-TR" sz="1200" b="1" dirty="0" err="1">
                              <a:solidFill>
                                <a:srgbClr val="000000"/>
                              </a:solidFill>
                              <a:effectLst/>
                              <a:latin typeface="Arial" panose="020B0604020202020204" pitchFamily="34" charset="0"/>
                              <a:ea typeface="Calibri"/>
                              <a:cs typeface="Arial" panose="020B0604020202020204" pitchFamily="34" charset="0"/>
                            </a:rPr>
                            <a:t>Gs</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spcAft>
                              <a:spcPts val="0"/>
                            </a:spcAft>
                            <a:tabLst>
                              <a:tab pos="90170" algn="l"/>
                              <a:tab pos="450215" algn="l"/>
                              <a:tab pos="540385" algn="l"/>
                            </a:tabLst>
                          </a:pPr>
                          <a:r>
                            <a:rPr lang="tr-TR" sz="1200" b="1" dirty="0" err="1">
                              <a:solidFill>
                                <a:srgbClr val="000000"/>
                              </a:solidFill>
                              <a:effectLst/>
                              <a:latin typeface="Arial" panose="020B0604020202020204" pitchFamily="34" charset="0"/>
                              <a:ea typeface="Calibri"/>
                              <a:cs typeface="Arial" panose="020B0604020202020204" pitchFamily="34" charset="0"/>
                            </a:rPr>
                            <a:t>ysn</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6116">
                    <a:tc>
                      <a:txBody>
                        <a:bodyPr/>
                        <a:lstStyle/>
                        <a:p>
                          <a:pPr algn="l" fontAlgn="base">
                            <a:lnSpc>
                              <a:spcPct val="115000"/>
                            </a:lnSpc>
                            <a:spcAft>
                              <a:spcPts val="0"/>
                            </a:spcAft>
                            <a:tabLst>
                              <a:tab pos="90170" algn="l"/>
                              <a:tab pos="540385" algn="l"/>
                            </a:tabLst>
                          </a:pPr>
                          <a:r>
                            <a:rPr lang="tr-TR" sz="1200" b="1" dirty="0" err="1" smtClean="0">
                              <a:solidFill>
                                <a:srgbClr val="000000"/>
                              </a:solidFill>
                              <a:effectLst/>
                              <a:latin typeface="Arial" panose="020B0604020202020204" pitchFamily="34" charset="0"/>
                              <a:ea typeface="Calibri"/>
                              <a:cs typeface="Arial" panose="020B0604020202020204" pitchFamily="34" charset="0"/>
                            </a:rPr>
                            <a:t>Tent</a:t>
                          </a:r>
                          <a:r>
                            <a:rPr lang="tr-TR" sz="1200" b="1" dirty="0" smtClean="0">
                              <a:solidFill>
                                <a:srgbClr val="000000"/>
                              </a:solidFill>
                              <a:effectLst/>
                              <a:latin typeface="Arial" panose="020B0604020202020204" pitchFamily="34" charset="0"/>
                              <a:ea typeface="Calibri"/>
                              <a:cs typeface="Arial" panose="020B0604020202020204" pitchFamily="34" charset="0"/>
                            </a:rPr>
                            <a:t> / </a:t>
                          </a:r>
                          <a:r>
                            <a:rPr lang="tr-TR" sz="1200" b="1" dirty="0" smtClean="0">
                              <a:solidFill>
                                <a:srgbClr val="0070C0"/>
                              </a:solidFill>
                              <a:effectLst/>
                              <a:latin typeface="Arial" panose="020B0604020202020204" pitchFamily="34" charset="0"/>
                              <a:ea typeface="Calibri"/>
                              <a:cs typeface="Arial" panose="020B0604020202020204" pitchFamily="34" charset="0"/>
                            </a:rPr>
                            <a:t>Çadır</a:t>
                          </a:r>
                          <a:endParaRPr lang="tr-TR" sz="1200" dirty="0">
                            <a:solidFill>
                              <a:srgbClr val="0070C0"/>
                            </a:solidFill>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ase">
                            <a:lnSpc>
                              <a:spcPct val="115000"/>
                            </a:lnSpc>
                            <a:spcAft>
                              <a:spcPts val="0"/>
                            </a:spcAft>
                            <a:tabLst>
                              <a:tab pos="90170" algn="l"/>
                              <a:tab pos="450215" algn="l"/>
                              <a:tab pos="540385" algn="l"/>
                            </a:tabLst>
                          </a:pPr>
                          <a:r>
                            <a:rPr lang="tr-TR" sz="1200" dirty="0">
                              <a:solidFill>
                                <a:srgbClr val="000000"/>
                              </a:solidFill>
                              <a:effectLst/>
                              <a:latin typeface="Arial" panose="020B0604020202020204" pitchFamily="34" charset="0"/>
                              <a:ea typeface="Calibri"/>
                              <a:cs typeface="Arial" panose="020B0604020202020204" pitchFamily="34" charset="0"/>
                            </a:rPr>
                            <a:t>14</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tr-TR" sz="1200" dirty="0">
                              <a:solidFill>
                                <a:srgbClr val="000000"/>
                              </a:solidFill>
                              <a:effectLst/>
                              <a:latin typeface="Arial" panose="020B0604020202020204" pitchFamily="34" charset="0"/>
                              <a:ea typeface="Calibri"/>
                              <a:cs typeface="Arial" panose="020B0604020202020204" pitchFamily="34" charset="0"/>
                            </a:rPr>
                            <a:t>0,2</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ase">
                            <a:lnSpc>
                              <a:spcPct val="115000"/>
                            </a:lnSpc>
                            <a:spcAft>
                              <a:spcPts val="0"/>
                            </a:spcAft>
                            <a:tabLst>
                              <a:tab pos="90170" algn="l"/>
                              <a:tab pos="450215"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45,939</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tr-TR" sz="1200">
                              <a:solidFill>
                                <a:srgbClr val="000000"/>
                              </a:solidFill>
                              <a:effectLst/>
                              <a:latin typeface="Arial" panose="020B0604020202020204" pitchFamily="34" charset="0"/>
                              <a:ea typeface="Calibri"/>
                              <a:cs typeface="Arial" panose="020B0604020202020204" pitchFamily="34" charset="0"/>
                            </a:rPr>
                            <a:t>30</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tr-TR" sz="1200">
                              <a:solidFill>
                                <a:srgbClr val="000000"/>
                              </a:solidFill>
                              <a:effectLst/>
                              <a:latin typeface="Arial" panose="020B0604020202020204" pitchFamily="34" charset="0"/>
                              <a:ea typeface="Calibri"/>
                              <a:cs typeface="Arial" panose="020B0604020202020204" pitchFamily="34" charset="0"/>
                            </a:rPr>
                            <a:t>12908,208</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ase">
                            <a:lnSpc>
                              <a:spcPct val="115000"/>
                            </a:lnSpc>
                            <a:spcAft>
                              <a:spcPts val="0"/>
                            </a:spcAft>
                            <a:tabLst>
                              <a:tab pos="90170" algn="l"/>
                              <a:tab pos="450215"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14286,378 ≈ 14286</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r h="506116">
                    <a:tc>
                      <a:txBody>
                        <a:bodyPr/>
                        <a:lstStyle/>
                        <a:p>
                          <a:pPr algn="l" fontAlgn="base">
                            <a:lnSpc>
                              <a:spcPct val="115000"/>
                            </a:lnSpc>
                            <a:spcAft>
                              <a:spcPts val="0"/>
                            </a:spcAft>
                            <a:tabLst>
                              <a:tab pos="90170" algn="l"/>
                              <a:tab pos="540385" algn="l"/>
                            </a:tabLst>
                          </a:pPr>
                          <a:r>
                            <a:rPr lang="tr-TR" sz="1200" b="1" dirty="0" err="1" smtClean="0">
                              <a:solidFill>
                                <a:srgbClr val="000000"/>
                              </a:solidFill>
                              <a:effectLst/>
                              <a:latin typeface="Arial" panose="020B0604020202020204" pitchFamily="34" charset="0"/>
                              <a:ea typeface="Calibri"/>
                              <a:cs typeface="Arial" panose="020B0604020202020204" pitchFamily="34" charset="0"/>
                            </a:rPr>
                            <a:t>Blanket</a:t>
                          </a:r>
                          <a:r>
                            <a:rPr lang="tr-TR" sz="1200" b="1" dirty="0" smtClean="0">
                              <a:solidFill>
                                <a:srgbClr val="000000"/>
                              </a:solidFill>
                              <a:effectLst/>
                              <a:latin typeface="Arial" panose="020B0604020202020204" pitchFamily="34" charset="0"/>
                              <a:ea typeface="Calibri"/>
                              <a:cs typeface="Arial" panose="020B0604020202020204" pitchFamily="34" charset="0"/>
                            </a:rPr>
                            <a:t> / </a:t>
                          </a:r>
                          <a:r>
                            <a:rPr lang="tr-TR" sz="1200" b="1" dirty="0" smtClean="0">
                              <a:solidFill>
                                <a:srgbClr val="0070C0"/>
                              </a:solidFill>
                              <a:effectLst/>
                              <a:latin typeface="Arial" panose="020B0604020202020204" pitchFamily="34" charset="0"/>
                              <a:ea typeface="Calibri"/>
                              <a:cs typeface="Arial" panose="020B0604020202020204" pitchFamily="34" charset="0"/>
                            </a:rPr>
                            <a:t>Battaniye</a:t>
                          </a:r>
                          <a:endParaRPr lang="tr-TR" sz="1200" dirty="0">
                            <a:solidFill>
                              <a:srgbClr val="0070C0"/>
                            </a:solidFill>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450215" algn="l"/>
                              <a:tab pos="540385" algn="l"/>
                            </a:tabLst>
                          </a:pPr>
                          <a:r>
                            <a:rPr lang="tr-TR" sz="1200" dirty="0">
                              <a:solidFill>
                                <a:srgbClr val="000000"/>
                              </a:solidFill>
                              <a:effectLst/>
                              <a:latin typeface="Arial" panose="020B0604020202020204" pitchFamily="34" charset="0"/>
                              <a:ea typeface="Calibri"/>
                              <a:cs typeface="Arial" panose="020B0604020202020204" pitchFamily="34" charset="0"/>
                            </a:rPr>
                            <a:t>14</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15000"/>
                            </a:lnSpc>
                            <a:spcAft>
                              <a:spcPts val="0"/>
                            </a:spcAft>
                          </a:pPr>
                          <a:r>
                            <a:rPr lang="tr-TR" sz="1200">
                              <a:solidFill>
                                <a:srgbClr val="000000"/>
                              </a:solidFill>
                              <a:effectLst/>
                              <a:latin typeface="Arial" panose="020B0604020202020204" pitchFamily="34" charset="0"/>
                              <a:ea typeface="Calibri"/>
                              <a:cs typeface="Arial" panose="020B0604020202020204" pitchFamily="34" charset="0"/>
                            </a:rPr>
                            <a:t>0,2</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450215" algn="l"/>
                              <a:tab pos="540385" algn="l"/>
                            </a:tabLst>
                          </a:pPr>
                          <a:r>
                            <a:rPr lang="tr-TR" sz="1200" dirty="0">
                              <a:solidFill>
                                <a:srgbClr val="000000"/>
                              </a:solidFill>
                              <a:effectLst/>
                              <a:latin typeface="Arial" panose="020B0604020202020204" pitchFamily="34" charset="0"/>
                              <a:ea typeface="Calibri"/>
                              <a:cs typeface="Arial" panose="020B0604020202020204" pitchFamily="34" charset="0"/>
                            </a:rPr>
                            <a:t>92,584</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15000"/>
                            </a:lnSpc>
                            <a:spcAft>
                              <a:spcPts val="0"/>
                            </a:spcAft>
                          </a:pPr>
                          <a:r>
                            <a:rPr lang="tr-TR" sz="1200" dirty="0">
                              <a:solidFill>
                                <a:srgbClr val="000000"/>
                              </a:solidFill>
                              <a:effectLst/>
                              <a:latin typeface="Arial" panose="020B0604020202020204" pitchFamily="34" charset="0"/>
                              <a:ea typeface="Calibri"/>
                              <a:cs typeface="Arial" panose="020B0604020202020204" pitchFamily="34" charset="0"/>
                            </a:rPr>
                            <a:t>30</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15000"/>
                            </a:lnSpc>
                            <a:spcAft>
                              <a:spcPts val="0"/>
                            </a:spcAft>
                          </a:pPr>
                          <a:r>
                            <a:rPr lang="tr-TR" sz="1200" dirty="0">
                              <a:solidFill>
                                <a:srgbClr val="000000"/>
                              </a:solidFill>
                              <a:effectLst/>
                              <a:latin typeface="Arial" panose="020B0604020202020204" pitchFamily="34" charset="0"/>
                              <a:ea typeface="Calibri"/>
                              <a:cs typeface="Arial" panose="020B0604020202020204" pitchFamily="34" charset="0"/>
                            </a:rPr>
                            <a:t>26383,203</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450215"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29160,723 ≈ 29161</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r>
                  <a:tr h="506116">
                    <a:tc>
                      <a:txBody>
                        <a:bodyPr/>
                        <a:lstStyle/>
                        <a:p>
                          <a:pPr algn="l" fontAlgn="base">
                            <a:lnSpc>
                              <a:spcPct val="115000"/>
                            </a:lnSpc>
                            <a:spcAft>
                              <a:spcPts val="0"/>
                            </a:spcAft>
                            <a:tabLst>
                              <a:tab pos="90170" algn="l"/>
                              <a:tab pos="540385" algn="l"/>
                            </a:tabLst>
                          </a:pPr>
                          <a:r>
                            <a:rPr lang="tr-TR" sz="1200" b="1" dirty="0" err="1" smtClean="0">
                              <a:solidFill>
                                <a:srgbClr val="000000"/>
                              </a:solidFill>
                              <a:effectLst/>
                              <a:latin typeface="Arial" panose="020B0604020202020204" pitchFamily="34" charset="0"/>
                              <a:ea typeface="Calibri"/>
                              <a:cs typeface="Arial" panose="020B0604020202020204" pitchFamily="34" charset="0"/>
                            </a:rPr>
                            <a:t>Bed</a:t>
                          </a:r>
                          <a:r>
                            <a:rPr lang="tr-TR" sz="1200" b="1" dirty="0" smtClean="0">
                              <a:solidFill>
                                <a:srgbClr val="000000"/>
                              </a:solidFill>
                              <a:effectLst/>
                              <a:latin typeface="Arial" panose="020B0604020202020204" pitchFamily="34" charset="0"/>
                              <a:ea typeface="Calibri"/>
                              <a:cs typeface="Arial" panose="020B0604020202020204" pitchFamily="34" charset="0"/>
                            </a:rPr>
                            <a:t> / </a:t>
                          </a:r>
                          <a:r>
                            <a:rPr lang="tr-TR" sz="1200" b="1" dirty="0" smtClean="0">
                              <a:solidFill>
                                <a:srgbClr val="0070C0"/>
                              </a:solidFill>
                              <a:effectLst/>
                              <a:latin typeface="Arial" panose="020B0604020202020204" pitchFamily="34" charset="0"/>
                              <a:ea typeface="Calibri"/>
                              <a:cs typeface="Arial" panose="020B0604020202020204" pitchFamily="34" charset="0"/>
                            </a:rPr>
                            <a:t>Yatak</a:t>
                          </a:r>
                          <a:endParaRPr lang="tr-TR" sz="1200" dirty="0">
                            <a:solidFill>
                              <a:srgbClr val="0070C0"/>
                            </a:solidFill>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450215"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14</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15000"/>
                            </a:lnSpc>
                            <a:spcAft>
                              <a:spcPts val="0"/>
                            </a:spcAft>
                          </a:pPr>
                          <a:r>
                            <a:rPr lang="tr-TR" sz="1200" dirty="0">
                              <a:solidFill>
                                <a:srgbClr val="000000"/>
                              </a:solidFill>
                              <a:effectLst/>
                              <a:latin typeface="Arial" panose="020B0604020202020204" pitchFamily="34" charset="0"/>
                              <a:ea typeface="Calibri"/>
                              <a:cs typeface="Arial" panose="020B0604020202020204" pitchFamily="34" charset="0"/>
                            </a:rPr>
                            <a:t>0,2</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450215" algn="l"/>
                              <a:tab pos="540385" algn="l"/>
                            </a:tabLst>
                          </a:pPr>
                          <a:r>
                            <a:rPr lang="tr-TR" sz="1200" dirty="0">
                              <a:solidFill>
                                <a:srgbClr val="000000"/>
                              </a:solidFill>
                              <a:effectLst/>
                              <a:latin typeface="Arial" panose="020B0604020202020204" pitchFamily="34" charset="0"/>
                              <a:ea typeface="Calibri"/>
                              <a:cs typeface="Arial" panose="020B0604020202020204" pitchFamily="34" charset="0"/>
                            </a:rPr>
                            <a:t>4,535</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15000"/>
                            </a:lnSpc>
                            <a:spcAft>
                              <a:spcPts val="0"/>
                            </a:spcAft>
                          </a:pPr>
                          <a:r>
                            <a:rPr lang="tr-TR" sz="1200" dirty="0">
                              <a:solidFill>
                                <a:srgbClr val="000000"/>
                              </a:solidFill>
                              <a:effectLst/>
                              <a:latin typeface="Arial" panose="020B0604020202020204" pitchFamily="34" charset="0"/>
                              <a:ea typeface="Calibri"/>
                              <a:cs typeface="Arial" panose="020B0604020202020204" pitchFamily="34" charset="0"/>
                            </a:rPr>
                            <a:t>30</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15000"/>
                            </a:lnSpc>
                            <a:spcAft>
                              <a:spcPts val="0"/>
                            </a:spcAft>
                          </a:pPr>
                          <a:r>
                            <a:rPr lang="tr-TR" sz="1200" dirty="0">
                              <a:solidFill>
                                <a:srgbClr val="000000"/>
                              </a:solidFill>
                              <a:effectLst/>
                              <a:latin typeface="Arial" panose="020B0604020202020204" pitchFamily="34" charset="0"/>
                              <a:ea typeface="Calibri"/>
                              <a:cs typeface="Arial" panose="020B0604020202020204" pitchFamily="34" charset="0"/>
                            </a:rPr>
                            <a:t>1427,341</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450215"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1563,391 ≈ 1563</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r>
                  <a:tr h="506116">
                    <a:tc>
                      <a:txBody>
                        <a:bodyPr/>
                        <a:lstStyle/>
                        <a:p>
                          <a:pPr algn="l" fontAlgn="base">
                            <a:lnSpc>
                              <a:spcPct val="115000"/>
                            </a:lnSpc>
                            <a:spcAft>
                              <a:spcPts val="0"/>
                            </a:spcAft>
                            <a:tabLst>
                              <a:tab pos="90170" algn="l"/>
                              <a:tab pos="540385" algn="l"/>
                            </a:tabLst>
                          </a:pPr>
                          <a:r>
                            <a:rPr lang="tr-TR" sz="1200" b="1" dirty="0" err="1" smtClean="0">
                              <a:effectLst/>
                              <a:latin typeface="Arial" panose="020B0604020202020204" pitchFamily="34" charset="0"/>
                              <a:ea typeface="Calibri"/>
                              <a:cs typeface="Arial" panose="020B0604020202020204" pitchFamily="34" charset="0"/>
                            </a:rPr>
                            <a:t>Heater</a:t>
                          </a:r>
                          <a:r>
                            <a:rPr lang="tr-TR" sz="1200" b="1" dirty="0" smtClean="0">
                              <a:effectLst/>
                              <a:latin typeface="Arial" panose="020B0604020202020204" pitchFamily="34" charset="0"/>
                              <a:ea typeface="Calibri"/>
                              <a:cs typeface="Arial" panose="020B0604020202020204" pitchFamily="34" charset="0"/>
                            </a:rPr>
                            <a:t> / </a:t>
                          </a:r>
                          <a:r>
                            <a:rPr lang="tr-TR" sz="1200" b="1" dirty="0" smtClean="0">
                              <a:solidFill>
                                <a:srgbClr val="0070C0"/>
                              </a:solidFill>
                              <a:effectLst/>
                              <a:latin typeface="Arial" panose="020B0604020202020204" pitchFamily="34" charset="0"/>
                              <a:ea typeface="Calibri"/>
                              <a:cs typeface="Arial" panose="020B0604020202020204" pitchFamily="34" charset="0"/>
                            </a:rPr>
                            <a:t>Isıtıcı</a:t>
                          </a:r>
                          <a:endParaRPr lang="tr-TR" sz="1200" dirty="0">
                            <a:solidFill>
                              <a:srgbClr val="0070C0"/>
                            </a:solidFill>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450215"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14</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15000"/>
                            </a:lnSpc>
                            <a:spcAft>
                              <a:spcPts val="0"/>
                            </a:spcAft>
                          </a:pPr>
                          <a:r>
                            <a:rPr lang="tr-TR" sz="1200" dirty="0">
                              <a:solidFill>
                                <a:srgbClr val="000000"/>
                              </a:solidFill>
                              <a:effectLst/>
                              <a:latin typeface="Arial" panose="020B0604020202020204" pitchFamily="34" charset="0"/>
                              <a:ea typeface="Calibri"/>
                              <a:cs typeface="Arial" panose="020B0604020202020204" pitchFamily="34" charset="0"/>
                            </a:rPr>
                            <a:t>0,2</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450215"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29,906</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15000"/>
                            </a:lnSpc>
                            <a:spcAft>
                              <a:spcPts val="0"/>
                            </a:spcAft>
                          </a:pPr>
                          <a:r>
                            <a:rPr lang="tr-TR" sz="1200">
                              <a:solidFill>
                                <a:srgbClr val="000000"/>
                              </a:solidFill>
                              <a:effectLst/>
                              <a:latin typeface="Arial" panose="020B0604020202020204" pitchFamily="34" charset="0"/>
                              <a:ea typeface="Calibri"/>
                              <a:cs typeface="Arial" panose="020B0604020202020204" pitchFamily="34" charset="0"/>
                            </a:rPr>
                            <a:t>30</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15000"/>
                            </a:lnSpc>
                            <a:spcAft>
                              <a:spcPts val="0"/>
                            </a:spcAft>
                          </a:pPr>
                          <a:r>
                            <a:rPr lang="tr-TR" sz="1200" dirty="0">
                              <a:solidFill>
                                <a:srgbClr val="000000"/>
                              </a:solidFill>
                              <a:effectLst/>
                              <a:latin typeface="Arial" panose="020B0604020202020204" pitchFamily="34" charset="0"/>
                              <a:ea typeface="Calibri"/>
                              <a:cs typeface="Arial" panose="020B0604020202020204" pitchFamily="34" charset="0"/>
                            </a:rPr>
                            <a:t>8401,298</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450215"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9298,478 ≈ 9298</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r>
                  <a:tr h="658994">
                    <a:tc>
                      <a:txBody>
                        <a:bodyPr/>
                        <a:lstStyle/>
                        <a:p>
                          <a:pPr algn="l" fontAlgn="base">
                            <a:lnSpc>
                              <a:spcPct val="115000"/>
                            </a:lnSpc>
                            <a:spcAft>
                              <a:spcPts val="0"/>
                            </a:spcAft>
                            <a:tabLst>
                              <a:tab pos="90170" algn="l"/>
                              <a:tab pos="540385" algn="l"/>
                            </a:tabLst>
                          </a:pPr>
                          <a:r>
                            <a:rPr lang="tr-TR" sz="1200" b="1" dirty="0" smtClean="0">
                              <a:solidFill>
                                <a:srgbClr val="000000"/>
                              </a:solidFill>
                              <a:effectLst/>
                              <a:latin typeface="Arial" panose="020B0604020202020204" pitchFamily="34" charset="0"/>
                              <a:ea typeface="Calibri"/>
                              <a:cs typeface="Arial" panose="020B0604020202020204" pitchFamily="34" charset="0"/>
                            </a:rPr>
                            <a:t>Kitchen / </a:t>
                          </a:r>
                          <a:r>
                            <a:rPr lang="tr-TR" sz="1200" b="1" dirty="0" smtClean="0">
                              <a:solidFill>
                                <a:srgbClr val="0070C0"/>
                              </a:solidFill>
                              <a:effectLst/>
                              <a:latin typeface="Arial" panose="020B0604020202020204" pitchFamily="34" charset="0"/>
                              <a:ea typeface="Calibri"/>
                              <a:cs typeface="Arial" panose="020B0604020202020204" pitchFamily="34" charset="0"/>
                            </a:rPr>
                            <a:t>Mutfak </a:t>
                          </a:r>
                          <a:r>
                            <a:rPr lang="tr-TR" sz="1200" b="1" dirty="0">
                              <a:solidFill>
                                <a:srgbClr val="0070C0"/>
                              </a:solidFill>
                              <a:effectLst/>
                              <a:latin typeface="Arial" panose="020B0604020202020204" pitchFamily="34" charset="0"/>
                              <a:ea typeface="Calibri"/>
                              <a:cs typeface="Arial" panose="020B0604020202020204" pitchFamily="34" charset="0"/>
                            </a:rPr>
                            <a:t>Seti</a:t>
                          </a:r>
                          <a:endParaRPr lang="tr-TR" sz="1200" dirty="0">
                            <a:solidFill>
                              <a:srgbClr val="0070C0"/>
                            </a:solidFill>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15000"/>
                            </a:lnSpc>
                            <a:spcBef>
                              <a:spcPts val="0"/>
                            </a:spcBef>
                            <a:spcAft>
                              <a:spcPts val="0"/>
                            </a:spcAft>
                            <a:buClrTx/>
                            <a:buSzTx/>
                            <a:buFontTx/>
                            <a:buNone/>
                            <a:tabLst>
                              <a:tab pos="90170" algn="l"/>
                              <a:tab pos="450215" algn="l"/>
                              <a:tab pos="540385" algn="l"/>
                            </a:tabLst>
                            <a:defRPr/>
                          </a:pPr>
                          <a:r>
                            <a:rPr kumimoji="0" lang="tr-TR" sz="1200" b="0" i="0" u="none" strike="noStrike" kern="1200" cap="none" spc="0" normalizeH="0" baseline="0" noProof="0" dirty="0" smtClean="0">
                              <a:ln>
                                <a:noFill/>
                              </a:ln>
                              <a:solidFill>
                                <a:srgbClr val="000000"/>
                              </a:solidFill>
                              <a:effectLst/>
                              <a:uLnTx/>
                              <a:uFillTx/>
                              <a:latin typeface="Arial" panose="020B0604020202020204" pitchFamily="34" charset="0"/>
                              <a:ea typeface="Calibri"/>
                              <a:cs typeface="Arial" panose="020B0604020202020204" pitchFamily="34" charset="0"/>
                            </a:rPr>
                            <a:t>14</a:t>
                          </a:r>
                          <a:endParaRPr kumimoji="0" lang="tr-TR" sz="12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endParaRPr>
                        </a:p>
                        <a:p>
                          <a:endParaRPr lang="tr-TR" sz="1200" dirty="0">
                            <a:latin typeface="Arial" panose="020B0604020202020204" pitchFamily="34" charset="0"/>
                            <a:cs typeface="Arial" panose="020B060402020202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15000"/>
                            </a:lnSpc>
                            <a:spcBef>
                              <a:spcPts val="0"/>
                            </a:spcBef>
                            <a:spcAft>
                              <a:spcPts val="0"/>
                            </a:spcAft>
                            <a:buClrTx/>
                            <a:buSzTx/>
                            <a:buFontTx/>
                            <a:buNone/>
                            <a:tabLst>
                              <a:tab pos="90170" algn="l"/>
                              <a:tab pos="450215" algn="l"/>
                              <a:tab pos="540385" algn="l"/>
                            </a:tabLst>
                            <a:defRPr/>
                          </a:pPr>
                          <a:r>
                            <a:rPr kumimoji="0" lang="tr-TR" sz="1200" b="0" i="0" u="none" strike="noStrike" kern="1200" cap="none" spc="0" normalizeH="0" baseline="0" noProof="0" dirty="0" smtClean="0">
                              <a:ln>
                                <a:noFill/>
                              </a:ln>
                              <a:solidFill>
                                <a:srgbClr val="000000"/>
                              </a:solidFill>
                              <a:effectLst/>
                              <a:uLnTx/>
                              <a:uFillTx/>
                              <a:latin typeface="Arial" panose="020B0604020202020204" pitchFamily="34" charset="0"/>
                              <a:ea typeface="Calibri"/>
                              <a:cs typeface="Arial" panose="020B0604020202020204" pitchFamily="34" charset="0"/>
                            </a:rPr>
                            <a:t>0,2</a:t>
                          </a:r>
                          <a:endParaRPr kumimoji="0" lang="tr-TR" sz="12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endParaRPr>
                        </a:p>
                        <a:p>
                          <a:endParaRPr lang="tr-TR" sz="1200" dirty="0">
                            <a:latin typeface="Arial" panose="020B0604020202020204" pitchFamily="34" charset="0"/>
                            <a:cs typeface="Arial" panose="020B060402020202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15000"/>
                            </a:lnSpc>
                            <a:spcBef>
                              <a:spcPts val="0"/>
                            </a:spcBef>
                            <a:spcAft>
                              <a:spcPts val="0"/>
                            </a:spcAft>
                            <a:buClrTx/>
                            <a:buSzTx/>
                            <a:buFontTx/>
                            <a:buNone/>
                            <a:tabLst>
                              <a:tab pos="90170" algn="l"/>
                              <a:tab pos="450215" algn="l"/>
                              <a:tab pos="540385" algn="l"/>
                            </a:tabLst>
                            <a:defRPr/>
                          </a:pPr>
                          <a:r>
                            <a:rPr kumimoji="0" lang="tr-TR" sz="1200" b="0" i="0" u="none" strike="noStrike" kern="1200" cap="none" spc="0" normalizeH="0" baseline="0" noProof="0" dirty="0" smtClean="0">
                              <a:ln>
                                <a:noFill/>
                              </a:ln>
                              <a:solidFill>
                                <a:srgbClr val="000000"/>
                              </a:solidFill>
                              <a:effectLst/>
                              <a:uLnTx/>
                              <a:uFillTx/>
                              <a:latin typeface="Arial" panose="020B0604020202020204" pitchFamily="34" charset="0"/>
                              <a:ea typeface="Calibri"/>
                              <a:cs typeface="Arial" panose="020B0604020202020204" pitchFamily="34" charset="0"/>
                            </a:rPr>
                            <a:t>2,205</a:t>
                          </a:r>
                          <a:endParaRPr kumimoji="0" lang="tr-TR" sz="12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endParaRPr>
                        </a:p>
                        <a:p>
                          <a:endParaRPr lang="tr-TR" sz="1200" dirty="0">
                            <a:latin typeface="Arial" panose="020B0604020202020204" pitchFamily="34" charset="0"/>
                            <a:cs typeface="Arial" panose="020B060402020202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srgbClr val="000000"/>
                              </a:solidFill>
                              <a:effectLst/>
                              <a:uLnTx/>
                              <a:uFillTx/>
                              <a:latin typeface="Arial" panose="020B0604020202020204" pitchFamily="34" charset="0"/>
                              <a:ea typeface="Calibri"/>
                              <a:cs typeface="Arial" panose="020B0604020202020204" pitchFamily="34" charset="0"/>
                            </a:rPr>
                            <a:t>30</a:t>
                          </a:r>
                          <a:endParaRPr kumimoji="0" lang="tr-TR" sz="12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endParaRPr>
                        </a:p>
                        <a:p>
                          <a:endParaRPr lang="tr-TR" sz="1200" dirty="0">
                            <a:latin typeface="Arial" panose="020B0604020202020204" pitchFamily="34" charset="0"/>
                            <a:cs typeface="Arial" panose="020B060402020202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srgbClr val="000000"/>
                              </a:solidFill>
                              <a:effectLst/>
                              <a:uLnTx/>
                              <a:uFillTx/>
                              <a:latin typeface="Arial" panose="020B0604020202020204" pitchFamily="34" charset="0"/>
                              <a:ea typeface="Calibri"/>
                              <a:cs typeface="Arial" panose="020B0604020202020204" pitchFamily="34" charset="0"/>
                            </a:rPr>
                            <a:t>652,498</a:t>
                          </a:r>
                          <a:endParaRPr kumimoji="0" lang="tr-TR" sz="12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endParaRPr>
                        </a:p>
                        <a:p>
                          <a:endParaRPr lang="tr-TR" sz="1200" dirty="0">
                            <a:latin typeface="Arial" panose="020B0604020202020204" pitchFamily="34" charset="0"/>
                            <a:cs typeface="Arial" panose="020B060402020202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15000"/>
                            </a:lnSpc>
                            <a:spcBef>
                              <a:spcPts val="0"/>
                            </a:spcBef>
                            <a:spcAft>
                              <a:spcPts val="0"/>
                            </a:spcAft>
                            <a:buClrTx/>
                            <a:buSzTx/>
                            <a:buFontTx/>
                            <a:buNone/>
                            <a:tabLst>
                              <a:tab pos="90170" algn="l"/>
                              <a:tab pos="450215" algn="l"/>
                              <a:tab pos="540385" algn="l"/>
                            </a:tabLst>
                            <a:defRPr/>
                          </a:pPr>
                          <a:r>
                            <a:rPr lang="tr-TR" sz="1200" dirty="0">
                              <a:effectLst/>
                              <a:latin typeface="Arial" panose="020B0604020202020204" pitchFamily="34" charset="0"/>
                              <a:ea typeface="Calibri"/>
                              <a:cs typeface="Arial" panose="020B0604020202020204" pitchFamily="34" charset="0"/>
                            </a:rPr>
                            <a:t> </a:t>
                          </a:r>
                          <a:r>
                            <a:rPr kumimoji="0" lang="tr-TR" sz="1200" b="0" i="0" u="none" strike="noStrike" kern="1200" cap="none" spc="0" normalizeH="0" baseline="0" noProof="0" dirty="0" smtClean="0">
                              <a:ln>
                                <a:noFill/>
                              </a:ln>
                              <a:solidFill>
                                <a:srgbClr val="000000"/>
                              </a:solidFill>
                              <a:effectLst/>
                              <a:uLnTx/>
                              <a:uFillTx/>
                              <a:latin typeface="Arial" panose="020B0604020202020204" pitchFamily="34" charset="0"/>
                              <a:ea typeface="Calibri"/>
                              <a:cs typeface="Arial" panose="020B0604020202020204" pitchFamily="34" charset="0"/>
                            </a:rPr>
                            <a:t>718,648 ≈ 719</a:t>
                          </a:r>
                          <a:endParaRPr kumimoji="0" lang="tr-TR" sz="12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endParaRPr>
                        </a:p>
                        <a:p>
                          <a:pPr>
                            <a:lnSpc>
                              <a:spcPct val="115000"/>
                            </a:lnSpc>
                            <a:spcAft>
                              <a:spcPts val="1000"/>
                            </a:spcAft>
                          </a:pPr>
                          <a:endParaRPr lang="tr-TR" sz="1200" dirty="0">
                            <a:effectLst/>
                            <a:latin typeface="Arial" panose="020B0604020202020204" pitchFamily="34" charset="0"/>
                            <a:ea typeface="Calibri"/>
                            <a:cs typeface="Arial" panose="020B060402020202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mc:Choice>
        <mc:Fallback xmlns="">
          <p:graphicFrame>
            <p:nvGraphicFramePr>
              <p:cNvPr id="4" name="İçerik Yer Tutucusu 3"/>
              <p:cNvGraphicFramePr>
                <a:graphicFrameLocks noGrp="1"/>
              </p:cNvGraphicFramePr>
              <p:nvPr>
                <p:ph idx="1"/>
                <p:extLst>
                  <p:ext uri="{D42A27DB-BD31-4B8C-83A1-F6EECF244321}">
                    <p14:modId xmlns:p14="http://schemas.microsoft.com/office/powerpoint/2010/main" val="229452273"/>
                  </p:ext>
                </p:extLst>
              </p:nvPr>
            </p:nvGraphicFramePr>
            <p:xfrm>
              <a:off x="827584" y="1700806"/>
              <a:ext cx="7560840" cy="3785227"/>
            </p:xfrm>
            <a:graphic>
              <a:graphicData uri="http://schemas.openxmlformats.org/drawingml/2006/table">
                <a:tbl>
                  <a:tblPr firstRow="1" firstCol="1" bandRow="1"/>
                  <a:tblGrid>
                    <a:gridCol w="1296144"/>
                    <a:gridCol w="504056"/>
                    <a:gridCol w="1008112"/>
                    <a:gridCol w="1296144"/>
                    <a:gridCol w="504056"/>
                    <a:gridCol w="1440160"/>
                    <a:gridCol w="1512168"/>
                  </a:tblGrid>
                  <a:tr h="823405">
                    <a:tc gridSpan="7">
                      <a:txBody>
                        <a:bodyPr/>
                        <a:lstStyle/>
                        <a:p>
                          <a:pPr algn="l" fontAlgn="base">
                            <a:lnSpc>
                              <a:spcPct val="115000"/>
                            </a:lnSpc>
                            <a:spcAft>
                              <a:spcPts val="0"/>
                            </a:spcAft>
                            <a:tabLst>
                              <a:tab pos="90170" algn="l"/>
                              <a:tab pos="540385" algn="l"/>
                            </a:tabLst>
                          </a:pPr>
                          <a:r>
                            <a:rPr lang="en-US" sz="1200" b="1" dirty="0" smtClean="0">
                              <a:solidFill>
                                <a:srgbClr val="000000"/>
                              </a:solidFill>
                              <a:effectLst/>
                              <a:latin typeface="Arial" panose="020B0604020202020204" pitchFamily="34" charset="0"/>
                              <a:ea typeface="Calibri"/>
                              <a:cs typeface="Arial" panose="020B0604020202020204" pitchFamily="34" charset="0"/>
                            </a:rPr>
                            <a:t>Table </a:t>
                          </a:r>
                          <a:r>
                            <a:rPr lang="tr-TR" sz="1200" b="1" dirty="0" smtClean="0">
                              <a:solidFill>
                                <a:srgbClr val="000000"/>
                              </a:solidFill>
                              <a:effectLst/>
                              <a:latin typeface="Arial" panose="020B0604020202020204" pitchFamily="34" charset="0"/>
                              <a:ea typeface="Calibri"/>
                              <a:cs typeface="Arial" panose="020B0604020202020204" pitchFamily="34" charset="0"/>
                            </a:rPr>
                            <a:t>4</a:t>
                          </a:r>
                          <a:r>
                            <a:rPr lang="en-US" sz="1200" b="1" dirty="0" smtClean="0">
                              <a:solidFill>
                                <a:srgbClr val="000000"/>
                              </a:solidFill>
                              <a:effectLst/>
                              <a:latin typeface="Arial" panose="020B0604020202020204" pitchFamily="34" charset="0"/>
                              <a:ea typeface="Calibri"/>
                              <a:cs typeface="Arial" panose="020B0604020202020204" pitchFamily="34" charset="0"/>
                            </a:rPr>
                            <a:t>. </a:t>
                          </a:r>
                          <a:r>
                            <a:rPr lang="en-US" sz="1200" b="0" dirty="0" smtClean="0">
                              <a:solidFill>
                                <a:srgbClr val="000000"/>
                              </a:solidFill>
                              <a:effectLst/>
                              <a:latin typeface="Arial" panose="020B0604020202020204" pitchFamily="34" charset="0"/>
                              <a:ea typeface="Calibri"/>
                              <a:cs typeface="Arial" panose="020B0604020202020204" pitchFamily="34" charset="0"/>
                            </a:rPr>
                            <a:t>According to the </a:t>
                          </a:r>
                          <a:r>
                            <a:rPr lang="tr-TR" sz="1200" b="0" dirty="0" err="1" smtClean="0">
                              <a:solidFill>
                                <a:srgbClr val="000000"/>
                              </a:solidFill>
                              <a:effectLst/>
                              <a:latin typeface="Arial" panose="020B0604020202020204" pitchFamily="34" charset="0"/>
                              <a:ea typeface="Calibri"/>
                              <a:cs typeface="Arial" panose="020B0604020202020204" pitchFamily="34" charset="0"/>
                            </a:rPr>
                            <a:t>Exponential</a:t>
                          </a:r>
                          <a:r>
                            <a:rPr lang="tr-TR" sz="1200" b="0" baseline="0" dirty="0" smtClean="0">
                              <a:solidFill>
                                <a:srgbClr val="000000"/>
                              </a:solidFill>
                              <a:effectLst/>
                              <a:latin typeface="Arial" panose="020B0604020202020204" pitchFamily="34" charset="0"/>
                              <a:ea typeface="Calibri"/>
                              <a:cs typeface="Arial" panose="020B0604020202020204" pitchFamily="34" charset="0"/>
                            </a:rPr>
                            <a:t> </a:t>
                          </a:r>
                          <a:r>
                            <a:rPr lang="tr-TR" sz="1200" b="0" baseline="0" dirty="0" err="1" smtClean="0">
                              <a:solidFill>
                                <a:srgbClr val="000000"/>
                              </a:solidFill>
                              <a:effectLst/>
                              <a:latin typeface="Arial" panose="020B0604020202020204" pitchFamily="34" charset="0"/>
                              <a:ea typeface="Calibri"/>
                              <a:cs typeface="Arial" panose="020B0604020202020204" pitchFamily="34" charset="0"/>
                            </a:rPr>
                            <a:t>smoothing</a:t>
                          </a:r>
                          <a:r>
                            <a:rPr lang="tr-TR" sz="1200" b="0" baseline="0" dirty="0" smtClean="0">
                              <a:solidFill>
                                <a:srgbClr val="000000"/>
                              </a:solidFill>
                              <a:effectLst/>
                              <a:latin typeface="Arial" panose="020B0604020202020204" pitchFamily="34" charset="0"/>
                              <a:ea typeface="Calibri"/>
                              <a:cs typeface="Arial" panose="020B0604020202020204" pitchFamily="34" charset="0"/>
                            </a:rPr>
                            <a:t> </a:t>
                          </a:r>
                          <a:r>
                            <a:rPr lang="en-US" sz="1200" b="0" dirty="0" smtClean="0">
                              <a:solidFill>
                                <a:srgbClr val="000000"/>
                              </a:solidFill>
                              <a:effectLst/>
                              <a:latin typeface="Arial" panose="020B0604020202020204" pitchFamily="34" charset="0"/>
                              <a:ea typeface="Calibri"/>
                              <a:cs typeface="Arial" panose="020B0604020202020204" pitchFamily="34" charset="0"/>
                            </a:rPr>
                            <a:t>method</a:t>
                          </a:r>
                          <a:r>
                            <a:rPr lang="tr-TR" sz="1200" b="1" baseline="0" dirty="0" smtClean="0">
                              <a:solidFill>
                                <a:srgbClr val="000000"/>
                              </a:solidFill>
                              <a:effectLst/>
                              <a:latin typeface="Arial" panose="020B0604020202020204" pitchFamily="34" charset="0"/>
                              <a:ea typeface="Calibri"/>
                              <a:cs typeface="Arial" panose="020B0604020202020204" pitchFamily="34" charset="0"/>
                            </a:rPr>
                            <a:t> </a:t>
                          </a:r>
                          <a:r>
                            <a:rPr lang="tr-TR" sz="1200" b="0" baseline="0" dirty="0" err="1" smtClean="0">
                              <a:solidFill>
                                <a:srgbClr val="000000"/>
                              </a:solidFill>
                              <a:effectLst/>
                              <a:latin typeface="Arial" panose="020B0604020202020204" pitchFamily="34" charset="0"/>
                              <a:ea typeface="Calibri"/>
                              <a:cs typeface="Arial" panose="020B0604020202020204" pitchFamily="34" charset="0"/>
                            </a:rPr>
                            <a:t>the</a:t>
                          </a:r>
                          <a:r>
                            <a:rPr lang="tr-TR" sz="1200" b="0" dirty="0" smtClean="0">
                              <a:solidFill>
                                <a:srgbClr val="000000"/>
                              </a:solidFill>
                              <a:effectLst/>
                              <a:latin typeface="Arial" panose="020B0604020202020204" pitchFamily="34" charset="0"/>
                              <a:ea typeface="Calibri"/>
                              <a:cs typeface="Arial" panose="020B0604020202020204" pitchFamily="34" charset="0"/>
                            </a:rPr>
                            <a:t> </a:t>
                          </a:r>
                          <a:r>
                            <a:rPr lang="tr-TR" sz="1200" b="0" dirty="0" err="1" smtClean="0">
                              <a:solidFill>
                                <a:srgbClr val="000000"/>
                              </a:solidFill>
                              <a:effectLst/>
                              <a:latin typeface="Arial" panose="020B0604020202020204" pitchFamily="34" charset="0"/>
                              <a:ea typeface="Calibri"/>
                              <a:cs typeface="Arial" panose="020B0604020202020204" pitchFamily="34" charset="0"/>
                            </a:rPr>
                            <a:t>forecasted</a:t>
                          </a:r>
                          <a:r>
                            <a:rPr lang="en-US" sz="1200" b="0" dirty="0" smtClean="0">
                              <a:solidFill>
                                <a:srgbClr val="000000"/>
                              </a:solidFill>
                              <a:effectLst/>
                              <a:latin typeface="Arial" panose="020B0604020202020204" pitchFamily="34" charset="0"/>
                              <a:ea typeface="Calibri"/>
                              <a:cs typeface="Arial" panose="020B0604020202020204" pitchFamily="34" charset="0"/>
                            </a:rPr>
                            <a:t> </a:t>
                          </a:r>
                          <a:r>
                            <a:rPr lang="en-US" sz="1200" b="0" dirty="0" smtClean="0">
                              <a:solidFill>
                                <a:srgbClr val="000000"/>
                              </a:solidFill>
                              <a:effectLst/>
                              <a:latin typeface="Arial" panose="020B0604020202020204" pitchFamily="34" charset="0"/>
                              <a:ea typeface="Calibri"/>
                              <a:cs typeface="Arial" panose="020B0604020202020204" pitchFamily="34" charset="0"/>
                            </a:rPr>
                            <a:t>demand, </a:t>
                          </a:r>
                          <a:r>
                            <a:rPr lang="tr-TR" sz="1200" b="0" dirty="0" smtClean="0">
                              <a:solidFill>
                                <a:srgbClr val="000000"/>
                              </a:solidFill>
                              <a:effectLst/>
                              <a:latin typeface="Arial" panose="020B0604020202020204" pitchFamily="34" charset="0"/>
                              <a:ea typeface="Calibri"/>
                              <a:cs typeface="Arial" panose="020B0604020202020204" pitchFamily="34" charset="0"/>
                            </a:rPr>
                            <a:t>s</a:t>
                          </a:r>
                          <a:r>
                            <a:rPr lang="en-US" sz="1200" b="0" dirty="0" err="1" smtClean="0">
                              <a:solidFill>
                                <a:srgbClr val="000000"/>
                              </a:solidFill>
                              <a:effectLst/>
                              <a:latin typeface="Arial" panose="020B0604020202020204" pitchFamily="34" charset="0"/>
                              <a:ea typeface="Calibri"/>
                              <a:cs typeface="Arial" panose="020B0604020202020204" pitchFamily="34" charset="0"/>
                            </a:rPr>
                            <a:t>afety</a:t>
                          </a:r>
                          <a:r>
                            <a:rPr lang="en-US" sz="1200" b="0" dirty="0" smtClean="0">
                              <a:solidFill>
                                <a:srgbClr val="000000"/>
                              </a:solidFill>
                              <a:effectLst/>
                              <a:latin typeface="Arial" panose="020B0604020202020204" pitchFamily="34" charset="0"/>
                              <a:ea typeface="Calibri"/>
                              <a:cs typeface="Arial" panose="020B0604020202020204" pitchFamily="34" charset="0"/>
                            </a:rPr>
                            <a:t> stock quantity and reorder points</a:t>
                          </a:r>
                          <a:r>
                            <a:rPr lang="tr-TR" sz="1200" b="0" dirty="0" smtClean="0">
                              <a:solidFill>
                                <a:srgbClr val="000000"/>
                              </a:solidFill>
                              <a:effectLst/>
                              <a:latin typeface="Arial" panose="020B0604020202020204" pitchFamily="34" charset="0"/>
                              <a:ea typeface="Calibri"/>
                              <a:cs typeface="Arial" panose="020B0604020202020204" pitchFamily="34" charset="0"/>
                            </a:rPr>
                            <a:t> </a:t>
                          </a:r>
                          <a:r>
                            <a:rPr lang="en-US" sz="1200" b="0" dirty="0" smtClean="0">
                              <a:solidFill>
                                <a:srgbClr val="000000"/>
                              </a:solidFill>
                              <a:effectLst/>
                              <a:latin typeface="Arial" panose="020B0604020202020204" pitchFamily="34" charset="0"/>
                              <a:ea typeface="Calibri"/>
                              <a:cs typeface="Arial" panose="020B0604020202020204" pitchFamily="34" charset="0"/>
                            </a:rPr>
                            <a:t>of relief </a:t>
                          </a:r>
                          <a:r>
                            <a:rPr lang="tr-TR" sz="1200" b="0" dirty="0" err="1" smtClean="0">
                              <a:solidFill>
                                <a:srgbClr val="000000"/>
                              </a:solidFill>
                              <a:effectLst/>
                              <a:latin typeface="Arial" panose="020B0604020202020204" pitchFamily="34" charset="0"/>
                              <a:ea typeface="Calibri"/>
                              <a:cs typeface="Arial" panose="020B0604020202020204" pitchFamily="34" charset="0"/>
                            </a:rPr>
                            <a:t>materials</a:t>
                          </a:r>
                          <a:endParaRPr lang="en-US" sz="1200" b="0" dirty="0" smtClean="0">
                            <a:solidFill>
                              <a:srgbClr val="000000"/>
                            </a:solidFill>
                            <a:effectLst/>
                            <a:latin typeface="Arial" panose="020B0604020202020204" pitchFamily="34" charset="0"/>
                            <a:ea typeface="Calibri"/>
                            <a:cs typeface="Arial" panose="020B0604020202020204" pitchFamily="34" charset="0"/>
                          </a:endParaRPr>
                        </a:p>
                        <a:p>
                          <a:pPr algn="l" fontAlgn="base">
                            <a:lnSpc>
                              <a:spcPct val="115000"/>
                            </a:lnSpc>
                            <a:spcAft>
                              <a:spcPts val="0"/>
                            </a:spcAft>
                            <a:tabLst>
                              <a:tab pos="90170" algn="l"/>
                              <a:tab pos="540385" algn="l"/>
                            </a:tabLst>
                          </a:pPr>
                          <a:r>
                            <a:rPr lang="tr-TR" sz="1200" b="1" dirty="0" smtClean="0">
                              <a:solidFill>
                                <a:srgbClr val="0070C0"/>
                              </a:solidFill>
                              <a:effectLst/>
                              <a:latin typeface="Arial" panose="020B0604020202020204" pitchFamily="34" charset="0"/>
                              <a:ea typeface="Calibri"/>
                              <a:cs typeface="Arial" panose="020B0604020202020204" pitchFamily="34" charset="0"/>
                            </a:rPr>
                            <a:t>Tablo 4. </a:t>
                          </a:r>
                          <a:r>
                            <a:rPr lang="tr-TR" sz="1200" b="0" dirty="0" smtClean="0">
                              <a:solidFill>
                                <a:srgbClr val="0070C0"/>
                              </a:solidFill>
                              <a:effectLst/>
                              <a:latin typeface="Arial" panose="020B0604020202020204" pitchFamily="34" charset="0"/>
                              <a:ea typeface="Calibri"/>
                              <a:cs typeface="Arial" panose="020B0604020202020204" pitchFamily="34" charset="0"/>
                            </a:rPr>
                            <a:t>Üstel</a:t>
                          </a:r>
                          <a:r>
                            <a:rPr lang="tr-TR" sz="1200" b="0" baseline="0" dirty="0" smtClean="0">
                              <a:solidFill>
                                <a:srgbClr val="0070C0"/>
                              </a:solidFill>
                              <a:effectLst/>
                              <a:latin typeface="Arial" panose="020B0604020202020204" pitchFamily="34" charset="0"/>
                              <a:ea typeface="Calibri"/>
                              <a:cs typeface="Arial" panose="020B0604020202020204" pitchFamily="34" charset="0"/>
                            </a:rPr>
                            <a:t> düzeltme yöntemine göre yardım malzemelerinin talep tahmini, güvenlik (emniyet) stok miktarı ve yeniden sipariş noktası</a:t>
                          </a:r>
                          <a:endParaRPr lang="tr-TR" sz="1200" b="0" dirty="0" smtClean="0">
                            <a:solidFill>
                              <a:srgbClr val="0070C0"/>
                            </a:solidFill>
                            <a:effectLst/>
                            <a:latin typeface="Arial" panose="020B0604020202020204" pitchFamily="34" charset="0"/>
                            <a:ea typeface="Calibri"/>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base">
                            <a:lnSpc>
                              <a:spcPct val="115000"/>
                            </a:lnSpc>
                            <a:spcAft>
                              <a:spcPts val="0"/>
                            </a:spcAft>
                            <a:tabLst>
                              <a:tab pos="90170" algn="l"/>
                              <a:tab pos="450215" algn="l"/>
                              <a:tab pos="540385" algn="l"/>
                            </a:tabLst>
                          </a:pPr>
                          <a:endParaRPr lang="tr-TR" sz="1200" dirty="0">
                            <a:effectLst/>
                            <a:latin typeface="Arial" panose="020B0604020202020204" pitchFamily="34" charset="0"/>
                            <a:ea typeface="Calibri"/>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base">
                            <a:lnSpc>
                              <a:spcPct val="115000"/>
                            </a:lnSpc>
                            <a:spcAft>
                              <a:spcPts val="0"/>
                            </a:spcAft>
                            <a:tabLst>
                              <a:tab pos="90170" algn="l"/>
                              <a:tab pos="450215" algn="l"/>
                              <a:tab pos="540385" algn="l"/>
                            </a:tabLst>
                          </a:pPr>
                          <a:endParaRPr lang="tr-TR" sz="1200" dirty="0">
                            <a:effectLst/>
                            <a:latin typeface="Arial" panose="020B0604020202020204" pitchFamily="34" charset="0"/>
                            <a:ea typeface="Calibri"/>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base">
                            <a:lnSpc>
                              <a:spcPct val="115000"/>
                            </a:lnSpc>
                            <a:spcAft>
                              <a:spcPts val="0"/>
                            </a:spcAft>
                            <a:tabLst>
                              <a:tab pos="90170" algn="l"/>
                              <a:tab pos="450215" algn="l"/>
                              <a:tab pos="540385" algn="l"/>
                            </a:tabLst>
                          </a:pPr>
                          <a:endParaRPr lang="tr-TR" sz="1200" dirty="0">
                            <a:effectLst/>
                            <a:latin typeface="Arial" panose="020B0604020202020204" pitchFamily="34" charset="0"/>
                            <a:ea typeface="Calibri"/>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base">
                            <a:lnSpc>
                              <a:spcPct val="115000"/>
                            </a:lnSpc>
                            <a:spcAft>
                              <a:spcPts val="0"/>
                            </a:spcAft>
                            <a:tabLst>
                              <a:tab pos="90170" algn="l"/>
                              <a:tab pos="450215" algn="l"/>
                              <a:tab pos="540385" algn="l"/>
                            </a:tabLst>
                          </a:pPr>
                          <a:endParaRPr lang="tr-TR" sz="1200" dirty="0">
                            <a:effectLst/>
                            <a:latin typeface="Arial" panose="020B0604020202020204" pitchFamily="34" charset="0"/>
                            <a:ea typeface="Calibri"/>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base">
                            <a:lnSpc>
                              <a:spcPct val="115000"/>
                            </a:lnSpc>
                            <a:spcAft>
                              <a:spcPts val="0"/>
                            </a:spcAft>
                            <a:tabLst>
                              <a:tab pos="90170" algn="l"/>
                              <a:tab pos="450215" algn="l"/>
                              <a:tab pos="540385" algn="l"/>
                            </a:tabLst>
                          </a:pPr>
                          <a:endParaRPr lang="tr-TR" sz="1200" dirty="0">
                            <a:effectLst/>
                            <a:latin typeface="Arial" panose="020B0604020202020204" pitchFamily="34" charset="0"/>
                            <a:ea typeface="Calibri"/>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base">
                            <a:lnSpc>
                              <a:spcPct val="115000"/>
                            </a:lnSpc>
                            <a:spcAft>
                              <a:spcPts val="0"/>
                            </a:spcAft>
                            <a:tabLst>
                              <a:tab pos="90170" algn="l"/>
                              <a:tab pos="450215" algn="l"/>
                              <a:tab pos="540385" algn="l"/>
                            </a:tabLst>
                          </a:pPr>
                          <a:endParaRPr lang="tr-TR" sz="1200" dirty="0">
                            <a:effectLst/>
                            <a:latin typeface="Arial" panose="020B0604020202020204" pitchFamily="34" charset="0"/>
                            <a:ea typeface="Calibri"/>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8364">
                    <a:tc>
                      <a:txBody>
                        <a:bodyPr/>
                        <a:lstStyle/>
                        <a:p>
                          <a:pPr marL="0" marR="0" indent="0" algn="ctr" defTabSz="914400" rtl="0" eaLnBrk="1" fontAlgn="base" latinLnBrk="0" hangingPunct="1">
                            <a:lnSpc>
                              <a:spcPct val="115000"/>
                            </a:lnSpc>
                            <a:spcBef>
                              <a:spcPts val="0"/>
                            </a:spcBef>
                            <a:spcAft>
                              <a:spcPts val="0"/>
                            </a:spcAft>
                            <a:buClrTx/>
                            <a:buSzTx/>
                            <a:buFontTx/>
                            <a:buNone/>
                            <a:tabLst>
                              <a:tab pos="90170" algn="l"/>
                              <a:tab pos="450215" algn="l"/>
                              <a:tab pos="540385" algn="l"/>
                            </a:tabLst>
                            <a:defRPr/>
                          </a:pPr>
                          <a:r>
                            <a:rPr lang="tr-TR" sz="1200" b="1" dirty="0" err="1" smtClean="0">
                              <a:solidFill>
                                <a:srgbClr val="000000"/>
                              </a:solidFill>
                              <a:effectLst/>
                              <a:latin typeface="Arial" panose="020B0604020202020204" pitchFamily="34" charset="0"/>
                              <a:ea typeface="Calibri"/>
                              <a:cs typeface="Arial" panose="020B0604020202020204" pitchFamily="34" charset="0"/>
                            </a:rPr>
                            <a:t>Material</a:t>
                          </a:r>
                          <a:r>
                            <a:rPr lang="tr-TR" sz="1200" b="1" dirty="0">
                              <a:solidFill>
                                <a:srgbClr val="000000"/>
                              </a:solidFill>
                              <a:effectLst/>
                              <a:latin typeface="Arial" panose="020B0604020202020204" pitchFamily="34" charset="0"/>
                              <a:ea typeface="Calibri"/>
                              <a:cs typeface="Arial" panose="020B0604020202020204" pitchFamily="34" charset="0"/>
                            </a:rPr>
                            <a:t> </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spcAft>
                              <a:spcPts val="0"/>
                            </a:spcAft>
                            <a:tabLst>
                              <a:tab pos="90170" algn="l"/>
                              <a:tab pos="450215" algn="l"/>
                              <a:tab pos="540385" algn="l"/>
                            </a:tabLst>
                          </a:pPr>
                          <a:r>
                            <a:rPr lang="tr-TR" sz="1200" b="1" dirty="0">
                              <a:solidFill>
                                <a:srgbClr val="000000"/>
                              </a:solidFill>
                              <a:effectLst/>
                              <a:latin typeface="Arial" panose="020B0604020202020204" pitchFamily="34" charset="0"/>
                              <a:ea typeface="Calibri"/>
                              <a:cs typeface="Arial" panose="020B0604020202020204" pitchFamily="34" charset="0"/>
                            </a:rPr>
                            <a:t>n</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tr-T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178313" t="-306522" r="-469880" b="-956522"/>
                          </a:stretch>
                        </a:blipFill>
                      </a:tcPr>
                    </a:tc>
                    <a:tc>
                      <a:txBody>
                        <a:bodyPr/>
                        <a:lstStyle/>
                        <a:p>
                          <a:pPr algn="ctr" fontAlgn="base">
                            <a:lnSpc>
                              <a:spcPct val="115000"/>
                            </a:lnSpc>
                            <a:spcAft>
                              <a:spcPts val="0"/>
                            </a:spcAft>
                            <a:tabLst>
                              <a:tab pos="90170" algn="l"/>
                              <a:tab pos="450215" algn="l"/>
                              <a:tab pos="540385" algn="l"/>
                            </a:tabLst>
                          </a:pPr>
                          <a:r>
                            <a:rPr lang="tr-TR" sz="1200" b="1" dirty="0" err="1">
                              <a:solidFill>
                                <a:srgbClr val="000000"/>
                              </a:solidFill>
                              <a:effectLst/>
                              <a:latin typeface="Arial" panose="020B0604020202020204" pitchFamily="34" charset="0"/>
                              <a:ea typeface="Calibri"/>
                              <a:cs typeface="Arial" panose="020B0604020202020204" pitchFamily="34" charset="0"/>
                            </a:rPr>
                            <a:t>Ogt</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spcAft>
                              <a:spcPts val="0"/>
                            </a:spcAft>
                            <a:tabLst>
                              <a:tab pos="90170" algn="l"/>
                              <a:tab pos="450215" algn="l"/>
                              <a:tab pos="540385" algn="l"/>
                            </a:tabLst>
                          </a:pPr>
                          <a:r>
                            <a:rPr lang="tr-TR" sz="1200" b="1" dirty="0" err="1">
                              <a:solidFill>
                                <a:srgbClr val="000000"/>
                              </a:solidFill>
                              <a:effectLst/>
                              <a:latin typeface="Arial" panose="020B0604020202020204" pitchFamily="34" charset="0"/>
                              <a:ea typeface="Calibri"/>
                              <a:cs typeface="Arial" panose="020B0604020202020204" pitchFamily="34" charset="0"/>
                            </a:rPr>
                            <a:t>Osd</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spcAft>
                              <a:spcPts val="0"/>
                            </a:spcAft>
                            <a:tabLst>
                              <a:tab pos="90170" algn="l"/>
                              <a:tab pos="450215" algn="l"/>
                              <a:tab pos="540385" algn="l"/>
                            </a:tabLst>
                          </a:pPr>
                          <a:r>
                            <a:rPr lang="tr-TR" sz="1200" b="1" dirty="0" err="1">
                              <a:solidFill>
                                <a:srgbClr val="000000"/>
                              </a:solidFill>
                              <a:effectLst/>
                              <a:latin typeface="Arial" panose="020B0604020202020204" pitchFamily="34" charset="0"/>
                              <a:ea typeface="Calibri"/>
                              <a:cs typeface="Arial" panose="020B0604020202020204" pitchFamily="34" charset="0"/>
                            </a:rPr>
                            <a:t>Gs</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spcAft>
                              <a:spcPts val="0"/>
                            </a:spcAft>
                            <a:tabLst>
                              <a:tab pos="90170" algn="l"/>
                              <a:tab pos="450215" algn="l"/>
                              <a:tab pos="540385" algn="l"/>
                            </a:tabLst>
                          </a:pPr>
                          <a:r>
                            <a:rPr lang="tr-TR" sz="1200" b="1" dirty="0" err="1">
                              <a:solidFill>
                                <a:srgbClr val="000000"/>
                              </a:solidFill>
                              <a:effectLst/>
                              <a:latin typeface="Arial" panose="020B0604020202020204" pitchFamily="34" charset="0"/>
                              <a:ea typeface="Calibri"/>
                              <a:cs typeface="Arial" panose="020B0604020202020204" pitchFamily="34" charset="0"/>
                            </a:rPr>
                            <a:t>ysn</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6116">
                    <a:tc>
                      <a:txBody>
                        <a:bodyPr/>
                        <a:lstStyle/>
                        <a:p>
                          <a:pPr algn="l" fontAlgn="base">
                            <a:lnSpc>
                              <a:spcPct val="115000"/>
                            </a:lnSpc>
                            <a:spcAft>
                              <a:spcPts val="0"/>
                            </a:spcAft>
                            <a:tabLst>
                              <a:tab pos="90170" algn="l"/>
                              <a:tab pos="540385" algn="l"/>
                            </a:tabLst>
                          </a:pPr>
                          <a:r>
                            <a:rPr lang="tr-TR" sz="1200" b="1" dirty="0" err="1" smtClean="0">
                              <a:solidFill>
                                <a:srgbClr val="000000"/>
                              </a:solidFill>
                              <a:effectLst/>
                              <a:latin typeface="Arial" panose="020B0604020202020204" pitchFamily="34" charset="0"/>
                              <a:ea typeface="Calibri"/>
                              <a:cs typeface="Arial" panose="020B0604020202020204" pitchFamily="34" charset="0"/>
                            </a:rPr>
                            <a:t>Tent</a:t>
                          </a:r>
                          <a:r>
                            <a:rPr lang="tr-TR" sz="1200" b="1" dirty="0" smtClean="0">
                              <a:solidFill>
                                <a:srgbClr val="000000"/>
                              </a:solidFill>
                              <a:effectLst/>
                              <a:latin typeface="Arial" panose="020B0604020202020204" pitchFamily="34" charset="0"/>
                              <a:ea typeface="Calibri"/>
                              <a:cs typeface="Arial" panose="020B0604020202020204" pitchFamily="34" charset="0"/>
                            </a:rPr>
                            <a:t> / </a:t>
                          </a:r>
                          <a:r>
                            <a:rPr lang="tr-TR" sz="1200" b="1" dirty="0" smtClean="0">
                              <a:solidFill>
                                <a:srgbClr val="0070C0"/>
                              </a:solidFill>
                              <a:effectLst/>
                              <a:latin typeface="Arial" panose="020B0604020202020204" pitchFamily="34" charset="0"/>
                              <a:ea typeface="Calibri"/>
                              <a:cs typeface="Arial" panose="020B0604020202020204" pitchFamily="34" charset="0"/>
                            </a:rPr>
                            <a:t>Çadır</a:t>
                          </a:r>
                          <a:endParaRPr lang="tr-TR" sz="1200" dirty="0">
                            <a:solidFill>
                              <a:srgbClr val="0070C0"/>
                            </a:solidFill>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ase">
                            <a:lnSpc>
                              <a:spcPct val="115000"/>
                            </a:lnSpc>
                            <a:spcAft>
                              <a:spcPts val="0"/>
                            </a:spcAft>
                            <a:tabLst>
                              <a:tab pos="90170" algn="l"/>
                              <a:tab pos="450215" algn="l"/>
                              <a:tab pos="540385" algn="l"/>
                            </a:tabLst>
                          </a:pPr>
                          <a:r>
                            <a:rPr lang="tr-TR" sz="1200" dirty="0">
                              <a:solidFill>
                                <a:srgbClr val="000000"/>
                              </a:solidFill>
                              <a:effectLst/>
                              <a:latin typeface="Arial" panose="020B0604020202020204" pitchFamily="34" charset="0"/>
                              <a:ea typeface="Calibri"/>
                              <a:cs typeface="Arial" panose="020B0604020202020204" pitchFamily="34" charset="0"/>
                            </a:rPr>
                            <a:t>14</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tr-TR" sz="1200" dirty="0">
                              <a:solidFill>
                                <a:srgbClr val="000000"/>
                              </a:solidFill>
                              <a:effectLst/>
                              <a:latin typeface="Arial" panose="020B0604020202020204" pitchFamily="34" charset="0"/>
                              <a:ea typeface="Calibri"/>
                              <a:cs typeface="Arial" panose="020B0604020202020204" pitchFamily="34" charset="0"/>
                            </a:rPr>
                            <a:t>0,2</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ase">
                            <a:lnSpc>
                              <a:spcPct val="115000"/>
                            </a:lnSpc>
                            <a:spcAft>
                              <a:spcPts val="0"/>
                            </a:spcAft>
                            <a:tabLst>
                              <a:tab pos="90170" algn="l"/>
                              <a:tab pos="450215"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45,939</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tr-TR" sz="1200">
                              <a:solidFill>
                                <a:srgbClr val="000000"/>
                              </a:solidFill>
                              <a:effectLst/>
                              <a:latin typeface="Arial" panose="020B0604020202020204" pitchFamily="34" charset="0"/>
                              <a:ea typeface="Calibri"/>
                              <a:cs typeface="Arial" panose="020B0604020202020204" pitchFamily="34" charset="0"/>
                            </a:rPr>
                            <a:t>30</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tr-TR" sz="1200">
                              <a:solidFill>
                                <a:srgbClr val="000000"/>
                              </a:solidFill>
                              <a:effectLst/>
                              <a:latin typeface="Arial" panose="020B0604020202020204" pitchFamily="34" charset="0"/>
                              <a:ea typeface="Calibri"/>
                              <a:cs typeface="Arial" panose="020B0604020202020204" pitchFamily="34" charset="0"/>
                            </a:rPr>
                            <a:t>12908,208</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ase">
                            <a:lnSpc>
                              <a:spcPct val="115000"/>
                            </a:lnSpc>
                            <a:spcAft>
                              <a:spcPts val="0"/>
                            </a:spcAft>
                            <a:tabLst>
                              <a:tab pos="90170" algn="l"/>
                              <a:tab pos="450215"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14286,378 ≈ 14286</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r h="506116">
                    <a:tc>
                      <a:txBody>
                        <a:bodyPr/>
                        <a:lstStyle/>
                        <a:p>
                          <a:pPr algn="l" fontAlgn="base">
                            <a:lnSpc>
                              <a:spcPct val="115000"/>
                            </a:lnSpc>
                            <a:spcAft>
                              <a:spcPts val="0"/>
                            </a:spcAft>
                            <a:tabLst>
                              <a:tab pos="90170" algn="l"/>
                              <a:tab pos="540385" algn="l"/>
                            </a:tabLst>
                          </a:pPr>
                          <a:r>
                            <a:rPr lang="tr-TR" sz="1200" b="1" dirty="0" err="1" smtClean="0">
                              <a:solidFill>
                                <a:srgbClr val="000000"/>
                              </a:solidFill>
                              <a:effectLst/>
                              <a:latin typeface="Arial" panose="020B0604020202020204" pitchFamily="34" charset="0"/>
                              <a:ea typeface="Calibri"/>
                              <a:cs typeface="Arial" panose="020B0604020202020204" pitchFamily="34" charset="0"/>
                            </a:rPr>
                            <a:t>Blanket</a:t>
                          </a:r>
                          <a:r>
                            <a:rPr lang="tr-TR" sz="1200" b="1" dirty="0" smtClean="0">
                              <a:solidFill>
                                <a:srgbClr val="000000"/>
                              </a:solidFill>
                              <a:effectLst/>
                              <a:latin typeface="Arial" panose="020B0604020202020204" pitchFamily="34" charset="0"/>
                              <a:ea typeface="Calibri"/>
                              <a:cs typeface="Arial" panose="020B0604020202020204" pitchFamily="34" charset="0"/>
                            </a:rPr>
                            <a:t> / </a:t>
                          </a:r>
                          <a:r>
                            <a:rPr lang="tr-TR" sz="1200" b="1" dirty="0" smtClean="0">
                              <a:solidFill>
                                <a:srgbClr val="0070C0"/>
                              </a:solidFill>
                              <a:effectLst/>
                              <a:latin typeface="Arial" panose="020B0604020202020204" pitchFamily="34" charset="0"/>
                              <a:ea typeface="Calibri"/>
                              <a:cs typeface="Arial" panose="020B0604020202020204" pitchFamily="34" charset="0"/>
                            </a:rPr>
                            <a:t>Battaniye</a:t>
                          </a:r>
                          <a:endParaRPr lang="tr-TR" sz="1200" dirty="0">
                            <a:solidFill>
                              <a:srgbClr val="0070C0"/>
                            </a:solidFill>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450215" algn="l"/>
                              <a:tab pos="540385" algn="l"/>
                            </a:tabLst>
                          </a:pPr>
                          <a:r>
                            <a:rPr lang="tr-TR" sz="1200" dirty="0">
                              <a:solidFill>
                                <a:srgbClr val="000000"/>
                              </a:solidFill>
                              <a:effectLst/>
                              <a:latin typeface="Arial" panose="020B0604020202020204" pitchFamily="34" charset="0"/>
                              <a:ea typeface="Calibri"/>
                              <a:cs typeface="Arial" panose="020B0604020202020204" pitchFamily="34" charset="0"/>
                            </a:rPr>
                            <a:t>14</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15000"/>
                            </a:lnSpc>
                            <a:spcAft>
                              <a:spcPts val="0"/>
                            </a:spcAft>
                          </a:pPr>
                          <a:r>
                            <a:rPr lang="tr-TR" sz="1200">
                              <a:solidFill>
                                <a:srgbClr val="000000"/>
                              </a:solidFill>
                              <a:effectLst/>
                              <a:latin typeface="Arial" panose="020B0604020202020204" pitchFamily="34" charset="0"/>
                              <a:ea typeface="Calibri"/>
                              <a:cs typeface="Arial" panose="020B0604020202020204" pitchFamily="34" charset="0"/>
                            </a:rPr>
                            <a:t>0,2</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450215" algn="l"/>
                              <a:tab pos="540385" algn="l"/>
                            </a:tabLst>
                          </a:pPr>
                          <a:r>
                            <a:rPr lang="tr-TR" sz="1200" dirty="0">
                              <a:solidFill>
                                <a:srgbClr val="000000"/>
                              </a:solidFill>
                              <a:effectLst/>
                              <a:latin typeface="Arial" panose="020B0604020202020204" pitchFamily="34" charset="0"/>
                              <a:ea typeface="Calibri"/>
                              <a:cs typeface="Arial" panose="020B0604020202020204" pitchFamily="34" charset="0"/>
                            </a:rPr>
                            <a:t>92,584</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15000"/>
                            </a:lnSpc>
                            <a:spcAft>
                              <a:spcPts val="0"/>
                            </a:spcAft>
                          </a:pPr>
                          <a:r>
                            <a:rPr lang="tr-TR" sz="1200" dirty="0">
                              <a:solidFill>
                                <a:srgbClr val="000000"/>
                              </a:solidFill>
                              <a:effectLst/>
                              <a:latin typeface="Arial" panose="020B0604020202020204" pitchFamily="34" charset="0"/>
                              <a:ea typeface="Calibri"/>
                              <a:cs typeface="Arial" panose="020B0604020202020204" pitchFamily="34" charset="0"/>
                            </a:rPr>
                            <a:t>30</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15000"/>
                            </a:lnSpc>
                            <a:spcAft>
                              <a:spcPts val="0"/>
                            </a:spcAft>
                          </a:pPr>
                          <a:r>
                            <a:rPr lang="tr-TR" sz="1200" dirty="0">
                              <a:solidFill>
                                <a:srgbClr val="000000"/>
                              </a:solidFill>
                              <a:effectLst/>
                              <a:latin typeface="Arial" panose="020B0604020202020204" pitchFamily="34" charset="0"/>
                              <a:ea typeface="Calibri"/>
                              <a:cs typeface="Arial" panose="020B0604020202020204" pitchFamily="34" charset="0"/>
                            </a:rPr>
                            <a:t>26383,203</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450215"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29160,723 ≈ 29161</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r>
                  <a:tr h="506116">
                    <a:tc>
                      <a:txBody>
                        <a:bodyPr/>
                        <a:lstStyle/>
                        <a:p>
                          <a:pPr algn="l" fontAlgn="base">
                            <a:lnSpc>
                              <a:spcPct val="115000"/>
                            </a:lnSpc>
                            <a:spcAft>
                              <a:spcPts val="0"/>
                            </a:spcAft>
                            <a:tabLst>
                              <a:tab pos="90170" algn="l"/>
                              <a:tab pos="540385" algn="l"/>
                            </a:tabLst>
                          </a:pPr>
                          <a:r>
                            <a:rPr lang="tr-TR" sz="1200" b="1" dirty="0" err="1" smtClean="0">
                              <a:solidFill>
                                <a:srgbClr val="000000"/>
                              </a:solidFill>
                              <a:effectLst/>
                              <a:latin typeface="Arial" panose="020B0604020202020204" pitchFamily="34" charset="0"/>
                              <a:ea typeface="Calibri"/>
                              <a:cs typeface="Arial" panose="020B0604020202020204" pitchFamily="34" charset="0"/>
                            </a:rPr>
                            <a:t>Bed</a:t>
                          </a:r>
                          <a:r>
                            <a:rPr lang="tr-TR" sz="1200" b="1" dirty="0" smtClean="0">
                              <a:solidFill>
                                <a:srgbClr val="000000"/>
                              </a:solidFill>
                              <a:effectLst/>
                              <a:latin typeface="Arial" panose="020B0604020202020204" pitchFamily="34" charset="0"/>
                              <a:ea typeface="Calibri"/>
                              <a:cs typeface="Arial" panose="020B0604020202020204" pitchFamily="34" charset="0"/>
                            </a:rPr>
                            <a:t> / </a:t>
                          </a:r>
                          <a:r>
                            <a:rPr lang="tr-TR" sz="1200" b="1" dirty="0" smtClean="0">
                              <a:solidFill>
                                <a:srgbClr val="0070C0"/>
                              </a:solidFill>
                              <a:effectLst/>
                              <a:latin typeface="Arial" panose="020B0604020202020204" pitchFamily="34" charset="0"/>
                              <a:ea typeface="Calibri"/>
                              <a:cs typeface="Arial" panose="020B0604020202020204" pitchFamily="34" charset="0"/>
                            </a:rPr>
                            <a:t>Yatak</a:t>
                          </a:r>
                          <a:endParaRPr lang="tr-TR" sz="1200" dirty="0">
                            <a:solidFill>
                              <a:srgbClr val="0070C0"/>
                            </a:solidFill>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450215"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14</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15000"/>
                            </a:lnSpc>
                            <a:spcAft>
                              <a:spcPts val="0"/>
                            </a:spcAft>
                          </a:pPr>
                          <a:r>
                            <a:rPr lang="tr-TR" sz="1200" dirty="0">
                              <a:solidFill>
                                <a:srgbClr val="000000"/>
                              </a:solidFill>
                              <a:effectLst/>
                              <a:latin typeface="Arial" panose="020B0604020202020204" pitchFamily="34" charset="0"/>
                              <a:ea typeface="Calibri"/>
                              <a:cs typeface="Arial" panose="020B0604020202020204" pitchFamily="34" charset="0"/>
                            </a:rPr>
                            <a:t>0,2</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450215" algn="l"/>
                              <a:tab pos="540385" algn="l"/>
                            </a:tabLst>
                          </a:pPr>
                          <a:r>
                            <a:rPr lang="tr-TR" sz="1200" dirty="0">
                              <a:solidFill>
                                <a:srgbClr val="000000"/>
                              </a:solidFill>
                              <a:effectLst/>
                              <a:latin typeface="Arial" panose="020B0604020202020204" pitchFamily="34" charset="0"/>
                              <a:ea typeface="Calibri"/>
                              <a:cs typeface="Arial" panose="020B0604020202020204" pitchFamily="34" charset="0"/>
                            </a:rPr>
                            <a:t>4,535</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15000"/>
                            </a:lnSpc>
                            <a:spcAft>
                              <a:spcPts val="0"/>
                            </a:spcAft>
                          </a:pPr>
                          <a:r>
                            <a:rPr lang="tr-TR" sz="1200" dirty="0">
                              <a:solidFill>
                                <a:srgbClr val="000000"/>
                              </a:solidFill>
                              <a:effectLst/>
                              <a:latin typeface="Arial" panose="020B0604020202020204" pitchFamily="34" charset="0"/>
                              <a:ea typeface="Calibri"/>
                              <a:cs typeface="Arial" panose="020B0604020202020204" pitchFamily="34" charset="0"/>
                            </a:rPr>
                            <a:t>30</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15000"/>
                            </a:lnSpc>
                            <a:spcAft>
                              <a:spcPts val="0"/>
                            </a:spcAft>
                          </a:pPr>
                          <a:r>
                            <a:rPr lang="tr-TR" sz="1200" dirty="0">
                              <a:solidFill>
                                <a:srgbClr val="000000"/>
                              </a:solidFill>
                              <a:effectLst/>
                              <a:latin typeface="Arial" panose="020B0604020202020204" pitchFamily="34" charset="0"/>
                              <a:ea typeface="Calibri"/>
                              <a:cs typeface="Arial" panose="020B0604020202020204" pitchFamily="34" charset="0"/>
                            </a:rPr>
                            <a:t>1427,341</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450215"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1563,391 ≈ 1563</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r>
                  <a:tr h="506116">
                    <a:tc>
                      <a:txBody>
                        <a:bodyPr/>
                        <a:lstStyle/>
                        <a:p>
                          <a:pPr algn="l" fontAlgn="base">
                            <a:lnSpc>
                              <a:spcPct val="115000"/>
                            </a:lnSpc>
                            <a:spcAft>
                              <a:spcPts val="0"/>
                            </a:spcAft>
                            <a:tabLst>
                              <a:tab pos="90170" algn="l"/>
                              <a:tab pos="540385" algn="l"/>
                            </a:tabLst>
                          </a:pPr>
                          <a:r>
                            <a:rPr lang="tr-TR" sz="1200" b="1" dirty="0" err="1" smtClean="0">
                              <a:effectLst/>
                              <a:latin typeface="Arial" panose="020B0604020202020204" pitchFamily="34" charset="0"/>
                              <a:ea typeface="Calibri"/>
                              <a:cs typeface="Arial" panose="020B0604020202020204" pitchFamily="34" charset="0"/>
                            </a:rPr>
                            <a:t>Heater</a:t>
                          </a:r>
                          <a:r>
                            <a:rPr lang="tr-TR" sz="1200" b="1" dirty="0" smtClean="0">
                              <a:effectLst/>
                              <a:latin typeface="Arial" panose="020B0604020202020204" pitchFamily="34" charset="0"/>
                              <a:ea typeface="Calibri"/>
                              <a:cs typeface="Arial" panose="020B0604020202020204" pitchFamily="34" charset="0"/>
                            </a:rPr>
                            <a:t> / </a:t>
                          </a:r>
                          <a:r>
                            <a:rPr lang="tr-TR" sz="1200" b="1" dirty="0" smtClean="0">
                              <a:solidFill>
                                <a:srgbClr val="0070C0"/>
                              </a:solidFill>
                              <a:effectLst/>
                              <a:latin typeface="Arial" panose="020B0604020202020204" pitchFamily="34" charset="0"/>
                              <a:ea typeface="Calibri"/>
                              <a:cs typeface="Arial" panose="020B0604020202020204" pitchFamily="34" charset="0"/>
                            </a:rPr>
                            <a:t>Isıtıcı</a:t>
                          </a:r>
                          <a:endParaRPr lang="tr-TR" sz="1200" dirty="0">
                            <a:solidFill>
                              <a:srgbClr val="0070C0"/>
                            </a:solidFill>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450215"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14</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15000"/>
                            </a:lnSpc>
                            <a:spcAft>
                              <a:spcPts val="0"/>
                            </a:spcAft>
                          </a:pPr>
                          <a:r>
                            <a:rPr lang="tr-TR" sz="1200" dirty="0">
                              <a:solidFill>
                                <a:srgbClr val="000000"/>
                              </a:solidFill>
                              <a:effectLst/>
                              <a:latin typeface="Arial" panose="020B0604020202020204" pitchFamily="34" charset="0"/>
                              <a:ea typeface="Calibri"/>
                              <a:cs typeface="Arial" panose="020B0604020202020204" pitchFamily="34" charset="0"/>
                            </a:rPr>
                            <a:t>0,2</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450215"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29,906</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15000"/>
                            </a:lnSpc>
                            <a:spcAft>
                              <a:spcPts val="0"/>
                            </a:spcAft>
                          </a:pPr>
                          <a:r>
                            <a:rPr lang="tr-TR" sz="1200">
                              <a:solidFill>
                                <a:srgbClr val="000000"/>
                              </a:solidFill>
                              <a:effectLst/>
                              <a:latin typeface="Arial" panose="020B0604020202020204" pitchFamily="34" charset="0"/>
                              <a:ea typeface="Calibri"/>
                              <a:cs typeface="Arial" panose="020B0604020202020204" pitchFamily="34" charset="0"/>
                            </a:rPr>
                            <a:t>30</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a:lnSpc>
                              <a:spcPct val="115000"/>
                            </a:lnSpc>
                            <a:spcAft>
                              <a:spcPts val="0"/>
                            </a:spcAft>
                          </a:pPr>
                          <a:r>
                            <a:rPr lang="tr-TR" sz="1200" dirty="0">
                              <a:solidFill>
                                <a:srgbClr val="000000"/>
                              </a:solidFill>
                              <a:effectLst/>
                              <a:latin typeface="Arial" panose="020B0604020202020204" pitchFamily="34" charset="0"/>
                              <a:ea typeface="Calibri"/>
                              <a:cs typeface="Arial" panose="020B0604020202020204" pitchFamily="34" charset="0"/>
                            </a:rPr>
                            <a:t>8401,298</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450215"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9298,478 ≈ 9298</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r>
                  <a:tr h="658994">
                    <a:tc>
                      <a:txBody>
                        <a:bodyPr/>
                        <a:lstStyle/>
                        <a:p>
                          <a:pPr algn="l" fontAlgn="base">
                            <a:lnSpc>
                              <a:spcPct val="115000"/>
                            </a:lnSpc>
                            <a:spcAft>
                              <a:spcPts val="0"/>
                            </a:spcAft>
                            <a:tabLst>
                              <a:tab pos="90170" algn="l"/>
                              <a:tab pos="540385" algn="l"/>
                            </a:tabLst>
                          </a:pPr>
                          <a:r>
                            <a:rPr lang="tr-TR" sz="1200" b="1" dirty="0" smtClean="0">
                              <a:solidFill>
                                <a:srgbClr val="000000"/>
                              </a:solidFill>
                              <a:effectLst/>
                              <a:latin typeface="Arial" panose="020B0604020202020204" pitchFamily="34" charset="0"/>
                              <a:ea typeface="Calibri"/>
                              <a:cs typeface="Arial" panose="020B0604020202020204" pitchFamily="34" charset="0"/>
                            </a:rPr>
                            <a:t>Kitchen / </a:t>
                          </a:r>
                          <a:r>
                            <a:rPr lang="tr-TR" sz="1200" b="1" dirty="0" smtClean="0">
                              <a:solidFill>
                                <a:srgbClr val="0070C0"/>
                              </a:solidFill>
                              <a:effectLst/>
                              <a:latin typeface="Arial" panose="020B0604020202020204" pitchFamily="34" charset="0"/>
                              <a:ea typeface="Calibri"/>
                              <a:cs typeface="Arial" panose="020B0604020202020204" pitchFamily="34" charset="0"/>
                            </a:rPr>
                            <a:t>Mutfak </a:t>
                          </a:r>
                          <a:r>
                            <a:rPr lang="tr-TR" sz="1200" b="1" dirty="0">
                              <a:solidFill>
                                <a:srgbClr val="0070C0"/>
                              </a:solidFill>
                              <a:effectLst/>
                              <a:latin typeface="Arial" panose="020B0604020202020204" pitchFamily="34" charset="0"/>
                              <a:ea typeface="Calibri"/>
                              <a:cs typeface="Arial" panose="020B0604020202020204" pitchFamily="34" charset="0"/>
                            </a:rPr>
                            <a:t>Seti</a:t>
                          </a:r>
                          <a:endParaRPr lang="tr-TR" sz="1200" dirty="0">
                            <a:solidFill>
                              <a:srgbClr val="0070C0"/>
                            </a:solidFill>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15000"/>
                            </a:lnSpc>
                            <a:spcBef>
                              <a:spcPts val="0"/>
                            </a:spcBef>
                            <a:spcAft>
                              <a:spcPts val="0"/>
                            </a:spcAft>
                            <a:buClrTx/>
                            <a:buSzTx/>
                            <a:buFontTx/>
                            <a:buNone/>
                            <a:tabLst>
                              <a:tab pos="90170" algn="l"/>
                              <a:tab pos="450215" algn="l"/>
                              <a:tab pos="540385" algn="l"/>
                            </a:tabLst>
                            <a:defRPr/>
                          </a:pPr>
                          <a:r>
                            <a:rPr kumimoji="0" lang="tr-TR" sz="1200" b="0" i="0" u="none" strike="noStrike" kern="1200" cap="none" spc="0" normalizeH="0" baseline="0" noProof="0" dirty="0" smtClean="0">
                              <a:ln>
                                <a:noFill/>
                              </a:ln>
                              <a:solidFill>
                                <a:srgbClr val="000000"/>
                              </a:solidFill>
                              <a:effectLst/>
                              <a:uLnTx/>
                              <a:uFillTx/>
                              <a:latin typeface="Arial" panose="020B0604020202020204" pitchFamily="34" charset="0"/>
                              <a:ea typeface="Calibri"/>
                              <a:cs typeface="Arial" panose="020B0604020202020204" pitchFamily="34" charset="0"/>
                            </a:rPr>
                            <a:t>14</a:t>
                          </a:r>
                          <a:endParaRPr kumimoji="0" lang="tr-TR" sz="12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endParaRPr>
                        </a:p>
                        <a:p>
                          <a:endParaRPr lang="tr-TR" sz="1200" dirty="0">
                            <a:latin typeface="Arial" panose="020B0604020202020204" pitchFamily="34" charset="0"/>
                            <a:cs typeface="Arial" panose="020B060402020202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15000"/>
                            </a:lnSpc>
                            <a:spcBef>
                              <a:spcPts val="0"/>
                            </a:spcBef>
                            <a:spcAft>
                              <a:spcPts val="0"/>
                            </a:spcAft>
                            <a:buClrTx/>
                            <a:buSzTx/>
                            <a:buFontTx/>
                            <a:buNone/>
                            <a:tabLst>
                              <a:tab pos="90170" algn="l"/>
                              <a:tab pos="450215" algn="l"/>
                              <a:tab pos="540385" algn="l"/>
                            </a:tabLst>
                            <a:defRPr/>
                          </a:pPr>
                          <a:r>
                            <a:rPr kumimoji="0" lang="tr-TR" sz="1200" b="0" i="0" u="none" strike="noStrike" kern="1200" cap="none" spc="0" normalizeH="0" baseline="0" noProof="0" dirty="0" smtClean="0">
                              <a:ln>
                                <a:noFill/>
                              </a:ln>
                              <a:solidFill>
                                <a:srgbClr val="000000"/>
                              </a:solidFill>
                              <a:effectLst/>
                              <a:uLnTx/>
                              <a:uFillTx/>
                              <a:latin typeface="Arial" panose="020B0604020202020204" pitchFamily="34" charset="0"/>
                              <a:ea typeface="Calibri"/>
                              <a:cs typeface="Arial" panose="020B0604020202020204" pitchFamily="34" charset="0"/>
                            </a:rPr>
                            <a:t>0,2</a:t>
                          </a:r>
                          <a:endParaRPr kumimoji="0" lang="tr-TR" sz="12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endParaRPr>
                        </a:p>
                        <a:p>
                          <a:endParaRPr lang="tr-TR" sz="1200" dirty="0">
                            <a:latin typeface="Arial" panose="020B0604020202020204" pitchFamily="34" charset="0"/>
                            <a:cs typeface="Arial" panose="020B060402020202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15000"/>
                            </a:lnSpc>
                            <a:spcBef>
                              <a:spcPts val="0"/>
                            </a:spcBef>
                            <a:spcAft>
                              <a:spcPts val="0"/>
                            </a:spcAft>
                            <a:buClrTx/>
                            <a:buSzTx/>
                            <a:buFontTx/>
                            <a:buNone/>
                            <a:tabLst>
                              <a:tab pos="90170" algn="l"/>
                              <a:tab pos="450215" algn="l"/>
                              <a:tab pos="540385" algn="l"/>
                            </a:tabLst>
                            <a:defRPr/>
                          </a:pPr>
                          <a:r>
                            <a:rPr kumimoji="0" lang="tr-TR" sz="1200" b="0" i="0" u="none" strike="noStrike" kern="1200" cap="none" spc="0" normalizeH="0" baseline="0" noProof="0" dirty="0" smtClean="0">
                              <a:ln>
                                <a:noFill/>
                              </a:ln>
                              <a:solidFill>
                                <a:srgbClr val="000000"/>
                              </a:solidFill>
                              <a:effectLst/>
                              <a:uLnTx/>
                              <a:uFillTx/>
                              <a:latin typeface="Arial" panose="020B0604020202020204" pitchFamily="34" charset="0"/>
                              <a:ea typeface="Calibri"/>
                              <a:cs typeface="Arial" panose="020B0604020202020204" pitchFamily="34" charset="0"/>
                            </a:rPr>
                            <a:t>2,205</a:t>
                          </a:r>
                          <a:endParaRPr kumimoji="0" lang="tr-TR" sz="12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endParaRPr>
                        </a:p>
                        <a:p>
                          <a:endParaRPr lang="tr-TR" sz="1200" dirty="0">
                            <a:latin typeface="Arial" panose="020B0604020202020204" pitchFamily="34" charset="0"/>
                            <a:cs typeface="Arial" panose="020B060402020202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srgbClr val="000000"/>
                              </a:solidFill>
                              <a:effectLst/>
                              <a:uLnTx/>
                              <a:uFillTx/>
                              <a:latin typeface="Arial" panose="020B0604020202020204" pitchFamily="34" charset="0"/>
                              <a:ea typeface="Calibri"/>
                              <a:cs typeface="Arial" panose="020B0604020202020204" pitchFamily="34" charset="0"/>
                            </a:rPr>
                            <a:t>30</a:t>
                          </a:r>
                          <a:endParaRPr kumimoji="0" lang="tr-TR" sz="12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endParaRPr>
                        </a:p>
                        <a:p>
                          <a:endParaRPr lang="tr-TR" sz="1200" dirty="0">
                            <a:latin typeface="Arial" panose="020B0604020202020204" pitchFamily="34" charset="0"/>
                            <a:cs typeface="Arial" panose="020B060402020202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tr-TR" sz="1200" b="0" i="0" u="none" strike="noStrike" kern="1200" cap="none" spc="0" normalizeH="0" baseline="0" noProof="0" dirty="0" smtClean="0">
                              <a:ln>
                                <a:noFill/>
                              </a:ln>
                              <a:solidFill>
                                <a:srgbClr val="000000"/>
                              </a:solidFill>
                              <a:effectLst/>
                              <a:uLnTx/>
                              <a:uFillTx/>
                              <a:latin typeface="Arial" panose="020B0604020202020204" pitchFamily="34" charset="0"/>
                              <a:ea typeface="Calibri"/>
                              <a:cs typeface="Arial" panose="020B0604020202020204" pitchFamily="34" charset="0"/>
                            </a:rPr>
                            <a:t>652,498</a:t>
                          </a:r>
                          <a:endParaRPr kumimoji="0" lang="tr-TR" sz="12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endParaRPr>
                        </a:p>
                        <a:p>
                          <a:endParaRPr lang="tr-TR" sz="1200" dirty="0">
                            <a:latin typeface="Arial" panose="020B0604020202020204" pitchFamily="34" charset="0"/>
                            <a:cs typeface="Arial" panose="020B060402020202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15000"/>
                            </a:lnSpc>
                            <a:spcBef>
                              <a:spcPts val="0"/>
                            </a:spcBef>
                            <a:spcAft>
                              <a:spcPts val="0"/>
                            </a:spcAft>
                            <a:buClrTx/>
                            <a:buSzTx/>
                            <a:buFontTx/>
                            <a:buNone/>
                            <a:tabLst>
                              <a:tab pos="90170" algn="l"/>
                              <a:tab pos="450215" algn="l"/>
                              <a:tab pos="540385" algn="l"/>
                            </a:tabLst>
                            <a:defRPr/>
                          </a:pPr>
                          <a:r>
                            <a:rPr lang="tr-TR" sz="1200" dirty="0">
                              <a:effectLst/>
                              <a:latin typeface="Arial" panose="020B0604020202020204" pitchFamily="34" charset="0"/>
                              <a:ea typeface="Calibri"/>
                              <a:cs typeface="Arial" panose="020B0604020202020204" pitchFamily="34" charset="0"/>
                            </a:rPr>
                            <a:t> </a:t>
                          </a:r>
                          <a:r>
                            <a:rPr kumimoji="0" lang="tr-TR" sz="1200" b="0" i="0" u="none" strike="noStrike" kern="1200" cap="none" spc="0" normalizeH="0" baseline="0" noProof="0" dirty="0" smtClean="0">
                              <a:ln>
                                <a:noFill/>
                              </a:ln>
                              <a:solidFill>
                                <a:srgbClr val="000000"/>
                              </a:solidFill>
                              <a:effectLst/>
                              <a:uLnTx/>
                              <a:uFillTx/>
                              <a:latin typeface="Arial" panose="020B0604020202020204" pitchFamily="34" charset="0"/>
                              <a:ea typeface="Calibri"/>
                              <a:cs typeface="Arial" panose="020B0604020202020204" pitchFamily="34" charset="0"/>
                            </a:rPr>
                            <a:t>718,648 ≈ 719</a:t>
                          </a:r>
                          <a:endParaRPr kumimoji="0" lang="tr-TR" sz="1200" b="0" i="0" u="none" strike="noStrike" kern="1200" cap="none" spc="0" normalizeH="0" baseline="0" noProof="0" dirty="0" smtClean="0">
                            <a:ln>
                              <a:noFill/>
                            </a:ln>
                            <a:solidFill>
                              <a:prstClr val="black"/>
                            </a:solidFill>
                            <a:effectLst/>
                            <a:uLnTx/>
                            <a:uFillTx/>
                            <a:latin typeface="Arial" panose="020B0604020202020204" pitchFamily="34" charset="0"/>
                            <a:ea typeface="Calibri"/>
                            <a:cs typeface="Arial" panose="020B0604020202020204" pitchFamily="34" charset="0"/>
                          </a:endParaRPr>
                        </a:p>
                        <a:p>
                          <a:pPr>
                            <a:lnSpc>
                              <a:spcPct val="115000"/>
                            </a:lnSpc>
                            <a:spcAft>
                              <a:spcPts val="1000"/>
                            </a:spcAft>
                          </a:pPr>
                          <a:endParaRPr lang="tr-TR" sz="1200" dirty="0">
                            <a:effectLst/>
                            <a:latin typeface="Arial" panose="020B0604020202020204" pitchFamily="34" charset="0"/>
                            <a:ea typeface="Calibri"/>
                            <a:cs typeface="Arial" panose="020B060402020202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mc:Fallback>
      </mc:AlternateContent>
    </p:spTree>
    <p:extLst>
      <p:ext uri="{BB962C8B-B14F-4D97-AF65-F5344CB8AC3E}">
        <p14:creationId xmlns:p14="http://schemas.microsoft.com/office/powerpoint/2010/main" val="15767507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685800"/>
            <a:ext cx="7543800" cy="5479504"/>
          </a:xfrm>
        </p:spPr>
        <p:txBody>
          <a:bodyPr>
            <a:normAutofit fontScale="92500" lnSpcReduction="20000"/>
          </a:bodyPr>
          <a:lstStyle/>
          <a:p>
            <a:pPr algn="just"/>
            <a:r>
              <a:rPr lang="en-US" dirty="0">
                <a:latin typeface="Arial" panose="020B0604020202020204" pitchFamily="34" charset="0"/>
                <a:cs typeface="Arial" panose="020B0604020202020204" pitchFamily="34" charset="0"/>
              </a:rPr>
              <a:t>The stock levels which according to the exponential smoothing </a:t>
            </a:r>
            <a:r>
              <a:rPr lang="en-US" dirty="0" smtClean="0">
                <a:latin typeface="Arial" panose="020B0604020202020204" pitchFamily="34" charset="0"/>
                <a:cs typeface="Arial" panose="020B0604020202020204" pitchFamily="34" charset="0"/>
              </a:rPr>
              <a:t>method </a:t>
            </a:r>
            <a:r>
              <a:rPr lang="en-US" dirty="0">
                <a:latin typeface="Arial" panose="020B0604020202020204" pitchFamily="34" charset="0"/>
                <a:cs typeface="Arial" panose="020B0604020202020204" pitchFamily="34" charset="0"/>
              </a:rPr>
              <a:t>while the lower level according to simple moving average method and weighted moving average </a:t>
            </a:r>
            <a:r>
              <a:rPr lang="en-US" dirty="0" smtClean="0">
                <a:latin typeface="Arial" panose="020B0604020202020204" pitchFamily="34" charset="0"/>
                <a:cs typeface="Arial" panose="020B0604020202020204" pitchFamily="34" charset="0"/>
              </a:rPr>
              <a:t>method</a:t>
            </a:r>
            <a:r>
              <a:rPr lang="tr-TR"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according to the simple averages method were at a higher </a:t>
            </a:r>
            <a:r>
              <a:rPr lang="en-US" dirty="0" smtClean="0">
                <a:latin typeface="Arial" panose="020B0604020202020204" pitchFamily="34" charset="0"/>
                <a:cs typeface="Arial" panose="020B0604020202020204" pitchFamily="34" charset="0"/>
              </a:rPr>
              <a:t>level</a:t>
            </a:r>
            <a:r>
              <a:rPr lang="tr-TR" dirty="0" smtClean="0">
                <a:latin typeface="Arial" panose="020B0604020202020204" pitchFamily="34" charset="0"/>
                <a:cs typeface="Arial" panose="020B0604020202020204" pitchFamily="34" charset="0"/>
              </a:rPr>
              <a:t> (</a:t>
            </a:r>
            <a:r>
              <a:rPr lang="tr-TR" dirty="0" err="1" smtClean="0">
                <a:latin typeface="Arial" panose="020B0604020202020204" pitchFamily="34" charset="0"/>
                <a:cs typeface="Arial" panose="020B0604020202020204" pitchFamily="34" charset="0"/>
              </a:rPr>
              <a:t>Table</a:t>
            </a:r>
            <a:r>
              <a:rPr lang="tr-TR" dirty="0" smtClean="0">
                <a:latin typeface="Arial" panose="020B0604020202020204" pitchFamily="34" charset="0"/>
                <a:cs typeface="Arial" panose="020B0604020202020204" pitchFamily="34" charset="0"/>
              </a:rPr>
              <a:t> 4)</a:t>
            </a:r>
            <a:r>
              <a:rPr lang="en-US" dirty="0" smtClean="0">
                <a:latin typeface="Arial" panose="020B0604020202020204" pitchFamily="34" charset="0"/>
                <a:cs typeface="Arial" panose="020B0604020202020204" pitchFamily="34" charset="0"/>
              </a:rPr>
              <a:t>.</a:t>
            </a:r>
            <a:endParaRPr lang="tr-TR" dirty="0" smtClean="0">
              <a:latin typeface="Arial" panose="020B0604020202020204" pitchFamily="34" charset="0"/>
              <a:cs typeface="Arial" panose="020B0604020202020204" pitchFamily="34" charset="0"/>
            </a:endParaRPr>
          </a:p>
          <a:p>
            <a:pPr lvl="0" algn="just">
              <a:buClr>
                <a:srgbClr val="AD0101"/>
              </a:buClr>
            </a:pPr>
            <a:r>
              <a:rPr lang="en-US" dirty="0">
                <a:solidFill>
                  <a:prstClr val="black"/>
                </a:solidFill>
                <a:latin typeface="Arial" panose="020B0604020202020204" pitchFamily="34" charset="0"/>
                <a:cs typeface="Arial" panose="020B0604020202020204" pitchFamily="34" charset="0"/>
              </a:rPr>
              <a:t>In addition, according to the results, for stock control or demand forecasting methods of focusing on near-term the stock levels </a:t>
            </a:r>
            <a:r>
              <a:rPr lang="tr-TR" dirty="0" err="1">
                <a:solidFill>
                  <a:prstClr val="black"/>
                </a:solidFill>
                <a:latin typeface="Arial" panose="020B0604020202020204" pitchFamily="34" charset="0"/>
                <a:cs typeface="Arial" panose="020B0604020202020204" pitchFamily="34" charset="0"/>
              </a:rPr>
              <a:t>were</a:t>
            </a:r>
            <a:r>
              <a:rPr lang="tr-TR" dirty="0">
                <a:solidFill>
                  <a:prstClr val="black"/>
                </a:solidFill>
                <a:latin typeface="Arial" panose="020B0604020202020204" pitchFamily="34" charset="0"/>
                <a:cs typeface="Arial" panose="020B0604020202020204" pitchFamily="34" charset="0"/>
              </a:rPr>
              <a:t> </a:t>
            </a:r>
            <a:r>
              <a:rPr lang="en-US" dirty="0">
                <a:solidFill>
                  <a:prstClr val="black"/>
                </a:solidFill>
                <a:latin typeface="Arial" panose="020B0604020202020204" pitchFamily="34" charset="0"/>
                <a:cs typeface="Arial" panose="020B0604020202020204" pitchFamily="34" charset="0"/>
              </a:rPr>
              <a:t>found</a:t>
            </a:r>
            <a:r>
              <a:rPr lang="tr-TR" dirty="0">
                <a:solidFill>
                  <a:prstClr val="black"/>
                </a:solidFill>
                <a:latin typeface="Arial" panose="020B0604020202020204" pitchFamily="34" charset="0"/>
                <a:cs typeface="Arial" panose="020B0604020202020204" pitchFamily="34" charset="0"/>
              </a:rPr>
              <a:t> </a:t>
            </a:r>
            <a:r>
              <a:rPr lang="tr-TR" dirty="0" err="1">
                <a:solidFill>
                  <a:prstClr val="black"/>
                </a:solidFill>
                <a:latin typeface="Arial" panose="020B0604020202020204" pitchFamily="34" charset="0"/>
                <a:cs typeface="Arial" panose="020B0604020202020204" pitchFamily="34" charset="0"/>
              </a:rPr>
              <a:t>to</a:t>
            </a:r>
            <a:r>
              <a:rPr lang="tr-TR" dirty="0">
                <a:solidFill>
                  <a:prstClr val="black"/>
                </a:solidFill>
                <a:latin typeface="Arial" panose="020B0604020202020204" pitchFamily="34" charset="0"/>
                <a:cs typeface="Arial" panose="020B0604020202020204" pitchFamily="34" charset="0"/>
              </a:rPr>
              <a:t> be </a:t>
            </a:r>
            <a:r>
              <a:rPr lang="en-US" dirty="0">
                <a:solidFill>
                  <a:prstClr val="black"/>
                </a:solidFill>
                <a:latin typeface="Arial" panose="020B0604020202020204" pitchFamily="34" charset="0"/>
                <a:cs typeface="Arial" panose="020B0604020202020204" pitchFamily="34" charset="0"/>
              </a:rPr>
              <a:t>higher</a:t>
            </a:r>
            <a:r>
              <a:rPr lang="en-US" dirty="0" smtClean="0">
                <a:solidFill>
                  <a:prstClr val="black"/>
                </a:solidFill>
                <a:latin typeface="Arial" panose="020B0604020202020204" pitchFamily="34" charset="0"/>
                <a:cs typeface="Arial" panose="020B0604020202020204" pitchFamily="34" charset="0"/>
              </a:rPr>
              <a:t>.</a:t>
            </a:r>
            <a:endParaRPr lang="tr-TR" dirty="0" smtClean="0">
              <a:latin typeface="Arial" panose="020B0604020202020204" pitchFamily="34" charset="0"/>
              <a:cs typeface="Arial" panose="020B0604020202020204" pitchFamily="34" charset="0"/>
            </a:endParaRPr>
          </a:p>
          <a:p>
            <a:pPr marL="0" indent="0" algn="just">
              <a:buNone/>
            </a:pPr>
            <a:endParaRPr lang="tr-TR" dirty="0" smtClean="0">
              <a:latin typeface="Arial" panose="020B0604020202020204" pitchFamily="34" charset="0"/>
              <a:cs typeface="Arial" panose="020B0604020202020204" pitchFamily="34" charset="0"/>
            </a:endParaRPr>
          </a:p>
          <a:p>
            <a:pPr marL="0" indent="0" algn="just">
              <a:buNone/>
            </a:pPr>
            <a:endParaRPr lang="tr-TR" dirty="0" smtClean="0">
              <a:latin typeface="Arial" panose="020B0604020202020204" pitchFamily="34" charset="0"/>
              <a:cs typeface="Arial" panose="020B0604020202020204" pitchFamily="34" charset="0"/>
            </a:endParaRPr>
          </a:p>
          <a:p>
            <a:pPr algn="just"/>
            <a:r>
              <a:rPr lang="tr-TR" dirty="0" smtClean="0">
                <a:solidFill>
                  <a:srgbClr val="0070C0"/>
                </a:solidFill>
                <a:latin typeface="Arial" panose="020B0604020202020204" pitchFamily="34" charset="0"/>
                <a:cs typeface="Arial" panose="020B0604020202020204" pitchFamily="34" charset="0"/>
              </a:rPr>
              <a:t>Üstel düzeltme yöntemine göre bulunan stok seviyeleri ise basit hareketli ortalamalar yöntemi ve ağırlıklı hareketli ortalamalar yöntemlerine göre daha düşük seviyede iken, basit ortalamalar yöntemine göre daha yüksek seviyede bulunmuştur (Tablo 4). </a:t>
            </a:r>
            <a:endParaRPr lang="tr-TR" dirty="0" smtClean="0">
              <a:solidFill>
                <a:srgbClr val="0070C0"/>
              </a:solidFill>
              <a:latin typeface="Arial" panose="020B0604020202020204" pitchFamily="34" charset="0"/>
              <a:cs typeface="Arial" panose="020B0604020202020204" pitchFamily="34" charset="0"/>
            </a:endParaRPr>
          </a:p>
          <a:p>
            <a:pPr lvl="0" algn="just">
              <a:buClr>
                <a:srgbClr val="AD0101"/>
              </a:buClr>
            </a:pPr>
            <a:r>
              <a:rPr lang="tr-TR" dirty="0">
                <a:solidFill>
                  <a:srgbClr val="0070C0"/>
                </a:solidFill>
                <a:latin typeface="Arial" panose="020B0604020202020204" pitchFamily="34" charset="0"/>
                <a:cs typeface="Arial" panose="020B0604020202020204" pitchFamily="34" charset="0"/>
              </a:rPr>
              <a:t>Ayrıca sonuçlara göre, yakın dönemlere ağırlık veren stok kontrol veya talep tahmin yöntemlerinde stok seviyelerinin daha yüksek bulunduğu görülmüştür. </a:t>
            </a:r>
          </a:p>
        </p:txBody>
      </p:sp>
      <p:cxnSp>
        <p:nvCxnSpPr>
          <p:cNvPr id="5" name="Düz Bağlayıcı 4"/>
          <p:cNvCxnSpPr/>
          <p:nvPr/>
        </p:nvCxnSpPr>
        <p:spPr>
          <a:xfrm>
            <a:off x="755576" y="3212976"/>
            <a:ext cx="748883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61165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685800"/>
            <a:ext cx="7543800" cy="5479504"/>
          </a:xfrm>
        </p:spPr>
        <p:txBody>
          <a:bodyPr>
            <a:normAutofit/>
          </a:bodyPr>
          <a:lstStyle/>
          <a:p>
            <a:pPr marL="0" indent="0" algn="just">
              <a:buNone/>
            </a:pPr>
            <a:r>
              <a:rPr lang="tr-TR" b="1" dirty="0" smtClean="0">
                <a:solidFill>
                  <a:schemeClr val="tx1"/>
                </a:solidFill>
                <a:latin typeface="Arial" panose="020B0604020202020204" pitchFamily="34" charset="0"/>
                <a:cs typeface="Arial" panose="020B0604020202020204" pitchFamily="34" charset="0"/>
              </a:rPr>
              <a:t>C</a:t>
            </a:r>
            <a:r>
              <a:rPr lang="en-US" b="1" dirty="0" err="1" smtClean="0">
                <a:solidFill>
                  <a:schemeClr val="tx1"/>
                </a:solidFill>
                <a:latin typeface="Arial" panose="020B0604020202020204" pitchFamily="34" charset="0"/>
                <a:cs typeface="Arial" panose="020B0604020202020204" pitchFamily="34" charset="0"/>
              </a:rPr>
              <a:t>onclusion</a:t>
            </a:r>
            <a:endParaRPr lang="en-US" b="1" dirty="0">
              <a:solidFill>
                <a:schemeClr val="tx1"/>
              </a:solidFill>
              <a:latin typeface="Arial" panose="020B0604020202020204" pitchFamily="34" charset="0"/>
              <a:cs typeface="Arial" panose="020B0604020202020204" pitchFamily="34" charset="0"/>
            </a:endParaRPr>
          </a:p>
          <a:p>
            <a:pPr algn="just"/>
            <a:r>
              <a:rPr lang="en-US" dirty="0" smtClean="0">
                <a:solidFill>
                  <a:schemeClr val="tx1"/>
                </a:solidFill>
                <a:latin typeface="Arial" panose="020B0604020202020204" pitchFamily="34" charset="0"/>
                <a:cs typeface="Arial" panose="020B0604020202020204" pitchFamily="34" charset="0"/>
              </a:rPr>
              <a:t>Some </a:t>
            </a:r>
            <a:r>
              <a:rPr lang="en-US" dirty="0">
                <a:solidFill>
                  <a:schemeClr val="tx1"/>
                </a:solidFill>
                <a:latin typeface="Arial" panose="020B0604020202020204" pitchFamily="34" charset="0"/>
                <a:cs typeface="Arial" panose="020B0604020202020204" pitchFamily="34" charset="0"/>
              </a:rPr>
              <a:t>stock control and demand forecasting methods used in trade logistics, the implementation of based on demand data from the past occurred in the area of disaster or humanitarian logistics </a:t>
            </a:r>
            <a:r>
              <a:rPr lang="en-US" dirty="0" smtClean="0">
                <a:solidFill>
                  <a:schemeClr val="tx1"/>
                </a:solidFill>
                <a:latin typeface="Arial" panose="020B0604020202020204" pitchFamily="34" charset="0"/>
                <a:cs typeface="Arial" panose="020B0604020202020204" pitchFamily="34" charset="0"/>
              </a:rPr>
              <a:t>critical </a:t>
            </a:r>
            <a:r>
              <a:rPr lang="en-US" dirty="0">
                <a:solidFill>
                  <a:schemeClr val="tx1"/>
                </a:solidFill>
                <a:latin typeface="Arial" panose="020B0604020202020204" pitchFamily="34" charset="0"/>
                <a:cs typeface="Arial" panose="020B0604020202020204" pitchFamily="34" charset="0"/>
              </a:rPr>
              <a:t>stock </a:t>
            </a:r>
            <a:r>
              <a:rPr lang="en-US" dirty="0" smtClean="0">
                <a:solidFill>
                  <a:schemeClr val="tx1"/>
                </a:solidFill>
                <a:latin typeface="Arial" panose="020B0604020202020204" pitchFamily="34" charset="0"/>
                <a:cs typeface="Arial" panose="020B0604020202020204" pitchFamily="34" charset="0"/>
              </a:rPr>
              <a:t>levels</a:t>
            </a:r>
            <a:r>
              <a:rPr lang="tr-TR" dirty="0" smtClean="0">
                <a:solidFill>
                  <a:schemeClr val="tx1"/>
                </a:solidFill>
                <a:latin typeface="Arial" panose="020B0604020202020204" pitchFamily="34" charset="0"/>
                <a:cs typeface="Arial" panose="020B0604020202020204" pitchFamily="34" charset="0"/>
              </a:rPr>
              <a:t> </a:t>
            </a:r>
            <a:r>
              <a:rPr lang="en-US" dirty="0" smtClean="0">
                <a:solidFill>
                  <a:schemeClr val="tx1"/>
                </a:solidFill>
                <a:latin typeface="Arial" panose="020B0604020202020204" pitchFamily="34" charset="0"/>
                <a:cs typeface="Arial" panose="020B0604020202020204" pitchFamily="34" charset="0"/>
              </a:rPr>
              <a:t>can </a:t>
            </a:r>
            <a:r>
              <a:rPr lang="en-US" dirty="0">
                <a:solidFill>
                  <a:schemeClr val="tx1"/>
                </a:solidFill>
                <a:latin typeface="Arial" panose="020B0604020202020204" pitchFamily="34" charset="0"/>
                <a:cs typeface="Arial" panose="020B0604020202020204" pitchFamily="34" charset="0"/>
              </a:rPr>
              <a:t>be </a:t>
            </a:r>
            <a:r>
              <a:rPr lang="en-US" dirty="0" smtClean="0">
                <a:solidFill>
                  <a:schemeClr val="tx1"/>
                </a:solidFill>
                <a:latin typeface="Arial" panose="020B0604020202020204" pitchFamily="34" charset="0"/>
                <a:cs typeface="Arial" panose="020B0604020202020204" pitchFamily="34" charset="0"/>
              </a:rPr>
              <a:t>achieved.</a:t>
            </a:r>
            <a:endParaRPr lang="tr-TR" dirty="0" smtClean="0">
              <a:solidFill>
                <a:schemeClr val="tx1"/>
              </a:solidFill>
              <a:latin typeface="Arial" panose="020B0604020202020204" pitchFamily="34" charset="0"/>
              <a:cs typeface="Arial" panose="020B0604020202020204" pitchFamily="34" charset="0"/>
            </a:endParaRPr>
          </a:p>
          <a:p>
            <a:pPr marL="0" indent="0" algn="just">
              <a:buNone/>
            </a:pPr>
            <a:endParaRPr lang="tr-TR" b="1" dirty="0" smtClean="0"/>
          </a:p>
          <a:p>
            <a:pPr marL="0" indent="0" algn="just">
              <a:buNone/>
            </a:pPr>
            <a:r>
              <a:rPr lang="tr-TR" b="1" dirty="0" smtClean="0">
                <a:solidFill>
                  <a:srgbClr val="0070C0"/>
                </a:solidFill>
                <a:latin typeface="Arial" panose="020B0604020202020204" pitchFamily="34" charset="0"/>
                <a:cs typeface="Arial" panose="020B0604020202020204" pitchFamily="34" charset="0"/>
              </a:rPr>
              <a:t>Sonuç</a:t>
            </a:r>
          </a:p>
          <a:p>
            <a:pPr algn="just"/>
            <a:r>
              <a:rPr lang="tr-TR" dirty="0" smtClean="0">
                <a:solidFill>
                  <a:srgbClr val="0070C0"/>
                </a:solidFill>
                <a:latin typeface="Arial" panose="020B0604020202020204" pitchFamily="34" charset="0"/>
                <a:cs typeface="Arial" panose="020B0604020202020204" pitchFamily="34" charset="0"/>
              </a:rPr>
              <a:t>Ticaret </a:t>
            </a:r>
            <a:r>
              <a:rPr lang="tr-TR" dirty="0">
                <a:solidFill>
                  <a:srgbClr val="0070C0"/>
                </a:solidFill>
                <a:latin typeface="Arial" panose="020B0604020202020204" pitchFamily="34" charset="0"/>
                <a:cs typeface="Arial" panose="020B0604020202020204" pitchFamily="34" charset="0"/>
              </a:rPr>
              <a:t>lojistiğindeki bazı stok kontrol ve talep tahmini </a:t>
            </a:r>
            <a:r>
              <a:rPr lang="tr-TR" dirty="0" smtClean="0">
                <a:solidFill>
                  <a:srgbClr val="0070C0"/>
                </a:solidFill>
                <a:latin typeface="Arial" panose="020B0604020202020204" pitchFamily="34" charset="0"/>
                <a:cs typeface="Arial" panose="020B0604020202020204" pitchFamily="34" charset="0"/>
              </a:rPr>
              <a:t>yöntemleri, </a:t>
            </a:r>
            <a:r>
              <a:rPr lang="tr-TR" dirty="0">
                <a:solidFill>
                  <a:srgbClr val="0070C0"/>
                </a:solidFill>
                <a:latin typeface="Arial" panose="020B0604020202020204" pitchFamily="34" charset="0"/>
                <a:cs typeface="Arial" panose="020B0604020202020204" pitchFamily="34" charset="0"/>
              </a:rPr>
              <a:t>geçmişte meydana gelen talep verilerine dayanarak afet ya da insani yardım lojistiği alanında </a:t>
            </a:r>
            <a:r>
              <a:rPr lang="tr-TR" dirty="0" smtClean="0">
                <a:solidFill>
                  <a:srgbClr val="0070C0"/>
                </a:solidFill>
                <a:latin typeface="Arial" panose="020B0604020202020204" pitchFamily="34" charset="0"/>
                <a:cs typeface="Arial" panose="020B0604020202020204" pitchFamily="34" charset="0"/>
              </a:rPr>
              <a:t>uygulanabilmekte ve </a:t>
            </a:r>
            <a:r>
              <a:rPr lang="tr-TR" dirty="0">
                <a:solidFill>
                  <a:srgbClr val="0070C0"/>
                </a:solidFill>
                <a:latin typeface="Arial" panose="020B0604020202020204" pitchFamily="34" charset="0"/>
                <a:cs typeface="Arial" panose="020B0604020202020204" pitchFamily="34" charset="0"/>
              </a:rPr>
              <a:t>kritik stok seviyeleri </a:t>
            </a:r>
            <a:r>
              <a:rPr lang="tr-TR" dirty="0" smtClean="0">
                <a:solidFill>
                  <a:srgbClr val="0070C0"/>
                </a:solidFill>
                <a:latin typeface="Arial" panose="020B0604020202020204" pitchFamily="34" charset="0"/>
                <a:cs typeface="Arial" panose="020B0604020202020204" pitchFamily="34" charset="0"/>
              </a:rPr>
              <a:t>belirlene</a:t>
            </a:r>
            <a:r>
              <a:rPr lang="tr-TR" dirty="0" smtClean="0">
                <a:solidFill>
                  <a:srgbClr val="0070C0"/>
                </a:solidFill>
                <a:latin typeface="Arial" panose="020B0604020202020204" pitchFamily="34" charset="0"/>
                <a:cs typeface="Arial" panose="020B0604020202020204" pitchFamily="34" charset="0"/>
              </a:rPr>
              <a:t>bilmektedir</a:t>
            </a:r>
            <a:r>
              <a:rPr lang="tr-TR" dirty="0" smtClean="0">
                <a:solidFill>
                  <a:srgbClr val="0070C0"/>
                </a:solidFill>
                <a:latin typeface="Arial" panose="020B0604020202020204" pitchFamily="34" charset="0"/>
                <a:cs typeface="Arial" panose="020B0604020202020204" pitchFamily="34" charset="0"/>
              </a:rPr>
              <a:t>. </a:t>
            </a:r>
          </a:p>
        </p:txBody>
      </p:sp>
      <p:cxnSp>
        <p:nvCxnSpPr>
          <p:cNvPr id="5" name="Düz Bağlayıcı 4"/>
          <p:cNvCxnSpPr>
            <a:stCxn id="3" idx="1"/>
            <a:endCxn id="3" idx="3"/>
          </p:cNvCxnSpPr>
          <p:nvPr/>
        </p:nvCxnSpPr>
        <p:spPr>
          <a:xfrm>
            <a:off x="762000" y="3425552"/>
            <a:ext cx="7543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76271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685800"/>
            <a:ext cx="7543800" cy="5551512"/>
          </a:xfrm>
        </p:spPr>
        <p:txBody>
          <a:bodyPr>
            <a:normAutofit/>
          </a:bodyPr>
          <a:lstStyle/>
          <a:p>
            <a:pPr algn="just"/>
            <a:r>
              <a:rPr lang="en-US" dirty="0" smtClean="0">
                <a:solidFill>
                  <a:schemeClr val="tx1"/>
                </a:solidFill>
                <a:latin typeface="Arial" panose="020B0604020202020204" pitchFamily="34" charset="0"/>
                <a:cs typeface="Arial" panose="020B0604020202020204" pitchFamily="34" charset="0"/>
              </a:rPr>
              <a:t>Moreover</a:t>
            </a:r>
            <a:r>
              <a:rPr lang="en-US" dirty="0">
                <a:solidFill>
                  <a:schemeClr val="tx1"/>
                </a:solidFill>
                <a:latin typeface="Arial" panose="020B0604020202020204" pitchFamily="34" charset="0"/>
                <a:cs typeface="Arial" panose="020B0604020202020204" pitchFamily="34" charset="0"/>
              </a:rPr>
              <a:t>, according to our results, kind of </a:t>
            </a:r>
            <a:r>
              <a:rPr lang="en-US" dirty="0" err="1">
                <a:solidFill>
                  <a:schemeClr val="tx1"/>
                </a:solidFill>
                <a:latin typeface="Arial" panose="020B0604020202020204" pitchFamily="34" charset="0"/>
                <a:cs typeface="Arial" panose="020B0604020202020204" pitchFamily="34" charset="0"/>
              </a:rPr>
              <a:t>quantitatif</a:t>
            </a:r>
            <a:r>
              <a:rPr lang="en-US" dirty="0">
                <a:solidFill>
                  <a:schemeClr val="tx1"/>
                </a:solidFill>
                <a:latin typeface="Arial" panose="020B0604020202020204" pitchFamily="34" charset="0"/>
                <a:cs typeface="Arial" panose="020B0604020202020204" pitchFamily="34" charset="0"/>
              </a:rPr>
              <a:t> methods used to </a:t>
            </a:r>
            <a:r>
              <a:rPr lang="tr-TR" dirty="0" err="1" smtClean="0">
                <a:solidFill>
                  <a:schemeClr val="tx1"/>
                </a:solidFill>
                <a:latin typeface="Arial" panose="020B0604020202020204" pitchFamily="34" charset="0"/>
                <a:cs typeface="Arial" panose="020B0604020202020204" pitchFamily="34" charset="0"/>
              </a:rPr>
              <a:t>evaluate</a:t>
            </a:r>
            <a:r>
              <a:rPr lang="tr-TR" dirty="0" smtClean="0">
                <a:solidFill>
                  <a:schemeClr val="tx1"/>
                </a:solidFill>
                <a:latin typeface="Arial" panose="020B0604020202020204" pitchFamily="34" charset="0"/>
                <a:cs typeface="Arial" panose="020B0604020202020204" pitchFamily="34" charset="0"/>
              </a:rPr>
              <a:t> </a:t>
            </a:r>
            <a:r>
              <a:rPr lang="en-US" dirty="0" smtClean="0">
                <a:solidFill>
                  <a:schemeClr val="tx1"/>
                </a:solidFill>
                <a:latin typeface="Arial" panose="020B0604020202020204" pitchFamily="34" charset="0"/>
                <a:cs typeface="Arial" panose="020B0604020202020204" pitchFamily="34" charset="0"/>
              </a:rPr>
              <a:t>the </a:t>
            </a:r>
            <a:r>
              <a:rPr lang="en-US" dirty="0">
                <a:solidFill>
                  <a:schemeClr val="tx1"/>
                </a:solidFill>
                <a:latin typeface="Arial" panose="020B0604020202020204" pitchFamily="34" charset="0"/>
                <a:cs typeface="Arial" panose="020B0604020202020204" pitchFamily="34" charset="0"/>
              </a:rPr>
              <a:t>stock control </a:t>
            </a:r>
            <a:r>
              <a:rPr lang="tr-TR" dirty="0" smtClean="0">
                <a:solidFill>
                  <a:schemeClr val="tx1"/>
                </a:solidFill>
                <a:latin typeface="Arial" panose="020B0604020202020204" pitchFamily="34" charset="0"/>
                <a:cs typeface="Arial" panose="020B0604020202020204" pitchFamily="34" charset="0"/>
              </a:rPr>
              <a:t>has </a:t>
            </a:r>
            <a:r>
              <a:rPr lang="en-US" dirty="0" smtClean="0">
                <a:solidFill>
                  <a:schemeClr val="tx1"/>
                </a:solidFill>
                <a:latin typeface="Arial" panose="020B0604020202020204" pitchFamily="34" charset="0"/>
                <a:cs typeface="Arial" panose="020B0604020202020204" pitchFamily="34" charset="0"/>
              </a:rPr>
              <a:t>a </a:t>
            </a:r>
            <a:r>
              <a:rPr lang="en-US" dirty="0">
                <a:solidFill>
                  <a:schemeClr val="tx1"/>
                </a:solidFill>
                <a:latin typeface="Arial" panose="020B0604020202020204" pitchFamily="34" charset="0"/>
                <a:cs typeface="Arial" panose="020B0604020202020204" pitchFamily="34" charset="0"/>
              </a:rPr>
              <a:t>significant </a:t>
            </a:r>
            <a:r>
              <a:rPr lang="en-US" dirty="0" smtClean="0">
                <a:solidFill>
                  <a:schemeClr val="tx1"/>
                </a:solidFill>
                <a:latin typeface="Arial" panose="020B0604020202020204" pitchFamily="34" charset="0"/>
                <a:cs typeface="Arial" panose="020B0604020202020204" pitchFamily="34" charset="0"/>
              </a:rPr>
              <a:t>impact</a:t>
            </a:r>
            <a:r>
              <a:rPr lang="tr-TR" dirty="0" smtClean="0">
                <a:solidFill>
                  <a:schemeClr val="tx1"/>
                </a:solidFill>
                <a:latin typeface="Arial" panose="020B0604020202020204" pitchFamily="34" charset="0"/>
                <a:cs typeface="Arial" panose="020B0604020202020204" pitchFamily="34" charset="0"/>
              </a:rPr>
              <a:t> on </a:t>
            </a:r>
            <a:r>
              <a:rPr lang="tr-TR" dirty="0" err="1" smtClean="0">
                <a:solidFill>
                  <a:schemeClr val="tx1"/>
                </a:solidFill>
                <a:latin typeface="Arial" panose="020B0604020202020204" pitchFamily="34" charset="0"/>
                <a:cs typeface="Arial" panose="020B0604020202020204" pitchFamily="34" charset="0"/>
              </a:rPr>
              <a:t>the</a:t>
            </a:r>
            <a:r>
              <a:rPr lang="tr-TR" dirty="0" smtClean="0">
                <a:solidFill>
                  <a:schemeClr val="tx1"/>
                </a:solidFill>
                <a:latin typeface="Arial" panose="020B0604020202020204" pitchFamily="34" charset="0"/>
                <a:cs typeface="Arial" panose="020B0604020202020204" pitchFamily="34" charset="0"/>
              </a:rPr>
              <a:t> </a:t>
            </a:r>
            <a:r>
              <a:rPr lang="tr-TR" dirty="0" err="1" smtClean="0">
                <a:solidFill>
                  <a:schemeClr val="tx1"/>
                </a:solidFill>
                <a:latin typeface="Arial" panose="020B0604020202020204" pitchFamily="34" charset="0"/>
                <a:cs typeface="Arial" panose="020B0604020202020204" pitchFamily="34" charset="0"/>
              </a:rPr>
              <a:t>stock</a:t>
            </a:r>
            <a:r>
              <a:rPr lang="tr-TR" dirty="0" smtClean="0">
                <a:solidFill>
                  <a:schemeClr val="tx1"/>
                </a:solidFill>
                <a:latin typeface="Arial" panose="020B0604020202020204" pitchFamily="34" charset="0"/>
                <a:cs typeface="Arial" panose="020B0604020202020204" pitchFamily="34" charset="0"/>
              </a:rPr>
              <a:t> </a:t>
            </a:r>
            <a:r>
              <a:rPr lang="en-US" dirty="0" smtClean="0">
                <a:solidFill>
                  <a:schemeClr val="tx1"/>
                </a:solidFill>
                <a:latin typeface="Arial" panose="020B0604020202020204" pitchFamily="34" charset="0"/>
                <a:cs typeface="Arial" panose="020B0604020202020204" pitchFamily="34" charset="0"/>
              </a:rPr>
              <a:t>levels.</a:t>
            </a:r>
            <a:endParaRPr lang="en-US" dirty="0">
              <a:solidFill>
                <a:schemeClr val="tx1"/>
              </a:solidFill>
              <a:latin typeface="Arial" panose="020B0604020202020204" pitchFamily="34" charset="0"/>
              <a:cs typeface="Arial" panose="020B0604020202020204" pitchFamily="34" charset="0"/>
            </a:endParaRPr>
          </a:p>
          <a:p>
            <a:pPr marL="0" indent="0" algn="just">
              <a:buNone/>
            </a:pPr>
            <a:endParaRPr lang="tr-TR" dirty="0">
              <a:latin typeface="Arial" panose="020B0604020202020204" pitchFamily="34" charset="0"/>
              <a:cs typeface="Arial" panose="020B0604020202020204" pitchFamily="34" charset="0"/>
            </a:endParaRPr>
          </a:p>
          <a:p>
            <a:pPr algn="just"/>
            <a:r>
              <a:rPr lang="tr-TR" dirty="0" smtClean="0">
                <a:solidFill>
                  <a:srgbClr val="0070C0"/>
                </a:solidFill>
                <a:latin typeface="Arial" panose="020B0604020202020204" pitchFamily="34" charset="0"/>
                <a:cs typeface="Arial" panose="020B0604020202020204" pitchFamily="34" charset="0"/>
              </a:rPr>
              <a:t>Ayrıca </a:t>
            </a:r>
            <a:r>
              <a:rPr lang="tr-TR" dirty="0">
                <a:solidFill>
                  <a:srgbClr val="0070C0"/>
                </a:solidFill>
                <a:latin typeface="Arial" panose="020B0604020202020204" pitchFamily="34" charset="0"/>
                <a:cs typeface="Arial" panose="020B0604020202020204" pitchFamily="34" charset="0"/>
              </a:rPr>
              <a:t>elde </a:t>
            </a:r>
            <a:r>
              <a:rPr lang="tr-TR" dirty="0" smtClean="0">
                <a:solidFill>
                  <a:srgbClr val="0070C0"/>
                </a:solidFill>
                <a:latin typeface="Arial" panose="020B0604020202020204" pitchFamily="34" charset="0"/>
                <a:cs typeface="Arial" panose="020B0604020202020204" pitchFamily="34" charset="0"/>
              </a:rPr>
              <a:t>edilen </a:t>
            </a:r>
            <a:r>
              <a:rPr lang="tr-TR" dirty="0">
                <a:solidFill>
                  <a:srgbClr val="0070C0"/>
                </a:solidFill>
                <a:latin typeface="Arial" panose="020B0604020202020204" pitchFamily="34" charset="0"/>
                <a:cs typeface="Arial" panose="020B0604020202020204" pitchFamily="34" charset="0"/>
              </a:rPr>
              <a:t>sonuçlara göre, stok kontrollerinde kullanılacak sayısal yöntem çeşidinin stok seviyelerini de önemli ölçüde </a:t>
            </a:r>
            <a:r>
              <a:rPr lang="tr-TR" dirty="0" smtClean="0">
                <a:solidFill>
                  <a:srgbClr val="0070C0"/>
                </a:solidFill>
                <a:latin typeface="Arial" panose="020B0604020202020204" pitchFamily="34" charset="0"/>
                <a:cs typeface="Arial" panose="020B0604020202020204" pitchFamily="34" charset="0"/>
              </a:rPr>
              <a:t>etkilediği </a:t>
            </a:r>
            <a:r>
              <a:rPr lang="tr-TR" dirty="0">
                <a:solidFill>
                  <a:srgbClr val="0070C0"/>
                </a:solidFill>
                <a:latin typeface="Arial" panose="020B0604020202020204" pitchFamily="34" charset="0"/>
                <a:cs typeface="Arial" panose="020B0604020202020204" pitchFamily="34" charset="0"/>
              </a:rPr>
              <a:t>görülmektedir. </a:t>
            </a:r>
          </a:p>
        </p:txBody>
      </p:sp>
      <p:cxnSp>
        <p:nvCxnSpPr>
          <p:cNvPr id="5" name="Düz Bağlayıcı 4"/>
          <p:cNvCxnSpPr>
            <a:stCxn id="3" idx="1"/>
            <a:endCxn id="3" idx="3"/>
          </p:cNvCxnSpPr>
          <p:nvPr/>
        </p:nvCxnSpPr>
        <p:spPr>
          <a:xfrm>
            <a:off x="762000" y="3461556"/>
            <a:ext cx="7543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48060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171400"/>
            <a:ext cx="7543800" cy="7200800"/>
          </a:xfrm>
        </p:spPr>
        <p:txBody>
          <a:bodyPr>
            <a:normAutofit fontScale="92500"/>
          </a:bodyPr>
          <a:lstStyle/>
          <a:p>
            <a:pPr marL="0" indent="0" algn="just">
              <a:buNone/>
            </a:pPr>
            <a:endParaRPr lang="tr-TR" dirty="0"/>
          </a:p>
          <a:p>
            <a:pPr algn="just"/>
            <a:r>
              <a:rPr lang="en-US" dirty="0">
                <a:solidFill>
                  <a:schemeClr val="tx1"/>
                </a:solidFill>
                <a:latin typeface="Arial" panose="020B0604020202020204" pitchFamily="34" charset="0"/>
                <a:cs typeface="Arial" panose="020B0604020202020204" pitchFamily="34" charset="0"/>
              </a:rPr>
              <a:t>Besides AFAD, tent number to be included stock levels in disaster logistics warehouse in the 1th region are determined to be about 7,000</a:t>
            </a:r>
            <a:r>
              <a:rPr lang="en-US" dirty="0" smtClean="0">
                <a:solidFill>
                  <a:schemeClr val="tx1"/>
                </a:solidFill>
                <a:latin typeface="Arial" panose="020B0604020202020204" pitchFamily="34" charset="0"/>
                <a:cs typeface="Arial" panose="020B0604020202020204" pitchFamily="34" charset="0"/>
              </a:rPr>
              <a:t>.</a:t>
            </a:r>
            <a:r>
              <a:rPr lang="tr-TR" dirty="0" smtClean="0">
                <a:solidFill>
                  <a:schemeClr val="tx1"/>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The results found based on the simple average method in this study 7142 pieces</a:t>
            </a:r>
            <a:r>
              <a:rPr lang="en-US" dirty="0" smtClean="0">
                <a:solidFill>
                  <a:schemeClr val="tx1"/>
                </a:solidFill>
                <a:latin typeface="Arial" panose="020B0604020202020204" pitchFamily="34" charset="0"/>
                <a:cs typeface="Arial" panose="020B0604020202020204" pitchFamily="34" charset="0"/>
              </a:rPr>
              <a:t>.</a:t>
            </a:r>
            <a:endParaRPr lang="tr-TR" dirty="0" smtClean="0">
              <a:solidFill>
                <a:schemeClr val="tx1"/>
              </a:solidFill>
              <a:latin typeface="Arial" panose="020B0604020202020204" pitchFamily="34" charset="0"/>
              <a:cs typeface="Arial" panose="020B0604020202020204" pitchFamily="34" charset="0"/>
            </a:endParaRPr>
          </a:p>
          <a:p>
            <a:pPr algn="just"/>
            <a:r>
              <a:rPr lang="en-US" dirty="0" smtClean="0">
                <a:solidFill>
                  <a:schemeClr val="tx1"/>
                </a:solidFill>
                <a:latin typeface="Arial" panose="020B0604020202020204" pitchFamily="34" charset="0"/>
                <a:cs typeface="Arial" panose="020B0604020202020204" pitchFamily="34" charset="0"/>
              </a:rPr>
              <a:t>However</a:t>
            </a:r>
            <a:r>
              <a:rPr lang="tr-TR" dirty="0" smtClean="0">
                <a:solidFill>
                  <a:schemeClr val="tx1"/>
                </a:solidFill>
                <a:latin typeface="Arial" panose="020B0604020202020204" pitchFamily="34" charset="0"/>
                <a:cs typeface="Arial" panose="020B0604020202020204" pitchFamily="34" charset="0"/>
              </a:rPr>
              <a:t> </a:t>
            </a:r>
            <a:r>
              <a:rPr lang="en-US" dirty="0" smtClean="0">
                <a:solidFill>
                  <a:schemeClr val="tx1"/>
                </a:solidFill>
                <a:latin typeface="Arial" panose="020B0604020202020204" pitchFamily="34" charset="0"/>
                <a:cs typeface="Arial" panose="020B0604020202020204" pitchFamily="34" charset="0"/>
              </a:rPr>
              <a:t>the </a:t>
            </a:r>
            <a:r>
              <a:rPr lang="en-US" dirty="0">
                <a:solidFill>
                  <a:schemeClr val="tx1"/>
                </a:solidFill>
                <a:latin typeface="Arial" panose="020B0604020202020204" pitchFamily="34" charset="0"/>
                <a:cs typeface="Arial" panose="020B0604020202020204" pitchFamily="34" charset="0"/>
              </a:rPr>
              <a:t>average amount tent according to stock control methods  near term weighted 13000 - 17000 range was found in. This suggests that in the near term mainly methods be </a:t>
            </a:r>
            <a:r>
              <a:rPr lang="en-US" dirty="0" smtClean="0">
                <a:solidFill>
                  <a:schemeClr val="tx1"/>
                </a:solidFill>
                <a:latin typeface="Arial" panose="020B0604020202020204" pitchFamily="34" charset="0"/>
                <a:cs typeface="Arial" panose="020B0604020202020204" pitchFamily="34" charset="0"/>
              </a:rPr>
              <a:t>rise </a:t>
            </a:r>
            <a:r>
              <a:rPr lang="en-US" dirty="0">
                <a:solidFill>
                  <a:schemeClr val="tx1"/>
                </a:solidFill>
                <a:latin typeface="Arial" panose="020B0604020202020204" pitchFamily="34" charset="0"/>
                <a:cs typeface="Arial" panose="020B0604020202020204" pitchFamily="34" charset="0"/>
              </a:rPr>
              <a:t>from the results given</a:t>
            </a:r>
            <a:r>
              <a:rPr lang="en-US" dirty="0" smtClean="0">
                <a:solidFill>
                  <a:schemeClr val="tx1"/>
                </a:solidFill>
                <a:latin typeface="Arial" panose="020B0604020202020204" pitchFamily="34" charset="0"/>
                <a:cs typeface="Arial" panose="020B0604020202020204" pitchFamily="34" charset="0"/>
              </a:rPr>
              <a:t>.</a:t>
            </a:r>
            <a:endParaRPr lang="tr-TR" dirty="0">
              <a:latin typeface="Arial" panose="020B0604020202020204" pitchFamily="34" charset="0"/>
              <a:cs typeface="Arial" panose="020B0604020202020204" pitchFamily="34" charset="0"/>
            </a:endParaRPr>
          </a:p>
          <a:p>
            <a:pPr algn="just"/>
            <a:r>
              <a:rPr lang="tr-TR" dirty="0" smtClean="0">
                <a:solidFill>
                  <a:srgbClr val="0070C0"/>
                </a:solidFill>
                <a:latin typeface="Arial" panose="020B0604020202020204" pitchFamily="34" charset="0"/>
                <a:cs typeface="Arial" panose="020B0604020202020204" pitchFamily="34" charset="0"/>
              </a:rPr>
              <a:t>Bunun yanında AFAD, 1. Bölgede kurulan afet lojistik deposunda bulunması gereken çadır stok seviyesini yaklaşık 7000 adet olarak belirlemiştir.  Bu </a:t>
            </a:r>
            <a:r>
              <a:rPr lang="tr-TR" dirty="0" smtClean="0">
                <a:solidFill>
                  <a:srgbClr val="0070C0"/>
                </a:solidFill>
                <a:latin typeface="Arial" panose="020B0604020202020204" pitchFamily="34" charset="0"/>
                <a:cs typeface="Arial" panose="020B0604020202020204" pitchFamily="34" charset="0"/>
              </a:rPr>
              <a:t>çalışmada </a:t>
            </a:r>
            <a:r>
              <a:rPr lang="tr-TR" dirty="0" smtClean="0">
                <a:solidFill>
                  <a:srgbClr val="0070C0"/>
                </a:solidFill>
                <a:latin typeface="Arial" panose="020B0604020202020204" pitchFamily="34" charset="0"/>
                <a:cs typeface="Arial" panose="020B0604020202020204" pitchFamily="34" charset="0"/>
              </a:rPr>
              <a:t>basit ortalamalar yöntemine </a:t>
            </a:r>
            <a:r>
              <a:rPr lang="tr-TR" dirty="0" smtClean="0">
                <a:solidFill>
                  <a:srgbClr val="0070C0"/>
                </a:solidFill>
                <a:latin typeface="Arial" panose="020B0604020202020204" pitchFamily="34" charset="0"/>
                <a:cs typeface="Arial" panose="020B0604020202020204" pitchFamily="34" charset="0"/>
              </a:rPr>
              <a:t>göre çadır sayısı </a:t>
            </a:r>
            <a:r>
              <a:rPr lang="tr-TR" dirty="0" smtClean="0">
                <a:solidFill>
                  <a:srgbClr val="0070C0"/>
                </a:solidFill>
                <a:latin typeface="Arial" panose="020B0604020202020204" pitchFamily="34" charset="0"/>
                <a:cs typeface="Arial" panose="020B0604020202020204" pitchFamily="34" charset="0"/>
              </a:rPr>
              <a:t>ise 7142 </a:t>
            </a:r>
            <a:r>
              <a:rPr lang="tr-TR" dirty="0" smtClean="0">
                <a:solidFill>
                  <a:srgbClr val="0070C0"/>
                </a:solidFill>
                <a:latin typeface="Arial" panose="020B0604020202020204" pitchFamily="34" charset="0"/>
                <a:cs typeface="Arial" panose="020B0604020202020204" pitchFamily="34" charset="0"/>
              </a:rPr>
              <a:t>adet olarak bulunmuştur. </a:t>
            </a:r>
            <a:endParaRPr lang="tr-TR" dirty="0" smtClean="0">
              <a:solidFill>
                <a:srgbClr val="0070C0"/>
              </a:solidFill>
              <a:latin typeface="Arial" panose="020B0604020202020204" pitchFamily="34" charset="0"/>
              <a:cs typeface="Arial" panose="020B0604020202020204" pitchFamily="34" charset="0"/>
            </a:endParaRPr>
          </a:p>
          <a:p>
            <a:pPr algn="just"/>
            <a:r>
              <a:rPr lang="tr-TR" dirty="0" smtClean="0">
                <a:solidFill>
                  <a:srgbClr val="0070C0"/>
                </a:solidFill>
                <a:latin typeface="Arial" panose="020B0604020202020204" pitchFamily="34" charset="0"/>
                <a:cs typeface="Arial" panose="020B0604020202020204" pitchFamily="34" charset="0"/>
              </a:rPr>
              <a:t>Ancak, </a:t>
            </a:r>
            <a:r>
              <a:rPr lang="tr-TR" dirty="0" smtClean="0">
                <a:solidFill>
                  <a:srgbClr val="0070C0"/>
                </a:solidFill>
                <a:latin typeface="Arial" panose="020B0604020202020204" pitchFamily="34" charset="0"/>
                <a:cs typeface="Arial" panose="020B0604020202020204" pitchFamily="34" charset="0"/>
              </a:rPr>
              <a:t>yakın dönem ağırlıklı stok kontrol yöntemlerine göre çadır miktarları </a:t>
            </a:r>
            <a:r>
              <a:rPr lang="tr-TR" dirty="0" smtClean="0">
                <a:solidFill>
                  <a:srgbClr val="0070C0"/>
                </a:solidFill>
                <a:latin typeface="Arial" panose="020B0604020202020204" pitchFamily="34" charset="0"/>
                <a:cs typeface="Arial" panose="020B0604020202020204" pitchFamily="34" charset="0"/>
              </a:rPr>
              <a:t>ortalama 13000–17000 </a:t>
            </a:r>
            <a:r>
              <a:rPr lang="tr-TR" dirty="0" smtClean="0">
                <a:solidFill>
                  <a:srgbClr val="0070C0"/>
                </a:solidFill>
                <a:latin typeface="Arial" panose="020B0604020202020204" pitchFamily="34" charset="0"/>
                <a:cs typeface="Arial" panose="020B0604020202020204" pitchFamily="34" charset="0"/>
              </a:rPr>
              <a:t>aralığında bulunmuştur. Bu da yakın dönem ağırlıklı yöntemler göz önüne alındığında </a:t>
            </a:r>
            <a:r>
              <a:rPr lang="tr-TR" dirty="0" smtClean="0">
                <a:solidFill>
                  <a:srgbClr val="0070C0"/>
                </a:solidFill>
                <a:latin typeface="Arial" panose="020B0604020202020204" pitchFamily="34" charset="0"/>
                <a:cs typeface="Arial" panose="020B0604020202020204" pitchFamily="34" charset="0"/>
              </a:rPr>
              <a:t>sonuçların yükseldiğini </a:t>
            </a:r>
            <a:r>
              <a:rPr lang="tr-TR" dirty="0" smtClean="0">
                <a:solidFill>
                  <a:srgbClr val="0070C0"/>
                </a:solidFill>
                <a:latin typeface="Arial" panose="020B0604020202020204" pitchFamily="34" charset="0"/>
                <a:cs typeface="Arial" panose="020B0604020202020204" pitchFamily="34" charset="0"/>
              </a:rPr>
              <a:t>göstermektedir.</a:t>
            </a:r>
            <a:endParaRPr lang="tr-TR" dirty="0">
              <a:solidFill>
                <a:srgbClr val="0070C0"/>
              </a:solidFill>
              <a:latin typeface="Arial" panose="020B0604020202020204" pitchFamily="34" charset="0"/>
              <a:cs typeface="Arial" panose="020B0604020202020204" pitchFamily="34" charset="0"/>
            </a:endParaRPr>
          </a:p>
        </p:txBody>
      </p:sp>
      <p:cxnSp>
        <p:nvCxnSpPr>
          <p:cNvPr id="5" name="Düz Bağlayıcı 4"/>
          <p:cNvCxnSpPr/>
          <p:nvPr/>
        </p:nvCxnSpPr>
        <p:spPr>
          <a:xfrm>
            <a:off x="762000" y="3284984"/>
            <a:ext cx="7543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17240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685800"/>
            <a:ext cx="7543800" cy="5623520"/>
          </a:xfrm>
        </p:spPr>
        <p:txBody>
          <a:bodyPr>
            <a:normAutofit fontScale="92500" lnSpcReduction="20000"/>
          </a:bodyPr>
          <a:lstStyle/>
          <a:p>
            <a:pPr marL="0" indent="0" algn="ctr">
              <a:buNone/>
            </a:pPr>
            <a:endParaRPr lang="tr-TR" sz="4000" dirty="0" smtClean="0">
              <a:latin typeface="Arial" panose="020B0604020202020204" pitchFamily="34" charset="0"/>
              <a:cs typeface="Arial" panose="020B0604020202020204" pitchFamily="34" charset="0"/>
            </a:endParaRPr>
          </a:p>
          <a:p>
            <a:pPr marL="0" indent="0" algn="ctr">
              <a:buNone/>
            </a:pPr>
            <a:endParaRPr lang="tr-TR" sz="4000" dirty="0" smtClean="0">
              <a:latin typeface="Arial" panose="020B0604020202020204" pitchFamily="34" charset="0"/>
              <a:cs typeface="Arial" panose="020B0604020202020204" pitchFamily="34" charset="0"/>
            </a:endParaRPr>
          </a:p>
          <a:p>
            <a:pPr marL="0" indent="0" algn="ctr">
              <a:buNone/>
            </a:pPr>
            <a:endParaRPr lang="tr-TR" sz="4000" dirty="0">
              <a:latin typeface="Arial" panose="020B0604020202020204" pitchFamily="34" charset="0"/>
              <a:cs typeface="Arial" panose="020B0604020202020204" pitchFamily="34" charset="0"/>
            </a:endParaRPr>
          </a:p>
          <a:p>
            <a:pPr marL="0" indent="0" algn="ctr">
              <a:buNone/>
            </a:pPr>
            <a:endParaRPr lang="tr-TR" sz="4000" dirty="0" smtClean="0">
              <a:latin typeface="Arial" panose="020B0604020202020204" pitchFamily="34" charset="0"/>
              <a:cs typeface="Arial" panose="020B0604020202020204" pitchFamily="34" charset="0"/>
            </a:endParaRPr>
          </a:p>
          <a:p>
            <a:pPr marL="0" indent="0" algn="ctr">
              <a:buNone/>
            </a:pPr>
            <a:r>
              <a:rPr lang="tr-TR" sz="4300" b="1" dirty="0">
                <a:solidFill>
                  <a:srgbClr val="0070C0"/>
                </a:solidFill>
                <a:latin typeface="Arial" panose="020B0604020202020204" pitchFamily="34" charset="0"/>
                <a:cs typeface="Arial" panose="020B0604020202020204" pitchFamily="34" charset="0"/>
              </a:rPr>
              <a:t>THANK </a:t>
            </a:r>
            <a:r>
              <a:rPr lang="tr-TR" sz="4300" b="1" dirty="0" smtClean="0">
                <a:solidFill>
                  <a:srgbClr val="0070C0"/>
                </a:solidFill>
                <a:latin typeface="Arial" panose="020B0604020202020204" pitchFamily="34" charset="0"/>
                <a:cs typeface="Arial" panose="020B0604020202020204" pitchFamily="34" charset="0"/>
              </a:rPr>
              <a:t>YOU / TEŞEKKÜRLER</a:t>
            </a:r>
          </a:p>
          <a:p>
            <a:pPr marL="0" indent="0" algn="ctr">
              <a:buNone/>
            </a:pPr>
            <a:endParaRPr lang="tr-TR" sz="4000" dirty="0">
              <a:solidFill>
                <a:srgbClr val="0070C0"/>
              </a:solidFill>
              <a:latin typeface="Arial" panose="020B0604020202020204" pitchFamily="34" charset="0"/>
              <a:cs typeface="Arial" panose="020B0604020202020204" pitchFamily="34" charset="0"/>
            </a:endParaRPr>
          </a:p>
          <a:p>
            <a:pPr marL="0" indent="0" algn="ctr">
              <a:buNone/>
            </a:pPr>
            <a:endParaRPr lang="tr-TR" sz="4000" dirty="0" smtClean="0">
              <a:solidFill>
                <a:srgbClr val="0070C0"/>
              </a:solidFill>
              <a:latin typeface="Arial" panose="020B0604020202020204" pitchFamily="34" charset="0"/>
              <a:cs typeface="Arial" panose="020B0604020202020204" pitchFamily="34" charset="0"/>
            </a:endParaRPr>
          </a:p>
          <a:p>
            <a:pPr marL="0" indent="0" algn="ctr">
              <a:buNone/>
            </a:pPr>
            <a:endParaRPr lang="tr-TR" sz="4000" dirty="0" smtClean="0">
              <a:solidFill>
                <a:srgbClr val="0070C0"/>
              </a:solidFill>
              <a:latin typeface="Arial" panose="020B0604020202020204" pitchFamily="34" charset="0"/>
              <a:cs typeface="Arial" panose="020B0604020202020204" pitchFamily="34" charset="0"/>
            </a:endParaRPr>
          </a:p>
          <a:p>
            <a:pPr marL="0" indent="0" algn="ctr">
              <a:buNone/>
            </a:pPr>
            <a:r>
              <a:rPr lang="tr-TR" sz="2600" dirty="0">
                <a:solidFill>
                  <a:srgbClr val="C00000"/>
                </a:solidFill>
                <a:latin typeface="Arial" panose="020B0604020202020204" pitchFamily="34" charset="0"/>
                <a:cs typeface="Arial" panose="020B0604020202020204" pitchFamily="34" charset="0"/>
              </a:rPr>
              <a:t>unal_yaprak@hotmail.com</a:t>
            </a:r>
          </a:p>
          <a:p>
            <a:pPr marL="0" indent="0" algn="ctr">
              <a:buNone/>
            </a:pPr>
            <a:r>
              <a:rPr lang="tr-TR" sz="2600" dirty="0">
                <a:solidFill>
                  <a:srgbClr val="C00000"/>
                </a:solidFill>
                <a:latin typeface="Arial" panose="020B0604020202020204" pitchFamily="34" charset="0"/>
                <a:cs typeface="Arial" panose="020B0604020202020204" pitchFamily="34" charset="0"/>
              </a:rPr>
              <a:t>mmerdan@gumushane.edu.tr </a:t>
            </a:r>
          </a:p>
        </p:txBody>
      </p:sp>
    </p:spTree>
    <p:extLst>
      <p:ext uri="{BB962C8B-B14F-4D97-AF65-F5344CB8AC3E}">
        <p14:creationId xmlns:p14="http://schemas.microsoft.com/office/powerpoint/2010/main" val="10495681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0"/>
            <a:ext cx="7543800" cy="6237312"/>
          </a:xfrm>
        </p:spPr>
        <p:txBody>
          <a:bodyPr>
            <a:normAutofit/>
          </a:bodyPr>
          <a:lstStyle/>
          <a:p>
            <a:pPr marL="0" indent="0" algn="just">
              <a:buNone/>
            </a:pPr>
            <a:endParaRPr lang="tr-TR" b="1" dirty="0" smtClean="0">
              <a:latin typeface="Arial" panose="020B0604020202020204" pitchFamily="34" charset="0"/>
              <a:ea typeface="Calibri"/>
              <a:cs typeface="Arial" panose="020B0604020202020204" pitchFamily="34" charset="0"/>
            </a:endParaRPr>
          </a:p>
          <a:p>
            <a:pPr marL="0" lvl="0" indent="0" algn="just">
              <a:buClr>
                <a:srgbClr val="AD0101"/>
              </a:buClr>
              <a:buNone/>
            </a:pPr>
            <a:r>
              <a:rPr lang="en-US" b="1" dirty="0">
                <a:solidFill>
                  <a:schemeClr val="tx1"/>
                </a:solidFill>
                <a:latin typeface="Arial" pitchFamily="34" charset="0"/>
                <a:cs typeface="Arial" pitchFamily="34" charset="0"/>
              </a:rPr>
              <a:t>Object</a:t>
            </a:r>
            <a:r>
              <a:rPr lang="tr-TR" b="1" dirty="0">
                <a:solidFill>
                  <a:schemeClr val="tx1"/>
                </a:solidFill>
                <a:latin typeface="Arial" pitchFamily="34" charset="0"/>
                <a:cs typeface="Arial" pitchFamily="34" charset="0"/>
              </a:rPr>
              <a:t>i</a:t>
            </a:r>
            <a:r>
              <a:rPr lang="en-US" b="1" dirty="0" err="1">
                <a:solidFill>
                  <a:schemeClr val="tx1"/>
                </a:solidFill>
                <a:latin typeface="Arial" pitchFamily="34" charset="0"/>
                <a:cs typeface="Arial" pitchFamily="34" charset="0"/>
              </a:rPr>
              <a:t>ves</a:t>
            </a:r>
            <a:r>
              <a:rPr lang="en-US" b="1" dirty="0">
                <a:solidFill>
                  <a:schemeClr val="tx1"/>
                </a:solidFill>
                <a:latin typeface="Arial" pitchFamily="34" charset="0"/>
                <a:cs typeface="Arial" pitchFamily="34" charset="0"/>
              </a:rPr>
              <a:t> </a:t>
            </a:r>
            <a:r>
              <a:rPr lang="tr-TR" b="1" dirty="0" smtClean="0">
                <a:solidFill>
                  <a:schemeClr val="tx1"/>
                </a:solidFill>
                <a:latin typeface="Arial" panose="020B0604020202020204" pitchFamily="34" charset="0"/>
                <a:ea typeface="Calibri"/>
                <a:cs typeface="Arial" panose="020B0604020202020204" pitchFamily="34" charset="0"/>
              </a:rPr>
              <a:t> </a:t>
            </a:r>
            <a:endParaRPr lang="tr-TR" b="1" dirty="0">
              <a:solidFill>
                <a:schemeClr val="tx1"/>
              </a:solidFill>
              <a:latin typeface="Arial" panose="020B0604020202020204" pitchFamily="34" charset="0"/>
              <a:ea typeface="Calibri"/>
              <a:cs typeface="Arial" panose="020B0604020202020204" pitchFamily="34" charset="0"/>
            </a:endParaRPr>
          </a:p>
          <a:p>
            <a:pPr algn="just"/>
            <a:r>
              <a:rPr lang="en-US" dirty="0">
                <a:solidFill>
                  <a:schemeClr val="tx1"/>
                </a:solidFill>
                <a:latin typeface="Arial" panose="020B0604020202020204" pitchFamily="34" charset="0"/>
                <a:ea typeface="Calibri"/>
                <a:cs typeface="Arial" panose="020B0604020202020204" pitchFamily="34" charset="0"/>
              </a:rPr>
              <a:t>The </a:t>
            </a:r>
            <a:r>
              <a:rPr lang="tr-TR" dirty="0" err="1" smtClean="0">
                <a:solidFill>
                  <a:schemeClr val="tx1"/>
                </a:solidFill>
                <a:latin typeface="Arial" panose="020B0604020202020204" pitchFamily="34" charset="0"/>
                <a:ea typeface="Calibri"/>
                <a:cs typeface="Arial" panose="020B0604020202020204" pitchFamily="34" charset="0"/>
              </a:rPr>
              <a:t>aim</a:t>
            </a:r>
            <a:r>
              <a:rPr lang="en-US" dirty="0" smtClean="0">
                <a:solidFill>
                  <a:schemeClr val="tx1"/>
                </a:solidFill>
                <a:latin typeface="Arial" panose="020B0604020202020204" pitchFamily="34" charset="0"/>
                <a:ea typeface="Calibri"/>
                <a:cs typeface="Arial" panose="020B0604020202020204" pitchFamily="34" charset="0"/>
              </a:rPr>
              <a:t> </a:t>
            </a:r>
            <a:r>
              <a:rPr lang="en-US" dirty="0">
                <a:solidFill>
                  <a:schemeClr val="tx1"/>
                </a:solidFill>
                <a:latin typeface="Arial" panose="020B0604020202020204" pitchFamily="34" charset="0"/>
                <a:ea typeface="Calibri"/>
                <a:cs typeface="Arial" panose="020B0604020202020204" pitchFamily="34" charset="0"/>
              </a:rPr>
              <a:t>of this study </a:t>
            </a:r>
            <a:r>
              <a:rPr lang="tr-TR" dirty="0" smtClean="0">
                <a:solidFill>
                  <a:schemeClr val="tx1"/>
                </a:solidFill>
                <a:latin typeface="Arial" panose="020B0604020202020204" pitchFamily="34" charset="0"/>
                <a:ea typeface="Calibri"/>
                <a:cs typeface="Arial" panose="020B0604020202020204" pitchFamily="34" charset="0"/>
              </a:rPr>
              <a:t>is </a:t>
            </a:r>
            <a:r>
              <a:rPr lang="tr-TR" dirty="0" err="1" smtClean="0">
                <a:solidFill>
                  <a:schemeClr val="tx1"/>
                </a:solidFill>
                <a:latin typeface="Arial" panose="020B0604020202020204" pitchFamily="34" charset="0"/>
                <a:ea typeface="Calibri"/>
                <a:cs typeface="Arial" panose="020B0604020202020204" pitchFamily="34" charset="0"/>
              </a:rPr>
              <a:t>to</a:t>
            </a:r>
            <a:r>
              <a:rPr lang="tr-TR" dirty="0" smtClean="0">
                <a:solidFill>
                  <a:schemeClr val="tx1"/>
                </a:solidFill>
                <a:latin typeface="Arial" panose="020B0604020202020204" pitchFamily="34" charset="0"/>
                <a:ea typeface="Calibri"/>
                <a:cs typeface="Arial" panose="020B0604020202020204" pitchFamily="34" charset="0"/>
              </a:rPr>
              <a:t> </a:t>
            </a:r>
            <a:r>
              <a:rPr lang="en-US" dirty="0">
                <a:solidFill>
                  <a:schemeClr val="tx1"/>
                </a:solidFill>
                <a:latin typeface="Arial" panose="020B0604020202020204" pitchFamily="34" charset="0"/>
                <a:ea typeface="Calibri"/>
                <a:cs typeface="Arial" panose="020B0604020202020204" pitchFamily="34" charset="0"/>
              </a:rPr>
              <a:t>demonstrate the application of some inventory control methods in trade logistics on disaster logistics and determine adequate and economical inventory </a:t>
            </a:r>
            <a:r>
              <a:rPr lang="en-US" dirty="0" smtClean="0">
                <a:solidFill>
                  <a:schemeClr val="tx1"/>
                </a:solidFill>
                <a:latin typeface="Arial" panose="020B0604020202020204" pitchFamily="34" charset="0"/>
                <a:ea typeface="Calibri"/>
                <a:cs typeface="Arial" panose="020B0604020202020204" pitchFamily="34" charset="0"/>
              </a:rPr>
              <a:t>levels</a:t>
            </a:r>
            <a:r>
              <a:rPr lang="tr-TR" dirty="0" smtClean="0">
                <a:solidFill>
                  <a:schemeClr val="tx1"/>
                </a:solidFill>
                <a:latin typeface="Arial" panose="020B0604020202020204" pitchFamily="34" charset="0"/>
                <a:ea typeface="Calibri"/>
                <a:cs typeface="Arial" panose="020B0604020202020204" pitchFamily="34" charset="0"/>
              </a:rPr>
              <a:t> </a:t>
            </a:r>
            <a:r>
              <a:rPr lang="en-US" dirty="0" smtClean="0">
                <a:solidFill>
                  <a:schemeClr val="tx1"/>
                </a:solidFill>
                <a:latin typeface="Arial" panose="020B0604020202020204" pitchFamily="34" charset="0"/>
                <a:ea typeface="Calibri"/>
                <a:cs typeface="Arial" panose="020B0604020202020204" pitchFamily="34" charset="0"/>
              </a:rPr>
              <a:t>through </a:t>
            </a:r>
            <a:r>
              <a:rPr lang="en-US" dirty="0">
                <a:solidFill>
                  <a:schemeClr val="tx1"/>
                </a:solidFill>
                <a:latin typeface="Arial" panose="020B0604020202020204" pitchFamily="34" charset="0"/>
                <a:ea typeface="Calibri"/>
                <a:cs typeface="Arial" panose="020B0604020202020204" pitchFamily="34" charset="0"/>
              </a:rPr>
              <a:t>the example of disaster logistics </a:t>
            </a:r>
            <a:r>
              <a:rPr lang="tr-TR" dirty="0" err="1" smtClean="0">
                <a:solidFill>
                  <a:schemeClr val="tx1"/>
                </a:solidFill>
                <a:latin typeface="Arial" panose="020B0604020202020204" pitchFamily="34" charset="0"/>
                <a:ea typeface="Calibri"/>
                <a:cs typeface="Arial" panose="020B0604020202020204" pitchFamily="34" charset="0"/>
              </a:rPr>
              <a:t>storages</a:t>
            </a:r>
            <a:r>
              <a:rPr lang="en-US" dirty="0" smtClean="0">
                <a:solidFill>
                  <a:schemeClr val="tx1"/>
                </a:solidFill>
                <a:latin typeface="Arial" panose="020B0604020202020204" pitchFamily="34" charset="0"/>
                <a:ea typeface="Calibri"/>
                <a:cs typeface="Arial" panose="020B0604020202020204" pitchFamily="34" charset="0"/>
              </a:rPr>
              <a:t>.</a:t>
            </a:r>
            <a:endParaRPr lang="tr-TR" dirty="0" smtClean="0">
              <a:solidFill>
                <a:schemeClr val="tx1"/>
              </a:solidFill>
              <a:latin typeface="Arial" panose="020B0604020202020204" pitchFamily="34" charset="0"/>
              <a:ea typeface="Calibri"/>
              <a:cs typeface="Arial" panose="020B0604020202020204" pitchFamily="34" charset="0"/>
            </a:endParaRPr>
          </a:p>
          <a:p>
            <a:pPr marL="0" indent="0" algn="just">
              <a:buNone/>
            </a:pPr>
            <a:endParaRPr lang="tr-TR" dirty="0" smtClean="0">
              <a:latin typeface="Arial" panose="020B0604020202020204" pitchFamily="34" charset="0"/>
              <a:ea typeface="Calibri"/>
              <a:cs typeface="Arial" panose="020B0604020202020204" pitchFamily="34" charset="0"/>
            </a:endParaRPr>
          </a:p>
          <a:p>
            <a:pPr marL="0" indent="0" algn="just">
              <a:buNone/>
            </a:pPr>
            <a:r>
              <a:rPr lang="tr-TR" b="1" dirty="0" smtClean="0">
                <a:solidFill>
                  <a:srgbClr val="0070C0"/>
                </a:solidFill>
                <a:latin typeface="Arial" panose="020B0604020202020204" pitchFamily="34" charset="0"/>
                <a:ea typeface="Calibri"/>
                <a:cs typeface="Arial" panose="020B0604020202020204" pitchFamily="34" charset="0"/>
              </a:rPr>
              <a:t>Amaç</a:t>
            </a:r>
            <a:endParaRPr lang="tr-TR" b="1" dirty="0">
              <a:solidFill>
                <a:srgbClr val="0070C0"/>
              </a:solidFill>
              <a:latin typeface="Arial" panose="020B0604020202020204" pitchFamily="34" charset="0"/>
              <a:ea typeface="Calibri"/>
              <a:cs typeface="Arial" panose="020B0604020202020204" pitchFamily="34" charset="0"/>
            </a:endParaRPr>
          </a:p>
          <a:p>
            <a:pPr algn="just"/>
            <a:r>
              <a:rPr lang="tr-TR" dirty="0" smtClean="0">
                <a:solidFill>
                  <a:srgbClr val="0070C0"/>
                </a:solidFill>
                <a:latin typeface="Arial" panose="020B0604020202020204" pitchFamily="34" charset="0"/>
                <a:ea typeface="Calibri"/>
                <a:cs typeface="Arial" panose="020B0604020202020204" pitchFamily="34" charset="0"/>
              </a:rPr>
              <a:t>Bu </a:t>
            </a:r>
            <a:r>
              <a:rPr lang="tr-TR" dirty="0">
                <a:solidFill>
                  <a:srgbClr val="0070C0"/>
                </a:solidFill>
                <a:latin typeface="Arial" panose="020B0604020202020204" pitchFamily="34" charset="0"/>
                <a:ea typeface="Calibri"/>
                <a:cs typeface="Arial" panose="020B0604020202020204" pitchFamily="34" charset="0"/>
              </a:rPr>
              <a:t>çalışmanın amacı afet lojistik depoları örneği üzerinden, ticaret lojistiğindeki bazı stok kontrol yöntemlerinin afet ve insani yardım lojistiğinde uygulamasını </a:t>
            </a:r>
            <a:r>
              <a:rPr lang="tr-TR" dirty="0" smtClean="0">
                <a:solidFill>
                  <a:srgbClr val="0070C0"/>
                </a:solidFill>
                <a:latin typeface="Arial" panose="020B0604020202020204" pitchFamily="34" charset="0"/>
                <a:ea typeface="Calibri"/>
                <a:cs typeface="Arial" panose="020B0604020202020204" pitchFamily="34" charset="0"/>
              </a:rPr>
              <a:t>göstermek, </a:t>
            </a:r>
            <a:r>
              <a:rPr lang="tr-TR" dirty="0">
                <a:solidFill>
                  <a:srgbClr val="0070C0"/>
                </a:solidFill>
                <a:latin typeface="Arial" panose="020B0604020202020204" pitchFamily="34" charset="0"/>
                <a:ea typeface="Calibri"/>
                <a:cs typeface="Arial" panose="020B0604020202020204" pitchFamily="34" charset="0"/>
              </a:rPr>
              <a:t>yeterli ve ekonomik stok seviyelerini belirlemektir. </a:t>
            </a:r>
            <a:endParaRPr lang="tr-TR" dirty="0">
              <a:solidFill>
                <a:srgbClr val="0070C0"/>
              </a:solidFill>
              <a:latin typeface="Arial" panose="020B0604020202020204" pitchFamily="34" charset="0"/>
              <a:cs typeface="Arial" panose="020B0604020202020204" pitchFamily="34" charset="0"/>
            </a:endParaRPr>
          </a:p>
        </p:txBody>
      </p:sp>
      <p:cxnSp>
        <p:nvCxnSpPr>
          <p:cNvPr id="5" name="Düz Bağlayıcı 4"/>
          <p:cNvCxnSpPr/>
          <p:nvPr/>
        </p:nvCxnSpPr>
        <p:spPr>
          <a:xfrm>
            <a:off x="755576" y="3356992"/>
            <a:ext cx="756084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82029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16632"/>
            <a:ext cx="8064896" cy="6480720"/>
          </a:xfrm>
        </p:spPr>
        <p:txBody>
          <a:bodyPr>
            <a:normAutofit fontScale="92500" lnSpcReduction="10000"/>
          </a:bodyPr>
          <a:lstStyle/>
          <a:p>
            <a:pPr marL="0" indent="0" algn="just">
              <a:buNone/>
            </a:pPr>
            <a:endParaRPr lang="tr-TR" b="1" dirty="0"/>
          </a:p>
          <a:p>
            <a:pPr marL="0" indent="0" algn="just">
              <a:buNone/>
            </a:pPr>
            <a:r>
              <a:rPr lang="tr-TR" b="1" dirty="0" err="1">
                <a:solidFill>
                  <a:schemeClr val="tx1"/>
                </a:solidFill>
                <a:latin typeface="Arial" panose="020B0604020202020204" pitchFamily="34" charset="0"/>
                <a:cs typeface="Arial" panose="020B0604020202020204" pitchFamily="34" charset="0"/>
              </a:rPr>
              <a:t>Materials</a:t>
            </a:r>
            <a:r>
              <a:rPr lang="tr-TR" b="1" dirty="0">
                <a:solidFill>
                  <a:schemeClr val="tx1"/>
                </a:solidFill>
                <a:latin typeface="Arial" panose="020B0604020202020204" pitchFamily="34" charset="0"/>
                <a:cs typeface="Arial" panose="020B0604020202020204" pitchFamily="34" charset="0"/>
              </a:rPr>
              <a:t> </a:t>
            </a:r>
            <a:r>
              <a:rPr lang="tr-TR" b="1" dirty="0" err="1">
                <a:solidFill>
                  <a:schemeClr val="tx1"/>
                </a:solidFill>
                <a:latin typeface="Arial" panose="020B0604020202020204" pitchFamily="34" charset="0"/>
                <a:cs typeface="Arial" panose="020B0604020202020204" pitchFamily="34" charset="0"/>
              </a:rPr>
              <a:t>and</a:t>
            </a:r>
            <a:r>
              <a:rPr lang="tr-TR" b="1" dirty="0">
                <a:solidFill>
                  <a:schemeClr val="tx1"/>
                </a:solidFill>
                <a:latin typeface="Arial" panose="020B0604020202020204" pitchFamily="34" charset="0"/>
                <a:cs typeface="Arial" panose="020B0604020202020204" pitchFamily="34" charset="0"/>
              </a:rPr>
              <a:t> </a:t>
            </a:r>
            <a:r>
              <a:rPr lang="tr-TR" b="1" dirty="0" err="1" smtClean="0">
                <a:solidFill>
                  <a:schemeClr val="tx1"/>
                </a:solidFill>
                <a:latin typeface="Arial" panose="020B0604020202020204" pitchFamily="34" charset="0"/>
                <a:cs typeface="Arial" panose="020B0604020202020204" pitchFamily="34" charset="0"/>
              </a:rPr>
              <a:t>Methods</a:t>
            </a:r>
            <a:endParaRPr lang="tr-TR" b="1" dirty="0" smtClean="0">
              <a:solidFill>
                <a:schemeClr val="tx1"/>
              </a:solidFill>
              <a:latin typeface="Arial" panose="020B0604020202020204" pitchFamily="34" charset="0"/>
              <a:cs typeface="Arial" panose="020B0604020202020204" pitchFamily="34" charset="0"/>
            </a:endParaRPr>
          </a:p>
          <a:p>
            <a:pPr algn="just"/>
            <a:r>
              <a:rPr lang="tr-TR" dirty="0" err="1">
                <a:solidFill>
                  <a:schemeClr val="tx1"/>
                </a:solidFill>
                <a:latin typeface="Arial" panose="020B0604020202020204" pitchFamily="34" charset="0"/>
                <a:cs typeface="Arial" panose="020B0604020202020204" pitchFamily="34" charset="0"/>
              </a:rPr>
              <a:t>In</a:t>
            </a:r>
            <a:r>
              <a:rPr lang="tr-TR" dirty="0">
                <a:solidFill>
                  <a:schemeClr val="tx1"/>
                </a:solidFill>
                <a:latin typeface="Arial" panose="020B0604020202020204" pitchFamily="34" charset="0"/>
                <a:cs typeface="Arial" panose="020B0604020202020204" pitchFamily="34" charset="0"/>
              </a:rPr>
              <a:t> </a:t>
            </a:r>
            <a:r>
              <a:rPr lang="tr-TR" dirty="0" err="1">
                <a:solidFill>
                  <a:schemeClr val="tx1"/>
                </a:solidFill>
                <a:latin typeface="Arial" panose="020B0604020202020204" pitchFamily="34" charset="0"/>
                <a:cs typeface="Arial" panose="020B0604020202020204" pitchFamily="34" charset="0"/>
              </a:rPr>
              <a:t>this</a:t>
            </a:r>
            <a:r>
              <a:rPr lang="tr-TR" dirty="0">
                <a:solidFill>
                  <a:schemeClr val="tx1"/>
                </a:solidFill>
                <a:latin typeface="Arial" panose="020B0604020202020204" pitchFamily="34" charset="0"/>
                <a:cs typeface="Arial" panose="020B0604020202020204" pitchFamily="34" charset="0"/>
              </a:rPr>
              <a:t> </a:t>
            </a:r>
            <a:r>
              <a:rPr lang="tr-TR" dirty="0" err="1">
                <a:solidFill>
                  <a:schemeClr val="tx1"/>
                </a:solidFill>
                <a:latin typeface="Arial" panose="020B0604020202020204" pitchFamily="34" charset="0"/>
                <a:cs typeface="Arial" panose="020B0604020202020204" pitchFamily="34" charset="0"/>
              </a:rPr>
              <a:t>study</a:t>
            </a:r>
            <a:r>
              <a:rPr lang="tr-TR" dirty="0">
                <a:solidFill>
                  <a:schemeClr val="tx1"/>
                </a:solidFill>
                <a:latin typeface="Arial" panose="020B0604020202020204" pitchFamily="34" charset="0"/>
                <a:cs typeface="Arial" panose="020B0604020202020204" pitchFamily="34" charset="0"/>
              </a:rPr>
              <a:t>, d</a:t>
            </a:r>
            <a:r>
              <a:rPr lang="en-US" dirty="0" err="1">
                <a:solidFill>
                  <a:schemeClr val="tx1"/>
                </a:solidFill>
                <a:latin typeface="Arial" panose="020B0604020202020204" pitchFamily="34" charset="0"/>
                <a:cs typeface="Arial" panose="020B0604020202020204" pitchFamily="34" charset="0"/>
              </a:rPr>
              <a:t>ata</a:t>
            </a:r>
            <a:r>
              <a:rPr lang="en-US" dirty="0">
                <a:solidFill>
                  <a:schemeClr val="tx1"/>
                </a:solidFill>
                <a:latin typeface="Arial" panose="020B0604020202020204" pitchFamily="34" charset="0"/>
                <a:cs typeface="Arial" panose="020B0604020202020204" pitchFamily="34" charset="0"/>
              </a:rPr>
              <a:t> analysis of 103 earthquakes, 311 floods, 365 fires, 172 landslides, 38 heavy snowfall and avalanche that occurred between the years of 1980 </a:t>
            </a:r>
            <a:r>
              <a:rPr lang="en-US" dirty="0" smtClean="0">
                <a:solidFill>
                  <a:schemeClr val="tx1"/>
                </a:solidFill>
                <a:latin typeface="Arial" panose="020B0604020202020204" pitchFamily="34" charset="0"/>
                <a:cs typeface="Arial" panose="020B0604020202020204" pitchFamily="34" charset="0"/>
              </a:rPr>
              <a:t>– 2012</a:t>
            </a:r>
            <a:r>
              <a:rPr lang="tr-TR" dirty="0" smtClean="0">
                <a:solidFill>
                  <a:schemeClr val="tx1"/>
                </a:solidFill>
                <a:latin typeface="Arial" panose="020B0604020202020204" pitchFamily="34" charset="0"/>
                <a:cs typeface="Arial" panose="020B0604020202020204" pitchFamily="34" charset="0"/>
              </a:rPr>
              <a:t> (33 </a:t>
            </a:r>
            <a:r>
              <a:rPr lang="tr-TR" dirty="0" err="1" smtClean="0">
                <a:solidFill>
                  <a:schemeClr val="tx1"/>
                </a:solidFill>
                <a:latin typeface="Arial" panose="020B0604020202020204" pitchFamily="34" charset="0"/>
                <a:cs typeface="Arial" panose="020B0604020202020204" pitchFamily="34" charset="0"/>
              </a:rPr>
              <a:t>years</a:t>
            </a:r>
            <a:r>
              <a:rPr lang="tr-TR" dirty="0" smtClean="0">
                <a:solidFill>
                  <a:schemeClr val="tx1"/>
                </a:solidFill>
                <a:latin typeface="Arial" panose="020B0604020202020204" pitchFamily="34" charset="0"/>
                <a:cs typeface="Arial" panose="020B0604020202020204" pitchFamily="34" charset="0"/>
              </a:rPr>
              <a:t>)</a:t>
            </a:r>
            <a:r>
              <a:rPr lang="en-US" dirty="0" smtClean="0">
                <a:solidFill>
                  <a:schemeClr val="tx1"/>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was </a:t>
            </a:r>
            <a:r>
              <a:rPr lang="tr-TR" dirty="0" err="1">
                <a:solidFill>
                  <a:schemeClr val="tx1"/>
                </a:solidFill>
                <a:latin typeface="Arial" panose="020B0604020202020204" pitchFamily="34" charset="0"/>
                <a:cs typeface="Arial" panose="020B0604020202020204" pitchFamily="34" charset="0"/>
              </a:rPr>
              <a:t>made</a:t>
            </a:r>
            <a:r>
              <a:rPr lang="en-US" dirty="0">
                <a:solidFill>
                  <a:schemeClr val="tx1"/>
                </a:solidFill>
                <a:latin typeface="Arial" panose="020B0604020202020204" pitchFamily="34" charset="0"/>
                <a:cs typeface="Arial" panose="020B0604020202020204" pitchFamily="34" charset="0"/>
              </a:rPr>
              <a:t>.</a:t>
            </a:r>
            <a:endParaRPr lang="tr-TR" dirty="0">
              <a:solidFill>
                <a:schemeClr val="tx1"/>
              </a:solidFill>
              <a:latin typeface="Arial" panose="020B0604020202020204" pitchFamily="34" charset="0"/>
              <a:cs typeface="Arial" panose="020B0604020202020204" pitchFamily="34" charset="0"/>
            </a:endParaRPr>
          </a:p>
          <a:p>
            <a:pPr algn="just"/>
            <a:r>
              <a:rPr lang="en-US" dirty="0">
                <a:solidFill>
                  <a:schemeClr val="tx1"/>
                </a:solidFill>
                <a:latin typeface="Arial" panose="020B0604020202020204" pitchFamily="34" charset="0"/>
                <a:cs typeface="Arial" panose="020B0604020202020204" pitchFamily="34" charset="0"/>
              </a:rPr>
              <a:t>In this analysis, tents, blankets, </a:t>
            </a:r>
            <a:r>
              <a:rPr lang="tr-TR" dirty="0" err="1">
                <a:solidFill>
                  <a:schemeClr val="tx1"/>
                </a:solidFill>
                <a:latin typeface="Arial" panose="020B0604020202020204" pitchFamily="34" charset="0"/>
                <a:cs typeface="Arial" panose="020B0604020202020204" pitchFamily="34" charset="0"/>
              </a:rPr>
              <a:t>bed</a:t>
            </a:r>
            <a:r>
              <a:rPr lang="en-US" dirty="0">
                <a:solidFill>
                  <a:schemeClr val="tx1"/>
                </a:solidFill>
                <a:latin typeface="Arial" panose="020B0604020202020204" pitchFamily="34" charset="0"/>
                <a:cs typeface="Arial" panose="020B0604020202020204" pitchFamily="34" charset="0"/>
              </a:rPr>
              <a:t>, heaters and kitchen sets </a:t>
            </a:r>
            <a:r>
              <a:rPr lang="tr-TR" dirty="0">
                <a:solidFill>
                  <a:schemeClr val="tx1"/>
                </a:solidFill>
                <a:latin typeface="Arial" panose="020B0604020202020204" pitchFamily="34" charset="0"/>
                <a:cs typeface="Arial" panose="020B0604020202020204" pitchFamily="34" charset="0"/>
              </a:rPr>
              <a:t>w</a:t>
            </a:r>
            <a:r>
              <a:rPr lang="en-US" dirty="0" err="1">
                <a:solidFill>
                  <a:schemeClr val="tx1"/>
                </a:solidFill>
                <a:latin typeface="Arial" panose="020B0604020202020204" pitchFamily="34" charset="0"/>
                <a:cs typeface="Arial" panose="020B0604020202020204" pitchFamily="34" charset="0"/>
              </a:rPr>
              <a:t>hich</a:t>
            </a:r>
            <a:r>
              <a:rPr lang="en-US" dirty="0">
                <a:solidFill>
                  <a:schemeClr val="tx1"/>
                </a:solidFill>
                <a:latin typeface="Arial" panose="020B0604020202020204" pitchFamily="34" charset="0"/>
                <a:cs typeface="Arial" panose="020B0604020202020204" pitchFamily="34" charset="0"/>
              </a:rPr>
              <a:t> </a:t>
            </a:r>
            <a:r>
              <a:rPr lang="tr-TR" dirty="0" err="1">
                <a:solidFill>
                  <a:schemeClr val="tx1"/>
                </a:solidFill>
                <a:latin typeface="Arial" panose="020B0604020202020204" pitchFamily="34" charset="0"/>
                <a:cs typeface="Arial" panose="020B0604020202020204" pitchFamily="34" charset="0"/>
              </a:rPr>
              <a:t>are</a:t>
            </a:r>
            <a:r>
              <a:rPr lang="en-US" dirty="0">
                <a:solidFill>
                  <a:schemeClr val="tx1"/>
                </a:solidFill>
                <a:latin typeface="Arial" panose="020B0604020202020204" pitchFamily="34" charset="0"/>
                <a:cs typeface="Arial" panose="020B0604020202020204" pitchFamily="34" charset="0"/>
              </a:rPr>
              <a:t> the main </a:t>
            </a:r>
            <a:r>
              <a:rPr lang="tr-TR" dirty="0" err="1">
                <a:solidFill>
                  <a:schemeClr val="tx1"/>
                </a:solidFill>
                <a:latin typeface="Arial" panose="020B0604020202020204" pitchFamily="34" charset="0"/>
                <a:cs typeface="Arial" panose="020B0604020202020204" pitchFamily="34" charset="0"/>
              </a:rPr>
              <a:t>materials</a:t>
            </a:r>
            <a:r>
              <a:rPr lang="tr-TR" dirty="0">
                <a:solidFill>
                  <a:schemeClr val="tx1"/>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for shelter in disaster situations, were taken</a:t>
            </a:r>
            <a:r>
              <a:rPr lang="tr-TR" dirty="0">
                <a:solidFill>
                  <a:schemeClr val="tx1"/>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as</a:t>
            </a:r>
            <a:r>
              <a:rPr lang="tr-TR" dirty="0">
                <a:solidFill>
                  <a:schemeClr val="tx1"/>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distributed </a:t>
            </a:r>
            <a:r>
              <a:rPr lang="tr-TR" dirty="0" err="1">
                <a:solidFill>
                  <a:schemeClr val="tx1"/>
                </a:solidFill>
                <a:latin typeface="Arial" panose="020B0604020202020204" pitchFamily="34" charset="0"/>
                <a:cs typeface="Arial" panose="020B0604020202020204" pitchFamily="34" charset="0"/>
              </a:rPr>
              <a:t>help</a:t>
            </a:r>
            <a:r>
              <a:rPr lang="en-US" dirty="0">
                <a:solidFill>
                  <a:schemeClr val="tx1"/>
                </a:solidFill>
                <a:latin typeface="Arial" panose="020B0604020202020204" pitchFamily="34" charset="0"/>
                <a:cs typeface="Arial" panose="020B0604020202020204" pitchFamily="34" charset="0"/>
              </a:rPr>
              <a:t> </a:t>
            </a:r>
            <a:r>
              <a:rPr lang="tr-TR" dirty="0" err="1">
                <a:solidFill>
                  <a:schemeClr val="tx1"/>
                </a:solidFill>
                <a:latin typeface="Arial" panose="020B0604020202020204" pitchFamily="34" charset="0"/>
                <a:cs typeface="Arial" panose="020B0604020202020204" pitchFamily="34" charset="0"/>
              </a:rPr>
              <a:t>materials</a:t>
            </a:r>
            <a:r>
              <a:rPr lang="en-US" dirty="0">
                <a:solidFill>
                  <a:schemeClr val="tx1"/>
                </a:solidFill>
                <a:latin typeface="Arial" panose="020B0604020202020204" pitchFamily="34" charset="0"/>
                <a:cs typeface="Arial" panose="020B0604020202020204" pitchFamily="34" charset="0"/>
              </a:rPr>
              <a:t>. </a:t>
            </a:r>
            <a:endParaRPr lang="tr-TR" dirty="0">
              <a:solidFill>
                <a:schemeClr val="tx1"/>
              </a:solidFill>
              <a:latin typeface="Arial" panose="020B0604020202020204" pitchFamily="34" charset="0"/>
              <a:cs typeface="Arial" panose="020B0604020202020204" pitchFamily="34" charset="0"/>
            </a:endParaRPr>
          </a:p>
          <a:p>
            <a:pPr marL="0" indent="0">
              <a:buNone/>
            </a:pPr>
            <a:endParaRPr lang="tr-TR" b="1" dirty="0" smtClean="0"/>
          </a:p>
          <a:p>
            <a:pPr marL="0" indent="0" algn="just">
              <a:buNone/>
            </a:pPr>
            <a:r>
              <a:rPr lang="tr-TR" b="1" dirty="0" smtClean="0">
                <a:solidFill>
                  <a:srgbClr val="0070C0"/>
                </a:solidFill>
                <a:latin typeface="Arial" panose="020B0604020202020204" pitchFamily="34" charset="0"/>
                <a:cs typeface="Arial" panose="020B0604020202020204" pitchFamily="34" charset="0"/>
              </a:rPr>
              <a:t>Materyal ve Metot</a:t>
            </a:r>
          </a:p>
          <a:p>
            <a:pPr algn="just"/>
            <a:r>
              <a:rPr lang="tr-TR" dirty="0">
                <a:solidFill>
                  <a:srgbClr val="0070C0"/>
                </a:solidFill>
                <a:latin typeface="Arial" panose="020B0604020202020204" pitchFamily="34" charset="0"/>
                <a:cs typeface="Arial" panose="020B0604020202020204" pitchFamily="34" charset="0"/>
              </a:rPr>
              <a:t>B</a:t>
            </a:r>
            <a:r>
              <a:rPr lang="tr-TR" dirty="0" smtClean="0">
                <a:solidFill>
                  <a:srgbClr val="0070C0"/>
                </a:solidFill>
                <a:latin typeface="Arial" panose="020B0604020202020204" pitchFamily="34" charset="0"/>
                <a:cs typeface="Arial" panose="020B0604020202020204" pitchFamily="34" charset="0"/>
              </a:rPr>
              <a:t>u çalışmada, 1980 </a:t>
            </a:r>
            <a:r>
              <a:rPr lang="tr-TR" dirty="0">
                <a:solidFill>
                  <a:srgbClr val="0070C0"/>
                </a:solidFill>
                <a:latin typeface="Arial" panose="020B0604020202020204" pitchFamily="34" charset="0"/>
                <a:cs typeface="Arial" panose="020B0604020202020204" pitchFamily="34" charset="0"/>
              </a:rPr>
              <a:t>– </a:t>
            </a:r>
            <a:r>
              <a:rPr lang="tr-TR" dirty="0" smtClean="0">
                <a:solidFill>
                  <a:srgbClr val="0070C0"/>
                </a:solidFill>
                <a:latin typeface="Arial" panose="020B0604020202020204" pitchFamily="34" charset="0"/>
                <a:cs typeface="Arial" panose="020B0604020202020204" pitchFamily="34" charset="0"/>
              </a:rPr>
              <a:t>2012 (33 yıl) </a:t>
            </a:r>
            <a:r>
              <a:rPr lang="tr-TR" dirty="0">
                <a:solidFill>
                  <a:srgbClr val="0070C0"/>
                </a:solidFill>
                <a:latin typeface="Arial" panose="020B0604020202020204" pitchFamily="34" charset="0"/>
                <a:cs typeface="Arial" panose="020B0604020202020204" pitchFamily="34" charset="0"/>
              </a:rPr>
              <a:t>yılları </a:t>
            </a:r>
            <a:r>
              <a:rPr lang="tr-TR" dirty="0" smtClean="0">
                <a:solidFill>
                  <a:srgbClr val="0070C0"/>
                </a:solidFill>
                <a:latin typeface="Arial" panose="020B0604020202020204" pitchFamily="34" charset="0"/>
                <a:cs typeface="Arial" panose="020B0604020202020204" pitchFamily="34" charset="0"/>
              </a:rPr>
              <a:t>arasında meydana gelen toplam </a:t>
            </a:r>
            <a:r>
              <a:rPr lang="tr-TR" dirty="0">
                <a:solidFill>
                  <a:srgbClr val="0070C0"/>
                </a:solidFill>
                <a:latin typeface="Arial" panose="020B0604020202020204" pitchFamily="34" charset="0"/>
                <a:cs typeface="Arial" panose="020B0604020202020204" pitchFamily="34" charset="0"/>
              </a:rPr>
              <a:t>103 adet deprem, 311 adet sel, 365 adet yangın, 172 adet heyelan, 38 adet aşırı kar yağışı ve çığ afetlerinin </a:t>
            </a:r>
            <a:r>
              <a:rPr lang="tr-TR" dirty="0" smtClean="0">
                <a:solidFill>
                  <a:srgbClr val="0070C0"/>
                </a:solidFill>
                <a:latin typeface="Arial" panose="020B0604020202020204" pitchFamily="34" charset="0"/>
                <a:cs typeface="Arial" panose="020B0604020202020204" pitchFamily="34" charset="0"/>
              </a:rPr>
              <a:t>verileri kullanılmıştır. </a:t>
            </a:r>
          </a:p>
          <a:p>
            <a:pPr algn="just"/>
            <a:r>
              <a:rPr lang="tr-TR" dirty="0" smtClean="0">
                <a:solidFill>
                  <a:srgbClr val="0070C0"/>
                </a:solidFill>
                <a:latin typeface="Arial" panose="020B0604020202020204" pitchFamily="34" charset="0"/>
                <a:cs typeface="Arial" panose="020B0604020202020204" pitchFamily="34" charset="0"/>
              </a:rPr>
              <a:t>Uygulamalarda, </a:t>
            </a:r>
            <a:r>
              <a:rPr lang="tr-TR" dirty="0">
                <a:solidFill>
                  <a:srgbClr val="0070C0"/>
                </a:solidFill>
                <a:latin typeface="Arial" panose="020B0604020202020204" pitchFamily="34" charset="0"/>
                <a:cs typeface="Arial" panose="020B0604020202020204" pitchFamily="34" charset="0"/>
              </a:rPr>
              <a:t>afet durumlarında barınma için ana </a:t>
            </a:r>
            <a:r>
              <a:rPr lang="tr-TR" dirty="0" smtClean="0">
                <a:solidFill>
                  <a:srgbClr val="0070C0"/>
                </a:solidFill>
                <a:latin typeface="Arial" panose="020B0604020202020204" pitchFamily="34" charset="0"/>
                <a:cs typeface="Arial" panose="020B0604020202020204" pitchFamily="34" charset="0"/>
              </a:rPr>
              <a:t>yardım malzemesi </a:t>
            </a:r>
            <a:r>
              <a:rPr lang="tr-TR" dirty="0">
                <a:solidFill>
                  <a:srgbClr val="0070C0"/>
                </a:solidFill>
                <a:latin typeface="Arial" panose="020B0604020202020204" pitchFamily="34" charset="0"/>
                <a:cs typeface="Arial" panose="020B0604020202020204" pitchFamily="34" charset="0"/>
              </a:rPr>
              <a:t>olan </a:t>
            </a:r>
            <a:r>
              <a:rPr lang="tr-TR" dirty="0" smtClean="0">
                <a:solidFill>
                  <a:srgbClr val="0070C0"/>
                </a:solidFill>
                <a:latin typeface="Arial" panose="020B0604020202020204" pitchFamily="34" charset="0"/>
                <a:cs typeface="Arial" panose="020B0604020202020204" pitchFamily="34" charset="0"/>
              </a:rPr>
              <a:t>çadır, battaniye</a:t>
            </a:r>
            <a:r>
              <a:rPr lang="tr-TR" dirty="0">
                <a:solidFill>
                  <a:srgbClr val="0070C0"/>
                </a:solidFill>
                <a:latin typeface="Arial" panose="020B0604020202020204" pitchFamily="34" charset="0"/>
                <a:cs typeface="Arial" panose="020B0604020202020204" pitchFamily="34" charset="0"/>
              </a:rPr>
              <a:t>, yatak, ısıtıcı ve mutfak seti </a:t>
            </a:r>
            <a:r>
              <a:rPr lang="tr-TR" dirty="0" smtClean="0">
                <a:solidFill>
                  <a:srgbClr val="0070C0"/>
                </a:solidFill>
                <a:latin typeface="Arial" panose="020B0604020202020204" pitchFamily="34" charset="0"/>
                <a:cs typeface="Arial" panose="020B0604020202020204" pitchFamily="34" charset="0"/>
              </a:rPr>
              <a:t>ele alın</a:t>
            </a:r>
            <a:r>
              <a:rPr lang="tr-TR" dirty="0" smtClean="0">
                <a:solidFill>
                  <a:srgbClr val="0070C0"/>
                </a:solidFill>
                <a:latin typeface="Arial" panose="020B0604020202020204" pitchFamily="34" charset="0"/>
                <a:cs typeface="Arial" panose="020B0604020202020204" pitchFamily="34" charset="0"/>
              </a:rPr>
              <a:t>mıştır</a:t>
            </a:r>
            <a:r>
              <a:rPr lang="tr-TR" dirty="0" smtClean="0">
                <a:solidFill>
                  <a:srgbClr val="0070C0"/>
                </a:solidFill>
                <a:latin typeface="Arial" panose="020B0604020202020204" pitchFamily="34" charset="0"/>
                <a:cs typeface="Arial" panose="020B0604020202020204" pitchFamily="34" charset="0"/>
              </a:rPr>
              <a:t>.</a:t>
            </a:r>
          </a:p>
          <a:p>
            <a:pPr marL="0" indent="0" algn="just">
              <a:buNone/>
            </a:pPr>
            <a:endParaRPr lang="tr-TR" dirty="0"/>
          </a:p>
        </p:txBody>
      </p:sp>
      <p:cxnSp>
        <p:nvCxnSpPr>
          <p:cNvPr id="5" name="Düz Bağlayıcı 4"/>
          <p:cNvCxnSpPr/>
          <p:nvPr/>
        </p:nvCxnSpPr>
        <p:spPr>
          <a:xfrm>
            <a:off x="467544" y="3212976"/>
            <a:ext cx="806489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56682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0"/>
            <a:ext cx="7543800" cy="5877272"/>
          </a:xfrm>
        </p:spPr>
        <p:txBody>
          <a:bodyPr/>
          <a:lstStyle/>
          <a:p>
            <a:pPr marL="0" indent="0">
              <a:buNone/>
            </a:pPr>
            <a:endParaRPr lang="tr-TR" dirty="0"/>
          </a:p>
          <a:p>
            <a:pPr algn="just"/>
            <a:r>
              <a:rPr lang="en-US" dirty="0">
                <a:solidFill>
                  <a:schemeClr val="tx1"/>
                </a:solidFill>
                <a:latin typeface="Arial" panose="020B0604020202020204" pitchFamily="34" charset="0"/>
                <a:cs typeface="Arial" panose="020B0604020202020204" pitchFamily="34" charset="0"/>
              </a:rPr>
              <a:t>The study is an implementation study. In implementation, inventory control methods, one of the simple average method, simple moving average method, the weighted moving average method and exponential </a:t>
            </a:r>
            <a:r>
              <a:rPr lang="en-US" dirty="0" smtClean="0">
                <a:solidFill>
                  <a:schemeClr val="tx1"/>
                </a:solidFill>
                <a:latin typeface="Arial" panose="020B0604020202020204" pitchFamily="34" charset="0"/>
                <a:cs typeface="Arial" panose="020B0604020202020204" pitchFamily="34" charset="0"/>
              </a:rPr>
              <a:t>corrections </a:t>
            </a:r>
            <a:r>
              <a:rPr lang="en-US" dirty="0">
                <a:solidFill>
                  <a:schemeClr val="tx1"/>
                </a:solidFill>
                <a:latin typeface="Arial" panose="020B0604020202020204" pitchFamily="34" charset="0"/>
                <a:cs typeface="Arial" panose="020B0604020202020204" pitchFamily="34" charset="0"/>
              </a:rPr>
              <a:t>methods were </a:t>
            </a:r>
            <a:r>
              <a:rPr lang="en-US" dirty="0" smtClean="0">
                <a:solidFill>
                  <a:schemeClr val="tx1"/>
                </a:solidFill>
                <a:latin typeface="Arial" panose="020B0604020202020204" pitchFamily="34" charset="0"/>
                <a:cs typeface="Arial" panose="020B0604020202020204" pitchFamily="34" charset="0"/>
              </a:rPr>
              <a:t>used.</a:t>
            </a:r>
            <a:endParaRPr lang="tr-TR" dirty="0" smtClean="0">
              <a:solidFill>
                <a:schemeClr val="tx1"/>
              </a:solidFill>
              <a:latin typeface="Arial" panose="020B0604020202020204" pitchFamily="34" charset="0"/>
              <a:cs typeface="Arial" panose="020B0604020202020204" pitchFamily="34" charset="0"/>
            </a:endParaRPr>
          </a:p>
          <a:p>
            <a:endParaRPr lang="tr-TR" dirty="0" smtClean="0">
              <a:latin typeface="Arial" panose="020B0604020202020204" pitchFamily="34" charset="0"/>
              <a:cs typeface="Arial" panose="020B0604020202020204" pitchFamily="34" charset="0"/>
            </a:endParaRPr>
          </a:p>
          <a:p>
            <a:pPr marL="0" indent="0">
              <a:buNone/>
            </a:pPr>
            <a:endParaRPr lang="tr-TR" dirty="0">
              <a:latin typeface="Arial" panose="020B0604020202020204" pitchFamily="34" charset="0"/>
              <a:cs typeface="Arial" panose="020B0604020202020204" pitchFamily="34" charset="0"/>
            </a:endParaRPr>
          </a:p>
          <a:p>
            <a:pPr algn="just"/>
            <a:r>
              <a:rPr lang="tr-TR" dirty="0" smtClean="0">
                <a:solidFill>
                  <a:srgbClr val="0070C0"/>
                </a:solidFill>
                <a:latin typeface="Arial" panose="020B0604020202020204" pitchFamily="34" charset="0"/>
                <a:cs typeface="Arial" panose="020B0604020202020204" pitchFamily="34" charset="0"/>
              </a:rPr>
              <a:t>Çalışma </a:t>
            </a:r>
            <a:r>
              <a:rPr lang="tr-TR" dirty="0">
                <a:solidFill>
                  <a:srgbClr val="0070C0"/>
                </a:solidFill>
                <a:latin typeface="Arial" panose="020B0604020202020204" pitchFamily="34" charset="0"/>
                <a:cs typeface="Arial" panose="020B0604020202020204" pitchFamily="34" charset="0"/>
              </a:rPr>
              <a:t>bir uygulama çalışması olup </a:t>
            </a:r>
            <a:r>
              <a:rPr lang="tr-TR" dirty="0" smtClean="0">
                <a:solidFill>
                  <a:srgbClr val="0070C0"/>
                </a:solidFill>
                <a:latin typeface="Arial" panose="020B0604020202020204" pitchFamily="34" charset="0"/>
                <a:cs typeface="Arial" panose="020B0604020202020204" pitchFamily="34" charset="0"/>
              </a:rPr>
              <a:t>uygulamada </a:t>
            </a:r>
            <a:r>
              <a:rPr lang="tr-TR" dirty="0">
                <a:solidFill>
                  <a:srgbClr val="0070C0"/>
                </a:solidFill>
                <a:latin typeface="Arial" panose="020B0604020202020204" pitchFamily="34" charset="0"/>
                <a:cs typeface="Arial" panose="020B0604020202020204" pitchFamily="34" charset="0"/>
              </a:rPr>
              <a:t>stok kontrol yöntemlerinden olan basit ortalamalar yöntemi, basit hareketli ortalamalar yöntemi, ağırlıklı hareketli ortalamalar yöntemi ve üstel düzeltme </a:t>
            </a:r>
            <a:r>
              <a:rPr lang="tr-TR" dirty="0" smtClean="0">
                <a:solidFill>
                  <a:srgbClr val="0070C0"/>
                </a:solidFill>
                <a:latin typeface="Arial" panose="020B0604020202020204" pitchFamily="34" charset="0"/>
                <a:cs typeface="Arial" panose="020B0604020202020204" pitchFamily="34" charset="0"/>
              </a:rPr>
              <a:t>yöntemlerinin uygulamaları yapılmıştır</a:t>
            </a:r>
            <a:r>
              <a:rPr lang="tr-TR" dirty="0">
                <a:solidFill>
                  <a:srgbClr val="0070C0"/>
                </a:solidFill>
                <a:latin typeface="Arial" panose="020B0604020202020204" pitchFamily="34" charset="0"/>
                <a:cs typeface="Arial" panose="020B0604020202020204" pitchFamily="34" charset="0"/>
              </a:rPr>
              <a:t>. </a:t>
            </a:r>
          </a:p>
        </p:txBody>
      </p:sp>
      <p:cxnSp>
        <p:nvCxnSpPr>
          <p:cNvPr id="5" name="Düz Bağlayıcı 4"/>
          <p:cNvCxnSpPr/>
          <p:nvPr/>
        </p:nvCxnSpPr>
        <p:spPr>
          <a:xfrm>
            <a:off x="755576" y="3284984"/>
            <a:ext cx="756084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23154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0"/>
            <a:ext cx="8352928" cy="6453336"/>
          </a:xfrm>
        </p:spPr>
        <p:txBody>
          <a:bodyPr>
            <a:normAutofit/>
          </a:bodyPr>
          <a:lstStyle/>
          <a:p>
            <a:pPr marL="0" indent="0" algn="just">
              <a:buNone/>
            </a:pPr>
            <a:endParaRPr lang="tr-TR" dirty="0"/>
          </a:p>
          <a:p>
            <a:pPr algn="just"/>
            <a:r>
              <a:rPr lang="en-US" dirty="0">
                <a:solidFill>
                  <a:schemeClr val="tx1"/>
                </a:solidFill>
                <a:latin typeface="Arial" panose="020B0604020202020204" pitchFamily="34" charset="0"/>
                <a:cs typeface="Arial" panose="020B0604020202020204" pitchFamily="34" charset="0"/>
              </a:rPr>
              <a:t>As </a:t>
            </a:r>
            <a:r>
              <a:rPr lang="en-US" dirty="0" smtClean="0">
                <a:solidFill>
                  <a:schemeClr val="tx1"/>
                </a:solidFill>
                <a:latin typeface="Arial" panose="020B0604020202020204" pitchFamily="34" charset="0"/>
                <a:cs typeface="Arial" panose="020B0604020202020204" pitchFamily="34" charset="0"/>
              </a:rPr>
              <a:t>application</a:t>
            </a:r>
            <a:r>
              <a:rPr lang="tr-TR" dirty="0" smtClean="0">
                <a:solidFill>
                  <a:schemeClr val="tx1"/>
                </a:solidFill>
                <a:latin typeface="Arial" panose="020B0604020202020204" pitchFamily="34" charset="0"/>
                <a:cs typeface="Arial" panose="020B0604020202020204" pitchFamily="34" charset="0"/>
              </a:rPr>
              <a:t> </a:t>
            </a:r>
            <a:r>
              <a:rPr lang="en-US" dirty="0" smtClean="0">
                <a:solidFill>
                  <a:schemeClr val="tx1"/>
                </a:solidFill>
                <a:latin typeface="Arial" panose="020B0604020202020204" pitchFamily="34" charset="0"/>
                <a:cs typeface="Arial" panose="020B0604020202020204" pitchFamily="34" charset="0"/>
              </a:rPr>
              <a:t>area</a:t>
            </a:r>
            <a:r>
              <a:rPr lang="en-US" dirty="0">
                <a:solidFill>
                  <a:schemeClr val="tx1"/>
                </a:solidFill>
                <a:latin typeface="Arial" panose="020B0604020202020204" pitchFamily="34" charset="0"/>
                <a:cs typeface="Arial" panose="020B0604020202020204" pitchFamily="34" charset="0"/>
              </a:rPr>
              <a:t>, Region 1 (Edirne, </a:t>
            </a:r>
            <a:r>
              <a:rPr lang="en-US" dirty="0" err="1">
                <a:solidFill>
                  <a:schemeClr val="tx1"/>
                </a:solidFill>
                <a:latin typeface="Arial" panose="020B0604020202020204" pitchFamily="34" charset="0"/>
                <a:cs typeface="Arial" panose="020B0604020202020204" pitchFamily="34" charset="0"/>
              </a:rPr>
              <a:t>Kırklareli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Tekirdağ</a:t>
            </a:r>
            <a:r>
              <a:rPr lang="en-US" dirty="0">
                <a:solidFill>
                  <a:schemeClr val="tx1"/>
                </a:solidFill>
                <a:latin typeface="Arial" panose="020B0604020202020204" pitchFamily="34" charset="0"/>
                <a:cs typeface="Arial" panose="020B0604020202020204" pitchFamily="34" charset="0"/>
              </a:rPr>
              <a:t>, </a:t>
            </a:r>
            <a:r>
              <a:rPr lang="tr-TR" dirty="0" smtClean="0">
                <a:solidFill>
                  <a:schemeClr val="tx1"/>
                </a:solidFill>
                <a:latin typeface="Arial" panose="020B0604020202020204" pitchFamily="34" charset="0"/>
                <a:cs typeface="Arial" panose="020B0604020202020204" pitchFamily="34" charset="0"/>
              </a:rPr>
              <a:t>İ</a:t>
            </a:r>
            <a:r>
              <a:rPr lang="en-US" dirty="0" err="1" smtClean="0">
                <a:solidFill>
                  <a:schemeClr val="tx1"/>
                </a:solidFill>
                <a:latin typeface="Arial" panose="020B0604020202020204" pitchFamily="34" charset="0"/>
                <a:cs typeface="Arial" panose="020B0604020202020204" pitchFamily="34" charset="0"/>
              </a:rPr>
              <a:t>stanbul</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Kocaeli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Yalova</a:t>
            </a:r>
            <a:r>
              <a:rPr lang="en-US" dirty="0">
                <a:solidFill>
                  <a:schemeClr val="tx1"/>
                </a:solidFill>
                <a:latin typeface="Arial" panose="020B0604020202020204" pitchFamily="34" charset="0"/>
                <a:cs typeface="Arial" panose="020B0604020202020204" pitchFamily="34" charset="0"/>
              </a:rPr>
              <a:t>) the distribution of most tents assistance </a:t>
            </a:r>
            <a:r>
              <a:rPr lang="en-US" dirty="0" smtClean="0">
                <a:solidFill>
                  <a:schemeClr val="tx1"/>
                </a:solidFill>
                <a:latin typeface="Arial" panose="020B0604020202020204" pitchFamily="34" charset="0"/>
                <a:cs typeface="Arial" panose="020B0604020202020204" pitchFamily="34" charset="0"/>
              </a:rPr>
              <a:t>between </a:t>
            </a:r>
            <a:r>
              <a:rPr lang="en-US" dirty="0">
                <a:solidFill>
                  <a:schemeClr val="tx1"/>
                </a:solidFill>
                <a:latin typeface="Arial" panose="020B0604020202020204" pitchFamily="34" charset="0"/>
                <a:cs typeface="Arial" panose="020B0604020202020204" pitchFamily="34" charset="0"/>
              </a:rPr>
              <a:t>years </a:t>
            </a:r>
            <a:r>
              <a:rPr lang="en-US" dirty="0" smtClean="0">
                <a:solidFill>
                  <a:schemeClr val="tx1"/>
                </a:solidFill>
                <a:latin typeface="Arial" panose="020B0604020202020204" pitchFamily="34" charset="0"/>
                <a:cs typeface="Arial" panose="020B0604020202020204" pitchFamily="34" charset="0"/>
              </a:rPr>
              <a:t>1980–2012  </a:t>
            </a:r>
            <a:r>
              <a:rPr lang="tr-TR" dirty="0" err="1" smtClean="0">
                <a:solidFill>
                  <a:schemeClr val="tx1"/>
                </a:solidFill>
                <a:latin typeface="Arial" panose="020B0604020202020204" pitchFamily="34" charset="0"/>
                <a:cs typeface="Arial" panose="020B0604020202020204" pitchFamily="34" charset="0"/>
              </a:rPr>
              <a:t>wa</a:t>
            </a:r>
            <a:r>
              <a:rPr lang="en-US" dirty="0" smtClean="0">
                <a:solidFill>
                  <a:schemeClr val="tx1"/>
                </a:solidFill>
                <a:latin typeface="Arial" panose="020B0604020202020204" pitchFamily="34" charset="0"/>
                <a:cs typeface="Arial" panose="020B0604020202020204" pitchFamily="34" charset="0"/>
              </a:rPr>
              <a:t>s </a:t>
            </a:r>
            <a:r>
              <a:rPr lang="en-US" dirty="0">
                <a:solidFill>
                  <a:schemeClr val="tx1"/>
                </a:solidFill>
                <a:latin typeface="Arial" panose="020B0604020202020204" pitchFamily="34" charset="0"/>
                <a:cs typeface="Arial" panose="020B0604020202020204" pitchFamily="34" charset="0"/>
              </a:rPr>
              <a:t>selected and the inventory quantities </a:t>
            </a:r>
            <a:r>
              <a:rPr lang="tr-TR" dirty="0" err="1" smtClean="0">
                <a:solidFill>
                  <a:schemeClr val="tx1"/>
                </a:solidFill>
                <a:latin typeface="Arial" panose="020B0604020202020204" pitchFamily="34" charset="0"/>
                <a:cs typeface="Arial" panose="020B0604020202020204" pitchFamily="34" charset="0"/>
              </a:rPr>
              <a:t>we</a:t>
            </a:r>
            <a:r>
              <a:rPr lang="en-US" dirty="0" smtClean="0">
                <a:solidFill>
                  <a:schemeClr val="tx1"/>
                </a:solidFill>
                <a:latin typeface="Arial" panose="020B0604020202020204" pitchFamily="34" charset="0"/>
                <a:cs typeface="Arial" panose="020B0604020202020204" pitchFamily="34" charset="0"/>
              </a:rPr>
              <a:t>re </a:t>
            </a:r>
            <a:r>
              <a:rPr lang="en-US" dirty="0">
                <a:solidFill>
                  <a:schemeClr val="tx1"/>
                </a:solidFill>
                <a:latin typeface="Arial" panose="020B0604020202020204" pitchFamily="34" charset="0"/>
                <a:cs typeface="Arial" panose="020B0604020202020204" pitchFamily="34" charset="0"/>
              </a:rPr>
              <a:t>determined on an annual periodical</a:t>
            </a:r>
            <a:r>
              <a:rPr lang="en-US" dirty="0" smtClean="0">
                <a:solidFill>
                  <a:schemeClr val="tx1"/>
                </a:solidFill>
                <a:latin typeface="Arial" panose="020B0604020202020204" pitchFamily="34" charset="0"/>
                <a:cs typeface="Arial" panose="020B0604020202020204" pitchFamily="34" charset="0"/>
              </a:rPr>
              <a:t>.</a:t>
            </a:r>
            <a:endParaRPr lang="tr-TR" dirty="0" smtClean="0">
              <a:solidFill>
                <a:schemeClr val="tx1"/>
              </a:solidFill>
              <a:latin typeface="Arial" panose="020B0604020202020204" pitchFamily="34" charset="0"/>
              <a:cs typeface="Arial" panose="020B0604020202020204" pitchFamily="34" charset="0"/>
            </a:endParaRPr>
          </a:p>
          <a:p>
            <a:pPr marL="0" indent="0" algn="just">
              <a:buNone/>
            </a:pPr>
            <a:endParaRPr lang="tr-TR" dirty="0" smtClean="0">
              <a:latin typeface="Arial" panose="020B0604020202020204" pitchFamily="34" charset="0"/>
              <a:cs typeface="Arial" panose="020B0604020202020204" pitchFamily="34" charset="0"/>
            </a:endParaRPr>
          </a:p>
          <a:p>
            <a:pPr algn="just"/>
            <a:r>
              <a:rPr lang="tr-TR" dirty="0" smtClean="0">
                <a:solidFill>
                  <a:srgbClr val="0070C0"/>
                </a:solidFill>
                <a:latin typeface="Arial" panose="020B0604020202020204" pitchFamily="34" charset="0"/>
                <a:cs typeface="Arial" panose="020B0604020202020204" pitchFamily="34" charset="0"/>
              </a:rPr>
              <a:t>Uygulama </a:t>
            </a:r>
            <a:r>
              <a:rPr lang="tr-TR" dirty="0">
                <a:solidFill>
                  <a:srgbClr val="0070C0"/>
                </a:solidFill>
                <a:latin typeface="Arial" panose="020B0604020202020204" pitchFamily="34" charset="0"/>
                <a:cs typeface="Arial" panose="020B0604020202020204" pitchFamily="34" charset="0"/>
              </a:rPr>
              <a:t>bölgesi olarak ise, </a:t>
            </a:r>
            <a:r>
              <a:rPr lang="tr-TR" dirty="0" smtClean="0">
                <a:solidFill>
                  <a:srgbClr val="0070C0"/>
                </a:solidFill>
                <a:latin typeface="Arial" panose="020B0604020202020204" pitchFamily="34" charset="0"/>
                <a:cs typeface="Arial" panose="020B0604020202020204" pitchFamily="34" charset="0"/>
              </a:rPr>
              <a:t>1980–2012 </a:t>
            </a:r>
            <a:r>
              <a:rPr lang="tr-TR" dirty="0">
                <a:solidFill>
                  <a:srgbClr val="0070C0"/>
                </a:solidFill>
                <a:latin typeface="Arial" panose="020B0604020202020204" pitchFamily="34" charset="0"/>
                <a:cs typeface="Arial" panose="020B0604020202020204" pitchFamily="34" charset="0"/>
              </a:rPr>
              <a:t>yılları arasında toplamda en fazla çadır </a:t>
            </a:r>
            <a:r>
              <a:rPr lang="tr-TR" dirty="0" smtClean="0">
                <a:solidFill>
                  <a:srgbClr val="0070C0"/>
                </a:solidFill>
                <a:latin typeface="Arial" panose="020B0604020202020204" pitchFamily="34" charset="0"/>
                <a:cs typeface="Arial" panose="020B0604020202020204" pitchFamily="34" charset="0"/>
              </a:rPr>
              <a:t>dağıtımının yapıldığı</a:t>
            </a:r>
            <a:r>
              <a:rPr lang="tr-TR" dirty="0" smtClean="0">
                <a:solidFill>
                  <a:srgbClr val="0070C0"/>
                </a:solidFill>
                <a:latin typeface="Arial" panose="020B0604020202020204" pitchFamily="34" charset="0"/>
                <a:cs typeface="Arial" panose="020B0604020202020204" pitchFamily="34" charset="0"/>
              </a:rPr>
              <a:t> </a:t>
            </a:r>
            <a:r>
              <a:rPr lang="tr-TR" dirty="0">
                <a:solidFill>
                  <a:srgbClr val="0070C0"/>
                </a:solidFill>
                <a:latin typeface="Arial" panose="020B0604020202020204" pitchFamily="34" charset="0"/>
                <a:cs typeface="Arial" panose="020B0604020202020204" pitchFamily="34" charset="0"/>
              </a:rPr>
              <a:t>1. Bölge (Edirne, Kırklareli, Tekirdağ, İstanbul, Kocaeli, Yalova) seçilmiştir ve stok miktarları yıllık dönemsel olarak belirlenmiştir</a:t>
            </a:r>
            <a:r>
              <a:rPr lang="tr-TR" dirty="0" smtClean="0">
                <a:solidFill>
                  <a:srgbClr val="0070C0"/>
                </a:solidFill>
                <a:latin typeface="Arial" panose="020B0604020202020204" pitchFamily="34" charset="0"/>
                <a:cs typeface="Arial" panose="020B0604020202020204" pitchFamily="34" charset="0"/>
              </a:rPr>
              <a:t>.</a:t>
            </a:r>
            <a:endParaRPr lang="tr-TR" dirty="0">
              <a:solidFill>
                <a:srgbClr val="0070C0"/>
              </a:solidFill>
              <a:latin typeface="Arial" panose="020B0604020202020204" pitchFamily="34" charset="0"/>
              <a:cs typeface="Arial" panose="020B0604020202020204" pitchFamily="34" charset="0"/>
            </a:endParaRPr>
          </a:p>
        </p:txBody>
      </p:sp>
      <p:cxnSp>
        <p:nvCxnSpPr>
          <p:cNvPr id="5" name="Düz Bağlayıcı 4"/>
          <p:cNvCxnSpPr/>
          <p:nvPr/>
        </p:nvCxnSpPr>
        <p:spPr>
          <a:xfrm>
            <a:off x="395536" y="3515104"/>
            <a:ext cx="835292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73884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0"/>
            <a:ext cx="7920880" cy="1700808"/>
          </a:xfrm>
        </p:spPr>
        <p:txBody>
          <a:bodyPr>
            <a:normAutofit fontScale="90000"/>
          </a:bodyPr>
          <a:lstStyle/>
          <a:p>
            <a:r>
              <a:rPr lang="tr-TR" sz="2400" b="1" dirty="0" smtClean="0">
                <a:latin typeface="Arial" panose="020B0604020202020204" pitchFamily="34" charset="0"/>
                <a:cs typeface="Arial" panose="020B0604020202020204" pitchFamily="34" charset="0"/>
              </a:rPr>
              <a:t/>
            </a:r>
            <a:br>
              <a:rPr lang="tr-TR" sz="2400" b="1" dirty="0" smtClean="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Figure 1. </a:t>
            </a:r>
            <a:r>
              <a:rPr lang="en-US" sz="1800" dirty="0" smtClean="0">
                <a:latin typeface="Arial" panose="020B0604020202020204" pitchFamily="34" charset="0"/>
                <a:cs typeface="Arial" panose="020B0604020202020204" pitchFamily="34" charset="0"/>
              </a:rPr>
              <a:t>Location</a:t>
            </a:r>
            <a:r>
              <a:rPr lang="tr-TR" sz="1800" dirty="0" smtClean="0">
                <a:latin typeface="Arial" panose="020B0604020202020204" pitchFamily="34" charset="0"/>
                <a:cs typeface="Arial" panose="020B0604020202020204" pitchFamily="34" charset="0"/>
              </a:rPr>
              <a:t>s of </a:t>
            </a:r>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the Disaster Logistics </a:t>
            </a:r>
            <a:r>
              <a:rPr lang="en-US" sz="1800" dirty="0" smtClean="0">
                <a:latin typeface="Arial" panose="020B0604020202020204" pitchFamily="34" charset="0"/>
                <a:cs typeface="Arial" panose="020B0604020202020204" pitchFamily="34" charset="0"/>
              </a:rPr>
              <a:t>Warehouse</a:t>
            </a:r>
            <a:r>
              <a:rPr lang="tr-TR" sz="1800" dirty="0" smtClean="0">
                <a:latin typeface="Arial" panose="020B0604020202020204" pitchFamily="34" charset="0"/>
                <a:cs typeface="Arial" panose="020B0604020202020204" pitchFamily="34" charset="0"/>
              </a:rPr>
              <a:t>s</a:t>
            </a:r>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to be established by the Republic of Turkey Prime Ministry Disaster and Emergency Management </a:t>
            </a:r>
            <a:r>
              <a:rPr lang="en-US" sz="1800" dirty="0" smtClean="0">
                <a:latin typeface="Arial" panose="020B0604020202020204" pitchFamily="34" charset="0"/>
                <a:cs typeface="Arial" panose="020B0604020202020204" pitchFamily="34" charset="0"/>
              </a:rPr>
              <a:t>Presidency</a:t>
            </a:r>
            <a:r>
              <a:rPr lang="tr-TR" sz="1800" dirty="0" smtClean="0">
                <a:latin typeface="Arial" panose="020B0604020202020204" pitchFamily="34" charset="0"/>
                <a:cs typeface="Arial" panose="020B0604020202020204" pitchFamily="34" charset="0"/>
              </a:rPr>
              <a:t/>
            </a:r>
            <a:br>
              <a:rPr lang="tr-TR" sz="1800" dirty="0" smtClean="0">
                <a:latin typeface="Arial" panose="020B0604020202020204" pitchFamily="34" charset="0"/>
                <a:cs typeface="Arial" panose="020B0604020202020204" pitchFamily="34" charset="0"/>
              </a:rPr>
            </a:br>
            <a:r>
              <a:rPr lang="en-US" sz="1800" dirty="0" smtClean="0">
                <a:latin typeface="Arial" panose="020B0604020202020204" pitchFamily="34" charset="0"/>
                <a:cs typeface="Arial" panose="020B0604020202020204" pitchFamily="34" charset="0"/>
              </a:rPr>
              <a:t> </a:t>
            </a:r>
            <a:r>
              <a:rPr lang="tr-TR" sz="1800" b="1" dirty="0" smtClean="0">
                <a:latin typeface="Arial" panose="020B0604020202020204" pitchFamily="34" charset="0"/>
                <a:cs typeface="Arial" panose="020B0604020202020204" pitchFamily="34" charset="0"/>
              </a:rPr>
              <a:t/>
            </a:r>
            <a:br>
              <a:rPr lang="tr-TR" sz="1800" b="1" dirty="0" smtClean="0">
                <a:latin typeface="Arial" panose="020B0604020202020204" pitchFamily="34" charset="0"/>
                <a:cs typeface="Arial" panose="020B0604020202020204" pitchFamily="34" charset="0"/>
              </a:rPr>
            </a:br>
            <a:r>
              <a:rPr lang="tr-TR" sz="1800" b="1" dirty="0" smtClean="0">
                <a:solidFill>
                  <a:srgbClr val="0070C0"/>
                </a:solidFill>
                <a:latin typeface="Arial" panose="020B0604020202020204" pitchFamily="34" charset="0"/>
                <a:cs typeface="Arial" panose="020B0604020202020204" pitchFamily="34" charset="0"/>
              </a:rPr>
              <a:t>Şekil </a:t>
            </a:r>
            <a:r>
              <a:rPr lang="tr-TR" sz="1800" b="1" dirty="0">
                <a:solidFill>
                  <a:srgbClr val="0070C0"/>
                </a:solidFill>
                <a:latin typeface="Arial" panose="020B0604020202020204" pitchFamily="34" charset="0"/>
                <a:cs typeface="Arial" panose="020B0604020202020204" pitchFamily="34" charset="0"/>
              </a:rPr>
              <a:t>1. </a:t>
            </a:r>
            <a:r>
              <a:rPr lang="tr-TR" sz="1800" dirty="0">
                <a:solidFill>
                  <a:srgbClr val="0070C0"/>
                </a:solidFill>
                <a:latin typeface="Arial" panose="020B0604020202020204" pitchFamily="34" charset="0"/>
                <a:cs typeface="Arial" panose="020B0604020202020204" pitchFamily="34" charset="0"/>
              </a:rPr>
              <a:t>T.C. Başbakanlık Afet ve Acil Durum Yönetimi </a:t>
            </a:r>
            <a:r>
              <a:rPr lang="tr-TR" sz="1800" dirty="0" smtClean="0">
                <a:solidFill>
                  <a:srgbClr val="0070C0"/>
                </a:solidFill>
                <a:latin typeface="Arial" panose="020B0604020202020204" pitchFamily="34" charset="0"/>
                <a:cs typeface="Arial" panose="020B0604020202020204" pitchFamily="34" charset="0"/>
              </a:rPr>
              <a:t>Başkanlığı (AFAD) </a:t>
            </a:r>
            <a:r>
              <a:rPr lang="tr-TR" sz="1800" dirty="0">
                <a:solidFill>
                  <a:srgbClr val="0070C0"/>
                </a:solidFill>
                <a:latin typeface="Arial" panose="020B0604020202020204" pitchFamily="34" charset="0"/>
                <a:cs typeface="Arial" panose="020B0604020202020204" pitchFamily="34" charset="0"/>
              </a:rPr>
              <a:t>Tarafından Kurulacak Afet Lojistik Depolarının Yerleri</a:t>
            </a:r>
          </a:p>
        </p:txBody>
      </p:sp>
      <p:pic>
        <p:nvPicPr>
          <p:cNvPr id="102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700808"/>
            <a:ext cx="7543800" cy="3229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Dikdörtgen 9"/>
          <p:cNvSpPr/>
          <p:nvPr/>
        </p:nvSpPr>
        <p:spPr>
          <a:xfrm>
            <a:off x="1331640" y="4950118"/>
            <a:ext cx="7632848" cy="646331"/>
          </a:xfrm>
          <a:prstGeom prst="rect">
            <a:avLst/>
          </a:prstGeom>
        </p:spPr>
        <p:txBody>
          <a:bodyPr wrap="square">
            <a:spAutoFit/>
          </a:bodyPr>
          <a:lstStyle/>
          <a:p>
            <a:r>
              <a:rPr lang="tr-TR" dirty="0"/>
              <a:t> </a:t>
            </a:r>
            <a:r>
              <a:rPr lang="en-US" dirty="0"/>
              <a:t>Provinces the planned establishment of </a:t>
            </a:r>
            <a:r>
              <a:rPr lang="en-US" dirty="0" smtClean="0"/>
              <a:t>storage</a:t>
            </a:r>
            <a:r>
              <a:rPr lang="tr-TR" dirty="0" smtClean="0"/>
              <a:t> / </a:t>
            </a:r>
            <a:r>
              <a:rPr lang="tr-TR" dirty="0" smtClean="0">
                <a:solidFill>
                  <a:srgbClr val="0070C0"/>
                </a:solidFill>
              </a:rPr>
              <a:t>Depo </a:t>
            </a:r>
            <a:r>
              <a:rPr lang="tr-TR" dirty="0">
                <a:solidFill>
                  <a:srgbClr val="0070C0"/>
                </a:solidFill>
              </a:rPr>
              <a:t>Kurulması Planlanan İller</a:t>
            </a:r>
          </a:p>
          <a:p>
            <a:r>
              <a:rPr lang="tr-TR" dirty="0" smtClean="0"/>
              <a:t> </a:t>
            </a:r>
            <a:r>
              <a:rPr lang="tr-TR" dirty="0" err="1"/>
              <a:t>Modified</a:t>
            </a:r>
            <a:r>
              <a:rPr lang="tr-TR" dirty="0"/>
              <a:t> </a:t>
            </a:r>
            <a:r>
              <a:rPr lang="tr-TR" dirty="0" err="1"/>
              <a:t>will</a:t>
            </a:r>
            <a:r>
              <a:rPr lang="tr-TR" dirty="0"/>
              <a:t> </a:t>
            </a:r>
            <a:r>
              <a:rPr lang="tr-TR" dirty="0" err="1" smtClean="0"/>
              <a:t>storage</a:t>
            </a:r>
            <a:r>
              <a:rPr lang="tr-TR" dirty="0" smtClean="0"/>
              <a:t> / </a:t>
            </a:r>
            <a:r>
              <a:rPr lang="tr-TR" dirty="0" smtClean="0">
                <a:solidFill>
                  <a:srgbClr val="0070C0"/>
                </a:solidFill>
              </a:rPr>
              <a:t>Tadil </a:t>
            </a:r>
            <a:r>
              <a:rPr lang="tr-TR" dirty="0">
                <a:solidFill>
                  <a:srgbClr val="0070C0"/>
                </a:solidFill>
              </a:rPr>
              <a:t>Edilecek Depolar </a:t>
            </a:r>
          </a:p>
        </p:txBody>
      </p:sp>
      <p:pic>
        <p:nvPicPr>
          <p:cNvPr id="103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815" y="4998982"/>
            <a:ext cx="302825" cy="242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5203022"/>
            <a:ext cx="529967" cy="444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ikdörtgen 2"/>
          <p:cNvSpPr/>
          <p:nvPr/>
        </p:nvSpPr>
        <p:spPr>
          <a:xfrm>
            <a:off x="733516" y="5655918"/>
            <a:ext cx="7632848" cy="461665"/>
          </a:xfrm>
          <a:prstGeom prst="rect">
            <a:avLst/>
          </a:prstGeom>
        </p:spPr>
        <p:txBody>
          <a:bodyPr wrap="square">
            <a:spAutoFit/>
          </a:bodyPr>
          <a:lstStyle/>
          <a:p>
            <a:r>
              <a:rPr lang="tr-TR" sz="1200" b="1" dirty="0" smtClean="0"/>
              <a:t>Source / </a:t>
            </a:r>
            <a:r>
              <a:rPr lang="tr-TR" sz="1200" b="1" dirty="0" smtClean="0">
                <a:solidFill>
                  <a:srgbClr val="0070C0"/>
                </a:solidFill>
              </a:rPr>
              <a:t>Kaynak </a:t>
            </a:r>
            <a:r>
              <a:rPr lang="tr-TR" sz="1200" b="1" dirty="0" smtClean="0"/>
              <a:t>: </a:t>
            </a:r>
            <a:r>
              <a:rPr lang="tr-TR" sz="1200" dirty="0"/>
              <a:t>T.C Başbakanlık Afet ve Acil Durum Yönetimi Başkanlığı (AFAD) Basın ve Halkla İlişkiler Müşavirliği (2009), “25.10.2013 tarihli Basın Duyurusu”, https://www.afad.gov.tr, (19.06.2014)</a:t>
            </a:r>
          </a:p>
        </p:txBody>
      </p:sp>
    </p:spTree>
    <p:extLst>
      <p:ext uri="{BB962C8B-B14F-4D97-AF65-F5344CB8AC3E}">
        <p14:creationId xmlns:p14="http://schemas.microsoft.com/office/powerpoint/2010/main" val="5484639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762000" y="685800"/>
                <a:ext cx="7543800" cy="6055568"/>
              </a:xfrm>
            </p:spPr>
            <p:txBody>
              <a:bodyPr>
                <a:normAutofit fontScale="85000" lnSpcReduction="20000"/>
              </a:bodyPr>
              <a:lstStyle/>
              <a:p>
                <a:pPr marL="0" indent="0">
                  <a:buNone/>
                </a:pPr>
                <a:r>
                  <a:rPr lang="tr-TR" b="1" dirty="0" smtClean="0">
                    <a:solidFill>
                      <a:schemeClr val="tx1"/>
                    </a:solidFill>
                    <a:latin typeface="Arial" panose="020B0604020202020204" pitchFamily="34" charset="0"/>
                    <a:cs typeface="Arial" panose="020B0604020202020204" pitchFamily="34" charset="0"/>
                  </a:rPr>
                  <a:t>A</a:t>
                </a:r>
                <a:r>
                  <a:rPr lang="tr-TR" b="1" dirty="0" err="1" smtClean="0">
                    <a:solidFill>
                      <a:schemeClr val="tx1"/>
                    </a:solidFill>
                    <a:latin typeface="Arial" panose="020B0604020202020204" pitchFamily="34" charset="0"/>
                    <a:cs typeface="Arial" panose="020B0604020202020204" pitchFamily="34" charset="0"/>
                  </a:rPr>
                  <a:t>bbreviation</a:t>
                </a:r>
                <a:r>
                  <a:rPr lang="tr-TR" b="1" dirty="0">
                    <a:solidFill>
                      <a:schemeClr val="tx1"/>
                    </a:solidFill>
                    <a:latin typeface="Arial" panose="020B0604020202020204" pitchFamily="34" charset="0"/>
                    <a:cs typeface="Arial" panose="020B0604020202020204" pitchFamily="34" charset="0"/>
                  </a:rPr>
                  <a:t> </a:t>
                </a:r>
                <a:r>
                  <a:rPr lang="tr-TR" b="1" dirty="0" err="1" smtClean="0">
                    <a:solidFill>
                      <a:schemeClr val="tx1"/>
                    </a:solidFill>
                    <a:latin typeface="Arial" panose="020B0604020202020204" pitchFamily="34" charset="0"/>
                    <a:cs typeface="Arial" panose="020B0604020202020204" pitchFamily="34" charset="0"/>
                  </a:rPr>
                  <a:t>and</a:t>
                </a:r>
                <a:r>
                  <a:rPr lang="tr-TR" b="1" dirty="0" smtClean="0">
                    <a:solidFill>
                      <a:schemeClr val="tx1"/>
                    </a:solidFill>
                    <a:latin typeface="Arial" panose="020B0604020202020204" pitchFamily="34" charset="0"/>
                    <a:cs typeface="Arial" panose="020B0604020202020204" pitchFamily="34" charset="0"/>
                  </a:rPr>
                  <a:t> </a:t>
                </a:r>
                <a:r>
                  <a:rPr lang="tr-TR" b="1" dirty="0" err="1" smtClean="0">
                    <a:solidFill>
                      <a:schemeClr val="tx1"/>
                    </a:solidFill>
                    <a:latin typeface="Arial" panose="020B0604020202020204" pitchFamily="34" charset="0"/>
                    <a:cs typeface="Arial" panose="020B0604020202020204" pitchFamily="34" charset="0"/>
                  </a:rPr>
                  <a:t>Symbols</a:t>
                </a:r>
                <a:r>
                  <a:rPr lang="tr-TR" b="1" dirty="0" smtClean="0">
                    <a:solidFill>
                      <a:schemeClr val="tx1"/>
                    </a:solidFill>
                    <a:latin typeface="Arial" panose="020B0604020202020204" pitchFamily="34" charset="0"/>
                    <a:cs typeface="Arial" panose="020B0604020202020204" pitchFamily="34" charset="0"/>
                  </a:rPr>
                  <a:t> </a:t>
                </a:r>
                <a:r>
                  <a:rPr lang="tr-TR" b="1" dirty="0" smtClean="0">
                    <a:latin typeface="Arial" panose="020B0604020202020204" pitchFamily="34" charset="0"/>
                    <a:cs typeface="Arial" panose="020B0604020202020204" pitchFamily="34" charset="0"/>
                  </a:rPr>
                  <a:t>/ </a:t>
                </a:r>
                <a:r>
                  <a:rPr lang="tr-TR" b="1" dirty="0" smtClean="0">
                    <a:solidFill>
                      <a:srgbClr val="0070C0"/>
                    </a:solidFill>
                    <a:latin typeface="Arial" panose="020B0604020202020204" pitchFamily="34" charset="0"/>
                    <a:cs typeface="Arial" panose="020B0604020202020204" pitchFamily="34" charset="0"/>
                  </a:rPr>
                  <a:t>Kısaltma ve Simgeler</a:t>
                </a:r>
              </a:p>
              <a:p>
                <a:pPr marL="0" indent="0">
                  <a:buNone/>
                </a:pPr>
                <a:endParaRPr lang="tr-TR" b="1" dirty="0" smtClean="0">
                  <a:latin typeface="Arial" panose="020B0604020202020204" pitchFamily="34" charset="0"/>
                  <a:cs typeface="Arial" panose="020B0604020202020204" pitchFamily="34" charset="0"/>
                </a:endParaRPr>
              </a:p>
              <a:p>
                <a:pPr marL="0" indent="0" algn="just">
                  <a:buNone/>
                </a:pPr>
                <a14:m>
                  <m:oMath xmlns:m="http://schemas.openxmlformats.org/officeDocument/2006/math">
                    <m:nary>
                      <m:naryPr>
                        <m:chr m:val="∑"/>
                        <m:limLoc m:val="undOvr"/>
                        <m:subHide m:val="on"/>
                        <m:supHide m:val="on"/>
                        <m:ctrlPr>
                          <a:rPr lang="tr-TR" i="1" smtClean="0">
                            <a:solidFill>
                              <a:schemeClr val="tx1"/>
                            </a:solidFill>
                            <a:latin typeface="Cambria Math"/>
                            <a:ea typeface="Calibri"/>
                            <a:cs typeface="Times New Roman"/>
                          </a:rPr>
                        </m:ctrlPr>
                      </m:naryPr>
                      <m:sub/>
                      <m:sup/>
                      <m:e>
                        <m:r>
                          <a:rPr lang="tr-TR" b="0" i="1">
                            <a:solidFill>
                              <a:schemeClr val="tx1"/>
                            </a:solidFill>
                            <a:latin typeface="Cambria Math"/>
                            <a:ea typeface="Calibri"/>
                            <a:cs typeface="Times New Roman"/>
                          </a:rPr>
                          <m:t>𝑀𝑠</m:t>
                        </m:r>
                      </m:e>
                    </m:nary>
                  </m:oMath>
                </a14:m>
                <a:r>
                  <a:rPr lang="tr-TR" dirty="0" smtClean="0">
                    <a:solidFill>
                      <a:schemeClr val="tx1"/>
                    </a:solidFill>
                    <a:latin typeface="Arial" panose="020B0604020202020204" pitchFamily="34" charset="0"/>
                    <a:cs typeface="Arial" panose="020B0604020202020204" pitchFamily="34" charset="0"/>
                  </a:rPr>
                  <a:t>        : </a:t>
                </a:r>
                <a:r>
                  <a:rPr lang="en-US" dirty="0">
                    <a:solidFill>
                      <a:schemeClr val="tx1"/>
                    </a:solidFill>
                    <a:latin typeface="Arial" panose="020B0604020202020204" pitchFamily="34" charset="0"/>
                    <a:cs typeface="Arial" panose="020B0604020202020204" pitchFamily="34" charset="0"/>
                  </a:rPr>
                  <a:t>The actual amount of aggregate </a:t>
                </a:r>
                <a:r>
                  <a:rPr lang="en-US" dirty="0" smtClean="0">
                    <a:solidFill>
                      <a:schemeClr val="tx1"/>
                    </a:solidFill>
                    <a:latin typeface="Arial" panose="020B0604020202020204" pitchFamily="34" charset="0"/>
                    <a:cs typeface="Arial" panose="020B0604020202020204" pitchFamily="34" charset="0"/>
                  </a:rPr>
                  <a:t>demand</a:t>
                </a:r>
                <a:r>
                  <a:rPr lang="tr-TR" dirty="0" smtClean="0">
                    <a:solidFill>
                      <a:schemeClr val="tx1"/>
                    </a:solidFill>
                    <a:latin typeface="Arial" panose="020B0604020202020204" pitchFamily="34" charset="0"/>
                    <a:cs typeface="Arial" panose="020B0604020202020204" pitchFamily="34" charset="0"/>
                  </a:rPr>
                  <a:t> / </a:t>
                </a:r>
              </a:p>
              <a:p>
                <a:pPr marL="0" indent="0" algn="just">
                  <a:buNone/>
                </a:pPr>
                <a:r>
                  <a:rPr lang="tr-TR" dirty="0">
                    <a:solidFill>
                      <a:schemeClr val="tx1"/>
                    </a:solidFill>
                    <a:latin typeface="Arial" panose="020B0604020202020204" pitchFamily="34" charset="0"/>
                    <a:cs typeface="Arial" panose="020B0604020202020204" pitchFamily="34" charset="0"/>
                  </a:rPr>
                  <a:t>          </a:t>
                </a:r>
                <a:r>
                  <a:rPr lang="tr-TR" dirty="0" smtClean="0">
                    <a:solidFill>
                      <a:schemeClr val="tx1"/>
                    </a:solidFill>
                    <a:latin typeface="Arial" panose="020B0604020202020204" pitchFamily="34" charset="0"/>
                    <a:cs typeface="Arial" panose="020B0604020202020204" pitchFamily="34" charset="0"/>
                  </a:rPr>
                  <a:t>       </a:t>
                </a:r>
                <a:r>
                  <a:rPr lang="tr-TR" dirty="0" smtClean="0">
                    <a:solidFill>
                      <a:srgbClr val="0070C0"/>
                    </a:solidFill>
                    <a:latin typeface="Arial" panose="020B0604020202020204" pitchFamily="34" charset="0"/>
                    <a:cs typeface="Arial" panose="020B0604020202020204" pitchFamily="34" charset="0"/>
                  </a:rPr>
                  <a:t>Gerçekleşen </a:t>
                </a:r>
                <a:r>
                  <a:rPr lang="tr-TR" dirty="0">
                    <a:solidFill>
                      <a:srgbClr val="0070C0"/>
                    </a:solidFill>
                    <a:latin typeface="Arial" panose="020B0604020202020204" pitchFamily="34" charset="0"/>
                    <a:cs typeface="Arial" panose="020B0604020202020204" pitchFamily="34" charset="0"/>
                  </a:rPr>
                  <a:t>toplam malzeme talep miktarı </a:t>
                </a:r>
                <a:endParaRPr lang="tr-TR" dirty="0" smtClean="0">
                  <a:solidFill>
                    <a:srgbClr val="0070C0"/>
                  </a:solidFill>
                  <a:latin typeface="Arial" panose="020B0604020202020204" pitchFamily="34" charset="0"/>
                  <a:cs typeface="Arial" panose="020B0604020202020204" pitchFamily="34" charset="0"/>
                </a:endParaRPr>
              </a:p>
              <a:p>
                <a:pPr marL="0" indent="0" algn="just">
                  <a:buNone/>
                </a:pPr>
                <a:r>
                  <a:rPr lang="tr-TR" dirty="0">
                    <a:solidFill>
                      <a:schemeClr val="tx1"/>
                    </a:solidFill>
                    <a:latin typeface="Arial" panose="020B0604020202020204" pitchFamily="34" charset="0"/>
                    <a:ea typeface="Calibri"/>
                    <a:cs typeface="Arial" panose="020B0604020202020204" pitchFamily="34" charset="0"/>
                  </a:rPr>
                  <a:t>n </a:t>
                </a:r>
                <a:r>
                  <a:rPr lang="tr-TR" dirty="0" smtClean="0">
                    <a:solidFill>
                      <a:schemeClr val="tx1"/>
                    </a:solidFill>
                    <a:latin typeface="Arial" panose="020B0604020202020204" pitchFamily="34" charset="0"/>
                    <a:ea typeface="Calibri"/>
                    <a:cs typeface="Arial" panose="020B0604020202020204" pitchFamily="34" charset="0"/>
                  </a:rPr>
                  <a:t>              : </a:t>
                </a:r>
                <a:r>
                  <a:rPr lang="tr-TR" dirty="0" err="1">
                    <a:solidFill>
                      <a:schemeClr val="tx1"/>
                    </a:solidFill>
                    <a:latin typeface="Arial" panose="020B0604020202020204" pitchFamily="34" charset="0"/>
                    <a:ea typeface="Calibri"/>
                    <a:cs typeface="Arial" panose="020B0604020202020204" pitchFamily="34" charset="0"/>
                  </a:rPr>
                  <a:t>Number</a:t>
                </a:r>
                <a:r>
                  <a:rPr lang="tr-TR" dirty="0">
                    <a:solidFill>
                      <a:schemeClr val="tx1"/>
                    </a:solidFill>
                    <a:latin typeface="Arial" panose="020B0604020202020204" pitchFamily="34" charset="0"/>
                    <a:ea typeface="Calibri"/>
                    <a:cs typeface="Arial" panose="020B0604020202020204" pitchFamily="34" charset="0"/>
                  </a:rPr>
                  <a:t> of </a:t>
                </a:r>
                <a:r>
                  <a:rPr lang="tr-TR" dirty="0" err="1" smtClean="0">
                    <a:solidFill>
                      <a:schemeClr val="tx1"/>
                    </a:solidFill>
                    <a:latin typeface="Arial" panose="020B0604020202020204" pitchFamily="34" charset="0"/>
                    <a:ea typeface="Calibri"/>
                    <a:cs typeface="Arial" panose="020B0604020202020204" pitchFamily="34" charset="0"/>
                  </a:rPr>
                  <a:t>Periods</a:t>
                </a:r>
                <a:r>
                  <a:rPr lang="tr-TR" dirty="0" smtClean="0">
                    <a:solidFill>
                      <a:schemeClr val="tx1"/>
                    </a:solidFill>
                    <a:latin typeface="Arial" panose="020B0604020202020204" pitchFamily="34" charset="0"/>
                    <a:ea typeface="Calibri"/>
                    <a:cs typeface="Arial" panose="020B0604020202020204" pitchFamily="34" charset="0"/>
                  </a:rPr>
                  <a:t> / </a:t>
                </a:r>
                <a:r>
                  <a:rPr lang="tr-TR" dirty="0" smtClean="0">
                    <a:solidFill>
                      <a:srgbClr val="0070C0"/>
                    </a:solidFill>
                    <a:latin typeface="Arial" panose="020B0604020202020204" pitchFamily="34" charset="0"/>
                    <a:ea typeface="Calibri"/>
                    <a:cs typeface="Arial" panose="020B0604020202020204" pitchFamily="34" charset="0"/>
                  </a:rPr>
                  <a:t>Dönem sayısı</a:t>
                </a:r>
                <a:endParaRPr lang="tr-TR" dirty="0">
                  <a:solidFill>
                    <a:srgbClr val="0070C0"/>
                  </a:solidFill>
                  <a:latin typeface="Arial" panose="020B0604020202020204" pitchFamily="34" charset="0"/>
                  <a:ea typeface="Calibri"/>
                  <a:cs typeface="Arial" panose="020B0604020202020204" pitchFamily="34" charset="0"/>
                </a:endParaRPr>
              </a:p>
              <a:p>
                <a:pPr marL="0" indent="0" algn="just">
                  <a:buNone/>
                </a:pPr>
                <a14:m>
                  <m:oMath xmlns:m="http://schemas.openxmlformats.org/officeDocument/2006/math">
                    <m:r>
                      <a:rPr lang="tr-TR" b="0" i="1">
                        <a:solidFill>
                          <a:schemeClr val="tx1"/>
                        </a:solidFill>
                        <a:latin typeface="Cambria Math"/>
                        <a:ea typeface="Calibri"/>
                        <a:cs typeface="Times New Roman"/>
                      </a:rPr>
                      <m:t>𝑏</m:t>
                    </m:r>
                    <m:sSub>
                      <m:sSubPr>
                        <m:ctrlPr>
                          <a:rPr lang="tr-TR" i="1">
                            <a:solidFill>
                              <a:schemeClr val="tx1"/>
                            </a:solidFill>
                            <a:latin typeface="Cambria Math"/>
                            <a:ea typeface="Calibri"/>
                            <a:cs typeface="Times New Roman"/>
                          </a:rPr>
                        </m:ctrlPr>
                      </m:sSubPr>
                      <m:e>
                        <m:r>
                          <a:rPr lang="tr-TR" b="0" i="1">
                            <a:solidFill>
                              <a:schemeClr val="tx1"/>
                            </a:solidFill>
                            <a:latin typeface="Cambria Math"/>
                            <a:ea typeface="Calibri"/>
                            <a:cs typeface="Times New Roman"/>
                          </a:rPr>
                          <m:t>(</m:t>
                        </m:r>
                        <m:r>
                          <a:rPr lang="tr-TR" b="0" i="1">
                            <a:solidFill>
                              <a:schemeClr val="tx1"/>
                            </a:solidFill>
                            <a:latin typeface="Cambria Math"/>
                            <a:ea typeface="Calibri"/>
                            <a:cs typeface="Times New Roman"/>
                          </a:rPr>
                          <m:t>𝑀𝑠</m:t>
                        </m:r>
                        <m:r>
                          <a:rPr lang="tr-TR" b="0" i="1">
                            <a:solidFill>
                              <a:schemeClr val="tx1"/>
                            </a:solidFill>
                            <a:latin typeface="Cambria Math"/>
                            <a:ea typeface="Calibri"/>
                            <a:cs typeface="Times New Roman"/>
                          </a:rPr>
                          <m:t>)</m:t>
                        </m:r>
                      </m:e>
                      <m:sub>
                        <m:r>
                          <a:rPr lang="tr-TR" b="0" i="1" smtClean="0">
                            <a:solidFill>
                              <a:schemeClr val="tx1"/>
                            </a:solidFill>
                            <a:latin typeface="Cambria Math"/>
                            <a:ea typeface="Calibri"/>
                            <a:cs typeface="Times New Roman"/>
                          </a:rPr>
                          <m:t>𝑛</m:t>
                        </m:r>
                      </m:sub>
                    </m:sSub>
                  </m:oMath>
                </a14:m>
                <a:r>
                  <a:rPr lang="tr-TR" dirty="0">
                    <a:solidFill>
                      <a:schemeClr val="tx1"/>
                    </a:solidFill>
                    <a:latin typeface="Arial" panose="020B0604020202020204" pitchFamily="34" charset="0"/>
                    <a:ea typeface="Calibri"/>
                    <a:cs typeface="Arial" panose="020B0604020202020204" pitchFamily="34" charset="0"/>
                  </a:rPr>
                  <a:t> </a:t>
                </a:r>
                <a:r>
                  <a:rPr lang="tr-TR" dirty="0" smtClean="0">
                    <a:solidFill>
                      <a:schemeClr val="tx1"/>
                    </a:solidFill>
                    <a:latin typeface="Arial" panose="020B0604020202020204" pitchFamily="34" charset="0"/>
                    <a:ea typeface="Calibri"/>
                    <a:cs typeface="Arial" panose="020B0604020202020204" pitchFamily="34" charset="0"/>
                  </a:rPr>
                  <a:t>    : D</a:t>
                </a:r>
                <a:r>
                  <a:rPr lang="en-US" dirty="0" err="1" smtClean="0">
                    <a:solidFill>
                      <a:schemeClr val="tx1"/>
                    </a:solidFill>
                    <a:latin typeface="Arial" panose="020B0604020202020204" pitchFamily="34" charset="0"/>
                    <a:ea typeface="Calibri"/>
                    <a:cs typeface="Arial" panose="020B0604020202020204" pitchFamily="34" charset="0"/>
                  </a:rPr>
                  <a:t>emand</a:t>
                </a:r>
                <a:r>
                  <a:rPr lang="tr-TR" dirty="0" smtClean="0">
                    <a:solidFill>
                      <a:schemeClr val="tx1"/>
                    </a:solidFill>
                    <a:latin typeface="Arial" panose="020B0604020202020204" pitchFamily="34" charset="0"/>
                    <a:ea typeface="Calibri"/>
                    <a:cs typeface="Arial" panose="020B0604020202020204" pitchFamily="34" charset="0"/>
                  </a:rPr>
                  <a:t> </a:t>
                </a:r>
                <a:r>
                  <a:rPr lang="en-US" dirty="0">
                    <a:solidFill>
                      <a:schemeClr val="tx1"/>
                    </a:solidFill>
                    <a:latin typeface="Arial" panose="020B0604020202020204" pitchFamily="34" charset="0"/>
                    <a:ea typeface="Calibri"/>
                    <a:cs typeface="Arial" panose="020B0604020202020204" pitchFamily="34" charset="0"/>
                  </a:rPr>
                  <a:t>forecasting</a:t>
                </a:r>
                <a:r>
                  <a:rPr lang="tr-TR" dirty="0" smtClean="0">
                    <a:solidFill>
                      <a:schemeClr val="tx1"/>
                    </a:solidFill>
                    <a:latin typeface="Arial" panose="020B0604020202020204" pitchFamily="34" charset="0"/>
                    <a:ea typeface="Calibri"/>
                    <a:cs typeface="Arial" panose="020B0604020202020204" pitchFamily="34" charset="0"/>
                  </a:rPr>
                  <a:t> </a:t>
                </a:r>
                <a:r>
                  <a:rPr lang="tr-TR" dirty="0" err="1" smtClean="0">
                    <a:solidFill>
                      <a:schemeClr val="tx1"/>
                    </a:solidFill>
                    <a:latin typeface="Arial" panose="020B0604020202020204" pitchFamily="34" charset="0"/>
                    <a:ea typeface="Calibri"/>
                    <a:cs typeface="Arial" panose="020B0604020202020204" pitchFamily="34" charset="0"/>
                  </a:rPr>
                  <a:t>by</a:t>
                </a:r>
                <a:r>
                  <a:rPr lang="tr-TR" dirty="0" smtClean="0">
                    <a:solidFill>
                      <a:schemeClr val="tx1"/>
                    </a:solidFill>
                    <a:latin typeface="Arial" panose="020B0604020202020204" pitchFamily="34" charset="0"/>
                    <a:ea typeface="Calibri"/>
                    <a:cs typeface="Arial" panose="020B0604020202020204" pitchFamily="34" charset="0"/>
                  </a:rPr>
                  <a:t> </a:t>
                </a:r>
                <a:r>
                  <a:rPr lang="en-US" dirty="0" smtClean="0">
                    <a:solidFill>
                      <a:schemeClr val="tx1"/>
                    </a:solidFill>
                    <a:latin typeface="Arial" panose="020B0604020202020204" pitchFamily="34" charset="0"/>
                    <a:ea typeface="Calibri"/>
                    <a:cs typeface="Arial" panose="020B0604020202020204" pitchFamily="34" charset="0"/>
                  </a:rPr>
                  <a:t>simple</a:t>
                </a:r>
                <a:r>
                  <a:rPr lang="tr-TR" dirty="0" smtClean="0">
                    <a:solidFill>
                      <a:schemeClr val="tx1"/>
                    </a:solidFill>
                    <a:latin typeface="Arial" panose="020B0604020202020204" pitchFamily="34" charset="0"/>
                    <a:ea typeface="Calibri"/>
                    <a:cs typeface="Arial" panose="020B0604020202020204" pitchFamily="34" charset="0"/>
                  </a:rPr>
                  <a:t> </a:t>
                </a:r>
                <a:r>
                  <a:rPr lang="en-US" dirty="0" smtClean="0">
                    <a:solidFill>
                      <a:schemeClr val="tx1"/>
                    </a:solidFill>
                    <a:latin typeface="Arial" panose="020B0604020202020204" pitchFamily="34" charset="0"/>
                    <a:ea typeface="Calibri"/>
                    <a:cs typeface="Arial" panose="020B0604020202020204" pitchFamily="34" charset="0"/>
                  </a:rPr>
                  <a:t>average method</a:t>
                </a:r>
                <a:r>
                  <a:rPr lang="tr-TR" dirty="0" smtClean="0">
                    <a:solidFill>
                      <a:schemeClr val="tx1"/>
                    </a:solidFill>
                    <a:latin typeface="Arial" panose="020B0604020202020204" pitchFamily="34" charset="0"/>
                    <a:ea typeface="Calibri"/>
                    <a:cs typeface="Arial" panose="020B0604020202020204" pitchFamily="34" charset="0"/>
                  </a:rPr>
                  <a:t> /</a:t>
                </a:r>
              </a:p>
              <a:p>
                <a:pPr marL="0" indent="0" algn="just">
                  <a:buNone/>
                </a:pPr>
                <a:r>
                  <a:rPr lang="tr-TR" dirty="0">
                    <a:solidFill>
                      <a:schemeClr val="tx1"/>
                    </a:solidFill>
                    <a:latin typeface="Arial" panose="020B0604020202020204" pitchFamily="34" charset="0"/>
                    <a:ea typeface="Calibri"/>
                    <a:cs typeface="Arial" panose="020B0604020202020204" pitchFamily="34" charset="0"/>
                  </a:rPr>
                  <a:t> </a:t>
                </a:r>
                <a:r>
                  <a:rPr lang="tr-TR" dirty="0" smtClean="0">
                    <a:solidFill>
                      <a:schemeClr val="tx1"/>
                    </a:solidFill>
                    <a:latin typeface="Arial" panose="020B0604020202020204" pitchFamily="34" charset="0"/>
                    <a:ea typeface="Calibri"/>
                    <a:cs typeface="Arial" panose="020B0604020202020204" pitchFamily="34" charset="0"/>
                  </a:rPr>
                  <a:t>                 </a:t>
                </a:r>
                <a:r>
                  <a:rPr lang="fi-FI" dirty="0" smtClean="0">
                    <a:solidFill>
                      <a:srgbClr val="0070C0"/>
                    </a:solidFill>
                    <a:latin typeface="Arial" panose="020B0604020202020204" pitchFamily="34" charset="0"/>
                    <a:ea typeface="Calibri"/>
                    <a:cs typeface="Arial" panose="020B0604020202020204" pitchFamily="34" charset="0"/>
                  </a:rPr>
                  <a:t>B</a:t>
                </a:r>
                <a:r>
                  <a:rPr lang="tr-TR" dirty="0" smtClean="0">
                    <a:solidFill>
                      <a:srgbClr val="0070C0"/>
                    </a:solidFill>
                    <a:latin typeface="Arial" panose="020B0604020202020204" pitchFamily="34" charset="0"/>
                    <a:ea typeface="Calibri"/>
                    <a:cs typeface="Arial" panose="020B0604020202020204" pitchFamily="34" charset="0"/>
                  </a:rPr>
                  <a:t>a</a:t>
                </a:r>
                <a:r>
                  <a:rPr lang="fi-FI" dirty="0" smtClean="0">
                    <a:solidFill>
                      <a:srgbClr val="0070C0"/>
                    </a:solidFill>
                    <a:latin typeface="Arial" panose="020B0604020202020204" pitchFamily="34" charset="0"/>
                    <a:ea typeface="Calibri"/>
                    <a:cs typeface="Arial" panose="020B0604020202020204" pitchFamily="34" charset="0"/>
                  </a:rPr>
                  <a:t>sit </a:t>
                </a:r>
                <a:r>
                  <a:rPr lang="fi-FI" dirty="0">
                    <a:solidFill>
                      <a:srgbClr val="0070C0"/>
                    </a:solidFill>
                    <a:latin typeface="Arial" panose="020B0604020202020204" pitchFamily="34" charset="0"/>
                    <a:ea typeface="Calibri"/>
                    <a:cs typeface="Arial" panose="020B0604020202020204" pitchFamily="34" charset="0"/>
                  </a:rPr>
                  <a:t>ortalamalar yöntemine göre talep tahmini </a:t>
                </a:r>
                <a:endParaRPr lang="tr-TR" dirty="0">
                  <a:solidFill>
                    <a:srgbClr val="0070C0"/>
                  </a:solidFill>
                  <a:latin typeface="Arial" panose="020B0604020202020204" pitchFamily="34" charset="0"/>
                  <a:ea typeface="Calibri"/>
                  <a:cs typeface="Arial" panose="020B0604020202020204" pitchFamily="34" charset="0"/>
                </a:endParaRPr>
              </a:p>
              <a:p>
                <a:pPr marL="0" indent="0" algn="just">
                  <a:buNone/>
                </a:pPr>
                <a14:m>
                  <m:oMath xmlns:m="http://schemas.openxmlformats.org/officeDocument/2006/math">
                    <m:r>
                      <a:rPr lang="tr-TR" b="0" i="1">
                        <a:solidFill>
                          <a:schemeClr val="tx1"/>
                        </a:solidFill>
                        <a:latin typeface="Cambria Math"/>
                        <a:ea typeface="Calibri"/>
                        <a:cs typeface="Times New Roman"/>
                      </a:rPr>
                      <m:t>𝑏h𝑜</m:t>
                    </m:r>
                    <m:sSub>
                      <m:sSubPr>
                        <m:ctrlPr>
                          <a:rPr lang="tr-TR" i="1">
                            <a:solidFill>
                              <a:schemeClr val="tx1"/>
                            </a:solidFill>
                            <a:latin typeface="Cambria Math"/>
                            <a:ea typeface="Calibri"/>
                            <a:cs typeface="Times New Roman"/>
                          </a:rPr>
                        </m:ctrlPr>
                      </m:sSubPr>
                      <m:e>
                        <m:r>
                          <a:rPr lang="tr-TR" b="0" i="1">
                            <a:solidFill>
                              <a:schemeClr val="tx1"/>
                            </a:solidFill>
                            <a:latin typeface="Cambria Math"/>
                            <a:ea typeface="Calibri"/>
                            <a:cs typeface="Times New Roman"/>
                          </a:rPr>
                          <m:t>(</m:t>
                        </m:r>
                        <m:r>
                          <a:rPr lang="tr-TR" b="0" i="1">
                            <a:solidFill>
                              <a:schemeClr val="tx1"/>
                            </a:solidFill>
                            <a:latin typeface="Cambria Math"/>
                            <a:ea typeface="Calibri"/>
                            <a:cs typeface="Times New Roman"/>
                          </a:rPr>
                          <m:t>𝑀𝑠</m:t>
                        </m:r>
                        <m:r>
                          <a:rPr lang="tr-TR" b="0" i="1">
                            <a:solidFill>
                              <a:schemeClr val="tx1"/>
                            </a:solidFill>
                            <a:latin typeface="Cambria Math"/>
                            <a:ea typeface="Calibri"/>
                            <a:cs typeface="Times New Roman"/>
                          </a:rPr>
                          <m:t>)</m:t>
                        </m:r>
                      </m:e>
                      <m:sub>
                        <m:r>
                          <a:rPr lang="tr-TR" b="0" i="1" smtClean="0">
                            <a:solidFill>
                              <a:schemeClr val="tx1"/>
                            </a:solidFill>
                            <a:latin typeface="Cambria Math"/>
                            <a:ea typeface="Calibri"/>
                            <a:cs typeface="Times New Roman"/>
                          </a:rPr>
                          <m:t>𝑛</m:t>
                        </m:r>
                      </m:sub>
                    </m:sSub>
                  </m:oMath>
                </a14:m>
                <a:r>
                  <a:rPr lang="tr-TR" dirty="0" smtClean="0">
                    <a:solidFill>
                      <a:schemeClr val="tx1"/>
                    </a:solidFill>
                    <a:latin typeface="Arial" panose="020B0604020202020204" pitchFamily="34" charset="0"/>
                    <a:ea typeface="Calibri"/>
                    <a:cs typeface="Arial" panose="020B0604020202020204" pitchFamily="34" charset="0"/>
                  </a:rPr>
                  <a:t>  : </a:t>
                </a:r>
                <a:r>
                  <a:rPr lang="tr-TR" dirty="0" err="1">
                    <a:solidFill>
                      <a:schemeClr val="tx1"/>
                    </a:solidFill>
                    <a:latin typeface="Arial" panose="020B0604020202020204" pitchFamily="34" charset="0"/>
                    <a:ea typeface="Calibri"/>
                    <a:cs typeface="Arial" panose="020B0604020202020204" pitchFamily="34" charset="0"/>
                  </a:rPr>
                  <a:t>Demand</a:t>
                </a:r>
                <a:r>
                  <a:rPr lang="tr-TR" dirty="0">
                    <a:solidFill>
                      <a:schemeClr val="tx1"/>
                    </a:solidFill>
                    <a:latin typeface="Arial" panose="020B0604020202020204" pitchFamily="34" charset="0"/>
                    <a:ea typeface="Calibri"/>
                    <a:cs typeface="Arial" panose="020B0604020202020204" pitchFamily="34" charset="0"/>
                  </a:rPr>
                  <a:t> </a:t>
                </a:r>
                <a:r>
                  <a:rPr lang="tr-TR" dirty="0" err="1">
                    <a:solidFill>
                      <a:schemeClr val="tx1"/>
                    </a:solidFill>
                    <a:latin typeface="Arial" panose="020B0604020202020204" pitchFamily="34" charset="0"/>
                    <a:ea typeface="Calibri"/>
                    <a:cs typeface="Arial" panose="020B0604020202020204" pitchFamily="34" charset="0"/>
                  </a:rPr>
                  <a:t>forecasting</a:t>
                </a:r>
                <a:r>
                  <a:rPr lang="tr-TR" dirty="0">
                    <a:solidFill>
                      <a:schemeClr val="tx1"/>
                    </a:solidFill>
                    <a:latin typeface="Arial" panose="020B0604020202020204" pitchFamily="34" charset="0"/>
                    <a:ea typeface="Calibri"/>
                    <a:cs typeface="Arial" panose="020B0604020202020204" pitchFamily="34" charset="0"/>
                  </a:rPr>
                  <a:t> </a:t>
                </a:r>
                <a:r>
                  <a:rPr lang="tr-TR" dirty="0" err="1">
                    <a:solidFill>
                      <a:schemeClr val="tx1"/>
                    </a:solidFill>
                    <a:latin typeface="Arial" panose="020B0604020202020204" pitchFamily="34" charset="0"/>
                    <a:ea typeface="Calibri"/>
                    <a:cs typeface="Arial" panose="020B0604020202020204" pitchFamily="34" charset="0"/>
                  </a:rPr>
                  <a:t>by</a:t>
                </a:r>
                <a:r>
                  <a:rPr lang="tr-TR" dirty="0">
                    <a:solidFill>
                      <a:schemeClr val="tx1"/>
                    </a:solidFill>
                    <a:latin typeface="Arial" panose="020B0604020202020204" pitchFamily="34" charset="0"/>
                    <a:ea typeface="Calibri"/>
                    <a:cs typeface="Arial" panose="020B0604020202020204" pitchFamily="34" charset="0"/>
                  </a:rPr>
                  <a:t> </a:t>
                </a:r>
                <a:r>
                  <a:rPr lang="tr-TR" dirty="0" err="1" smtClean="0">
                    <a:solidFill>
                      <a:schemeClr val="tx1"/>
                    </a:solidFill>
                    <a:latin typeface="Arial" panose="020B0604020202020204" pitchFamily="34" charset="0"/>
                    <a:ea typeface="Calibri"/>
                    <a:cs typeface="Arial" panose="020B0604020202020204" pitchFamily="34" charset="0"/>
                  </a:rPr>
                  <a:t>simple</a:t>
                </a:r>
                <a:r>
                  <a:rPr lang="tr-TR" dirty="0" smtClean="0">
                    <a:solidFill>
                      <a:schemeClr val="tx1"/>
                    </a:solidFill>
                    <a:latin typeface="Arial" panose="020B0604020202020204" pitchFamily="34" charset="0"/>
                    <a:ea typeface="Calibri"/>
                    <a:cs typeface="Arial" panose="020B0604020202020204" pitchFamily="34" charset="0"/>
                  </a:rPr>
                  <a:t> </a:t>
                </a:r>
                <a:r>
                  <a:rPr lang="tr-TR" dirty="0" err="1">
                    <a:solidFill>
                      <a:schemeClr val="tx1"/>
                    </a:solidFill>
                    <a:latin typeface="Arial" panose="020B0604020202020204" pitchFamily="34" charset="0"/>
                    <a:ea typeface="Calibri"/>
                    <a:cs typeface="Arial" panose="020B0604020202020204" pitchFamily="34" charset="0"/>
                  </a:rPr>
                  <a:t>moving</a:t>
                </a:r>
                <a:r>
                  <a:rPr lang="tr-TR" dirty="0">
                    <a:solidFill>
                      <a:schemeClr val="tx1"/>
                    </a:solidFill>
                    <a:latin typeface="Arial" panose="020B0604020202020204" pitchFamily="34" charset="0"/>
                    <a:ea typeface="Calibri"/>
                    <a:cs typeface="Arial" panose="020B0604020202020204" pitchFamily="34" charset="0"/>
                  </a:rPr>
                  <a:t> </a:t>
                </a:r>
                <a:r>
                  <a:rPr lang="tr-TR" dirty="0" err="1" smtClean="0">
                    <a:solidFill>
                      <a:schemeClr val="tx1"/>
                    </a:solidFill>
                    <a:latin typeface="Arial" panose="020B0604020202020204" pitchFamily="34" charset="0"/>
                    <a:ea typeface="Calibri"/>
                    <a:cs typeface="Arial" panose="020B0604020202020204" pitchFamily="34" charset="0"/>
                  </a:rPr>
                  <a:t>average</a:t>
                </a:r>
                <a:endParaRPr lang="tr-TR" dirty="0">
                  <a:solidFill>
                    <a:schemeClr val="tx1"/>
                  </a:solidFill>
                  <a:latin typeface="Arial" panose="020B0604020202020204" pitchFamily="34" charset="0"/>
                  <a:ea typeface="Calibri"/>
                  <a:cs typeface="Arial" panose="020B0604020202020204" pitchFamily="34" charset="0"/>
                </a:endParaRPr>
              </a:p>
              <a:p>
                <a:pPr marL="0" indent="0" algn="just">
                  <a:buNone/>
                </a:pPr>
                <a:r>
                  <a:rPr lang="tr-TR" dirty="0">
                    <a:solidFill>
                      <a:schemeClr val="tx1"/>
                    </a:solidFill>
                    <a:latin typeface="Arial" panose="020B0604020202020204" pitchFamily="34" charset="0"/>
                    <a:ea typeface="Calibri"/>
                    <a:cs typeface="Arial" panose="020B0604020202020204" pitchFamily="34" charset="0"/>
                  </a:rPr>
                  <a:t>                 </a:t>
                </a:r>
                <a:r>
                  <a:rPr lang="tr-TR" dirty="0" smtClean="0">
                    <a:solidFill>
                      <a:schemeClr val="tx1"/>
                    </a:solidFill>
                    <a:latin typeface="Arial" panose="020B0604020202020204" pitchFamily="34" charset="0"/>
                    <a:ea typeface="Calibri"/>
                    <a:cs typeface="Arial" panose="020B0604020202020204" pitchFamily="34" charset="0"/>
                  </a:rPr>
                  <a:t> </a:t>
                </a:r>
                <a:r>
                  <a:rPr lang="tr-TR" dirty="0" err="1" smtClean="0">
                    <a:solidFill>
                      <a:schemeClr val="tx1"/>
                    </a:solidFill>
                    <a:latin typeface="Arial" panose="020B0604020202020204" pitchFamily="34" charset="0"/>
                    <a:ea typeface="Calibri"/>
                    <a:cs typeface="Arial" panose="020B0604020202020204" pitchFamily="34" charset="0"/>
                  </a:rPr>
                  <a:t>method</a:t>
                </a:r>
                <a:r>
                  <a:rPr lang="tr-TR" dirty="0" smtClean="0">
                    <a:solidFill>
                      <a:schemeClr val="tx1"/>
                    </a:solidFill>
                    <a:latin typeface="Arial" panose="020B0604020202020204" pitchFamily="34" charset="0"/>
                    <a:ea typeface="Calibri"/>
                    <a:cs typeface="Arial" panose="020B0604020202020204" pitchFamily="34" charset="0"/>
                  </a:rPr>
                  <a:t> </a:t>
                </a:r>
                <a:r>
                  <a:rPr lang="tr-TR" dirty="0">
                    <a:solidFill>
                      <a:schemeClr val="tx1"/>
                    </a:solidFill>
                    <a:latin typeface="Arial" panose="020B0604020202020204" pitchFamily="34" charset="0"/>
                    <a:ea typeface="Calibri"/>
                    <a:cs typeface="Arial" panose="020B0604020202020204" pitchFamily="34" charset="0"/>
                  </a:rPr>
                  <a:t>/ </a:t>
                </a:r>
                <a:r>
                  <a:rPr lang="tr-TR" dirty="0">
                    <a:solidFill>
                      <a:srgbClr val="0070C0"/>
                    </a:solidFill>
                    <a:latin typeface="Arial" panose="020B0604020202020204" pitchFamily="34" charset="0"/>
                    <a:ea typeface="Calibri"/>
                    <a:cs typeface="Arial" panose="020B0604020202020204" pitchFamily="34" charset="0"/>
                  </a:rPr>
                  <a:t>Basit hareketli ortalamalar yöntemine </a:t>
                </a:r>
                <a:r>
                  <a:rPr lang="tr-TR" dirty="0" smtClean="0">
                    <a:solidFill>
                      <a:srgbClr val="0070C0"/>
                    </a:solidFill>
                    <a:latin typeface="Arial" panose="020B0604020202020204" pitchFamily="34" charset="0"/>
                    <a:ea typeface="Calibri"/>
                    <a:cs typeface="Arial" panose="020B0604020202020204" pitchFamily="34" charset="0"/>
                  </a:rPr>
                  <a:t>göre</a:t>
                </a:r>
              </a:p>
              <a:p>
                <a:pPr marL="0" indent="0" algn="just">
                  <a:buNone/>
                </a:pPr>
                <a:r>
                  <a:rPr lang="tr-TR" dirty="0">
                    <a:solidFill>
                      <a:srgbClr val="0070C0"/>
                    </a:solidFill>
                    <a:latin typeface="Arial" panose="020B0604020202020204" pitchFamily="34" charset="0"/>
                    <a:ea typeface="Calibri"/>
                    <a:cs typeface="Arial" panose="020B0604020202020204" pitchFamily="34" charset="0"/>
                  </a:rPr>
                  <a:t>                 </a:t>
                </a:r>
                <a:r>
                  <a:rPr lang="tr-TR" dirty="0" smtClean="0">
                    <a:solidFill>
                      <a:srgbClr val="0070C0"/>
                    </a:solidFill>
                    <a:latin typeface="Arial" panose="020B0604020202020204" pitchFamily="34" charset="0"/>
                    <a:ea typeface="Calibri"/>
                    <a:cs typeface="Arial" panose="020B0604020202020204" pitchFamily="34" charset="0"/>
                  </a:rPr>
                  <a:t> talep tahmini</a:t>
                </a:r>
                <a:endParaRPr lang="tr-TR" dirty="0" smtClean="0">
                  <a:solidFill>
                    <a:schemeClr val="tx1"/>
                  </a:solidFill>
                  <a:latin typeface="Arial" panose="020B0604020202020204" pitchFamily="34" charset="0"/>
                  <a:ea typeface="Calibri"/>
                  <a:cs typeface="Arial" panose="020B0604020202020204" pitchFamily="34" charset="0"/>
                </a:endParaRPr>
              </a:p>
              <a:p>
                <a:pPr marL="0" indent="0" algn="just">
                  <a:buNone/>
                </a:pPr>
                <a:r>
                  <a:rPr lang="tr-TR" dirty="0" smtClean="0">
                    <a:solidFill>
                      <a:schemeClr val="tx1"/>
                    </a:solidFill>
                    <a:latin typeface="Arial" panose="020B0604020202020204" pitchFamily="34" charset="0"/>
                    <a:ea typeface="Calibri"/>
                    <a:cs typeface="Arial" panose="020B0604020202020204" pitchFamily="34" charset="0"/>
                  </a:rPr>
                  <a:t> </a:t>
                </a:r>
                <a14:m>
                  <m:oMath xmlns:m="http://schemas.openxmlformats.org/officeDocument/2006/math">
                    <m:r>
                      <a:rPr lang="tr-TR" b="0" i="1" smtClean="0">
                        <a:solidFill>
                          <a:schemeClr val="tx1"/>
                        </a:solidFill>
                        <a:latin typeface="Cambria Math"/>
                        <a:ea typeface="Calibri"/>
                        <a:cs typeface="Times New Roman"/>
                      </a:rPr>
                      <m:t>𝑎h𝑜</m:t>
                    </m:r>
                    <m:sSub>
                      <m:sSubPr>
                        <m:ctrlPr>
                          <a:rPr lang="tr-TR" i="1">
                            <a:solidFill>
                              <a:schemeClr val="tx1"/>
                            </a:solidFill>
                            <a:latin typeface="Cambria Math"/>
                            <a:ea typeface="Calibri"/>
                            <a:cs typeface="Times New Roman"/>
                          </a:rPr>
                        </m:ctrlPr>
                      </m:sSubPr>
                      <m:e>
                        <m:r>
                          <a:rPr lang="tr-TR" b="0" i="1">
                            <a:solidFill>
                              <a:schemeClr val="tx1"/>
                            </a:solidFill>
                            <a:latin typeface="Cambria Math"/>
                            <a:ea typeface="Calibri"/>
                            <a:cs typeface="Times New Roman"/>
                          </a:rPr>
                          <m:t>(</m:t>
                        </m:r>
                        <m:r>
                          <a:rPr lang="tr-TR" b="0" i="1">
                            <a:solidFill>
                              <a:schemeClr val="tx1"/>
                            </a:solidFill>
                            <a:latin typeface="Cambria Math"/>
                            <a:ea typeface="Calibri"/>
                            <a:cs typeface="Times New Roman"/>
                          </a:rPr>
                          <m:t>𝑀𝑠</m:t>
                        </m:r>
                        <m:r>
                          <a:rPr lang="tr-TR" b="0" i="1">
                            <a:solidFill>
                              <a:schemeClr val="tx1"/>
                            </a:solidFill>
                            <a:latin typeface="Cambria Math"/>
                            <a:ea typeface="Calibri"/>
                            <a:cs typeface="Times New Roman"/>
                          </a:rPr>
                          <m:t>)</m:t>
                        </m:r>
                      </m:e>
                      <m:sub>
                        <m:r>
                          <a:rPr lang="tr-TR" b="0" i="1" smtClean="0">
                            <a:solidFill>
                              <a:schemeClr val="tx1"/>
                            </a:solidFill>
                            <a:latin typeface="Cambria Math"/>
                            <a:ea typeface="Calibri"/>
                            <a:cs typeface="Times New Roman"/>
                          </a:rPr>
                          <m:t>𝑛</m:t>
                        </m:r>
                      </m:sub>
                    </m:sSub>
                  </m:oMath>
                </a14:m>
                <a:r>
                  <a:rPr lang="tr-TR" dirty="0" smtClean="0">
                    <a:solidFill>
                      <a:schemeClr val="tx1"/>
                    </a:solidFill>
                    <a:latin typeface="Arial" panose="020B0604020202020204" pitchFamily="34" charset="0"/>
                    <a:ea typeface="Calibri"/>
                    <a:cs typeface="Arial" panose="020B0604020202020204" pitchFamily="34" charset="0"/>
                  </a:rPr>
                  <a:t>  : Demand </a:t>
                </a:r>
                <a:r>
                  <a:rPr lang="tr-TR" dirty="0" err="1">
                    <a:solidFill>
                      <a:schemeClr val="tx1"/>
                    </a:solidFill>
                    <a:latin typeface="Arial" panose="020B0604020202020204" pitchFamily="34" charset="0"/>
                    <a:ea typeface="Calibri"/>
                    <a:cs typeface="Arial" panose="020B0604020202020204" pitchFamily="34" charset="0"/>
                  </a:rPr>
                  <a:t>forecasting</a:t>
                </a:r>
                <a:r>
                  <a:rPr lang="tr-TR" dirty="0">
                    <a:solidFill>
                      <a:schemeClr val="tx1"/>
                    </a:solidFill>
                    <a:latin typeface="Arial" panose="020B0604020202020204" pitchFamily="34" charset="0"/>
                    <a:ea typeface="Calibri"/>
                    <a:cs typeface="Arial" panose="020B0604020202020204" pitchFamily="34" charset="0"/>
                  </a:rPr>
                  <a:t> </a:t>
                </a:r>
                <a:r>
                  <a:rPr lang="tr-TR" dirty="0" err="1" smtClean="0">
                    <a:solidFill>
                      <a:schemeClr val="tx1"/>
                    </a:solidFill>
                    <a:latin typeface="Arial" panose="020B0604020202020204" pitchFamily="34" charset="0"/>
                    <a:ea typeface="Calibri"/>
                    <a:cs typeface="Arial" panose="020B0604020202020204" pitchFamily="34" charset="0"/>
                  </a:rPr>
                  <a:t>by</a:t>
                </a:r>
                <a:r>
                  <a:rPr lang="tr-TR" dirty="0" smtClean="0">
                    <a:solidFill>
                      <a:schemeClr val="tx1"/>
                    </a:solidFill>
                    <a:latin typeface="Arial" panose="020B0604020202020204" pitchFamily="34" charset="0"/>
                    <a:ea typeface="Calibri"/>
                    <a:cs typeface="Arial" panose="020B0604020202020204" pitchFamily="34" charset="0"/>
                  </a:rPr>
                  <a:t> </a:t>
                </a:r>
                <a:r>
                  <a:rPr lang="tr-TR" dirty="0" err="1" smtClean="0">
                    <a:solidFill>
                      <a:schemeClr val="tx1"/>
                    </a:solidFill>
                    <a:latin typeface="Arial" panose="020B0604020202020204" pitchFamily="34" charset="0"/>
                    <a:ea typeface="Calibri"/>
                    <a:cs typeface="Arial" panose="020B0604020202020204" pitchFamily="34" charset="0"/>
                  </a:rPr>
                  <a:t>weighted</a:t>
                </a:r>
                <a:r>
                  <a:rPr lang="tr-TR" dirty="0" smtClean="0">
                    <a:solidFill>
                      <a:schemeClr val="tx1"/>
                    </a:solidFill>
                    <a:latin typeface="Arial" panose="020B0604020202020204" pitchFamily="34" charset="0"/>
                    <a:ea typeface="Calibri"/>
                    <a:cs typeface="Arial" panose="020B0604020202020204" pitchFamily="34" charset="0"/>
                  </a:rPr>
                  <a:t> </a:t>
                </a:r>
                <a:r>
                  <a:rPr lang="tr-TR" dirty="0" err="1">
                    <a:solidFill>
                      <a:schemeClr val="tx1"/>
                    </a:solidFill>
                    <a:latin typeface="Arial" panose="020B0604020202020204" pitchFamily="34" charset="0"/>
                    <a:ea typeface="Calibri"/>
                    <a:cs typeface="Arial" panose="020B0604020202020204" pitchFamily="34" charset="0"/>
                  </a:rPr>
                  <a:t>moving</a:t>
                </a:r>
                <a:r>
                  <a:rPr lang="tr-TR" dirty="0">
                    <a:solidFill>
                      <a:schemeClr val="tx1"/>
                    </a:solidFill>
                    <a:latin typeface="Arial" panose="020B0604020202020204" pitchFamily="34" charset="0"/>
                    <a:ea typeface="Calibri"/>
                    <a:cs typeface="Arial" panose="020B0604020202020204" pitchFamily="34" charset="0"/>
                  </a:rPr>
                  <a:t> </a:t>
                </a:r>
                <a:endParaRPr lang="tr-TR" dirty="0" smtClean="0">
                  <a:solidFill>
                    <a:schemeClr val="tx1"/>
                  </a:solidFill>
                  <a:latin typeface="Arial" panose="020B0604020202020204" pitchFamily="34" charset="0"/>
                  <a:ea typeface="Calibri"/>
                  <a:cs typeface="Arial" panose="020B0604020202020204" pitchFamily="34" charset="0"/>
                </a:endParaRPr>
              </a:p>
              <a:p>
                <a:pPr marL="0" indent="0" algn="just">
                  <a:buNone/>
                </a:pPr>
                <a:r>
                  <a:rPr lang="tr-TR" dirty="0" smtClean="0">
                    <a:solidFill>
                      <a:schemeClr val="tx1"/>
                    </a:solidFill>
                    <a:latin typeface="Arial" panose="020B0604020202020204" pitchFamily="34" charset="0"/>
                    <a:ea typeface="Calibri"/>
                    <a:cs typeface="Arial" panose="020B0604020202020204" pitchFamily="34" charset="0"/>
                  </a:rPr>
                  <a:t>                   </a:t>
                </a:r>
                <a:r>
                  <a:rPr lang="sv-SE" dirty="0" smtClean="0">
                    <a:solidFill>
                      <a:schemeClr val="tx1"/>
                    </a:solidFill>
                    <a:latin typeface="Arial" panose="020B0604020202020204" pitchFamily="34" charset="0"/>
                    <a:ea typeface="Calibri"/>
                    <a:cs typeface="Arial" panose="020B0604020202020204" pitchFamily="34" charset="0"/>
                  </a:rPr>
                  <a:t>average </a:t>
                </a:r>
                <a:r>
                  <a:rPr lang="sv-SE" dirty="0">
                    <a:solidFill>
                      <a:schemeClr val="tx1"/>
                    </a:solidFill>
                    <a:latin typeface="Arial" panose="020B0604020202020204" pitchFamily="34" charset="0"/>
                    <a:ea typeface="Calibri"/>
                    <a:cs typeface="Arial" panose="020B0604020202020204" pitchFamily="34" charset="0"/>
                  </a:rPr>
                  <a:t>method / </a:t>
                </a:r>
                <a:r>
                  <a:rPr lang="sv-SE" dirty="0">
                    <a:solidFill>
                      <a:srgbClr val="0070C0"/>
                    </a:solidFill>
                    <a:latin typeface="Arial" panose="020B0604020202020204" pitchFamily="34" charset="0"/>
                    <a:ea typeface="Calibri"/>
                    <a:cs typeface="Arial" panose="020B0604020202020204" pitchFamily="34" charset="0"/>
                  </a:rPr>
                  <a:t>Ağırlıklı hareketli </a:t>
                </a:r>
                <a:r>
                  <a:rPr lang="sv-SE" dirty="0" smtClean="0">
                    <a:solidFill>
                      <a:srgbClr val="0070C0"/>
                    </a:solidFill>
                    <a:latin typeface="Arial" panose="020B0604020202020204" pitchFamily="34" charset="0"/>
                    <a:ea typeface="Calibri"/>
                    <a:cs typeface="Arial" panose="020B0604020202020204" pitchFamily="34" charset="0"/>
                  </a:rPr>
                  <a:t>ortalamalar</a:t>
                </a:r>
                <a:endParaRPr lang="tr-TR" dirty="0" smtClean="0">
                  <a:solidFill>
                    <a:srgbClr val="0070C0"/>
                  </a:solidFill>
                  <a:latin typeface="Arial" panose="020B0604020202020204" pitchFamily="34" charset="0"/>
                  <a:ea typeface="Calibri"/>
                  <a:cs typeface="Arial" panose="020B0604020202020204" pitchFamily="34" charset="0"/>
                </a:endParaRPr>
              </a:p>
              <a:p>
                <a:pPr marL="0" indent="0" algn="just">
                  <a:buNone/>
                </a:pPr>
                <a:r>
                  <a:rPr lang="tr-TR" dirty="0">
                    <a:solidFill>
                      <a:srgbClr val="0070C0"/>
                    </a:solidFill>
                    <a:latin typeface="Arial" panose="020B0604020202020204" pitchFamily="34" charset="0"/>
                    <a:ea typeface="Calibri"/>
                    <a:cs typeface="Arial" panose="020B0604020202020204" pitchFamily="34" charset="0"/>
                  </a:rPr>
                  <a:t>                  </a:t>
                </a:r>
                <a:r>
                  <a:rPr lang="tr-TR" dirty="0" smtClean="0">
                    <a:solidFill>
                      <a:srgbClr val="0070C0"/>
                    </a:solidFill>
                    <a:latin typeface="Arial" panose="020B0604020202020204" pitchFamily="34" charset="0"/>
                    <a:ea typeface="Calibri"/>
                    <a:cs typeface="Arial" panose="020B0604020202020204" pitchFamily="34" charset="0"/>
                  </a:rPr>
                  <a:t> yöntemine </a:t>
                </a:r>
                <a:r>
                  <a:rPr lang="tr-TR" dirty="0">
                    <a:solidFill>
                      <a:srgbClr val="0070C0"/>
                    </a:solidFill>
                    <a:latin typeface="Arial" panose="020B0604020202020204" pitchFamily="34" charset="0"/>
                    <a:ea typeface="Calibri"/>
                    <a:cs typeface="Arial" panose="020B0604020202020204" pitchFamily="34" charset="0"/>
                  </a:rPr>
                  <a:t>göre talep </a:t>
                </a:r>
                <a:r>
                  <a:rPr lang="tr-TR" dirty="0" smtClean="0">
                    <a:solidFill>
                      <a:srgbClr val="0070C0"/>
                    </a:solidFill>
                    <a:latin typeface="Arial" panose="020B0604020202020204" pitchFamily="34" charset="0"/>
                    <a:ea typeface="Calibri"/>
                    <a:cs typeface="Arial" panose="020B0604020202020204" pitchFamily="34" charset="0"/>
                  </a:rPr>
                  <a:t>tahmini</a:t>
                </a:r>
                <a:endParaRPr lang="tr-TR" dirty="0">
                  <a:solidFill>
                    <a:schemeClr val="tx1"/>
                  </a:solidFill>
                  <a:latin typeface="Arial" panose="020B0604020202020204" pitchFamily="34" charset="0"/>
                  <a:ea typeface="Calibri"/>
                  <a:cs typeface="Arial" panose="020B0604020202020204" pitchFamily="34" charset="0"/>
                </a:endParaRPr>
              </a:p>
              <a:p>
                <a:pPr marL="0" indent="0" algn="just">
                  <a:buNone/>
                </a:pPr>
                <a:r>
                  <a:rPr lang="tr-TR" dirty="0" err="1" smtClean="0">
                    <a:solidFill>
                      <a:srgbClr val="000000"/>
                    </a:solidFill>
                    <a:latin typeface="Arial" panose="020B0604020202020204" pitchFamily="34" charset="0"/>
                    <a:ea typeface="Calibri"/>
                    <a:cs typeface="Arial" panose="020B0604020202020204" pitchFamily="34" charset="0"/>
                  </a:rPr>
                  <a:t>Ogt</a:t>
                </a:r>
                <a:r>
                  <a:rPr lang="tr-TR" dirty="0" smtClean="0">
                    <a:solidFill>
                      <a:srgbClr val="000000"/>
                    </a:solidFill>
                    <a:latin typeface="Arial" panose="020B0604020202020204" pitchFamily="34" charset="0"/>
                    <a:ea typeface="Calibri"/>
                    <a:cs typeface="Arial" panose="020B0604020202020204" pitchFamily="34" charset="0"/>
                  </a:rPr>
                  <a:t>             :</a:t>
                </a:r>
                <a:r>
                  <a:rPr lang="tr-TR" dirty="0" err="1" smtClean="0">
                    <a:solidFill>
                      <a:srgbClr val="000000"/>
                    </a:solidFill>
                    <a:latin typeface="Arial" panose="020B0604020202020204" pitchFamily="34" charset="0"/>
                    <a:ea typeface="Calibri"/>
                    <a:cs typeface="Arial" panose="020B0604020202020204" pitchFamily="34" charset="0"/>
                  </a:rPr>
                  <a:t>Average</a:t>
                </a:r>
                <a:r>
                  <a:rPr lang="tr-TR" dirty="0" smtClean="0">
                    <a:solidFill>
                      <a:srgbClr val="000000"/>
                    </a:solidFill>
                    <a:latin typeface="Arial" panose="020B0604020202020204" pitchFamily="34" charset="0"/>
                    <a:ea typeface="Calibri"/>
                    <a:cs typeface="Arial" panose="020B0604020202020204" pitchFamily="34" charset="0"/>
                  </a:rPr>
                  <a:t> </a:t>
                </a:r>
                <a:r>
                  <a:rPr lang="tr-TR" dirty="0" err="1" smtClean="0">
                    <a:solidFill>
                      <a:srgbClr val="000000"/>
                    </a:solidFill>
                    <a:latin typeface="Arial" panose="020B0604020202020204" pitchFamily="34" charset="0"/>
                    <a:ea typeface="Calibri"/>
                    <a:cs typeface="Arial" panose="020B0604020202020204" pitchFamily="34" charset="0"/>
                  </a:rPr>
                  <a:t>daily</a:t>
                </a:r>
                <a:r>
                  <a:rPr lang="tr-TR" dirty="0" smtClean="0">
                    <a:solidFill>
                      <a:srgbClr val="000000"/>
                    </a:solidFill>
                    <a:latin typeface="Arial" panose="020B0604020202020204" pitchFamily="34" charset="0"/>
                    <a:ea typeface="Calibri"/>
                    <a:cs typeface="Arial" panose="020B0604020202020204" pitchFamily="34" charset="0"/>
                  </a:rPr>
                  <a:t> </a:t>
                </a:r>
                <a:r>
                  <a:rPr lang="tr-TR" dirty="0" err="1" smtClean="0">
                    <a:solidFill>
                      <a:srgbClr val="000000"/>
                    </a:solidFill>
                    <a:latin typeface="Arial" panose="020B0604020202020204" pitchFamily="34" charset="0"/>
                    <a:ea typeface="Calibri"/>
                    <a:cs typeface="Arial" panose="020B0604020202020204" pitchFamily="34" charset="0"/>
                  </a:rPr>
                  <a:t>demand</a:t>
                </a:r>
                <a:r>
                  <a:rPr lang="tr-TR" dirty="0" smtClean="0">
                    <a:solidFill>
                      <a:srgbClr val="000000"/>
                    </a:solidFill>
                    <a:latin typeface="Arial" panose="020B0604020202020204" pitchFamily="34" charset="0"/>
                    <a:ea typeface="Calibri"/>
                    <a:cs typeface="Arial" panose="020B0604020202020204" pitchFamily="34" charset="0"/>
                  </a:rPr>
                  <a:t> / </a:t>
                </a:r>
                <a:r>
                  <a:rPr lang="tr-TR" dirty="0" smtClean="0">
                    <a:solidFill>
                      <a:srgbClr val="0070C0"/>
                    </a:solidFill>
                    <a:latin typeface="Arial" panose="020B0604020202020204" pitchFamily="34" charset="0"/>
                    <a:ea typeface="Calibri"/>
                    <a:cs typeface="Arial" panose="020B0604020202020204" pitchFamily="34" charset="0"/>
                  </a:rPr>
                  <a:t>Ortalama günlük talep</a:t>
                </a:r>
              </a:p>
              <a:p>
                <a:pPr marL="0" indent="0" algn="just">
                  <a:buNone/>
                </a:pPr>
                <a:r>
                  <a:rPr lang="tr-TR" dirty="0" err="1" smtClean="0">
                    <a:solidFill>
                      <a:srgbClr val="000000"/>
                    </a:solidFill>
                    <a:latin typeface="Arial" panose="020B0604020202020204" pitchFamily="34" charset="0"/>
                    <a:ea typeface="Calibri"/>
                    <a:cs typeface="Arial" panose="020B0604020202020204" pitchFamily="34" charset="0"/>
                  </a:rPr>
                  <a:t>Osd</a:t>
                </a:r>
                <a:r>
                  <a:rPr lang="tr-TR" dirty="0" smtClean="0">
                    <a:solidFill>
                      <a:srgbClr val="000000"/>
                    </a:solidFill>
                    <a:latin typeface="Arial" panose="020B0604020202020204" pitchFamily="34" charset="0"/>
                    <a:ea typeface="Calibri"/>
                    <a:cs typeface="Arial" panose="020B0604020202020204" pitchFamily="34" charset="0"/>
                  </a:rPr>
                  <a:t>            :</a:t>
                </a:r>
                <a:r>
                  <a:rPr lang="tr-TR" dirty="0" err="1">
                    <a:solidFill>
                      <a:srgbClr val="000000"/>
                    </a:solidFill>
                    <a:latin typeface="Arial" panose="020B0604020202020204" pitchFamily="34" charset="0"/>
                    <a:ea typeface="Calibri"/>
                    <a:cs typeface="Arial" panose="020B0604020202020204" pitchFamily="34" charset="0"/>
                  </a:rPr>
                  <a:t>Average</a:t>
                </a:r>
                <a:r>
                  <a:rPr lang="tr-TR" dirty="0">
                    <a:solidFill>
                      <a:srgbClr val="000000"/>
                    </a:solidFill>
                    <a:latin typeface="Arial" panose="020B0604020202020204" pitchFamily="34" charset="0"/>
                    <a:ea typeface="Calibri"/>
                    <a:cs typeface="Arial" panose="020B0604020202020204" pitchFamily="34" charset="0"/>
                  </a:rPr>
                  <a:t> </a:t>
                </a:r>
                <a:r>
                  <a:rPr lang="tr-TR" dirty="0" err="1">
                    <a:solidFill>
                      <a:srgbClr val="000000"/>
                    </a:solidFill>
                    <a:latin typeface="Arial" panose="020B0604020202020204" pitchFamily="34" charset="0"/>
                    <a:ea typeface="Calibri"/>
                    <a:cs typeface="Arial" panose="020B0604020202020204" pitchFamily="34" charset="0"/>
                  </a:rPr>
                  <a:t>inventory</a:t>
                </a:r>
                <a:r>
                  <a:rPr lang="tr-TR" dirty="0">
                    <a:solidFill>
                      <a:srgbClr val="000000"/>
                    </a:solidFill>
                    <a:latin typeface="Arial" panose="020B0604020202020204" pitchFamily="34" charset="0"/>
                    <a:ea typeface="Calibri"/>
                    <a:cs typeface="Arial" panose="020B0604020202020204" pitchFamily="34" charset="0"/>
                  </a:rPr>
                  <a:t> </a:t>
                </a:r>
                <a:r>
                  <a:rPr lang="tr-TR" dirty="0" err="1" smtClean="0">
                    <a:solidFill>
                      <a:srgbClr val="000000"/>
                    </a:solidFill>
                    <a:latin typeface="Arial" panose="020B0604020202020204" pitchFamily="34" charset="0"/>
                    <a:ea typeface="Calibri"/>
                    <a:cs typeface="Arial" panose="020B0604020202020204" pitchFamily="34" charset="0"/>
                  </a:rPr>
                  <a:t>cycle</a:t>
                </a:r>
                <a:r>
                  <a:rPr lang="tr-TR" dirty="0" smtClean="0">
                    <a:solidFill>
                      <a:srgbClr val="000000"/>
                    </a:solidFill>
                    <a:latin typeface="Arial" panose="020B0604020202020204" pitchFamily="34" charset="0"/>
                    <a:ea typeface="Calibri"/>
                    <a:cs typeface="Arial" panose="020B0604020202020204" pitchFamily="34" charset="0"/>
                  </a:rPr>
                  <a:t> / </a:t>
                </a:r>
                <a:r>
                  <a:rPr lang="tr-TR" dirty="0" smtClean="0">
                    <a:solidFill>
                      <a:srgbClr val="0070C0"/>
                    </a:solidFill>
                    <a:latin typeface="Arial" panose="020B0604020202020204" pitchFamily="34" charset="0"/>
                    <a:ea typeface="Calibri"/>
                    <a:cs typeface="Arial" panose="020B0604020202020204" pitchFamily="34" charset="0"/>
                  </a:rPr>
                  <a:t>Ortalama </a:t>
                </a:r>
                <a:r>
                  <a:rPr lang="tr-TR" dirty="0">
                    <a:solidFill>
                      <a:srgbClr val="0070C0"/>
                    </a:solidFill>
                    <a:latin typeface="Arial" panose="020B0604020202020204" pitchFamily="34" charset="0"/>
                    <a:ea typeface="Calibri"/>
                    <a:cs typeface="Arial" panose="020B0604020202020204" pitchFamily="34" charset="0"/>
                  </a:rPr>
                  <a:t>stok döngüsü</a:t>
                </a:r>
              </a:p>
              <a:p>
                <a:pPr marL="0" indent="0" algn="just">
                  <a:buNone/>
                </a:pPr>
                <a:r>
                  <a:rPr lang="tr-TR" dirty="0" err="1" smtClean="0">
                    <a:solidFill>
                      <a:srgbClr val="000000"/>
                    </a:solidFill>
                    <a:latin typeface="Arial" panose="020B0604020202020204" pitchFamily="34" charset="0"/>
                    <a:ea typeface="Calibri"/>
                    <a:cs typeface="Arial" panose="020B0604020202020204" pitchFamily="34" charset="0"/>
                  </a:rPr>
                  <a:t>Gs</a:t>
                </a:r>
                <a:r>
                  <a:rPr lang="tr-TR" dirty="0">
                    <a:solidFill>
                      <a:srgbClr val="000000"/>
                    </a:solidFill>
                    <a:latin typeface="Arial" panose="020B0604020202020204" pitchFamily="34" charset="0"/>
                    <a:ea typeface="Calibri"/>
                    <a:cs typeface="Arial" panose="020B0604020202020204" pitchFamily="34" charset="0"/>
                  </a:rPr>
                  <a:t> </a:t>
                </a:r>
                <a:r>
                  <a:rPr lang="tr-TR" dirty="0" smtClean="0">
                    <a:solidFill>
                      <a:srgbClr val="000000"/>
                    </a:solidFill>
                    <a:latin typeface="Arial" panose="020B0604020202020204" pitchFamily="34" charset="0"/>
                    <a:ea typeface="Calibri"/>
                    <a:cs typeface="Arial" panose="020B0604020202020204" pitchFamily="34" charset="0"/>
                  </a:rPr>
                  <a:t>             :</a:t>
                </a:r>
                <a:r>
                  <a:rPr lang="tr-TR" dirty="0" err="1">
                    <a:solidFill>
                      <a:srgbClr val="000000"/>
                    </a:solidFill>
                    <a:latin typeface="Arial" panose="020B0604020202020204" pitchFamily="34" charset="0"/>
                    <a:ea typeface="Calibri"/>
                    <a:cs typeface="Arial" panose="020B0604020202020204" pitchFamily="34" charset="0"/>
                  </a:rPr>
                  <a:t>Safety</a:t>
                </a:r>
                <a:r>
                  <a:rPr lang="tr-TR" dirty="0">
                    <a:solidFill>
                      <a:srgbClr val="000000"/>
                    </a:solidFill>
                    <a:latin typeface="Arial" panose="020B0604020202020204" pitchFamily="34" charset="0"/>
                    <a:ea typeface="Calibri"/>
                    <a:cs typeface="Arial" panose="020B0604020202020204" pitchFamily="34" charset="0"/>
                  </a:rPr>
                  <a:t> </a:t>
                </a:r>
                <a:r>
                  <a:rPr lang="tr-TR" dirty="0" err="1" smtClean="0">
                    <a:solidFill>
                      <a:srgbClr val="000000"/>
                    </a:solidFill>
                    <a:latin typeface="Arial" panose="020B0604020202020204" pitchFamily="34" charset="0"/>
                    <a:ea typeface="Calibri"/>
                    <a:cs typeface="Arial" panose="020B0604020202020204" pitchFamily="34" charset="0"/>
                  </a:rPr>
                  <a:t>stock</a:t>
                </a:r>
                <a:r>
                  <a:rPr lang="tr-TR" dirty="0" smtClean="0">
                    <a:solidFill>
                      <a:srgbClr val="000000"/>
                    </a:solidFill>
                    <a:latin typeface="Arial" panose="020B0604020202020204" pitchFamily="34" charset="0"/>
                    <a:ea typeface="Calibri"/>
                    <a:cs typeface="Arial" panose="020B0604020202020204" pitchFamily="34" charset="0"/>
                  </a:rPr>
                  <a:t> / </a:t>
                </a:r>
                <a:r>
                  <a:rPr lang="tr-TR" dirty="0" smtClean="0">
                    <a:solidFill>
                      <a:srgbClr val="0070C0"/>
                    </a:solidFill>
                    <a:latin typeface="Arial" panose="020B0604020202020204" pitchFamily="34" charset="0"/>
                    <a:ea typeface="Calibri"/>
                    <a:cs typeface="Arial" panose="020B0604020202020204" pitchFamily="34" charset="0"/>
                  </a:rPr>
                  <a:t>Güvenlik </a:t>
                </a:r>
                <a:r>
                  <a:rPr lang="tr-TR" dirty="0">
                    <a:solidFill>
                      <a:srgbClr val="0070C0"/>
                    </a:solidFill>
                    <a:latin typeface="Arial" panose="020B0604020202020204" pitchFamily="34" charset="0"/>
                    <a:ea typeface="Calibri"/>
                    <a:cs typeface="Arial" panose="020B0604020202020204" pitchFamily="34" charset="0"/>
                  </a:rPr>
                  <a:t>stoku</a:t>
                </a:r>
              </a:p>
              <a:p>
                <a:pPr marL="0" indent="0" algn="just">
                  <a:buNone/>
                </a:pPr>
                <a:r>
                  <a:rPr lang="tr-TR" dirty="0" err="1" smtClean="0">
                    <a:solidFill>
                      <a:srgbClr val="000000"/>
                    </a:solidFill>
                    <a:latin typeface="Arial" panose="020B0604020202020204" pitchFamily="34" charset="0"/>
                    <a:ea typeface="Calibri"/>
                    <a:cs typeface="Arial" panose="020B0604020202020204" pitchFamily="34" charset="0"/>
                  </a:rPr>
                  <a:t>Ysn</a:t>
                </a:r>
                <a:r>
                  <a:rPr lang="tr-TR" dirty="0">
                    <a:solidFill>
                      <a:srgbClr val="000000"/>
                    </a:solidFill>
                    <a:latin typeface="Arial" panose="020B0604020202020204" pitchFamily="34" charset="0"/>
                    <a:ea typeface="Calibri"/>
                    <a:cs typeface="Arial" panose="020B0604020202020204" pitchFamily="34" charset="0"/>
                  </a:rPr>
                  <a:t> </a:t>
                </a:r>
                <a:r>
                  <a:rPr lang="tr-TR" dirty="0" smtClean="0">
                    <a:solidFill>
                      <a:srgbClr val="000000"/>
                    </a:solidFill>
                    <a:latin typeface="Arial" panose="020B0604020202020204" pitchFamily="34" charset="0"/>
                    <a:ea typeface="Calibri"/>
                    <a:cs typeface="Arial" panose="020B0604020202020204" pitchFamily="34" charset="0"/>
                  </a:rPr>
                  <a:t>            :</a:t>
                </a:r>
                <a:r>
                  <a:rPr lang="tr-TR" dirty="0" err="1">
                    <a:solidFill>
                      <a:srgbClr val="000000"/>
                    </a:solidFill>
                    <a:latin typeface="Arial" panose="020B0604020202020204" pitchFamily="34" charset="0"/>
                    <a:ea typeface="Calibri"/>
                    <a:cs typeface="Arial" panose="020B0604020202020204" pitchFamily="34" charset="0"/>
                  </a:rPr>
                  <a:t>Reorder</a:t>
                </a:r>
                <a:r>
                  <a:rPr lang="tr-TR" dirty="0">
                    <a:solidFill>
                      <a:srgbClr val="000000"/>
                    </a:solidFill>
                    <a:latin typeface="Arial" panose="020B0604020202020204" pitchFamily="34" charset="0"/>
                    <a:ea typeface="Calibri"/>
                    <a:cs typeface="Arial" panose="020B0604020202020204" pitchFamily="34" charset="0"/>
                  </a:rPr>
                  <a:t> </a:t>
                </a:r>
                <a:r>
                  <a:rPr lang="tr-TR" dirty="0" err="1" smtClean="0">
                    <a:solidFill>
                      <a:srgbClr val="000000"/>
                    </a:solidFill>
                    <a:latin typeface="Arial" panose="020B0604020202020204" pitchFamily="34" charset="0"/>
                    <a:ea typeface="Calibri"/>
                    <a:cs typeface="Arial" panose="020B0604020202020204" pitchFamily="34" charset="0"/>
                  </a:rPr>
                  <a:t>point</a:t>
                </a:r>
                <a:r>
                  <a:rPr lang="tr-TR" dirty="0" smtClean="0">
                    <a:solidFill>
                      <a:srgbClr val="000000"/>
                    </a:solidFill>
                    <a:latin typeface="Arial" panose="020B0604020202020204" pitchFamily="34" charset="0"/>
                    <a:ea typeface="Calibri"/>
                    <a:cs typeface="Arial" panose="020B0604020202020204" pitchFamily="34" charset="0"/>
                  </a:rPr>
                  <a:t> / </a:t>
                </a:r>
                <a:r>
                  <a:rPr lang="tr-TR" dirty="0" smtClean="0">
                    <a:solidFill>
                      <a:srgbClr val="0070C0"/>
                    </a:solidFill>
                    <a:latin typeface="Arial" panose="020B0604020202020204" pitchFamily="34" charset="0"/>
                    <a:ea typeface="Calibri"/>
                    <a:cs typeface="Arial" panose="020B0604020202020204" pitchFamily="34" charset="0"/>
                  </a:rPr>
                  <a:t>Yeniden </a:t>
                </a:r>
                <a:r>
                  <a:rPr lang="tr-TR" dirty="0">
                    <a:solidFill>
                      <a:srgbClr val="0070C0"/>
                    </a:solidFill>
                    <a:latin typeface="Arial" panose="020B0604020202020204" pitchFamily="34" charset="0"/>
                    <a:ea typeface="Calibri"/>
                    <a:cs typeface="Arial" panose="020B0604020202020204" pitchFamily="34" charset="0"/>
                  </a:rPr>
                  <a:t>sipariş noktası </a:t>
                </a:r>
              </a:p>
              <a:p>
                <a:pPr marL="0" indent="0" algn="just">
                  <a:buNone/>
                </a:pPr>
                <a14:m>
                  <m:oMath xmlns:m="http://schemas.openxmlformats.org/officeDocument/2006/math">
                    <m:sSub>
                      <m:sSubPr>
                        <m:ctrlPr>
                          <a:rPr lang="tr-TR" i="1" smtClean="0">
                            <a:solidFill>
                              <a:schemeClr val="tx1"/>
                            </a:solidFill>
                            <a:latin typeface="Cambria Math"/>
                            <a:ea typeface="Calibri"/>
                            <a:cs typeface="Times New Roman"/>
                          </a:rPr>
                        </m:ctrlPr>
                      </m:sSubPr>
                      <m:e>
                        <m:r>
                          <a:rPr lang="tr-TR" b="0" i="1">
                            <a:solidFill>
                              <a:schemeClr val="tx1"/>
                            </a:solidFill>
                            <a:latin typeface="Cambria Math"/>
                            <a:ea typeface="Calibri"/>
                            <a:cs typeface="Times New Roman"/>
                          </a:rPr>
                          <m:t>𝑑</m:t>
                        </m:r>
                      </m:e>
                      <m:sub>
                        <m:r>
                          <a:rPr lang="tr-TR" b="0" i="1">
                            <a:solidFill>
                              <a:schemeClr val="tx1"/>
                            </a:solidFill>
                            <a:latin typeface="Cambria Math"/>
                            <a:ea typeface="Calibri"/>
                            <a:cs typeface="Times New Roman"/>
                          </a:rPr>
                          <m:t>𝑘</m:t>
                        </m:r>
                      </m:sub>
                    </m:sSub>
                  </m:oMath>
                </a14:m>
                <a:r>
                  <a:rPr lang="tr-TR" dirty="0" smtClean="0">
                    <a:solidFill>
                      <a:schemeClr val="tx1"/>
                    </a:solidFill>
                    <a:latin typeface="Arial" panose="020B0604020202020204" pitchFamily="34" charset="0"/>
                    <a:cs typeface="Arial" panose="020B0604020202020204" pitchFamily="34" charset="0"/>
                  </a:rPr>
                  <a:t>               : </a:t>
                </a:r>
                <a:r>
                  <a:rPr lang="tr-TR" dirty="0" err="1">
                    <a:solidFill>
                      <a:schemeClr val="tx1"/>
                    </a:solidFill>
                    <a:latin typeface="Arial" panose="020B0604020202020204" pitchFamily="34" charset="0"/>
                    <a:cs typeface="Arial" panose="020B0604020202020204" pitchFamily="34" charset="0"/>
                  </a:rPr>
                  <a:t>Correction</a:t>
                </a:r>
                <a:r>
                  <a:rPr lang="tr-TR" dirty="0">
                    <a:solidFill>
                      <a:schemeClr val="tx1"/>
                    </a:solidFill>
                    <a:latin typeface="Arial" panose="020B0604020202020204" pitchFamily="34" charset="0"/>
                    <a:cs typeface="Arial" panose="020B0604020202020204" pitchFamily="34" charset="0"/>
                  </a:rPr>
                  <a:t> </a:t>
                </a:r>
                <a:r>
                  <a:rPr lang="tr-TR" dirty="0" err="1" smtClean="0">
                    <a:solidFill>
                      <a:schemeClr val="tx1"/>
                    </a:solidFill>
                    <a:latin typeface="Arial" panose="020B0604020202020204" pitchFamily="34" charset="0"/>
                    <a:cs typeface="Arial" panose="020B0604020202020204" pitchFamily="34" charset="0"/>
                  </a:rPr>
                  <a:t>factors</a:t>
                </a:r>
                <a:r>
                  <a:rPr lang="tr-TR" dirty="0" smtClean="0">
                    <a:solidFill>
                      <a:schemeClr val="tx1"/>
                    </a:solidFill>
                    <a:latin typeface="Arial" panose="020B0604020202020204" pitchFamily="34" charset="0"/>
                    <a:cs typeface="Arial" panose="020B0604020202020204" pitchFamily="34" charset="0"/>
                  </a:rPr>
                  <a:t> / </a:t>
                </a:r>
                <a:r>
                  <a:rPr lang="tr-TR" dirty="0" smtClean="0">
                    <a:solidFill>
                      <a:srgbClr val="0070C0"/>
                    </a:solidFill>
                    <a:latin typeface="Arial" panose="020B0604020202020204" pitchFamily="34" charset="0"/>
                    <a:cs typeface="Arial" panose="020B0604020202020204" pitchFamily="34" charset="0"/>
                  </a:rPr>
                  <a:t>Düzeltme </a:t>
                </a:r>
                <a:r>
                  <a:rPr lang="tr-TR" dirty="0">
                    <a:solidFill>
                      <a:srgbClr val="0070C0"/>
                    </a:solidFill>
                    <a:latin typeface="Arial" panose="020B0604020202020204" pitchFamily="34" charset="0"/>
                    <a:cs typeface="Arial" panose="020B0604020202020204" pitchFamily="34" charset="0"/>
                  </a:rPr>
                  <a:t>kat sayısı </a:t>
                </a:r>
                <a:endParaRPr lang="tr-TR" dirty="0" smtClean="0">
                  <a:solidFill>
                    <a:srgbClr val="0070C0"/>
                  </a:solidFill>
                  <a:latin typeface="Arial" panose="020B0604020202020204" pitchFamily="34" charset="0"/>
                  <a:cs typeface="Arial" panose="020B0604020202020204" pitchFamily="34" charset="0"/>
                </a:endParaRPr>
              </a:p>
              <a:p>
                <a:pPr marL="0" indent="0">
                  <a:buNone/>
                </a:pPr>
                <a:endParaRPr lang="tr-TR" b="1" dirty="0" smtClean="0">
                  <a:latin typeface="Arial" panose="020B0604020202020204" pitchFamily="34" charset="0"/>
                  <a:cs typeface="Arial" panose="020B0604020202020204" pitchFamily="34" charset="0"/>
                </a:endParaRPr>
              </a:p>
              <a:p>
                <a:pPr marL="0" indent="0">
                  <a:buNone/>
                </a:pPr>
                <a:endParaRPr lang="tr-TR" b="1" dirty="0" smtClean="0">
                  <a:latin typeface="Arial" panose="020B0604020202020204" pitchFamily="34" charset="0"/>
                  <a:cs typeface="Arial" panose="020B0604020202020204" pitchFamily="34" charset="0"/>
                </a:endParaRPr>
              </a:p>
              <a:p>
                <a:pPr marL="0" indent="0">
                  <a:buNone/>
                </a:pPr>
                <a:endParaRPr lang="tr-TR"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762000" y="685800"/>
                <a:ext cx="7543800" cy="6055568"/>
              </a:xfrm>
              <a:blipFill rotWithShape="1">
                <a:blip r:embed="rId2"/>
                <a:stretch>
                  <a:fillRect l="-4927" t="-4532"/>
                </a:stretch>
              </a:blipFill>
            </p:spPr>
            <p:txBody>
              <a:bodyPr/>
              <a:lstStyle/>
              <a:p>
                <a:r>
                  <a:rPr lang="tr-TR">
                    <a:noFill/>
                  </a:rPr>
                  <a:t> </a:t>
                </a:r>
              </a:p>
            </p:txBody>
          </p:sp>
        </mc:Fallback>
      </mc:AlternateContent>
    </p:spTree>
    <p:extLst>
      <p:ext uri="{BB962C8B-B14F-4D97-AF65-F5344CB8AC3E}">
        <p14:creationId xmlns:p14="http://schemas.microsoft.com/office/powerpoint/2010/main" val="20954527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404664"/>
            <a:ext cx="7920880" cy="1872208"/>
          </a:xfrm>
        </p:spPr>
        <p:txBody>
          <a:bodyPr>
            <a:normAutofit fontScale="90000"/>
          </a:bodyPr>
          <a:lstStyle/>
          <a:p>
            <a:r>
              <a:rPr lang="tr-TR" sz="2800" b="1" dirty="0" smtClean="0">
                <a:latin typeface="Arial" panose="020B0604020202020204" pitchFamily="34" charset="0"/>
                <a:cs typeface="Arial" panose="020B0604020202020204" pitchFamily="34" charset="0"/>
              </a:rPr>
              <a:t/>
            </a:r>
            <a:br>
              <a:rPr lang="tr-TR" sz="2800" b="1" dirty="0" smtClean="0">
                <a:latin typeface="Arial" panose="020B0604020202020204" pitchFamily="34" charset="0"/>
                <a:cs typeface="Arial" panose="020B0604020202020204" pitchFamily="34" charset="0"/>
              </a:rPr>
            </a:br>
            <a:r>
              <a:rPr lang="tr-TR" sz="2800" b="1" dirty="0" smtClean="0">
                <a:latin typeface="Arial" panose="020B0604020202020204" pitchFamily="34" charset="0"/>
                <a:cs typeface="Arial" panose="020B0604020202020204" pitchFamily="34" charset="0"/>
              </a:rPr>
              <a:t/>
            </a:r>
            <a:br>
              <a:rPr lang="tr-TR" sz="2800" b="1" dirty="0" smtClean="0">
                <a:latin typeface="Arial" panose="020B0604020202020204" pitchFamily="34" charset="0"/>
                <a:cs typeface="Arial" panose="020B0604020202020204" pitchFamily="34" charset="0"/>
              </a:rPr>
            </a:br>
            <a:r>
              <a:rPr lang="tr-TR" sz="2800" b="1" dirty="0" err="1" smtClean="0">
                <a:solidFill>
                  <a:schemeClr val="tx1"/>
                </a:solidFill>
                <a:latin typeface="Arial" panose="020B0604020202020204" pitchFamily="34" charset="0"/>
                <a:cs typeface="Arial" panose="020B0604020202020204" pitchFamily="34" charset="0"/>
              </a:rPr>
              <a:t>Results</a:t>
            </a:r>
            <a:r>
              <a:rPr lang="tr-TR" sz="2800" b="1" dirty="0" smtClean="0">
                <a:solidFill>
                  <a:schemeClr val="tx1"/>
                </a:solidFill>
                <a:latin typeface="Arial" panose="020B0604020202020204" pitchFamily="34" charset="0"/>
                <a:cs typeface="Arial" panose="020B0604020202020204" pitchFamily="34" charset="0"/>
              </a:rPr>
              <a:t> </a:t>
            </a:r>
            <a:r>
              <a:rPr lang="tr-TR" sz="2800" b="1" dirty="0" smtClean="0">
                <a:latin typeface="Arial" panose="020B0604020202020204" pitchFamily="34" charset="0"/>
                <a:cs typeface="Arial" panose="020B0604020202020204" pitchFamily="34" charset="0"/>
              </a:rPr>
              <a:t>/ </a:t>
            </a:r>
            <a:r>
              <a:rPr lang="tr-TR" sz="2800" b="1" dirty="0" smtClean="0">
                <a:solidFill>
                  <a:srgbClr val="0070C0"/>
                </a:solidFill>
                <a:latin typeface="Arial" panose="020B0604020202020204" pitchFamily="34" charset="0"/>
                <a:cs typeface="Arial" panose="020B0604020202020204" pitchFamily="34" charset="0"/>
              </a:rPr>
              <a:t>Bulgular</a:t>
            </a:r>
            <a:br>
              <a:rPr lang="tr-TR" sz="2800" b="1" dirty="0" smtClean="0">
                <a:solidFill>
                  <a:srgbClr val="0070C0"/>
                </a:solidFill>
                <a:latin typeface="Arial" panose="020B0604020202020204" pitchFamily="34" charset="0"/>
                <a:cs typeface="Arial" panose="020B0604020202020204" pitchFamily="34" charset="0"/>
              </a:rPr>
            </a:br>
            <a:r>
              <a:rPr lang="tr-TR" sz="2800" b="1" dirty="0">
                <a:latin typeface="Arial" panose="020B0604020202020204" pitchFamily="34" charset="0"/>
                <a:cs typeface="Arial" panose="020B0604020202020204" pitchFamily="34" charset="0"/>
              </a:rPr>
              <a:t/>
            </a:r>
            <a:br>
              <a:rPr lang="tr-TR" sz="2800" b="1" dirty="0">
                <a:latin typeface="Arial" panose="020B0604020202020204" pitchFamily="34" charset="0"/>
                <a:cs typeface="Arial" panose="020B0604020202020204" pitchFamily="34" charset="0"/>
              </a:rPr>
            </a:br>
            <a:r>
              <a:rPr lang="tr-TR" sz="2800" dirty="0" smtClean="0">
                <a:solidFill>
                  <a:schemeClr val="tx1"/>
                </a:solidFill>
                <a:latin typeface="Arial" panose="020B0604020202020204" pitchFamily="34" charset="0"/>
                <a:cs typeface="Arial" panose="020B0604020202020204" pitchFamily="34" charset="0"/>
              </a:rPr>
              <a:t>Application 1. Simple </a:t>
            </a:r>
            <a:r>
              <a:rPr lang="tr-TR" sz="2800" dirty="0" err="1">
                <a:solidFill>
                  <a:schemeClr val="tx1"/>
                </a:solidFill>
                <a:latin typeface="Arial" panose="020B0604020202020204" pitchFamily="34" charset="0"/>
                <a:cs typeface="Arial" panose="020B0604020202020204" pitchFamily="34" charset="0"/>
              </a:rPr>
              <a:t>Average</a:t>
            </a:r>
            <a:r>
              <a:rPr lang="tr-TR" sz="2800" dirty="0">
                <a:solidFill>
                  <a:schemeClr val="tx1"/>
                </a:solidFill>
                <a:latin typeface="Arial" panose="020B0604020202020204" pitchFamily="34" charset="0"/>
                <a:cs typeface="Arial" panose="020B0604020202020204" pitchFamily="34" charset="0"/>
              </a:rPr>
              <a:t> </a:t>
            </a:r>
            <a:r>
              <a:rPr lang="tr-TR" sz="2800" dirty="0" err="1" smtClean="0">
                <a:solidFill>
                  <a:schemeClr val="tx1"/>
                </a:solidFill>
                <a:latin typeface="Arial" panose="020B0604020202020204" pitchFamily="34" charset="0"/>
                <a:cs typeface="Arial" panose="020B0604020202020204" pitchFamily="34" charset="0"/>
              </a:rPr>
              <a:t>Method</a:t>
            </a:r>
            <a:r>
              <a:rPr lang="tr-TR" sz="2800" dirty="0" smtClean="0">
                <a:solidFill>
                  <a:schemeClr val="tx1"/>
                </a:solidFill>
                <a:latin typeface="Arial" panose="020B0604020202020204" pitchFamily="34" charset="0"/>
                <a:cs typeface="Arial" panose="020B0604020202020204" pitchFamily="34" charset="0"/>
              </a:rPr>
              <a:t> </a:t>
            </a:r>
            <a:r>
              <a:rPr lang="tr-TR" sz="2800" dirty="0" smtClean="0">
                <a:latin typeface="Arial" panose="020B0604020202020204" pitchFamily="34" charset="0"/>
                <a:cs typeface="Arial" panose="020B0604020202020204" pitchFamily="34" charset="0"/>
              </a:rPr>
              <a:t/>
            </a:r>
            <a:br>
              <a:rPr lang="tr-TR" sz="2800" dirty="0" smtClean="0">
                <a:latin typeface="Arial" panose="020B0604020202020204" pitchFamily="34" charset="0"/>
                <a:cs typeface="Arial" panose="020B0604020202020204" pitchFamily="34" charset="0"/>
              </a:rPr>
            </a:br>
            <a:r>
              <a:rPr lang="tr-TR" sz="2800" dirty="0" smtClean="0">
                <a:solidFill>
                  <a:srgbClr val="0070C0"/>
                </a:solidFill>
                <a:latin typeface="Arial" panose="020B0604020202020204" pitchFamily="34" charset="0"/>
                <a:cs typeface="Arial" panose="020B0604020202020204" pitchFamily="34" charset="0"/>
              </a:rPr>
              <a:t>Uygulama 1.</a:t>
            </a:r>
            <a:r>
              <a:rPr lang="tr-TR" sz="2800" dirty="0" smtClean="0">
                <a:latin typeface="Arial" panose="020B0604020202020204" pitchFamily="34" charset="0"/>
                <a:cs typeface="Arial" panose="020B0604020202020204" pitchFamily="34" charset="0"/>
              </a:rPr>
              <a:t> </a:t>
            </a:r>
            <a:r>
              <a:rPr lang="tr-TR" sz="2800" dirty="0" smtClean="0">
                <a:solidFill>
                  <a:srgbClr val="0070C0"/>
                </a:solidFill>
                <a:latin typeface="Arial" panose="020B0604020202020204" pitchFamily="34" charset="0"/>
                <a:cs typeface="Arial" panose="020B0604020202020204" pitchFamily="34" charset="0"/>
              </a:rPr>
              <a:t>Basit Ortalamalar Yöntemi</a:t>
            </a:r>
            <a:endParaRPr lang="tr-TR" sz="2800" dirty="0">
              <a:solidFill>
                <a:srgbClr val="0070C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graphicFrame>
            <p:nvGraphicFramePr>
              <p:cNvPr id="4" name="İçerik Yer Tutucusu 3"/>
              <p:cNvGraphicFramePr>
                <a:graphicFrameLocks noGrp="1"/>
              </p:cNvGraphicFramePr>
              <p:nvPr>
                <p:ph idx="1"/>
                <p:extLst>
                  <p:ext uri="{D42A27DB-BD31-4B8C-83A1-F6EECF244321}">
                    <p14:modId xmlns:p14="http://schemas.microsoft.com/office/powerpoint/2010/main" val="162050289"/>
                  </p:ext>
                </p:extLst>
              </p:nvPr>
            </p:nvGraphicFramePr>
            <p:xfrm>
              <a:off x="755576" y="2492896"/>
              <a:ext cx="7704856" cy="3532243"/>
            </p:xfrm>
            <a:graphic>
              <a:graphicData uri="http://schemas.openxmlformats.org/drawingml/2006/table">
                <a:tbl>
                  <a:tblPr firstRow="1" firstCol="1" bandRow="1"/>
                  <a:tblGrid>
                    <a:gridCol w="1029968"/>
                    <a:gridCol w="945380"/>
                    <a:gridCol w="587961"/>
                    <a:gridCol w="1405632"/>
                    <a:gridCol w="822647"/>
                    <a:gridCol w="472691"/>
                    <a:gridCol w="947041"/>
                    <a:gridCol w="1493536"/>
                  </a:tblGrid>
                  <a:tr h="874379">
                    <a:tc gridSpan="8">
                      <a:txBody>
                        <a:bodyPr/>
                        <a:lstStyle/>
                        <a:p>
                          <a:pPr algn="l" fontAlgn="base">
                            <a:lnSpc>
                              <a:spcPct val="115000"/>
                            </a:lnSpc>
                            <a:spcAft>
                              <a:spcPts val="0"/>
                            </a:spcAft>
                            <a:tabLst>
                              <a:tab pos="90170" algn="l"/>
                              <a:tab pos="540385" algn="l"/>
                            </a:tabLst>
                          </a:pPr>
                          <a:r>
                            <a:rPr lang="en-US" sz="1200" b="1" dirty="0" smtClean="0">
                              <a:solidFill>
                                <a:srgbClr val="000000"/>
                              </a:solidFill>
                              <a:effectLst/>
                              <a:latin typeface="Arial" panose="020B0604020202020204" pitchFamily="34" charset="0"/>
                              <a:ea typeface="Calibri"/>
                              <a:cs typeface="Arial" panose="020B0604020202020204" pitchFamily="34" charset="0"/>
                            </a:rPr>
                            <a:t>Table 1. </a:t>
                          </a:r>
                          <a:r>
                            <a:rPr lang="en-US" sz="1200" b="0" dirty="0" smtClean="0">
                              <a:solidFill>
                                <a:srgbClr val="000000"/>
                              </a:solidFill>
                              <a:effectLst/>
                              <a:latin typeface="Arial" panose="020B0604020202020204" pitchFamily="34" charset="0"/>
                              <a:ea typeface="Calibri"/>
                              <a:cs typeface="Arial" panose="020B0604020202020204" pitchFamily="34" charset="0"/>
                            </a:rPr>
                            <a:t>According to the simple average method</a:t>
                          </a:r>
                          <a:r>
                            <a:rPr lang="tr-TR" sz="1200" b="0" baseline="0" dirty="0" smtClean="0">
                              <a:solidFill>
                                <a:srgbClr val="000000"/>
                              </a:solidFill>
                              <a:effectLst/>
                              <a:latin typeface="Arial" panose="020B0604020202020204" pitchFamily="34" charset="0"/>
                              <a:ea typeface="Calibri"/>
                              <a:cs typeface="Arial" panose="020B0604020202020204" pitchFamily="34" charset="0"/>
                            </a:rPr>
                            <a:t> </a:t>
                          </a:r>
                          <a:r>
                            <a:rPr lang="tr-TR" sz="1200" b="0" baseline="0" dirty="0" err="1" smtClean="0">
                              <a:solidFill>
                                <a:srgbClr val="000000"/>
                              </a:solidFill>
                              <a:effectLst/>
                              <a:latin typeface="Arial" panose="020B0604020202020204" pitchFamily="34" charset="0"/>
                              <a:ea typeface="Calibri"/>
                              <a:cs typeface="Arial" panose="020B0604020202020204" pitchFamily="34" charset="0"/>
                            </a:rPr>
                            <a:t>the</a:t>
                          </a:r>
                          <a:r>
                            <a:rPr lang="tr-TR" sz="1200" b="0" dirty="0" smtClean="0">
                              <a:solidFill>
                                <a:srgbClr val="000000"/>
                              </a:solidFill>
                              <a:effectLst/>
                              <a:latin typeface="Arial" panose="020B0604020202020204" pitchFamily="34" charset="0"/>
                              <a:ea typeface="Calibri"/>
                              <a:cs typeface="Arial" panose="020B0604020202020204" pitchFamily="34" charset="0"/>
                            </a:rPr>
                            <a:t> </a:t>
                          </a:r>
                          <a:r>
                            <a:rPr lang="tr-TR" sz="1200" b="0" dirty="0" err="1" smtClean="0">
                              <a:solidFill>
                                <a:srgbClr val="000000"/>
                              </a:solidFill>
                              <a:effectLst/>
                              <a:latin typeface="Arial" panose="020B0604020202020204" pitchFamily="34" charset="0"/>
                              <a:ea typeface="Calibri"/>
                              <a:cs typeface="Arial" panose="020B0604020202020204" pitchFamily="34" charset="0"/>
                            </a:rPr>
                            <a:t>forecasted</a:t>
                          </a:r>
                          <a:r>
                            <a:rPr lang="en-US" sz="1200" b="0" dirty="0" smtClean="0">
                              <a:solidFill>
                                <a:srgbClr val="000000"/>
                              </a:solidFill>
                              <a:effectLst/>
                              <a:latin typeface="Arial" panose="020B0604020202020204" pitchFamily="34" charset="0"/>
                              <a:ea typeface="Calibri"/>
                              <a:cs typeface="Arial" panose="020B0604020202020204" pitchFamily="34" charset="0"/>
                            </a:rPr>
                            <a:t> demand, </a:t>
                          </a:r>
                          <a:r>
                            <a:rPr lang="tr-TR" sz="1200" b="0" dirty="0" smtClean="0">
                              <a:solidFill>
                                <a:srgbClr val="000000"/>
                              </a:solidFill>
                              <a:effectLst/>
                              <a:latin typeface="Arial" panose="020B0604020202020204" pitchFamily="34" charset="0"/>
                              <a:ea typeface="Calibri"/>
                              <a:cs typeface="Arial" panose="020B0604020202020204" pitchFamily="34" charset="0"/>
                            </a:rPr>
                            <a:t>s</a:t>
                          </a:r>
                          <a:r>
                            <a:rPr lang="en-US" sz="1200" b="0" dirty="0" err="1" smtClean="0">
                              <a:solidFill>
                                <a:srgbClr val="000000"/>
                              </a:solidFill>
                              <a:effectLst/>
                              <a:latin typeface="Arial" panose="020B0604020202020204" pitchFamily="34" charset="0"/>
                              <a:ea typeface="Calibri"/>
                              <a:cs typeface="Arial" panose="020B0604020202020204" pitchFamily="34" charset="0"/>
                            </a:rPr>
                            <a:t>afety</a:t>
                          </a:r>
                          <a:r>
                            <a:rPr lang="en-US" sz="1200" b="0" dirty="0" smtClean="0">
                              <a:solidFill>
                                <a:srgbClr val="000000"/>
                              </a:solidFill>
                              <a:effectLst/>
                              <a:latin typeface="Arial" panose="020B0604020202020204" pitchFamily="34" charset="0"/>
                              <a:ea typeface="Calibri"/>
                              <a:cs typeface="Arial" panose="020B0604020202020204" pitchFamily="34" charset="0"/>
                            </a:rPr>
                            <a:t> stock quantity and reorder points</a:t>
                          </a:r>
                          <a:r>
                            <a:rPr lang="tr-TR" sz="1200" b="0" dirty="0" smtClean="0">
                              <a:solidFill>
                                <a:srgbClr val="000000"/>
                              </a:solidFill>
                              <a:effectLst/>
                              <a:latin typeface="Arial" panose="020B0604020202020204" pitchFamily="34" charset="0"/>
                              <a:ea typeface="Calibri"/>
                              <a:cs typeface="Arial" panose="020B0604020202020204" pitchFamily="34" charset="0"/>
                            </a:rPr>
                            <a:t> </a:t>
                          </a:r>
                          <a:r>
                            <a:rPr lang="en-US" sz="1200" b="0" dirty="0" smtClean="0">
                              <a:solidFill>
                                <a:srgbClr val="000000"/>
                              </a:solidFill>
                              <a:effectLst/>
                              <a:latin typeface="Arial" panose="020B0604020202020204" pitchFamily="34" charset="0"/>
                              <a:ea typeface="Calibri"/>
                              <a:cs typeface="Arial" panose="020B0604020202020204" pitchFamily="34" charset="0"/>
                            </a:rPr>
                            <a:t>of relief </a:t>
                          </a:r>
                          <a:r>
                            <a:rPr lang="tr-TR" sz="1200" b="0" dirty="0" err="1" smtClean="0">
                              <a:solidFill>
                                <a:srgbClr val="000000"/>
                              </a:solidFill>
                              <a:effectLst/>
                              <a:latin typeface="Arial" panose="020B0604020202020204" pitchFamily="34" charset="0"/>
                              <a:ea typeface="Calibri"/>
                              <a:cs typeface="Arial" panose="020B0604020202020204" pitchFamily="34" charset="0"/>
                            </a:rPr>
                            <a:t>materials</a:t>
                          </a:r>
                          <a:endParaRPr lang="en-US" sz="1200" b="0" dirty="0" smtClean="0">
                            <a:solidFill>
                              <a:srgbClr val="000000"/>
                            </a:solidFill>
                            <a:effectLst/>
                            <a:latin typeface="Arial" panose="020B0604020202020204" pitchFamily="34" charset="0"/>
                            <a:ea typeface="Calibri"/>
                            <a:cs typeface="Arial" panose="020B0604020202020204" pitchFamily="34" charset="0"/>
                          </a:endParaRPr>
                        </a:p>
                        <a:p>
                          <a:pPr algn="l" fontAlgn="base">
                            <a:lnSpc>
                              <a:spcPct val="115000"/>
                            </a:lnSpc>
                            <a:spcAft>
                              <a:spcPts val="0"/>
                            </a:spcAft>
                            <a:tabLst>
                              <a:tab pos="90170" algn="l"/>
                              <a:tab pos="540385" algn="l"/>
                            </a:tabLst>
                          </a:pPr>
                          <a:r>
                            <a:rPr lang="tr-TR" sz="1200" b="1" dirty="0" smtClean="0">
                              <a:solidFill>
                                <a:srgbClr val="0070C0"/>
                              </a:solidFill>
                              <a:effectLst/>
                              <a:latin typeface="Arial" panose="020B0604020202020204" pitchFamily="34" charset="0"/>
                              <a:ea typeface="Calibri"/>
                              <a:cs typeface="Arial" panose="020B0604020202020204" pitchFamily="34" charset="0"/>
                            </a:rPr>
                            <a:t>Tablo 1. </a:t>
                          </a:r>
                          <a:r>
                            <a:rPr lang="tr-TR" sz="1200" b="0" dirty="0" smtClean="0">
                              <a:solidFill>
                                <a:srgbClr val="0070C0"/>
                              </a:solidFill>
                              <a:effectLst/>
                              <a:latin typeface="Arial" panose="020B0604020202020204" pitchFamily="34" charset="0"/>
                              <a:ea typeface="Calibri"/>
                              <a:cs typeface="Arial" panose="020B0604020202020204" pitchFamily="34" charset="0"/>
                            </a:rPr>
                            <a:t>Basit ortalamalar</a:t>
                          </a:r>
                          <a:r>
                            <a:rPr lang="tr-TR" sz="1200" b="0" baseline="0" dirty="0" smtClean="0">
                              <a:solidFill>
                                <a:srgbClr val="0070C0"/>
                              </a:solidFill>
                              <a:effectLst/>
                              <a:latin typeface="Arial" panose="020B0604020202020204" pitchFamily="34" charset="0"/>
                              <a:ea typeface="Calibri"/>
                              <a:cs typeface="Arial" panose="020B0604020202020204" pitchFamily="34" charset="0"/>
                            </a:rPr>
                            <a:t> yöntemine göre, yardım malzemelerinin talep tahmini, güvenlik (emniyet) stok miktarı ve yeniden sipariş noktası</a:t>
                          </a:r>
                          <a:endParaRPr lang="tr-TR" sz="1200" b="0" dirty="0" smtClean="0">
                            <a:solidFill>
                              <a:srgbClr val="0070C0"/>
                            </a:solidFill>
                            <a:effectLst/>
                            <a:latin typeface="Arial" panose="020B0604020202020204" pitchFamily="34" charset="0"/>
                            <a:ea typeface="Calibri"/>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base">
                            <a:lnSpc>
                              <a:spcPct val="115000"/>
                            </a:lnSpc>
                            <a:spcAft>
                              <a:spcPts val="0"/>
                            </a:spcAft>
                            <a:tabLst>
                              <a:tab pos="90170" algn="l"/>
                              <a:tab pos="540385" algn="l"/>
                            </a:tabLst>
                          </a:pPr>
                          <a:endParaRPr lang="tr-TR" sz="11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base">
                            <a:lnSpc>
                              <a:spcPct val="115000"/>
                            </a:lnSpc>
                            <a:spcAft>
                              <a:spcPts val="0"/>
                            </a:spcAft>
                            <a:tabLst>
                              <a:tab pos="90170" algn="l"/>
                              <a:tab pos="540385" algn="l"/>
                            </a:tabLst>
                          </a:pPr>
                          <a:endParaRPr lang="tr-TR" sz="11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base">
                            <a:lnSpc>
                              <a:spcPct val="115000"/>
                            </a:lnSpc>
                            <a:spcAft>
                              <a:spcPts val="0"/>
                            </a:spcAft>
                            <a:tabLst>
                              <a:tab pos="90170" algn="l"/>
                              <a:tab pos="540385" algn="l"/>
                            </a:tabLst>
                          </a:pPr>
                          <a:endParaRPr lang="tr-TR" sz="11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base">
                            <a:lnSpc>
                              <a:spcPct val="115000"/>
                            </a:lnSpc>
                            <a:spcAft>
                              <a:spcPts val="0"/>
                            </a:spcAft>
                            <a:tabLst>
                              <a:tab pos="90170" algn="l"/>
                              <a:tab pos="540385" algn="l"/>
                            </a:tabLst>
                          </a:pPr>
                          <a:endParaRPr lang="tr-TR" sz="11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base">
                            <a:lnSpc>
                              <a:spcPct val="115000"/>
                            </a:lnSpc>
                            <a:spcAft>
                              <a:spcPts val="0"/>
                            </a:spcAft>
                            <a:tabLst>
                              <a:tab pos="90170" algn="l"/>
                              <a:tab pos="540385" algn="l"/>
                            </a:tabLst>
                          </a:pPr>
                          <a:endParaRPr lang="tr-TR" sz="11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base">
                            <a:lnSpc>
                              <a:spcPct val="115000"/>
                            </a:lnSpc>
                            <a:spcAft>
                              <a:spcPts val="0"/>
                            </a:spcAft>
                            <a:tabLst>
                              <a:tab pos="90170" algn="l"/>
                              <a:tab pos="540385" algn="l"/>
                            </a:tabLst>
                          </a:pPr>
                          <a:endParaRPr lang="tr-TR" sz="11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base">
                            <a:lnSpc>
                              <a:spcPct val="115000"/>
                            </a:lnSpc>
                            <a:spcAft>
                              <a:spcPts val="0"/>
                            </a:spcAft>
                            <a:tabLst>
                              <a:tab pos="90170" algn="l"/>
                              <a:tab pos="540385" algn="l"/>
                            </a:tabLst>
                          </a:pPr>
                          <a:endParaRPr lang="tr-TR" sz="11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7338">
                    <a:tc>
                      <a:txBody>
                        <a:bodyPr/>
                        <a:lstStyle/>
                        <a:p>
                          <a:pPr algn="ctr" fontAlgn="base">
                            <a:lnSpc>
                              <a:spcPct val="115000"/>
                            </a:lnSpc>
                            <a:spcAft>
                              <a:spcPts val="0"/>
                            </a:spcAft>
                            <a:tabLst>
                              <a:tab pos="90170" algn="l"/>
                              <a:tab pos="540385" algn="l"/>
                            </a:tabLst>
                          </a:pPr>
                          <a:r>
                            <a:rPr lang="tr-TR" sz="1200" b="1" dirty="0">
                              <a:solidFill>
                                <a:srgbClr val="000000"/>
                              </a:solidFill>
                              <a:effectLst/>
                              <a:latin typeface="Arial" panose="020B0604020202020204" pitchFamily="34" charset="0"/>
                              <a:ea typeface="Calibri"/>
                              <a:cs typeface="Arial" panose="020B0604020202020204" pitchFamily="34" charset="0"/>
                            </a:rPr>
                            <a:t> </a:t>
                          </a:r>
                          <a:r>
                            <a:rPr lang="tr-TR" sz="1200" b="1" dirty="0" err="1" smtClean="0">
                              <a:solidFill>
                                <a:srgbClr val="000000"/>
                              </a:solidFill>
                              <a:effectLst/>
                              <a:latin typeface="Arial" panose="020B0604020202020204" pitchFamily="34" charset="0"/>
                              <a:ea typeface="Calibri"/>
                              <a:cs typeface="Arial" panose="020B0604020202020204" pitchFamily="34" charset="0"/>
                            </a:rPr>
                            <a:t>Material</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spcAft>
                              <a:spcPts val="0"/>
                            </a:spcAft>
                            <a:tabLst>
                              <a:tab pos="90170" algn="l"/>
                              <a:tab pos="540385" algn="l"/>
                            </a:tabLst>
                          </a:pPr>
                          <a14:m>
                            <m:oMathPara xmlns:m="http://schemas.openxmlformats.org/officeDocument/2006/math">
                              <m:oMathParaPr>
                                <m:jc m:val="centerGroup"/>
                              </m:oMathParaPr>
                              <m:oMath xmlns:m="http://schemas.openxmlformats.org/officeDocument/2006/math">
                                <m:nary>
                                  <m:naryPr>
                                    <m:chr m:val="∑"/>
                                    <m:limLoc m:val="undOvr"/>
                                    <m:subHide m:val="on"/>
                                    <m:supHide m:val="on"/>
                                    <m:ctrlPr>
                                      <a:rPr lang="tr-TR" sz="1200" b="1" i="1">
                                        <a:solidFill>
                                          <a:srgbClr val="000000"/>
                                        </a:solidFill>
                                        <a:effectLst/>
                                        <a:latin typeface="Cambria Math"/>
                                        <a:ea typeface="Calibri"/>
                                        <a:cs typeface="Times New Roman"/>
                                      </a:rPr>
                                    </m:ctrlPr>
                                  </m:naryPr>
                                  <m:sub/>
                                  <m:sup/>
                                  <m:e>
                                    <m:r>
                                      <a:rPr lang="tr-TR" sz="1200" b="1" i="1">
                                        <a:solidFill>
                                          <a:srgbClr val="000000"/>
                                        </a:solidFill>
                                        <a:effectLst/>
                                        <a:latin typeface="Cambria Math"/>
                                        <a:ea typeface="Calibri"/>
                                        <a:cs typeface="Times New Roman"/>
                                      </a:rPr>
                                      <m:t>𝑴𝒔</m:t>
                                    </m:r>
                                  </m:e>
                                </m:nary>
                              </m:oMath>
                            </m:oMathPara>
                          </a14:m>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spcAft>
                              <a:spcPts val="0"/>
                            </a:spcAft>
                            <a:tabLst>
                              <a:tab pos="90170" algn="l"/>
                              <a:tab pos="540385" algn="l"/>
                            </a:tabLst>
                          </a:pPr>
                          <a:endParaRPr lang="tr-TR" sz="1200" b="1" dirty="0" smtClean="0">
                            <a:solidFill>
                              <a:srgbClr val="000000"/>
                            </a:solidFill>
                            <a:effectLst/>
                            <a:latin typeface="Arial" panose="020B0604020202020204" pitchFamily="34" charset="0"/>
                            <a:ea typeface="Calibri"/>
                            <a:cs typeface="Arial" panose="020B0604020202020204" pitchFamily="34" charset="0"/>
                          </a:endParaRPr>
                        </a:p>
                        <a:p>
                          <a:pPr algn="ctr" fontAlgn="base">
                            <a:lnSpc>
                              <a:spcPct val="115000"/>
                            </a:lnSpc>
                            <a:spcAft>
                              <a:spcPts val="0"/>
                            </a:spcAft>
                            <a:tabLst>
                              <a:tab pos="90170" algn="l"/>
                              <a:tab pos="540385" algn="l"/>
                            </a:tabLst>
                          </a:pPr>
                          <a:r>
                            <a:rPr lang="tr-TR" sz="1200" b="1" dirty="0" smtClean="0">
                              <a:solidFill>
                                <a:srgbClr val="000000"/>
                              </a:solidFill>
                              <a:effectLst/>
                              <a:latin typeface="Arial" panose="020B0604020202020204" pitchFamily="34" charset="0"/>
                              <a:ea typeface="Calibri"/>
                              <a:cs typeface="Arial" panose="020B0604020202020204" pitchFamily="34" charset="0"/>
                            </a:rPr>
                            <a:t>n</a:t>
                          </a:r>
                          <a:endParaRPr lang="tr-TR" sz="1200" dirty="0">
                            <a:effectLst/>
                            <a:latin typeface="Arial" panose="020B0604020202020204" pitchFamily="34" charset="0"/>
                            <a:ea typeface="Calibri"/>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spcAft>
                              <a:spcPts val="0"/>
                            </a:spcAft>
                            <a:tabLst>
                              <a:tab pos="90170" algn="l"/>
                              <a:tab pos="540385" algn="l"/>
                            </a:tabLst>
                          </a:pPr>
                          <a:endParaRPr lang="tr-TR" sz="1200" b="1" i="1" dirty="0" smtClean="0">
                            <a:solidFill>
                              <a:srgbClr val="000000"/>
                            </a:solidFill>
                            <a:effectLst/>
                            <a:latin typeface="Cambria Math"/>
                            <a:ea typeface="Calibri"/>
                            <a:cs typeface="Times New Roman"/>
                          </a:endParaRPr>
                        </a:p>
                        <a:p>
                          <a:pPr algn="ctr" fontAlgn="base">
                            <a:lnSpc>
                              <a:spcPct val="115000"/>
                            </a:lnSpc>
                            <a:spcAft>
                              <a:spcPts val="0"/>
                            </a:spcAft>
                            <a:tabLst>
                              <a:tab pos="90170" algn="l"/>
                              <a:tab pos="540385" algn="l"/>
                            </a:tabLst>
                          </a:pPr>
                          <a14:m>
                            <m:oMathPara xmlns:m="http://schemas.openxmlformats.org/officeDocument/2006/math">
                              <m:oMathParaPr>
                                <m:jc m:val="centerGroup"/>
                              </m:oMathParaPr>
                              <m:oMath xmlns:m="http://schemas.openxmlformats.org/officeDocument/2006/math">
                                <m:r>
                                  <a:rPr lang="tr-TR" sz="1200" b="1" i="1">
                                    <a:solidFill>
                                      <a:srgbClr val="000000"/>
                                    </a:solidFill>
                                    <a:effectLst/>
                                    <a:latin typeface="Cambria Math"/>
                                    <a:ea typeface="Calibri"/>
                                    <a:cs typeface="Times New Roman"/>
                                  </a:rPr>
                                  <m:t>𝒃</m:t>
                                </m:r>
                                <m:sSub>
                                  <m:sSubPr>
                                    <m:ctrlPr>
                                      <a:rPr lang="tr-TR" sz="1200" b="1" i="1">
                                        <a:solidFill>
                                          <a:srgbClr val="000000"/>
                                        </a:solidFill>
                                        <a:effectLst/>
                                        <a:latin typeface="Cambria Math"/>
                                        <a:ea typeface="Calibri"/>
                                        <a:cs typeface="Times New Roman"/>
                                      </a:rPr>
                                    </m:ctrlPr>
                                  </m:sSubPr>
                                  <m:e>
                                    <m:r>
                                      <a:rPr lang="tr-TR" sz="1200" b="1" i="1">
                                        <a:solidFill>
                                          <a:srgbClr val="000000"/>
                                        </a:solidFill>
                                        <a:effectLst/>
                                        <a:latin typeface="Cambria Math"/>
                                        <a:ea typeface="Calibri"/>
                                        <a:cs typeface="Times New Roman"/>
                                      </a:rPr>
                                      <m:t>(</m:t>
                                    </m:r>
                                    <m:r>
                                      <a:rPr lang="tr-TR" sz="1200" b="1" i="1">
                                        <a:solidFill>
                                          <a:srgbClr val="000000"/>
                                        </a:solidFill>
                                        <a:effectLst/>
                                        <a:latin typeface="Cambria Math"/>
                                        <a:ea typeface="Calibri"/>
                                        <a:cs typeface="Times New Roman"/>
                                      </a:rPr>
                                      <m:t>𝑴𝒔</m:t>
                                    </m:r>
                                    <m:r>
                                      <a:rPr lang="tr-TR" sz="1200" b="1" i="1">
                                        <a:solidFill>
                                          <a:srgbClr val="000000"/>
                                        </a:solidFill>
                                        <a:effectLst/>
                                        <a:latin typeface="Cambria Math"/>
                                        <a:ea typeface="Calibri"/>
                                        <a:cs typeface="Times New Roman"/>
                                      </a:rPr>
                                      <m:t>)</m:t>
                                    </m:r>
                                  </m:e>
                                  <m:sub>
                                    <m:r>
                                      <a:rPr lang="tr-TR" sz="1200" b="1" i="1">
                                        <a:solidFill>
                                          <a:srgbClr val="000000"/>
                                        </a:solidFill>
                                        <a:effectLst/>
                                        <a:latin typeface="Cambria Math"/>
                                        <a:ea typeface="Calibri"/>
                                        <a:cs typeface="Times New Roman"/>
                                      </a:rPr>
                                      <m:t>𝟑𝟒</m:t>
                                    </m:r>
                                  </m:sub>
                                </m:sSub>
                              </m:oMath>
                            </m:oMathPara>
                          </a14:m>
                          <a:endParaRPr lang="tr-TR" sz="1200" dirty="0">
                            <a:effectLst/>
                            <a:latin typeface="Arial" panose="020B0604020202020204" pitchFamily="34" charset="0"/>
                            <a:ea typeface="Calibri"/>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spcAft>
                              <a:spcPts val="0"/>
                            </a:spcAft>
                            <a:tabLst>
                              <a:tab pos="90170" algn="l"/>
                              <a:tab pos="540385" algn="l"/>
                            </a:tabLst>
                          </a:pPr>
                          <a:endParaRPr lang="tr-TR" sz="1200" b="1" dirty="0" smtClean="0">
                            <a:solidFill>
                              <a:srgbClr val="000000"/>
                            </a:solidFill>
                            <a:effectLst/>
                            <a:latin typeface="Arial" panose="020B0604020202020204" pitchFamily="34" charset="0"/>
                            <a:ea typeface="Calibri"/>
                            <a:cs typeface="Arial" panose="020B0604020202020204" pitchFamily="34" charset="0"/>
                          </a:endParaRPr>
                        </a:p>
                        <a:p>
                          <a:pPr algn="ctr" fontAlgn="base">
                            <a:lnSpc>
                              <a:spcPct val="115000"/>
                            </a:lnSpc>
                            <a:spcAft>
                              <a:spcPts val="0"/>
                            </a:spcAft>
                            <a:tabLst>
                              <a:tab pos="90170" algn="l"/>
                              <a:tab pos="540385" algn="l"/>
                            </a:tabLst>
                          </a:pPr>
                          <a:r>
                            <a:rPr lang="tr-TR" sz="1200" b="1" dirty="0" err="1" smtClean="0">
                              <a:solidFill>
                                <a:srgbClr val="000000"/>
                              </a:solidFill>
                              <a:effectLst/>
                              <a:latin typeface="Arial" panose="020B0604020202020204" pitchFamily="34" charset="0"/>
                              <a:ea typeface="Calibri"/>
                              <a:cs typeface="Arial" panose="020B0604020202020204" pitchFamily="34" charset="0"/>
                            </a:rPr>
                            <a:t>Ogt</a:t>
                          </a:r>
                          <a:endParaRPr lang="tr-TR" sz="1200" dirty="0">
                            <a:effectLst/>
                            <a:latin typeface="Arial" panose="020B0604020202020204" pitchFamily="34" charset="0"/>
                            <a:ea typeface="Calibri"/>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spcAft>
                              <a:spcPts val="0"/>
                            </a:spcAft>
                            <a:tabLst>
                              <a:tab pos="90170" algn="l"/>
                              <a:tab pos="540385" algn="l"/>
                            </a:tabLst>
                          </a:pPr>
                          <a:endParaRPr lang="tr-TR" sz="1200" b="1" dirty="0" smtClean="0">
                            <a:solidFill>
                              <a:srgbClr val="000000"/>
                            </a:solidFill>
                            <a:effectLst/>
                            <a:latin typeface="Arial" panose="020B0604020202020204" pitchFamily="34" charset="0"/>
                            <a:ea typeface="Calibri"/>
                            <a:cs typeface="Arial" panose="020B0604020202020204" pitchFamily="34" charset="0"/>
                          </a:endParaRPr>
                        </a:p>
                        <a:p>
                          <a:pPr algn="ctr" fontAlgn="base">
                            <a:lnSpc>
                              <a:spcPct val="115000"/>
                            </a:lnSpc>
                            <a:spcAft>
                              <a:spcPts val="0"/>
                            </a:spcAft>
                            <a:tabLst>
                              <a:tab pos="90170" algn="l"/>
                              <a:tab pos="540385" algn="l"/>
                            </a:tabLst>
                          </a:pPr>
                          <a:r>
                            <a:rPr lang="tr-TR" sz="1200" b="1" dirty="0" err="1" smtClean="0">
                              <a:solidFill>
                                <a:srgbClr val="000000"/>
                              </a:solidFill>
                              <a:effectLst/>
                              <a:latin typeface="Arial" panose="020B0604020202020204" pitchFamily="34" charset="0"/>
                              <a:ea typeface="Calibri"/>
                              <a:cs typeface="Arial" panose="020B0604020202020204" pitchFamily="34" charset="0"/>
                            </a:rPr>
                            <a:t>Osd</a:t>
                          </a:r>
                          <a:endParaRPr lang="tr-TR" sz="1200" dirty="0">
                            <a:effectLst/>
                            <a:latin typeface="Arial" panose="020B0604020202020204" pitchFamily="34" charset="0"/>
                            <a:ea typeface="Calibri"/>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spcAft>
                              <a:spcPts val="0"/>
                            </a:spcAft>
                            <a:tabLst>
                              <a:tab pos="90170" algn="l"/>
                              <a:tab pos="540385" algn="l"/>
                            </a:tabLst>
                          </a:pPr>
                          <a:endParaRPr lang="tr-TR" sz="1200" b="1" dirty="0" smtClean="0">
                            <a:solidFill>
                              <a:srgbClr val="000000"/>
                            </a:solidFill>
                            <a:effectLst/>
                            <a:latin typeface="Arial" panose="020B0604020202020204" pitchFamily="34" charset="0"/>
                            <a:ea typeface="Calibri"/>
                            <a:cs typeface="Arial" panose="020B0604020202020204" pitchFamily="34" charset="0"/>
                          </a:endParaRPr>
                        </a:p>
                        <a:p>
                          <a:pPr algn="ctr" fontAlgn="base">
                            <a:lnSpc>
                              <a:spcPct val="115000"/>
                            </a:lnSpc>
                            <a:spcAft>
                              <a:spcPts val="0"/>
                            </a:spcAft>
                            <a:tabLst>
                              <a:tab pos="90170" algn="l"/>
                              <a:tab pos="540385" algn="l"/>
                            </a:tabLst>
                          </a:pPr>
                          <a:r>
                            <a:rPr lang="tr-TR" sz="1200" b="1" dirty="0" err="1" smtClean="0">
                              <a:solidFill>
                                <a:srgbClr val="000000"/>
                              </a:solidFill>
                              <a:effectLst/>
                              <a:latin typeface="Arial" panose="020B0604020202020204" pitchFamily="34" charset="0"/>
                              <a:ea typeface="Calibri"/>
                              <a:cs typeface="Arial" panose="020B0604020202020204" pitchFamily="34" charset="0"/>
                            </a:rPr>
                            <a:t>Gs</a:t>
                          </a:r>
                          <a:endParaRPr lang="tr-TR" sz="1200" dirty="0">
                            <a:effectLst/>
                            <a:latin typeface="Arial" panose="020B0604020202020204" pitchFamily="34" charset="0"/>
                            <a:ea typeface="Calibri"/>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spcAft>
                              <a:spcPts val="0"/>
                            </a:spcAft>
                            <a:tabLst>
                              <a:tab pos="90170" algn="l"/>
                              <a:tab pos="540385" algn="l"/>
                            </a:tabLst>
                          </a:pPr>
                          <a:endParaRPr lang="tr-TR" sz="1200" b="1" dirty="0" smtClean="0">
                            <a:solidFill>
                              <a:srgbClr val="000000"/>
                            </a:solidFill>
                            <a:effectLst/>
                            <a:latin typeface="Arial" panose="020B0604020202020204" pitchFamily="34" charset="0"/>
                            <a:ea typeface="Calibri"/>
                            <a:cs typeface="Arial" panose="020B0604020202020204" pitchFamily="34" charset="0"/>
                          </a:endParaRPr>
                        </a:p>
                        <a:p>
                          <a:pPr algn="ctr" fontAlgn="base">
                            <a:lnSpc>
                              <a:spcPct val="115000"/>
                            </a:lnSpc>
                            <a:spcAft>
                              <a:spcPts val="0"/>
                            </a:spcAft>
                            <a:tabLst>
                              <a:tab pos="90170" algn="l"/>
                              <a:tab pos="540385" algn="l"/>
                            </a:tabLst>
                          </a:pPr>
                          <a:r>
                            <a:rPr lang="tr-TR" sz="1200" b="1" dirty="0" err="1" smtClean="0">
                              <a:solidFill>
                                <a:srgbClr val="000000"/>
                              </a:solidFill>
                              <a:effectLst/>
                              <a:latin typeface="Arial" panose="020B0604020202020204" pitchFamily="34" charset="0"/>
                              <a:ea typeface="Calibri"/>
                              <a:cs typeface="Arial" panose="020B0604020202020204" pitchFamily="34" charset="0"/>
                            </a:rPr>
                            <a:t>ysn</a:t>
                          </a:r>
                          <a:endParaRPr lang="tr-TR" sz="1200" dirty="0">
                            <a:effectLst/>
                            <a:latin typeface="Arial" panose="020B0604020202020204" pitchFamily="34" charset="0"/>
                            <a:ea typeface="Calibri"/>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9327">
                    <a:tc>
                      <a:txBody>
                        <a:bodyPr/>
                        <a:lstStyle/>
                        <a:p>
                          <a:pPr algn="l" fontAlgn="base">
                            <a:lnSpc>
                              <a:spcPct val="115000"/>
                            </a:lnSpc>
                            <a:spcAft>
                              <a:spcPts val="0"/>
                            </a:spcAft>
                            <a:tabLst>
                              <a:tab pos="90170" algn="l"/>
                              <a:tab pos="540385" algn="l"/>
                            </a:tabLst>
                          </a:pPr>
                          <a:r>
                            <a:rPr lang="tr-TR" sz="1200" b="1" dirty="0" err="1" smtClean="0">
                              <a:solidFill>
                                <a:srgbClr val="000000"/>
                              </a:solidFill>
                              <a:effectLst/>
                              <a:latin typeface="Arial" panose="020B0604020202020204" pitchFamily="34" charset="0"/>
                              <a:ea typeface="Calibri"/>
                              <a:cs typeface="Arial" panose="020B0604020202020204" pitchFamily="34" charset="0"/>
                            </a:rPr>
                            <a:t>Tent</a:t>
                          </a:r>
                          <a:r>
                            <a:rPr lang="tr-TR" sz="1200" b="1" dirty="0" smtClean="0">
                              <a:solidFill>
                                <a:srgbClr val="000000"/>
                              </a:solidFill>
                              <a:effectLst/>
                              <a:latin typeface="Arial" panose="020B0604020202020204" pitchFamily="34" charset="0"/>
                              <a:ea typeface="Calibri"/>
                              <a:cs typeface="Arial" panose="020B0604020202020204" pitchFamily="34" charset="0"/>
                            </a:rPr>
                            <a:t> / </a:t>
                          </a:r>
                          <a:r>
                            <a:rPr lang="tr-TR" sz="1200" b="1" dirty="0" smtClean="0">
                              <a:solidFill>
                                <a:srgbClr val="0070C0"/>
                              </a:solidFill>
                              <a:effectLst/>
                              <a:latin typeface="Arial" panose="020B0604020202020204" pitchFamily="34" charset="0"/>
                              <a:ea typeface="Calibri"/>
                              <a:cs typeface="Arial" panose="020B0604020202020204" pitchFamily="34" charset="0"/>
                            </a:rPr>
                            <a:t>Çadır</a:t>
                          </a:r>
                          <a:endParaRPr lang="tr-TR" sz="1200" dirty="0">
                            <a:solidFill>
                              <a:srgbClr val="0070C0"/>
                            </a:solidFill>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ase">
                            <a:lnSpc>
                              <a:spcPct val="115000"/>
                            </a:lnSpc>
                            <a:spcAft>
                              <a:spcPts val="0"/>
                            </a:spcAft>
                            <a:tabLst>
                              <a:tab pos="90170" algn="l"/>
                              <a:tab pos="540385" algn="l"/>
                            </a:tabLst>
                          </a:pPr>
                          <a:r>
                            <a:rPr lang="tr-TR" sz="1200" dirty="0">
                              <a:solidFill>
                                <a:srgbClr val="000000"/>
                              </a:solidFill>
                              <a:effectLst/>
                              <a:latin typeface="Arial" panose="020B0604020202020204" pitchFamily="34" charset="0"/>
                              <a:ea typeface="Calibri"/>
                              <a:cs typeface="Arial" panose="020B0604020202020204" pitchFamily="34" charset="0"/>
                            </a:rPr>
                            <a:t>235690</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ase">
                            <a:lnSpc>
                              <a:spcPct val="115000"/>
                            </a:lnSpc>
                            <a:spcAft>
                              <a:spcPts val="0"/>
                            </a:spcAft>
                            <a:tabLst>
                              <a:tab pos="90170"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33</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ase">
                            <a:lnSpc>
                              <a:spcPct val="115000"/>
                            </a:lnSpc>
                            <a:spcAft>
                              <a:spcPts val="0"/>
                            </a:spcAft>
                            <a:tabLst>
                              <a:tab pos="90170"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7142,121≈ 7142</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ase">
                            <a:lnSpc>
                              <a:spcPct val="115000"/>
                            </a:lnSpc>
                            <a:spcAft>
                              <a:spcPts val="0"/>
                            </a:spcAft>
                            <a:tabLst>
                              <a:tab pos="90170"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19,567</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ase">
                            <a:lnSpc>
                              <a:spcPct val="115000"/>
                            </a:lnSpc>
                            <a:spcAft>
                              <a:spcPts val="0"/>
                            </a:spcAft>
                            <a:tabLst>
                              <a:tab pos="90170"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30</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ase">
                            <a:lnSpc>
                              <a:spcPct val="115000"/>
                            </a:lnSpc>
                            <a:spcAft>
                              <a:spcPts val="0"/>
                            </a:spcAft>
                            <a:tabLst>
                              <a:tab pos="90170"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7142,121</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ase">
                            <a:lnSpc>
                              <a:spcPct val="115000"/>
                            </a:lnSpc>
                            <a:spcAft>
                              <a:spcPts val="0"/>
                            </a:spcAft>
                            <a:tabLst>
                              <a:tab pos="90170"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7729,131 ≈ 7729</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r h="299327">
                    <a:tc>
                      <a:txBody>
                        <a:bodyPr/>
                        <a:lstStyle/>
                        <a:p>
                          <a:pPr algn="l" fontAlgn="base">
                            <a:lnSpc>
                              <a:spcPct val="115000"/>
                            </a:lnSpc>
                            <a:spcAft>
                              <a:spcPts val="0"/>
                            </a:spcAft>
                            <a:tabLst>
                              <a:tab pos="90170" algn="l"/>
                              <a:tab pos="540385" algn="l"/>
                            </a:tabLst>
                          </a:pPr>
                          <a:r>
                            <a:rPr lang="tr-TR" sz="1200" b="1" dirty="0" err="1" smtClean="0">
                              <a:solidFill>
                                <a:srgbClr val="000000"/>
                              </a:solidFill>
                              <a:effectLst/>
                              <a:latin typeface="Arial" panose="020B0604020202020204" pitchFamily="34" charset="0"/>
                              <a:ea typeface="Calibri"/>
                              <a:cs typeface="Arial" panose="020B0604020202020204" pitchFamily="34" charset="0"/>
                            </a:rPr>
                            <a:t>Blanket</a:t>
                          </a:r>
                          <a:r>
                            <a:rPr lang="tr-TR" sz="1200" b="1" dirty="0" smtClean="0">
                              <a:solidFill>
                                <a:srgbClr val="000000"/>
                              </a:solidFill>
                              <a:effectLst/>
                              <a:latin typeface="Arial" panose="020B0604020202020204" pitchFamily="34" charset="0"/>
                              <a:ea typeface="Calibri"/>
                              <a:cs typeface="Arial" panose="020B0604020202020204" pitchFamily="34" charset="0"/>
                            </a:rPr>
                            <a:t> / </a:t>
                          </a:r>
                          <a:r>
                            <a:rPr lang="tr-TR" sz="1200" b="1" dirty="0" smtClean="0">
                              <a:solidFill>
                                <a:srgbClr val="0070C0"/>
                              </a:solidFill>
                              <a:effectLst/>
                              <a:latin typeface="Arial" panose="020B0604020202020204" pitchFamily="34" charset="0"/>
                              <a:ea typeface="Calibri"/>
                              <a:cs typeface="Arial" panose="020B0604020202020204" pitchFamily="34" charset="0"/>
                            </a:rPr>
                            <a:t>Battaniye</a:t>
                          </a:r>
                          <a:endParaRPr lang="tr-TR" sz="1200" dirty="0">
                            <a:solidFill>
                              <a:srgbClr val="0070C0"/>
                            </a:solidFill>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540385" algn="l"/>
                            </a:tabLst>
                          </a:pPr>
                          <a:r>
                            <a:rPr lang="tr-TR" sz="1200" dirty="0">
                              <a:solidFill>
                                <a:srgbClr val="000000"/>
                              </a:solidFill>
                              <a:effectLst/>
                              <a:latin typeface="Arial" panose="020B0604020202020204" pitchFamily="34" charset="0"/>
                              <a:ea typeface="Calibri"/>
                              <a:cs typeface="Arial" panose="020B0604020202020204" pitchFamily="34" charset="0"/>
                            </a:rPr>
                            <a:t>478346</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33</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14495,333≈14495</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39,713</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30</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14495,333</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15686,723≈15687</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r>
                  <a:tr h="299327">
                    <a:tc>
                      <a:txBody>
                        <a:bodyPr/>
                        <a:lstStyle/>
                        <a:p>
                          <a:pPr algn="l" fontAlgn="base">
                            <a:lnSpc>
                              <a:spcPct val="115000"/>
                            </a:lnSpc>
                            <a:spcAft>
                              <a:spcPts val="0"/>
                            </a:spcAft>
                            <a:tabLst>
                              <a:tab pos="90170" algn="l"/>
                              <a:tab pos="540385" algn="l"/>
                            </a:tabLst>
                          </a:pPr>
                          <a:r>
                            <a:rPr lang="tr-TR" sz="1200" b="1" dirty="0" err="1" smtClean="0">
                              <a:solidFill>
                                <a:srgbClr val="000000"/>
                              </a:solidFill>
                              <a:effectLst/>
                              <a:latin typeface="Arial" panose="020B0604020202020204" pitchFamily="34" charset="0"/>
                              <a:ea typeface="Calibri"/>
                              <a:cs typeface="Arial" panose="020B0604020202020204" pitchFamily="34" charset="0"/>
                            </a:rPr>
                            <a:t>Bed</a:t>
                          </a:r>
                          <a:r>
                            <a:rPr lang="tr-TR" sz="1200" b="1" dirty="0" smtClean="0">
                              <a:solidFill>
                                <a:srgbClr val="000000"/>
                              </a:solidFill>
                              <a:effectLst/>
                              <a:latin typeface="Arial" panose="020B0604020202020204" pitchFamily="34" charset="0"/>
                              <a:ea typeface="Calibri"/>
                              <a:cs typeface="Arial" panose="020B0604020202020204" pitchFamily="34" charset="0"/>
                            </a:rPr>
                            <a:t> / </a:t>
                          </a:r>
                          <a:r>
                            <a:rPr lang="tr-TR" sz="1200" b="1" dirty="0" smtClean="0">
                              <a:solidFill>
                                <a:srgbClr val="0070C0"/>
                              </a:solidFill>
                              <a:effectLst/>
                              <a:latin typeface="Arial" panose="020B0604020202020204" pitchFamily="34" charset="0"/>
                              <a:ea typeface="Calibri"/>
                              <a:cs typeface="Arial" panose="020B0604020202020204" pitchFamily="34" charset="0"/>
                            </a:rPr>
                            <a:t>Yatak</a:t>
                          </a:r>
                          <a:endParaRPr lang="tr-TR" sz="1200" dirty="0">
                            <a:solidFill>
                              <a:srgbClr val="0070C0"/>
                            </a:solidFill>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540385" algn="l"/>
                            </a:tabLst>
                          </a:pPr>
                          <a:r>
                            <a:rPr lang="tr-TR" sz="1200" dirty="0">
                              <a:solidFill>
                                <a:srgbClr val="000000"/>
                              </a:solidFill>
                              <a:effectLst/>
                              <a:latin typeface="Arial" panose="020B0604020202020204" pitchFamily="34" charset="0"/>
                              <a:ea typeface="Calibri"/>
                              <a:cs typeface="Arial" panose="020B0604020202020204" pitchFamily="34" charset="0"/>
                            </a:rPr>
                            <a:t>23345</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33</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540385" algn="l"/>
                            </a:tabLst>
                          </a:pPr>
                          <a14:m>
                            <m:oMath xmlns:m="http://schemas.openxmlformats.org/officeDocument/2006/math">
                              <m:r>
                                <a:rPr lang="tr-TR" sz="1200" i="1">
                                  <a:solidFill>
                                    <a:srgbClr val="000000"/>
                                  </a:solidFill>
                                  <a:effectLst/>
                                  <a:latin typeface="Cambria Math"/>
                                  <a:ea typeface="Calibri"/>
                                  <a:cs typeface="Times New Roman"/>
                                </a:rPr>
                                <m:t>707,424 </m:t>
                              </m:r>
                            </m:oMath>
                          </a14:m>
                          <a:r>
                            <a:rPr lang="tr-TR" sz="1200">
                              <a:solidFill>
                                <a:srgbClr val="000000"/>
                              </a:solidFill>
                              <a:effectLst/>
                              <a:latin typeface="Arial" panose="020B0604020202020204" pitchFamily="34" charset="0"/>
                              <a:ea typeface="Calibri"/>
                              <a:cs typeface="Arial" panose="020B0604020202020204" pitchFamily="34" charset="0"/>
                            </a:rPr>
                            <a:t>≈ 707</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1,938</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30</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707,424</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765,564 ≈ 766</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r>
                  <a:tr h="299327">
                    <a:tc>
                      <a:txBody>
                        <a:bodyPr/>
                        <a:lstStyle/>
                        <a:p>
                          <a:pPr algn="l" fontAlgn="base">
                            <a:lnSpc>
                              <a:spcPct val="115000"/>
                            </a:lnSpc>
                            <a:spcAft>
                              <a:spcPts val="0"/>
                            </a:spcAft>
                            <a:tabLst>
                              <a:tab pos="90170" algn="l"/>
                              <a:tab pos="540385" algn="l"/>
                            </a:tabLst>
                          </a:pPr>
                          <a:r>
                            <a:rPr lang="tr-TR" sz="1200" b="1" dirty="0" err="1" smtClean="0">
                              <a:effectLst/>
                              <a:latin typeface="Arial" panose="020B0604020202020204" pitchFamily="34" charset="0"/>
                              <a:ea typeface="Calibri"/>
                              <a:cs typeface="Arial" panose="020B0604020202020204" pitchFamily="34" charset="0"/>
                            </a:rPr>
                            <a:t>Heater</a:t>
                          </a:r>
                          <a:r>
                            <a:rPr lang="tr-TR" sz="1200" b="1" dirty="0" smtClean="0">
                              <a:effectLst/>
                              <a:latin typeface="Arial" panose="020B0604020202020204" pitchFamily="34" charset="0"/>
                              <a:ea typeface="Calibri"/>
                              <a:cs typeface="Arial" panose="020B0604020202020204" pitchFamily="34" charset="0"/>
                            </a:rPr>
                            <a:t> / </a:t>
                          </a:r>
                          <a:r>
                            <a:rPr lang="tr-TR" sz="1200" b="1" dirty="0" smtClean="0">
                              <a:solidFill>
                                <a:srgbClr val="0070C0"/>
                              </a:solidFill>
                              <a:effectLst/>
                              <a:latin typeface="Arial" panose="020B0604020202020204" pitchFamily="34" charset="0"/>
                              <a:ea typeface="Calibri"/>
                              <a:cs typeface="Arial" panose="020B0604020202020204" pitchFamily="34" charset="0"/>
                            </a:rPr>
                            <a:t>Isıtıcı</a:t>
                          </a:r>
                          <a:endParaRPr lang="tr-TR" sz="1200" dirty="0">
                            <a:solidFill>
                              <a:srgbClr val="0070C0"/>
                            </a:solidFill>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540385" algn="l"/>
                            </a:tabLst>
                          </a:pPr>
                          <a:r>
                            <a:rPr lang="tr-TR" sz="1200">
                              <a:effectLst/>
                              <a:latin typeface="Arial" panose="020B0604020202020204" pitchFamily="34" charset="0"/>
                              <a:ea typeface="Calibri"/>
                              <a:cs typeface="Arial" panose="020B0604020202020204" pitchFamily="34" charset="0"/>
                            </a:rPr>
                            <a:t>152820</a:t>
                          </a: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540385" algn="l"/>
                            </a:tabLst>
                          </a:pPr>
                          <a:r>
                            <a:rPr lang="tr-TR" sz="1200" dirty="0">
                              <a:effectLst/>
                              <a:latin typeface="Arial" panose="020B0604020202020204" pitchFamily="34" charset="0"/>
                              <a:ea typeface="Calibri"/>
                              <a:cs typeface="Arial" panose="020B0604020202020204" pitchFamily="34" charset="0"/>
                            </a:rPr>
                            <a:t>33</a:t>
                          </a: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540385" algn="l"/>
                            </a:tabLst>
                          </a:pPr>
                          <a:r>
                            <a:rPr lang="tr-TR" sz="1200">
                              <a:effectLst/>
                              <a:latin typeface="Arial" panose="020B0604020202020204" pitchFamily="34" charset="0"/>
                              <a:ea typeface="Calibri"/>
                              <a:cs typeface="Arial" panose="020B0604020202020204" pitchFamily="34" charset="0"/>
                            </a:rPr>
                            <a:t>4630,909≈4631</a:t>
                          </a: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540385" algn="l"/>
                            </a:tabLst>
                          </a:pPr>
                          <a:r>
                            <a:rPr lang="tr-TR" sz="1200">
                              <a:effectLst/>
                              <a:latin typeface="Arial" panose="020B0604020202020204" pitchFamily="34" charset="0"/>
                              <a:ea typeface="Calibri"/>
                              <a:cs typeface="Arial" panose="020B0604020202020204" pitchFamily="34" charset="0"/>
                            </a:rPr>
                            <a:t>12,687</a:t>
                          </a: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540385" algn="l"/>
                            </a:tabLst>
                          </a:pPr>
                          <a:r>
                            <a:rPr lang="tr-TR" sz="1200">
                              <a:effectLst/>
                              <a:latin typeface="Arial" panose="020B0604020202020204" pitchFamily="34" charset="0"/>
                              <a:ea typeface="Calibri"/>
                              <a:cs typeface="Arial" panose="020B0604020202020204" pitchFamily="34" charset="0"/>
                            </a:rPr>
                            <a:t>30</a:t>
                          </a: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540385" algn="l"/>
                            </a:tabLst>
                          </a:pPr>
                          <a:r>
                            <a:rPr lang="tr-TR" sz="1200">
                              <a:effectLst/>
                              <a:latin typeface="Arial" panose="020B0604020202020204" pitchFamily="34" charset="0"/>
                              <a:ea typeface="Calibri"/>
                              <a:cs typeface="Arial" panose="020B0604020202020204" pitchFamily="34" charset="0"/>
                            </a:rPr>
                            <a:t>4630,909</a:t>
                          </a: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540385" algn="l"/>
                            </a:tabLst>
                          </a:pPr>
                          <a:r>
                            <a:rPr lang="tr-TR" sz="1200" dirty="0">
                              <a:effectLst/>
                              <a:latin typeface="Arial" panose="020B0604020202020204" pitchFamily="34" charset="0"/>
                              <a:ea typeface="Calibri"/>
                              <a:cs typeface="Arial" panose="020B0604020202020204" pitchFamily="34" charset="0"/>
                            </a:rPr>
                            <a:t>5011,519 ≈ 5012</a:t>
                          </a:r>
                        </a:p>
                      </a:txBody>
                      <a:tcPr marL="68580" marR="68580" marT="0" marB="0" anchor="ctr">
                        <a:lnL>
                          <a:noFill/>
                        </a:lnL>
                        <a:lnR>
                          <a:noFill/>
                        </a:lnR>
                        <a:lnT>
                          <a:noFill/>
                        </a:lnT>
                        <a:lnB>
                          <a:noFill/>
                        </a:lnB>
                      </a:tcPr>
                    </a:tc>
                  </a:tr>
                  <a:tr h="299327">
                    <a:tc>
                      <a:txBody>
                        <a:bodyPr/>
                        <a:lstStyle/>
                        <a:p>
                          <a:pPr algn="l" fontAlgn="base">
                            <a:lnSpc>
                              <a:spcPct val="115000"/>
                            </a:lnSpc>
                            <a:spcAft>
                              <a:spcPts val="0"/>
                            </a:spcAft>
                            <a:tabLst>
                              <a:tab pos="90170" algn="l"/>
                              <a:tab pos="540385" algn="l"/>
                            </a:tabLst>
                          </a:pPr>
                          <a:r>
                            <a:rPr lang="tr-TR" sz="1200" b="1" dirty="0" smtClean="0">
                              <a:solidFill>
                                <a:srgbClr val="000000"/>
                              </a:solidFill>
                              <a:effectLst/>
                              <a:latin typeface="Arial" panose="020B0604020202020204" pitchFamily="34" charset="0"/>
                              <a:ea typeface="Calibri"/>
                              <a:cs typeface="Arial" panose="020B0604020202020204" pitchFamily="34" charset="0"/>
                            </a:rPr>
                            <a:t>Kitchen / </a:t>
                          </a:r>
                          <a:r>
                            <a:rPr lang="tr-TR" sz="1200" b="1" dirty="0" smtClean="0">
                              <a:solidFill>
                                <a:srgbClr val="0070C0"/>
                              </a:solidFill>
                              <a:effectLst/>
                              <a:latin typeface="Arial" panose="020B0604020202020204" pitchFamily="34" charset="0"/>
                              <a:ea typeface="Calibri"/>
                              <a:cs typeface="Arial" panose="020B0604020202020204" pitchFamily="34" charset="0"/>
                            </a:rPr>
                            <a:t>Mutfak </a:t>
                          </a:r>
                          <a:r>
                            <a:rPr lang="tr-TR" sz="1200" b="1" dirty="0">
                              <a:solidFill>
                                <a:srgbClr val="0070C0"/>
                              </a:solidFill>
                              <a:effectLst/>
                              <a:latin typeface="Arial" panose="020B0604020202020204" pitchFamily="34" charset="0"/>
                              <a:ea typeface="Calibri"/>
                              <a:cs typeface="Arial" panose="020B0604020202020204" pitchFamily="34" charset="0"/>
                            </a:rPr>
                            <a:t>Seti</a:t>
                          </a:r>
                          <a:endParaRPr lang="tr-TR" sz="1200" dirty="0">
                            <a:solidFill>
                              <a:srgbClr val="0070C0"/>
                            </a:solidFill>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ase">
                            <a:lnSpc>
                              <a:spcPct val="115000"/>
                            </a:lnSpc>
                            <a:spcAft>
                              <a:spcPts val="0"/>
                            </a:spcAft>
                            <a:tabLst>
                              <a:tab pos="90170" algn="l"/>
                              <a:tab pos="540385" algn="l"/>
                            </a:tabLst>
                          </a:pPr>
                          <a:r>
                            <a:rPr lang="tr-TR" sz="1200" dirty="0">
                              <a:solidFill>
                                <a:srgbClr val="000000"/>
                              </a:solidFill>
                              <a:effectLst/>
                              <a:latin typeface="Arial" panose="020B0604020202020204" pitchFamily="34" charset="0"/>
                              <a:ea typeface="Calibri"/>
                              <a:cs typeface="Arial" panose="020B0604020202020204" pitchFamily="34" charset="0"/>
                            </a:rPr>
                            <a:t>11271</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ase">
                            <a:lnSpc>
                              <a:spcPct val="115000"/>
                            </a:lnSpc>
                            <a:spcAft>
                              <a:spcPts val="0"/>
                            </a:spcAft>
                            <a:tabLst>
                              <a:tab pos="90170" algn="l"/>
                              <a:tab pos="540385" algn="l"/>
                            </a:tabLst>
                          </a:pPr>
                          <a:r>
                            <a:rPr lang="tr-TR" sz="1200" dirty="0">
                              <a:solidFill>
                                <a:srgbClr val="000000"/>
                              </a:solidFill>
                              <a:effectLst/>
                              <a:latin typeface="Arial" panose="020B0604020202020204" pitchFamily="34" charset="0"/>
                              <a:ea typeface="Calibri"/>
                              <a:cs typeface="Arial" panose="020B0604020202020204" pitchFamily="34" charset="0"/>
                            </a:rPr>
                            <a:t>33</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ase">
                            <a:lnSpc>
                              <a:spcPct val="115000"/>
                            </a:lnSpc>
                            <a:spcAft>
                              <a:spcPts val="0"/>
                            </a:spcAft>
                            <a:tabLst>
                              <a:tab pos="90170" algn="l"/>
                              <a:tab pos="540385" algn="l"/>
                            </a:tabLst>
                          </a:pPr>
                          <a:r>
                            <a:rPr lang="tr-TR" sz="1200" dirty="0">
                              <a:solidFill>
                                <a:srgbClr val="000000"/>
                              </a:solidFill>
                              <a:effectLst/>
                              <a:latin typeface="Arial" panose="020B0604020202020204" pitchFamily="34" charset="0"/>
                              <a:ea typeface="Calibri"/>
                              <a:cs typeface="Arial" panose="020B0604020202020204" pitchFamily="34" charset="0"/>
                            </a:rPr>
                            <a:t>341,545≈342</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ase">
                            <a:lnSpc>
                              <a:spcPct val="115000"/>
                            </a:lnSpc>
                            <a:spcAft>
                              <a:spcPts val="0"/>
                            </a:spcAft>
                            <a:tabLst>
                              <a:tab pos="90170" algn="l"/>
                              <a:tab pos="540385" algn="l"/>
                            </a:tabLst>
                          </a:pPr>
                          <a:r>
                            <a:rPr lang="tr-TR" sz="1200" dirty="0">
                              <a:solidFill>
                                <a:srgbClr val="000000"/>
                              </a:solidFill>
                              <a:effectLst/>
                              <a:latin typeface="Arial" panose="020B0604020202020204" pitchFamily="34" charset="0"/>
                              <a:ea typeface="Calibri"/>
                              <a:cs typeface="Arial" panose="020B0604020202020204" pitchFamily="34" charset="0"/>
                            </a:rPr>
                            <a:t>0,935</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ase">
                            <a:lnSpc>
                              <a:spcPct val="115000"/>
                            </a:lnSpc>
                            <a:spcAft>
                              <a:spcPts val="0"/>
                            </a:spcAft>
                            <a:tabLst>
                              <a:tab pos="90170" algn="l"/>
                              <a:tab pos="540385" algn="l"/>
                            </a:tabLst>
                          </a:pPr>
                          <a:r>
                            <a:rPr lang="tr-TR" sz="1200" dirty="0">
                              <a:solidFill>
                                <a:srgbClr val="000000"/>
                              </a:solidFill>
                              <a:effectLst/>
                              <a:latin typeface="Arial" panose="020B0604020202020204" pitchFamily="34" charset="0"/>
                              <a:ea typeface="Calibri"/>
                              <a:cs typeface="Arial" panose="020B0604020202020204" pitchFamily="34" charset="0"/>
                            </a:rPr>
                            <a:t>30</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ase">
                            <a:lnSpc>
                              <a:spcPct val="115000"/>
                            </a:lnSpc>
                            <a:spcAft>
                              <a:spcPts val="0"/>
                            </a:spcAft>
                            <a:tabLst>
                              <a:tab pos="90170" algn="l"/>
                              <a:tab pos="540385" algn="l"/>
                            </a:tabLst>
                          </a:pPr>
                          <a:r>
                            <a:rPr lang="tr-TR" sz="1200" dirty="0">
                              <a:solidFill>
                                <a:srgbClr val="000000"/>
                              </a:solidFill>
                              <a:effectLst/>
                              <a:latin typeface="Arial" panose="020B0604020202020204" pitchFamily="34" charset="0"/>
                              <a:ea typeface="Calibri"/>
                              <a:cs typeface="Arial" panose="020B0604020202020204" pitchFamily="34" charset="0"/>
                            </a:rPr>
                            <a:t>341,545</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ase">
                            <a:lnSpc>
                              <a:spcPct val="115000"/>
                            </a:lnSpc>
                            <a:spcAft>
                              <a:spcPts val="0"/>
                            </a:spcAft>
                            <a:tabLst>
                              <a:tab pos="90170" algn="l"/>
                              <a:tab pos="540385" algn="l"/>
                            </a:tabLst>
                          </a:pPr>
                          <a:r>
                            <a:rPr lang="tr-TR" sz="1200" dirty="0">
                              <a:solidFill>
                                <a:srgbClr val="000000"/>
                              </a:solidFill>
                              <a:effectLst/>
                              <a:latin typeface="Arial" panose="020B0604020202020204" pitchFamily="34" charset="0"/>
                              <a:ea typeface="Calibri"/>
                              <a:cs typeface="Arial" panose="020B0604020202020204" pitchFamily="34" charset="0"/>
                            </a:rPr>
                            <a:t>369,595 ≈ 370</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mc:Choice>
        <mc:Fallback xmlns="">
          <p:graphicFrame>
            <p:nvGraphicFramePr>
              <p:cNvPr id="4" name="İçerik Yer Tutucusu 3"/>
              <p:cNvGraphicFramePr>
                <a:graphicFrameLocks noGrp="1"/>
              </p:cNvGraphicFramePr>
              <p:nvPr>
                <p:ph idx="1"/>
                <p:extLst>
                  <p:ext uri="{D42A27DB-BD31-4B8C-83A1-F6EECF244321}">
                    <p14:modId xmlns:p14="http://schemas.microsoft.com/office/powerpoint/2010/main" val="162050289"/>
                  </p:ext>
                </p:extLst>
              </p:nvPr>
            </p:nvGraphicFramePr>
            <p:xfrm>
              <a:off x="755576" y="2492896"/>
              <a:ext cx="7704856" cy="3532243"/>
            </p:xfrm>
            <a:graphic>
              <a:graphicData uri="http://schemas.openxmlformats.org/drawingml/2006/table">
                <a:tbl>
                  <a:tblPr firstRow="1" firstCol="1" bandRow="1"/>
                  <a:tblGrid>
                    <a:gridCol w="1029968"/>
                    <a:gridCol w="945380"/>
                    <a:gridCol w="587961"/>
                    <a:gridCol w="1405632"/>
                    <a:gridCol w="822647"/>
                    <a:gridCol w="472691"/>
                    <a:gridCol w="947041"/>
                    <a:gridCol w="1493536"/>
                  </a:tblGrid>
                  <a:tr h="874379">
                    <a:tc gridSpan="8">
                      <a:txBody>
                        <a:bodyPr/>
                        <a:lstStyle/>
                        <a:p>
                          <a:pPr algn="l" fontAlgn="base">
                            <a:lnSpc>
                              <a:spcPct val="115000"/>
                            </a:lnSpc>
                            <a:spcAft>
                              <a:spcPts val="0"/>
                            </a:spcAft>
                            <a:tabLst>
                              <a:tab pos="90170" algn="l"/>
                              <a:tab pos="540385" algn="l"/>
                            </a:tabLst>
                          </a:pPr>
                          <a:r>
                            <a:rPr lang="en-US" sz="1200" b="1" dirty="0" smtClean="0">
                              <a:solidFill>
                                <a:srgbClr val="000000"/>
                              </a:solidFill>
                              <a:effectLst/>
                              <a:latin typeface="Arial" panose="020B0604020202020204" pitchFamily="34" charset="0"/>
                              <a:ea typeface="Calibri"/>
                              <a:cs typeface="Arial" panose="020B0604020202020204" pitchFamily="34" charset="0"/>
                            </a:rPr>
                            <a:t>Table 1. </a:t>
                          </a:r>
                          <a:r>
                            <a:rPr lang="en-US" sz="1200" b="0" dirty="0" smtClean="0">
                              <a:solidFill>
                                <a:srgbClr val="000000"/>
                              </a:solidFill>
                              <a:effectLst/>
                              <a:latin typeface="Arial" panose="020B0604020202020204" pitchFamily="34" charset="0"/>
                              <a:ea typeface="Calibri"/>
                              <a:cs typeface="Arial" panose="020B0604020202020204" pitchFamily="34" charset="0"/>
                            </a:rPr>
                            <a:t>According to the simple average </a:t>
                          </a:r>
                          <a:r>
                            <a:rPr lang="en-US" sz="1200" b="0" dirty="0" smtClean="0">
                              <a:solidFill>
                                <a:srgbClr val="000000"/>
                              </a:solidFill>
                              <a:effectLst/>
                              <a:latin typeface="Arial" panose="020B0604020202020204" pitchFamily="34" charset="0"/>
                              <a:ea typeface="Calibri"/>
                              <a:cs typeface="Arial" panose="020B0604020202020204" pitchFamily="34" charset="0"/>
                            </a:rPr>
                            <a:t>method</a:t>
                          </a:r>
                          <a:r>
                            <a:rPr lang="tr-TR" sz="1200" b="0" baseline="0" dirty="0" smtClean="0">
                              <a:solidFill>
                                <a:srgbClr val="000000"/>
                              </a:solidFill>
                              <a:effectLst/>
                              <a:latin typeface="Arial" panose="020B0604020202020204" pitchFamily="34" charset="0"/>
                              <a:ea typeface="Calibri"/>
                              <a:cs typeface="Arial" panose="020B0604020202020204" pitchFamily="34" charset="0"/>
                            </a:rPr>
                            <a:t> </a:t>
                          </a:r>
                          <a:r>
                            <a:rPr lang="tr-TR" sz="1200" b="0" baseline="0" dirty="0" err="1" smtClean="0">
                              <a:solidFill>
                                <a:srgbClr val="000000"/>
                              </a:solidFill>
                              <a:effectLst/>
                              <a:latin typeface="Arial" panose="020B0604020202020204" pitchFamily="34" charset="0"/>
                              <a:ea typeface="Calibri"/>
                              <a:cs typeface="Arial" panose="020B0604020202020204" pitchFamily="34" charset="0"/>
                            </a:rPr>
                            <a:t>the</a:t>
                          </a:r>
                          <a:r>
                            <a:rPr lang="tr-TR" sz="1200" b="0" dirty="0" smtClean="0">
                              <a:solidFill>
                                <a:srgbClr val="000000"/>
                              </a:solidFill>
                              <a:effectLst/>
                              <a:latin typeface="Arial" panose="020B0604020202020204" pitchFamily="34" charset="0"/>
                              <a:ea typeface="Calibri"/>
                              <a:cs typeface="Arial" panose="020B0604020202020204" pitchFamily="34" charset="0"/>
                            </a:rPr>
                            <a:t> </a:t>
                          </a:r>
                          <a:r>
                            <a:rPr lang="tr-TR" sz="1200" b="0" dirty="0" err="1" smtClean="0">
                              <a:solidFill>
                                <a:srgbClr val="000000"/>
                              </a:solidFill>
                              <a:effectLst/>
                              <a:latin typeface="Arial" panose="020B0604020202020204" pitchFamily="34" charset="0"/>
                              <a:ea typeface="Calibri"/>
                              <a:cs typeface="Arial" panose="020B0604020202020204" pitchFamily="34" charset="0"/>
                            </a:rPr>
                            <a:t>forecasted</a:t>
                          </a:r>
                          <a:r>
                            <a:rPr lang="en-US" sz="1200" b="0" dirty="0" smtClean="0">
                              <a:solidFill>
                                <a:srgbClr val="000000"/>
                              </a:solidFill>
                              <a:effectLst/>
                              <a:latin typeface="Arial" panose="020B0604020202020204" pitchFamily="34" charset="0"/>
                              <a:ea typeface="Calibri"/>
                              <a:cs typeface="Arial" panose="020B0604020202020204" pitchFamily="34" charset="0"/>
                            </a:rPr>
                            <a:t> </a:t>
                          </a:r>
                          <a:r>
                            <a:rPr lang="en-US" sz="1200" b="0" dirty="0" smtClean="0">
                              <a:solidFill>
                                <a:srgbClr val="000000"/>
                              </a:solidFill>
                              <a:effectLst/>
                              <a:latin typeface="Arial" panose="020B0604020202020204" pitchFamily="34" charset="0"/>
                              <a:ea typeface="Calibri"/>
                              <a:cs typeface="Arial" panose="020B0604020202020204" pitchFamily="34" charset="0"/>
                            </a:rPr>
                            <a:t>demand, </a:t>
                          </a:r>
                          <a:r>
                            <a:rPr lang="tr-TR" sz="1200" b="0" dirty="0" smtClean="0">
                              <a:solidFill>
                                <a:srgbClr val="000000"/>
                              </a:solidFill>
                              <a:effectLst/>
                              <a:latin typeface="Arial" panose="020B0604020202020204" pitchFamily="34" charset="0"/>
                              <a:ea typeface="Calibri"/>
                              <a:cs typeface="Arial" panose="020B0604020202020204" pitchFamily="34" charset="0"/>
                            </a:rPr>
                            <a:t>s</a:t>
                          </a:r>
                          <a:r>
                            <a:rPr lang="en-US" sz="1200" b="0" dirty="0" err="1" smtClean="0">
                              <a:solidFill>
                                <a:srgbClr val="000000"/>
                              </a:solidFill>
                              <a:effectLst/>
                              <a:latin typeface="Arial" panose="020B0604020202020204" pitchFamily="34" charset="0"/>
                              <a:ea typeface="Calibri"/>
                              <a:cs typeface="Arial" panose="020B0604020202020204" pitchFamily="34" charset="0"/>
                            </a:rPr>
                            <a:t>afety</a:t>
                          </a:r>
                          <a:r>
                            <a:rPr lang="en-US" sz="1200" b="0" dirty="0" smtClean="0">
                              <a:solidFill>
                                <a:srgbClr val="000000"/>
                              </a:solidFill>
                              <a:effectLst/>
                              <a:latin typeface="Arial" panose="020B0604020202020204" pitchFamily="34" charset="0"/>
                              <a:ea typeface="Calibri"/>
                              <a:cs typeface="Arial" panose="020B0604020202020204" pitchFamily="34" charset="0"/>
                            </a:rPr>
                            <a:t> stock quantity and reorder points</a:t>
                          </a:r>
                          <a:r>
                            <a:rPr lang="tr-TR" sz="1200" b="0" dirty="0" smtClean="0">
                              <a:solidFill>
                                <a:srgbClr val="000000"/>
                              </a:solidFill>
                              <a:effectLst/>
                              <a:latin typeface="Arial" panose="020B0604020202020204" pitchFamily="34" charset="0"/>
                              <a:ea typeface="Calibri"/>
                              <a:cs typeface="Arial" panose="020B0604020202020204" pitchFamily="34" charset="0"/>
                            </a:rPr>
                            <a:t> </a:t>
                          </a:r>
                          <a:r>
                            <a:rPr lang="en-US" sz="1200" b="0" dirty="0" smtClean="0">
                              <a:solidFill>
                                <a:srgbClr val="000000"/>
                              </a:solidFill>
                              <a:effectLst/>
                              <a:latin typeface="Arial" panose="020B0604020202020204" pitchFamily="34" charset="0"/>
                              <a:ea typeface="Calibri"/>
                              <a:cs typeface="Arial" panose="020B0604020202020204" pitchFamily="34" charset="0"/>
                            </a:rPr>
                            <a:t>of relief </a:t>
                          </a:r>
                          <a:r>
                            <a:rPr lang="tr-TR" sz="1200" b="0" dirty="0" err="1" smtClean="0">
                              <a:solidFill>
                                <a:srgbClr val="000000"/>
                              </a:solidFill>
                              <a:effectLst/>
                              <a:latin typeface="Arial" panose="020B0604020202020204" pitchFamily="34" charset="0"/>
                              <a:ea typeface="Calibri"/>
                              <a:cs typeface="Arial" panose="020B0604020202020204" pitchFamily="34" charset="0"/>
                            </a:rPr>
                            <a:t>materials</a:t>
                          </a:r>
                          <a:endParaRPr lang="en-US" sz="1200" b="0" dirty="0" smtClean="0">
                            <a:solidFill>
                              <a:srgbClr val="000000"/>
                            </a:solidFill>
                            <a:effectLst/>
                            <a:latin typeface="Arial" panose="020B0604020202020204" pitchFamily="34" charset="0"/>
                            <a:ea typeface="Calibri"/>
                            <a:cs typeface="Arial" panose="020B0604020202020204" pitchFamily="34" charset="0"/>
                          </a:endParaRPr>
                        </a:p>
                        <a:p>
                          <a:pPr algn="l" fontAlgn="base">
                            <a:lnSpc>
                              <a:spcPct val="115000"/>
                            </a:lnSpc>
                            <a:spcAft>
                              <a:spcPts val="0"/>
                            </a:spcAft>
                            <a:tabLst>
                              <a:tab pos="90170" algn="l"/>
                              <a:tab pos="540385" algn="l"/>
                            </a:tabLst>
                          </a:pPr>
                          <a:r>
                            <a:rPr lang="tr-TR" sz="1200" b="1" dirty="0" smtClean="0">
                              <a:solidFill>
                                <a:srgbClr val="0070C0"/>
                              </a:solidFill>
                              <a:effectLst/>
                              <a:latin typeface="Arial" panose="020B0604020202020204" pitchFamily="34" charset="0"/>
                              <a:ea typeface="Calibri"/>
                              <a:cs typeface="Arial" panose="020B0604020202020204" pitchFamily="34" charset="0"/>
                            </a:rPr>
                            <a:t>Tablo 1. </a:t>
                          </a:r>
                          <a:r>
                            <a:rPr lang="tr-TR" sz="1200" b="0" dirty="0" smtClean="0">
                              <a:solidFill>
                                <a:srgbClr val="0070C0"/>
                              </a:solidFill>
                              <a:effectLst/>
                              <a:latin typeface="Arial" panose="020B0604020202020204" pitchFamily="34" charset="0"/>
                              <a:ea typeface="Calibri"/>
                              <a:cs typeface="Arial" panose="020B0604020202020204" pitchFamily="34" charset="0"/>
                            </a:rPr>
                            <a:t>Basit ortalamalar</a:t>
                          </a:r>
                          <a:r>
                            <a:rPr lang="tr-TR" sz="1200" b="0" baseline="0" dirty="0" smtClean="0">
                              <a:solidFill>
                                <a:srgbClr val="0070C0"/>
                              </a:solidFill>
                              <a:effectLst/>
                              <a:latin typeface="Arial" panose="020B0604020202020204" pitchFamily="34" charset="0"/>
                              <a:ea typeface="Calibri"/>
                              <a:cs typeface="Arial" panose="020B0604020202020204" pitchFamily="34" charset="0"/>
                            </a:rPr>
                            <a:t> yöntemine göre, yardım malzemelerinin talep tahmini, güvenlik (emniyet) stok miktarı ve yeniden sipariş noktası</a:t>
                          </a:r>
                          <a:endParaRPr lang="tr-TR" sz="1200" b="0" dirty="0" smtClean="0">
                            <a:solidFill>
                              <a:srgbClr val="0070C0"/>
                            </a:solidFill>
                            <a:effectLst/>
                            <a:latin typeface="Arial" panose="020B0604020202020204" pitchFamily="34" charset="0"/>
                            <a:ea typeface="Calibri"/>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base">
                            <a:lnSpc>
                              <a:spcPct val="115000"/>
                            </a:lnSpc>
                            <a:spcAft>
                              <a:spcPts val="0"/>
                            </a:spcAft>
                            <a:tabLst>
                              <a:tab pos="90170" algn="l"/>
                              <a:tab pos="540385" algn="l"/>
                            </a:tabLst>
                          </a:pPr>
                          <a:endParaRPr lang="tr-TR" sz="11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base">
                            <a:lnSpc>
                              <a:spcPct val="115000"/>
                            </a:lnSpc>
                            <a:spcAft>
                              <a:spcPts val="0"/>
                            </a:spcAft>
                            <a:tabLst>
                              <a:tab pos="90170" algn="l"/>
                              <a:tab pos="540385" algn="l"/>
                            </a:tabLst>
                          </a:pPr>
                          <a:endParaRPr lang="tr-TR" sz="11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base">
                            <a:lnSpc>
                              <a:spcPct val="115000"/>
                            </a:lnSpc>
                            <a:spcAft>
                              <a:spcPts val="0"/>
                            </a:spcAft>
                            <a:tabLst>
                              <a:tab pos="90170" algn="l"/>
                              <a:tab pos="540385" algn="l"/>
                            </a:tabLst>
                          </a:pPr>
                          <a:endParaRPr lang="tr-TR" sz="11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base">
                            <a:lnSpc>
                              <a:spcPct val="115000"/>
                            </a:lnSpc>
                            <a:spcAft>
                              <a:spcPts val="0"/>
                            </a:spcAft>
                            <a:tabLst>
                              <a:tab pos="90170" algn="l"/>
                              <a:tab pos="540385" algn="l"/>
                            </a:tabLst>
                          </a:pPr>
                          <a:endParaRPr lang="tr-TR" sz="11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base">
                            <a:lnSpc>
                              <a:spcPct val="115000"/>
                            </a:lnSpc>
                            <a:spcAft>
                              <a:spcPts val="0"/>
                            </a:spcAft>
                            <a:tabLst>
                              <a:tab pos="90170" algn="l"/>
                              <a:tab pos="540385" algn="l"/>
                            </a:tabLst>
                          </a:pPr>
                          <a:endParaRPr lang="tr-TR" sz="11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base">
                            <a:lnSpc>
                              <a:spcPct val="115000"/>
                            </a:lnSpc>
                            <a:spcAft>
                              <a:spcPts val="0"/>
                            </a:spcAft>
                            <a:tabLst>
                              <a:tab pos="90170" algn="l"/>
                              <a:tab pos="540385" algn="l"/>
                            </a:tabLst>
                          </a:pPr>
                          <a:endParaRPr lang="tr-TR" sz="11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base">
                            <a:lnSpc>
                              <a:spcPct val="115000"/>
                            </a:lnSpc>
                            <a:spcAft>
                              <a:spcPts val="0"/>
                            </a:spcAft>
                            <a:tabLst>
                              <a:tab pos="90170" algn="l"/>
                              <a:tab pos="540385" algn="l"/>
                            </a:tabLst>
                          </a:pPr>
                          <a:endParaRPr lang="tr-TR" sz="1100" dirty="0">
                            <a:effectLst/>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7338">
                    <a:tc>
                      <a:txBody>
                        <a:bodyPr/>
                        <a:lstStyle/>
                        <a:p>
                          <a:pPr algn="ctr" fontAlgn="base">
                            <a:lnSpc>
                              <a:spcPct val="115000"/>
                            </a:lnSpc>
                            <a:spcAft>
                              <a:spcPts val="0"/>
                            </a:spcAft>
                            <a:tabLst>
                              <a:tab pos="90170" algn="l"/>
                              <a:tab pos="540385" algn="l"/>
                            </a:tabLst>
                          </a:pPr>
                          <a:r>
                            <a:rPr lang="tr-TR" sz="1200" b="1" dirty="0">
                              <a:solidFill>
                                <a:srgbClr val="000000"/>
                              </a:solidFill>
                              <a:effectLst/>
                              <a:latin typeface="Arial" panose="020B0604020202020204" pitchFamily="34" charset="0"/>
                              <a:ea typeface="Calibri"/>
                              <a:cs typeface="Arial" panose="020B0604020202020204" pitchFamily="34" charset="0"/>
                            </a:rPr>
                            <a:t> </a:t>
                          </a:r>
                          <a:r>
                            <a:rPr lang="tr-TR" sz="1200" b="1" dirty="0" err="1" smtClean="0">
                              <a:solidFill>
                                <a:srgbClr val="000000"/>
                              </a:solidFill>
                              <a:effectLst/>
                              <a:latin typeface="Arial" panose="020B0604020202020204" pitchFamily="34" charset="0"/>
                              <a:ea typeface="Calibri"/>
                              <a:cs typeface="Arial" panose="020B0604020202020204" pitchFamily="34" charset="0"/>
                            </a:rPr>
                            <a:t>Material</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tr-T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109677" t="-114504" r="-606452" b="-241985"/>
                          </a:stretch>
                        </a:blipFill>
                      </a:tcPr>
                    </a:tc>
                    <a:tc>
                      <a:txBody>
                        <a:bodyPr/>
                        <a:lstStyle/>
                        <a:p>
                          <a:pPr algn="ctr" fontAlgn="base">
                            <a:lnSpc>
                              <a:spcPct val="115000"/>
                            </a:lnSpc>
                            <a:spcAft>
                              <a:spcPts val="0"/>
                            </a:spcAft>
                            <a:tabLst>
                              <a:tab pos="90170" algn="l"/>
                              <a:tab pos="540385" algn="l"/>
                            </a:tabLst>
                          </a:pPr>
                          <a:endParaRPr lang="tr-TR" sz="1200" b="1" dirty="0" smtClean="0">
                            <a:solidFill>
                              <a:srgbClr val="000000"/>
                            </a:solidFill>
                            <a:effectLst/>
                            <a:latin typeface="Arial" panose="020B0604020202020204" pitchFamily="34" charset="0"/>
                            <a:ea typeface="Calibri"/>
                            <a:cs typeface="Arial" panose="020B0604020202020204" pitchFamily="34" charset="0"/>
                          </a:endParaRPr>
                        </a:p>
                        <a:p>
                          <a:pPr algn="ctr" fontAlgn="base">
                            <a:lnSpc>
                              <a:spcPct val="115000"/>
                            </a:lnSpc>
                            <a:spcAft>
                              <a:spcPts val="0"/>
                            </a:spcAft>
                            <a:tabLst>
                              <a:tab pos="90170" algn="l"/>
                              <a:tab pos="540385" algn="l"/>
                            </a:tabLst>
                          </a:pPr>
                          <a:r>
                            <a:rPr lang="tr-TR" sz="1200" b="1" dirty="0" smtClean="0">
                              <a:solidFill>
                                <a:srgbClr val="000000"/>
                              </a:solidFill>
                              <a:effectLst/>
                              <a:latin typeface="Arial" panose="020B0604020202020204" pitchFamily="34" charset="0"/>
                              <a:ea typeface="Calibri"/>
                              <a:cs typeface="Arial" panose="020B0604020202020204" pitchFamily="34" charset="0"/>
                            </a:rPr>
                            <a:t>n</a:t>
                          </a:r>
                          <a:endParaRPr lang="tr-TR" sz="1200" dirty="0">
                            <a:effectLst/>
                            <a:latin typeface="Arial" panose="020B0604020202020204" pitchFamily="34" charset="0"/>
                            <a:ea typeface="Calibri"/>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tr-T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183478" t="-114504" r="-266522" b="-241985"/>
                          </a:stretch>
                        </a:blipFill>
                      </a:tcPr>
                    </a:tc>
                    <a:tc>
                      <a:txBody>
                        <a:bodyPr/>
                        <a:lstStyle/>
                        <a:p>
                          <a:pPr algn="ctr" fontAlgn="base">
                            <a:lnSpc>
                              <a:spcPct val="115000"/>
                            </a:lnSpc>
                            <a:spcAft>
                              <a:spcPts val="0"/>
                            </a:spcAft>
                            <a:tabLst>
                              <a:tab pos="90170" algn="l"/>
                              <a:tab pos="540385" algn="l"/>
                            </a:tabLst>
                          </a:pPr>
                          <a:endParaRPr lang="tr-TR" sz="1200" b="1" dirty="0" smtClean="0">
                            <a:solidFill>
                              <a:srgbClr val="000000"/>
                            </a:solidFill>
                            <a:effectLst/>
                            <a:latin typeface="Arial" panose="020B0604020202020204" pitchFamily="34" charset="0"/>
                            <a:ea typeface="Calibri"/>
                            <a:cs typeface="Arial" panose="020B0604020202020204" pitchFamily="34" charset="0"/>
                          </a:endParaRPr>
                        </a:p>
                        <a:p>
                          <a:pPr algn="ctr" fontAlgn="base">
                            <a:lnSpc>
                              <a:spcPct val="115000"/>
                            </a:lnSpc>
                            <a:spcAft>
                              <a:spcPts val="0"/>
                            </a:spcAft>
                            <a:tabLst>
                              <a:tab pos="90170" algn="l"/>
                              <a:tab pos="540385" algn="l"/>
                            </a:tabLst>
                          </a:pPr>
                          <a:r>
                            <a:rPr lang="tr-TR" sz="1200" b="1" dirty="0" err="1" smtClean="0">
                              <a:solidFill>
                                <a:srgbClr val="000000"/>
                              </a:solidFill>
                              <a:effectLst/>
                              <a:latin typeface="Arial" panose="020B0604020202020204" pitchFamily="34" charset="0"/>
                              <a:ea typeface="Calibri"/>
                              <a:cs typeface="Arial" panose="020B0604020202020204" pitchFamily="34" charset="0"/>
                            </a:rPr>
                            <a:t>Ogt</a:t>
                          </a:r>
                          <a:endParaRPr lang="tr-TR" sz="1200" dirty="0">
                            <a:effectLst/>
                            <a:latin typeface="Arial" panose="020B0604020202020204" pitchFamily="34" charset="0"/>
                            <a:ea typeface="Calibri"/>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spcAft>
                              <a:spcPts val="0"/>
                            </a:spcAft>
                            <a:tabLst>
                              <a:tab pos="90170" algn="l"/>
                              <a:tab pos="540385" algn="l"/>
                            </a:tabLst>
                          </a:pPr>
                          <a:endParaRPr lang="tr-TR" sz="1200" b="1" dirty="0" smtClean="0">
                            <a:solidFill>
                              <a:srgbClr val="000000"/>
                            </a:solidFill>
                            <a:effectLst/>
                            <a:latin typeface="Arial" panose="020B0604020202020204" pitchFamily="34" charset="0"/>
                            <a:ea typeface="Calibri"/>
                            <a:cs typeface="Arial" panose="020B0604020202020204" pitchFamily="34" charset="0"/>
                          </a:endParaRPr>
                        </a:p>
                        <a:p>
                          <a:pPr algn="ctr" fontAlgn="base">
                            <a:lnSpc>
                              <a:spcPct val="115000"/>
                            </a:lnSpc>
                            <a:spcAft>
                              <a:spcPts val="0"/>
                            </a:spcAft>
                            <a:tabLst>
                              <a:tab pos="90170" algn="l"/>
                              <a:tab pos="540385" algn="l"/>
                            </a:tabLst>
                          </a:pPr>
                          <a:r>
                            <a:rPr lang="tr-TR" sz="1200" b="1" dirty="0" err="1" smtClean="0">
                              <a:solidFill>
                                <a:srgbClr val="000000"/>
                              </a:solidFill>
                              <a:effectLst/>
                              <a:latin typeface="Arial" panose="020B0604020202020204" pitchFamily="34" charset="0"/>
                              <a:ea typeface="Calibri"/>
                              <a:cs typeface="Arial" panose="020B0604020202020204" pitchFamily="34" charset="0"/>
                            </a:rPr>
                            <a:t>Osd</a:t>
                          </a:r>
                          <a:endParaRPr lang="tr-TR" sz="1200" dirty="0">
                            <a:effectLst/>
                            <a:latin typeface="Arial" panose="020B0604020202020204" pitchFamily="34" charset="0"/>
                            <a:ea typeface="Calibri"/>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spcAft>
                              <a:spcPts val="0"/>
                            </a:spcAft>
                            <a:tabLst>
                              <a:tab pos="90170" algn="l"/>
                              <a:tab pos="540385" algn="l"/>
                            </a:tabLst>
                          </a:pPr>
                          <a:endParaRPr lang="tr-TR" sz="1200" b="1" dirty="0" smtClean="0">
                            <a:solidFill>
                              <a:srgbClr val="000000"/>
                            </a:solidFill>
                            <a:effectLst/>
                            <a:latin typeface="Arial" panose="020B0604020202020204" pitchFamily="34" charset="0"/>
                            <a:ea typeface="Calibri"/>
                            <a:cs typeface="Arial" panose="020B0604020202020204" pitchFamily="34" charset="0"/>
                          </a:endParaRPr>
                        </a:p>
                        <a:p>
                          <a:pPr algn="ctr" fontAlgn="base">
                            <a:lnSpc>
                              <a:spcPct val="115000"/>
                            </a:lnSpc>
                            <a:spcAft>
                              <a:spcPts val="0"/>
                            </a:spcAft>
                            <a:tabLst>
                              <a:tab pos="90170" algn="l"/>
                              <a:tab pos="540385" algn="l"/>
                            </a:tabLst>
                          </a:pPr>
                          <a:r>
                            <a:rPr lang="tr-TR" sz="1200" b="1" dirty="0" err="1" smtClean="0">
                              <a:solidFill>
                                <a:srgbClr val="000000"/>
                              </a:solidFill>
                              <a:effectLst/>
                              <a:latin typeface="Arial" panose="020B0604020202020204" pitchFamily="34" charset="0"/>
                              <a:ea typeface="Calibri"/>
                              <a:cs typeface="Arial" panose="020B0604020202020204" pitchFamily="34" charset="0"/>
                            </a:rPr>
                            <a:t>Gs</a:t>
                          </a:r>
                          <a:endParaRPr lang="tr-TR" sz="1200" dirty="0">
                            <a:effectLst/>
                            <a:latin typeface="Arial" panose="020B0604020202020204" pitchFamily="34" charset="0"/>
                            <a:ea typeface="Calibri"/>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15000"/>
                            </a:lnSpc>
                            <a:spcAft>
                              <a:spcPts val="0"/>
                            </a:spcAft>
                            <a:tabLst>
                              <a:tab pos="90170" algn="l"/>
                              <a:tab pos="540385" algn="l"/>
                            </a:tabLst>
                          </a:pPr>
                          <a:endParaRPr lang="tr-TR" sz="1200" b="1" dirty="0" smtClean="0">
                            <a:solidFill>
                              <a:srgbClr val="000000"/>
                            </a:solidFill>
                            <a:effectLst/>
                            <a:latin typeface="Arial" panose="020B0604020202020204" pitchFamily="34" charset="0"/>
                            <a:ea typeface="Calibri"/>
                            <a:cs typeface="Arial" panose="020B0604020202020204" pitchFamily="34" charset="0"/>
                          </a:endParaRPr>
                        </a:p>
                        <a:p>
                          <a:pPr algn="ctr" fontAlgn="base">
                            <a:lnSpc>
                              <a:spcPct val="115000"/>
                            </a:lnSpc>
                            <a:spcAft>
                              <a:spcPts val="0"/>
                            </a:spcAft>
                            <a:tabLst>
                              <a:tab pos="90170" algn="l"/>
                              <a:tab pos="540385" algn="l"/>
                            </a:tabLst>
                          </a:pPr>
                          <a:r>
                            <a:rPr lang="tr-TR" sz="1200" b="1" dirty="0" err="1" smtClean="0">
                              <a:solidFill>
                                <a:srgbClr val="000000"/>
                              </a:solidFill>
                              <a:effectLst/>
                              <a:latin typeface="Arial" panose="020B0604020202020204" pitchFamily="34" charset="0"/>
                              <a:ea typeface="Calibri"/>
                              <a:cs typeface="Arial" panose="020B0604020202020204" pitchFamily="34" charset="0"/>
                            </a:rPr>
                            <a:t>ysn</a:t>
                          </a:r>
                          <a:endParaRPr lang="tr-TR" sz="1200" dirty="0">
                            <a:effectLst/>
                            <a:latin typeface="Arial" panose="020B0604020202020204" pitchFamily="34" charset="0"/>
                            <a:ea typeface="Calibri"/>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9327">
                    <a:tc>
                      <a:txBody>
                        <a:bodyPr/>
                        <a:lstStyle/>
                        <a:p>
                          <a:pPr algn="l" fontAlgn="base">
                            <a:lnSpc>
                              <a:spcPct val="115000"/>
                            </a:lnSpc>
                            <a:spcAft>
                              <a:spcPts val="0"/>
                            </a:spcAft>
                            <a:tabLst>
                              <a:tab pos="90170" algn="l"/>
                              <a:tab pos="540385" algn="l"/>
                            </a:tabLst>
                          </a:pPr>
                          <a:r>
                            <a:rPr lang="tr-TR" sz="1200" b="1" dirty="0" err="1" smtClean="0">
                              <a:solidFill>
                                <a:srgbClr val="000000"/>
                              </a:solidFill>
                              <a:effectLst/>
                              <a:latin typeface="Arial" panose="020B0604020202020204" pitchFamily="34" charset="0"/>
                              <a:ea typeface="Calibri"/>
                              <a:cs typeface="Arial" panose="020B0604020202020204" pitchFamily="34" charset="0"/>
                            </a:rPr>
                            <a:t>Tent</a:t>
                          </a:r>
                          <a:r>
                            <a:rPr lang="tr-TR" sz="1200" b="1" dirty="0" smtClean="0">
                              <a:solidFill>
                                <a:srgbClr val="000000"/>
                              </a:solidFill>
                              <a:effectLst/>
                              <a:latin typeface="Arial" panose="020B0604020202020204" pitchFamily="34" charset="0"/>
                              <a:ea typeface="Calibri"/>
                              <a:cs typeface="Arial" panose="020B0604020202020204" pitchFamily="34" charset="0"/>
                            </a:rPr>
                            <a:t> / </a:t>
                          </a:r>
                          <a:r>
                            <a:rPr lang="tr-TR" sz="1200" b="1" dirty="0" smtClean="0">
                              <a:solidFill>
                                <a:srgbClr val="0070C0"/>
                              </a:solidFill>
                              <a:effectLst/>
                              <a:latin typeface="Arial" panose="020B0604020202020204" pitchFamily="34" charset="0"/>
                              <a:ea typeface="Calibri"/>
                              <a:cs typeface="Arial" panose="020B0604020202020204" pitchFamily="34" charset="0"/>
                            </a:rPr>
                            <a:t>Çadır</a:t>
                          </a:r>
                          <a:endParaRPr lang="tr-TR" sz="1200" dirty="0">
                            <a:solidFill>
                              <a:srgbClr val="0070C0"/>
                            </a:solidFill>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ase">
                            <a:lnSpc>
                              <a:spcPct val="115000"/>
                            </a:lnSpc>
                            <a:spcAft>
                              <a:spcPts val="0"/>
                            </a:spcAft>
                            <a:tabLst>
                              <a:tab pos="90170" algn="l"/>
                              <a:tab pos="540385" algn="l"/>
                            </a:tabLst>
                          </a:pPr>
                          <a:r>
                            <a:rPr lang="tr-TR" sz="1200" dirty="0">
                              <a:solidFill>
                                <a:srgbClr val="000000"/>
                              </a:solidFill>
                              <a:effectLst/>
                              <a:latin typeface="Arial" panose="020B0604020202020204" pitchFamily="34" charset="0"/>
                              <a:ea typeface="Calibri"/>
                              <a:cs typeface="Arial" panose="020B0604020202020204" pitchFamily="34" charset="0"/>
                            </a:rPr>
                            <a:t>235690</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ase">
                            <a:lnSpc>
                              <a:spcPct val="115000"/>
                            </a:lnSpc>
                            <a:spcAft>
                              <a:spcPts val="0"/>
                            </a:spcAft>
                            <a:tabLst>
                              <a:tab pos="90170"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33</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ase">
                            <a:lnSpc>
                              <a:spcPct val="115000"/>
                            </a:lnSpc>
                            <a:spcAft>
                              <a:spcPts val="0"/>
                            </a:spcAft>
                            <a:tabLst>
                              <a:tab pos="90170"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7142,121≈ 7142</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ase">
                            <a:lnSpc>
                              <a:spcPct val="115000"/>
                            </a:lnSpc>
                            <a:spcAft>
                              <a:spcPts val="0"/>
                            </a:spcAft>
                            <a:tabLst>
                              <a:tab pos="90170"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19,567</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ase">
                            <a:lnSpc>
                              <a:spcPct val="115000"/>
                            </a:lnSpc>
                            <a:spcAft>
                              <a:spcPts val="0"/>
                            </a:spcAft>
                            <a:tabLst>
                              <a:tab pos="90170"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30</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ase">
                            <a:lnSpc>
                              <a:spcPct val="115000"/>
                            </a:lnSpc>
                            <a:spcAft>
                              <a:spcPts val="0"/>
                            </a:spcAft>
                            <a:tabLst>
                              <a:tab pos="90170"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7142,121</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ase">
                            <a:lnSpc>
                              <a:spcPct val="115000"/>
                            </a:lnSpc>
                            <a:spcAft>
                              <a:spcPts val="0"/>
                            </a:spcAft>
                            <a:tabLst>
                              <a:tab pos="90170"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7729,131 ≈ 7729</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r h="420624">
                    <a:tc>
                      <a:txBody>
                        <a:bodyPr/>
                        <a:lstStyle/>
                        <a:p>
                          <a:pPr algn="l" fontAlgn="base">
                            <a:lnSpc>
                              <a:spcPct val="115000"/>
                            </a:lnSpc>
                            <a:spcAft>
                              <a:spcPts val="0"/>
                            </a:spcAft>
                            <a:tabLst>
                              <a:tab pos="90170" algn="l"/>
                              <a:tab pos="540385" algn="l"/>
                            </a:tabLst>
                          </a:pPr>
                          <a:r>
                            <a:rPr lang="tr-TR" sz="1200" b="1" dirty="0" err="1" smtClean="0">
                              <a:solidFill>
                                <a:srgbClr val="000000"/>
                              </a:solidFill>
                              <a:effectLst/>
                              <a:latin typeface="Arial" panose="020B0604020202020204" pitchFamily="34" charset="0"/>
                              <a:ea typeface="Calibri"/>
                              <a:cs typeface="Arial" panose="020B0604020202020204" pitchFamily="34" charset="0"/>
                            </a:rPr>
                            <a:t>Blanket</a:t>
                          </a:r>
                          <a:r>
                            <a:rPr lang="tr-TR" sz="1200" b="1" dirty="0" smtClean="0">
                              <a:solidFill>
                                <a:srgbClr val="000000"/>
                              </a:solidFill>
                              <a:effectLst/>
                              <a:latin typeface="Arial" panose="020B0604020202020204" pitchFamily="34" charset="0"/>
                              <a:ea typeface="Calibri"/>
                              <a:cs typeface="Arial" panose="020B0604020202020204" pitchFamily="34" charset="0"/>
                            </a:rPr>
                            <a:t> / </a:t>
                          </a:r>
                          <a:r>
                            <a:rPr lang="tr-TR" sz="1200" b="1" dirty="0" smtClean="0">
                              <a:solidFill>
                                <a:srgbClr val="0070C0"/>
                              </a:solidFill>
                              <a:effectLst/>
                              <a:latin typeface="Arial" panose="020B0604020202020204" pitchFamily="34" charset="0"/>
                              <a:ea typeface="Calibri"/>
                              <a:cs typeface="Arial" panose="020B0604020202020204" pitchFamily="34" charset="0"/>
                            </a:rPr>
                            <a:t>Battaniye</a:t>
                          </a:r>
                          <a:endParaRPr lang="tr-TR" sz="1200" dirty="0">
                            <a:solidFill>
                              <a:srgbClr val="0070C0"/>
                            </a:solidFill>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540385" algn="l"/>
                            </a:tabLst>
                          </a:pPr>
                          <a:r>
                            <a:rPr lang="tr-TR" sz="1200" dirty="0">
                              <a:solidFill>
                                <a:srgbClr val="000000"/>
                              </a:solidFill>
                              <a:effectLst/>
                              <a:latin typeface="Arial" panose="020B0604020202020204" pitchFamily="34" charset="0"/>
                              <a:ea typeface="Calibri"/>
                              <a:cs typeface="Arial" panose="020B0604020202020204" pitchFamily="34" charset="0"/>
                            </a:rPr>
                            <a:t>478346</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33</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14495,333≈14495</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39,713</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30</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14495,333</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15686,723≈15687</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r>
                  <a:tr h="299327">
                    <a:tc>
                      <a:txBody>
                        <a:bodyPr/>
                        <a:lstStyle/>
                        <a:p>
                          <a:pPr algn="l" fontAlgn="base">
                            <a:lnSpc>
                              <a:spcPct val="115000"/>
                            </a:lnSpc>
                            <a:spcAft>
                              <a:spcPts val="0"/>
                            </a:spcAft>
                            <a:tabLst>
                              <a:tab pos="90170" algn="l"/>
                              <a:tab pos="540385" algn="l"/>
                            </a:tabLst>
                          </a:pPr>
                          <a:r>
                            <a:rPr lang="tr-TR" sz="1200" b="1" dirty="0" err="1" smtClean="0">
                              <a:solidFill>
                                <a:srgbClr val="000000"/>
                              </a:solidFill>
                              <a:effectLst/>
                              <a:latin typeface="Arial" panose="020B0604020202020204" pitchFamily="34" charset="0"/>
                              <a:ea typeface="Calibri"/>
                              <a:cs typeface="Arial" panose="020B0604020202020204" pitchFamily="34" charset="0"/>
                            </a:rPr>
                            <a:t>Bed</a:t>
                          </a:r>
                          <a:r>
                            <a:rPr lang="tr-TR" sz="1200" b="1" dirty="0" smtClean="0">
                              <a:solidFill>
                                <a:srgbClr val="000000"/>
                              </a:solidFill>
                              <a:effectLst/>
                              <a:latin typeface="Arial" panose="020B0604020202020204" pitchFamily="34" charset="0"/>
                              <a:ea typeface="Calibri"/>
                              <a:cs typeface="Arial" panose="020B0604020202020204" pitchFamily="34" charset="0"/>
                            </a:rPr>
                            <a:t> / </a:t>
                          </a:r>
                          <a:r>
                            <a:rPr lang="tr-TR" sz="1200" b="1" dirty="0" smtClean="0">
                              <a:solidFill>
                                <a:srgbClr val="0070C0"/>
                              </a:solidFill>
                              <a:effectLst/>
                              <a:latin typeface="Arial" panose="020B0604020202020204" pitchFamily="34" charset="0"/>
                              <a:ea typeface="Calibri"/>
                              <a:cs typeface="Arial" panose="020B0604020202020204" pitchFamily="34" charset="0"/>
                            </a:rPr>
                            <a:t>Yatak</a:t>
                          </a:r>
                          <a:endParaRPr lang="tr-TR" sz="1200" dirty="0">
                            <a:solidFill>
                              <a:srgbClr val="0070C0"/>
                            </a:solidFill>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540385" algn="l"/>
                            </a:tabLst>
                          </a:pPr>
                          <a:r>
                            <a:rPr lang="tr-TR" sz="1200" dirty="0">
                              <a:solidFill>
                                <a:srgbClr val="000000"/>
                              </a:solidFill>
                              <a:effectLst/>
                              <a:latin typeface="Arial" panose="020B0604020202020204" pitchFamily="34" charset="0"/>
                              <a:ea typeface="Calibri"/>
                              <a:cs typeface="Arial" panose="020B0604020202020204" pitchFamily="34" charset="0"/>
                            </a:rPr>
                            <a:t>23345</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33</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endParaRPr lang="tr-TR"/>
                        </a:p>
                      </a:txBody>
                      <a:tcPr marL="68580" marR="68580" marT="0" marB="0" anchor="ctr">
                        <a:lnL>
                          <a:noFill/>
                        </a:lnL>
                        <a:lnR>
                          <a:noFill/>
                        </a:lnR>
                        <a:lnT>
                          <a:noFill/>
                        </a:lnT>
                        <a:lnB>
                          <a:noFill/>
                        </a:lnB>
                        <a:blipFill rotWithShape="1">
                          <a:blip r:embed="rId2"/>
                          <a:stretch>
                            <a:fillRect l="-183478" t="-814286" r="-266522" b="-306122"/>
                          </a:stretch>
                        </a:blipFill>
                      </a:tcPr>
                    </a:tc>
                    <a:tc>
                      <a:txBody>
                        <a:bodyPr/>
                        <a:lstStyle/>
                        <a:p>
                          <a:pPr algn="ctr" fontAlgn="base">
                            <a:lnSpc>
                              <a:spcPct val="115000"/>
                            </a:lnSpc>
                            <a:spcAft>
                              <a:spcPts val="0"/>
                            </a:spcAft>
                            <a:tabLst>
                              <a:tab pos="90170"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1,938</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30</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707,424</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540385" algn="l"/>
                            </a:tabLst>
                          </a:pPr>
                          <a:r>
                            <a:rPr lang="tr-TR" sz="1200">
                              <a:solidFill>
                                <a:srgbClr val="000000"/>
                              </a:solidFill>
                              <a:effectLst/>
                              <a:latin typeface="Arial" panose="020B0604020202020204" pitchFamily="34" charset="0"/>
                              <a:ea typeface="Calibri"/>
                              <a:cs typeface="Arial" panose="020B0604020202020204" pitchFamily="34" charset="0"/>
                            </a:rPr>
                            <a:t>765,564 ≈ 766</a:t>
                          </a:r>
                          <a:endParaRPr lang="tr-TR" sz="120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r>
                  <a:tr h="420624">
                    <a:tc>
                      <a:txBody>
                        <a:bodyPr/>
                        <a:lstStyle/>
                        <a:p>
                          <a:pPr algn="l" fontAlgn="base">
                            <a:lnSpc>
                              <a:spcPct val="115000"/>
                            </a:lnSpc>
                            <a:spcAft>
                              <a:spcPts val="0"/>
                            </a:spcAft>
                            <a:tabLst>
                              <a:tab pos="90170" algn="l"/>
                              <a:tab pos="540385" algn="l"/>
                            </a:tabLst>
                          </a:pPr>
                          <a:r>
                            <a:rPr lang="tr-TR" sz="1200" b="1" dirty="0" err="1" smtClean="0">
                              <a:effectLst/>
                              <a:latin typeface="Arial" panose="020B0604020202020204" pitchFamily="34" charset="0"/>
                              <a:ea typeface="Calibri"/>
                              <a:cs typeface="Arial" panose="020B0604020202020204" pitchFamily="34" charset="0"/>
                            </a:rPr>
                            <a:t>Heater</a:t>
                          </a:r>
                          <a:r>
                            <a:rPr lang="tr-TR" sz="1200" b="1" dirty="0" smtClean="0">
                              <a:effectLst/>
                              <a:latin typeface="Arial" panose="020B0604020202020204" pitchFamily="34" charset="0"/>
                              <a:ea typeface="Calibri"/>
                              <a:cs typeface="Arial" panose="020B0604020202020204" pitchFamily="34" charset="0"/>
                            </a:rPr>
                            <a:t> / </a:t>
                          </a:r>
                          <a:r>
                            <a:rPr lang="tr-TR" sz="1200" b="1" dirty="0" smtClean="0">
                              <a:solidFill>
                                <a:srgbClr val="0070C0"/>
                              </a:solidFill>
                              <a:effectLst/>
                              <a:latin typeface="Arial" panose="020B0604020202020204" pitchFamily="34" charset="0"/>
                              <a:ea typeface="Calibri"/>
                              <a:cs typeface="Arial" panose="020B0604020202020204" pitchFamily="34" charset="0"/>
                            </a:rPr>
                            <a:t>Isıtıcı</a:t>
                          </a:r>
                          <a:endParaRPr lang="tr-TR" sz="1200" dirty="0">
                            <a:solidFill>
                              <a:srgbClr val="0070C0"/>
                            </a:solidFill>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540385" algn="l"/>
                            </a:tabLst>
                          </a:pPr>
                          <a:r>
                            <a:rPr lang="tr-TR" sz="1200">
                              <a:effectLst/>
                              <a:latin typeface="Arial" panose="020B0604020202020204" pitchFamily="34" charset="0"/>
                              <a:ea typeface="Calibri"/>
                              <a:cs typeface="Arial" panose="020B0604020202020204" pitchFamily="34" charset="0"/>
                            </a:rPr>
                            <a:t>152820</a:t>
                          </a: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540385" algn="l"/>
                            </a:tabLst>
                          </a:pPr>
                          <a:r>
                            <a:rPr lang="tr-TR" sz="1200" dirty="0">
                              <a:effectLst/>
                              <a:latin typeface="Arial" panose="020B0604020202020204" pitchFamily="34" charset="0"/>
                              <a:ea typeface="Calibri"/>
                              <a:cs typeface="Arial" panose="020B0604020202020204" pitchFamily="34" charset="0"/>
                            </a:rPr>
                            <a:t>33</a:t>
                          </a: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540385" algn="l"/>
                            </a:tabLst>
                          </a:pPr>
                          <a:r>
                            <a:rPr lang="tr-TR" sz="1200">
                              <a:effectLst/>
                              <a:latin typeface="Arial" panose="020B0604020202020204" pitchFamily="34" charset="0"/>
                              <a:ea typeface="Calibri"/>
                              <a:cs typeface="Arial" panose="020B0604020202020204" pitchFamily="34" charset="0"/>
                            </a:rPr>
                            <a:t>4630,909≈4631</a:t>
                          </a: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540385" algn="l"/>
                            </a:tabLst>
                          </a:pPr>
                          <a:r>
                            <a:rPr lang="tr-TR" sz="1200">
                              <a:effectLst/>
                              <a:latin typeface="Arial" panose="020B0604020202020204" pitchFamily="34" charset="0"/>
                              <a:ea typeface="Calibri"/>
                              <a:cs typeface="Arial" panose="020B0604020202020204" pitchFamily="34" charset="0"/>
                            </a:rPr>
                            <a:t>12,687</a:t>
                          </a: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540385" algn="l"/>
                            </a:tabLst>
                          </a:pPr>
                          <a:r>
                            <a:rPr lang="tr-TR" sz="1200">
                              <a:effectLst/>
                              <a:latin typeface="Arial" panose="020B0604020202020204" pitchFamily="34" charset="0"/>
                              <a:ea typeface="Calibri"/>
                              <a:cs typeface="Arial" panose="020B0604020202020204" pitchFamily="34" charset="0"/>
                            </a:rPr>
                            <a:t>30</a:t>
                          </a: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540385" algn="l"/>
                            </a:tabLst>
                          </a:pPr>
                          <a:r>
                            <a:rPr lang="tr-TR" sz="1200">
                              <a:effectLst/>
                              <a:latin typeface="Arial" panose="020B0604020202020204" pitchFamily="34" charset="0"/>
                              <a:ea typeface="Calibri"/>
                              <a:cs typeface="Arial" panose="020B0604020202020204" pitchFamily="34" charset="0"/>
                            </a:rPr>
                            <a:t>4630,909</a:t>
                          </a:r>
                        </a:p>
                      </a:txBody>
                      <a:tcPr marL="68580" marR="68580" marT="0" marB="0" anchor="ctr">
                        <a:lnL>
                          <a:noFill/>
                        </a:lnL>
                        <a:lnR>
                          <a:noFill/>
                        </a:lnR>
                        <a:lnT>
                          <a:noFill/>
                        </a:lnT>
                        <a:lnB>
                          <a:noFill/>
                        </a:lnB>
                      </a:tcPr>
                    </a:tc>
                    <a:tc>
                      <a:txBody>
                        <a:bodyPr/>
                        <a:lstStyle/>
                        <a:p>
                          <a:pPr algn="ctr" fontAlgn="base">
                            <a:lnSpc>
                              <a:spcPct val="115000"/>
                            </a:lnSpc>
                            <a:spcAft>
                              <a:spcPts val="0"/>
                            </a:spcAft>
                            <a:tabLst>
                              <a:tab pos="90170" algn="l"/>
                              <a:tab pos="540385" algn="l"/>
                            </a:tabLst>
                          </a:pPr>
                          <a:r>
                            <a:rPr lang="tr-TR" sz="1200" dirty="0">
                              <a:effectLst/>
                              <a:latin typeface="Arial" panose="020B0604020202020204" pitchFamily="34" charset="0"/>
                              <a:ea typeface="Calibri"/>
                              <a:cs typeface="Arial" panose="020B0604020202020204" pitchFamily="34" charset="0"/>
                            </a:rPr>
                            <a:t>5011,519 ≈ 5012</a:t>
                          </a:r>
                        </a:p>
                      </a:txBody>
                      <a:tcPr marL="68580" marR="68580" marT="0" marB="0" anchor="ctr">
                        <a:lnL>
                          <a:noFill/>
                        </a:lnL>
                        <a:lnR>
                          <a:noFill/>
                        </a:lnR>
                        <a:lnT>
                          <a:noFill/>
                        </a:lnT>
                        <a:lnB>
                          <a:noFill/>
                        </a:lnB>
                      </a:tcPr>
                    </a:tc>
                  </a:tr>
                  <a:tr h="420624">
                    <a:tc>
                      <a:txBody>
                        <a:bodyPr/>
                        <a:lstStyle/>
                        <a:p>
                          <a:pPr algn="l" fontAlgn="base">
                            <a:lnSpc>
                              <a:spcPct val="115000"/>
                            </a:lnSpc>
                            <a:spcAft>
                              <a:spcPts val="0"/>
                            </a:spcAft>
                            <a:tabLst>
                              <a:tab pos="90170" algn="l"/>
                              <a:tab pos="540385" algn="l"/>
                            </a:tabLst>
                          </a:pPr>
                          <a:r>
                            <a:rPr lang="tr-TR" sz="1200" b="1" dirty="0" smtClean="0">
                              <a:solidFill>
                                <a:srgbClr val="000000"/>
                              </a:solidFill>
                              <a:effectLst/>
                              <a:latin typeface="Arial" panose="020B0604020202020204" pitchFamily="34" charset="0"/>
                              <a:ea typeface="Calibri"/>
                              <a:cs typeface="Arial" panose="020B0604020202020204" pitchFamily="34" charset="0"/>
                            </a:rPr>
                            <a:t>Kitchen / </a:t>
                          </a:r>
                          <a:r>
                            <a:rPr lang="tr-TR" sz="1200" b="1" dirty="0" smtClean="0">
                              <a:solidFill>
                                <a:srgbClr val="0070C0"/>
                              </a:solidFill>
                              <a:effectLst/>
                              <a:latin typeface="Arial" panose="020B0604020202020204" pitchFamily="34" charset="0"/>
                              <a:ea typeface="Calibri"/>
                              <a:cs typeface="Arial" panose="020B0604020202020204" pitchFamily="34" charset="0"/>
                            </a:rPr>
                            <a:t>Mutfak </a:t>
                          </a:r>
                          <a:r>
                            <a:rPr lang="tr-TR" sz="1200" b="1" dirty="0">
                              <a:solidFill>
                                <a:srgbClr val="0070C0"/>
                              </a:solidFill>
                              <a:effectLst/>
                              <a:latin typeface="Arial" panose="020B0604020202020204" pitchFamily="34" charset="0"/>
                              <a:ea typeface="Calibri"/>
                              <a:cs typeface="Arial" panose="020B0604020202020204" pitchFamily="34" charset="0"/>
                            </a:rPr>
                            <a:t>Seti</a:t>
                          </a:r>
                          <a:endParaRPr lang="tr-TR" sz="1200" dirty="0">
                            <a:solidFill>
                              <a:srgbClr val="0070C0"/>
                            </a:solidFill>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ase">
                            <a:lnSpc>
                              <a:spcPct val="115000"/>
                            </a:lnSpc>
                            <a:spcAft>
                              <a:spcPts val="0"/>
                            </a:spcAft>
                            <a:tabLst>
                              <a:tab pos="90170" algn="l"/>
                              <a:tab pos="540385" algn="l"/>
                            </a:tabLst>
                          </a:pPr>
                          <a:r>
                            <a:rPr lang="tr-TR" sz="1200" dirty="0">
                              <a:solidFill>
                                <a:srgbClr val="000000"/>
                              </a:solidFill>
                              <a:effectLst/>
                              <a:latin typeface="Arial" panose="020B0604020202020204" pitchFamily="34" charset="0"/>
                              <a:ea typeface="Calibri"/>
                              <a:cs typeface="Arial" panose="020B0604020202020204" pitchFamily="34" charset="0"/>
                            </a:rPr>
                            <a:t>11271</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ase">
                            <a:lnSpc>
                              <a:spcPct val="115000"/>
                            </a:lnSpc>
                            <a:spcAft>
                              <a:spcPts val="0"/>
                            </a:spcAft>
                            <a:tabLst>
                              <a:tab pos="90170" algn="l"/>
                              <a:tab pos="540385" algn="l"/>
                            </a:tabLst>
                          </a:pPr>
                          <a:r>
                            <a:rPr lang="tr-TR" sz="1200" dirty="0">
                              <a:solidFill>
                                <a:srgbClr val="000000"/>
                              </a:solidFill>
                              <a:effectLst/>
                              <a:latin typeface="Arial" panose="020B0604020202020204" pitchFamily="34" charset="0"/>
                              <a:ea typeface="Calibri"/>
                              <a:cs typeface="Arial" panose="020B0604020202020204" pitchFamily="34" charset="0"/>
                            </a:rPr>
                            <a:t>33</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ase">
                            <a:lnSpc>
                              <a:spcPct val="115000"/>
                            </a:lnSpc>
                            <a:spcAft>
                              <a:spcPts val="0"/>
                            </a:spcAft>
                            <a:tabLst>
                              <a:tab pos="90170" algn="l"/>
                              <a:tab pos="540385" algn="l"/>
                            </a:tabLst>
                          </a:pPr>
                          <a:r>
                            <a:rPr lang="tr-TR" sz="1200" dirty="0">
                              <a:solidFill>
                                <a:srgbClr val="000000"/>
                              </a:solidFill>
                              <a:effectLst/>
                              <a:latin typeface="Arial" panose="020B0604020202020204" pitchFamily="34" charset="0"/>
                              <a:ea typeface="Calibri"/>
                              <a:cs typeface="Arial" panose="020B0604020202020204" pitchFamily="34" charset="0"/>
                            </a:rPr>
                            <a:t>341,545≈342</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ase">
                            <a:lnSpc>
                              <a:spcPct val="115000"/>
                            </a:lnSpc>
                            <a:spcAft>
                              <a:spcPts val="0"/>
                            </a:spcAft>
                            <a:tabLst>
                              <a:tab pos="90170" algn="l"/>
                              <a:tab pos="540385" algn="l"/>
                            </a:tabLst>
                          </a:pPr>
                          <a:r>
                            <a:rPr lang="tr-TR" sz="1200" dirty="0">
                              <a:solidFill>
                                <a:srgbClr val="000000"/>
                              </a:solidFill>
                              <a:effectLst/>
                              <a:latin typeface="Arial" panose="020B0604020202020204" pitchFamily="34" charset="0"/>
                              <a:ea typeface="Calibri"/>
                              <a:cs typeface="Arial" panose="020B0604020202020204" pitchFamily="34" charset="0"/>
                            </a:rPr>
                            <a:t>0,935</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ase">
                            <a:lnSpc>
                              <a:spcPct val="115000"/>
                            </a:lnSpc>
                            <a:spcAft>
                              <a:spcPts val="0"/>
                            </a:spcAft>
                            <a:tabLst>
                              <a:tab pos="90170" algn="l"/>
                              <a:tab pos="540385" algn="l"/>
                            </a:tabLst>
                          </a:pPr>
                          <a:r>
                            <a:rPr lang="tr-TR" sz="1200" dirty="0">
                              <a:solidFill>
                                <a:srgbClr val="000000"/>
                              </a:solidFill>
                              <a:effectLst/>
                              <a:latin typeface="Arial" panose="020B0604020202020204" pitchFamily="34" charset="0"/>
                              <a:ea typeface="Calibri"/>
                              <a:cs typeface="Arial" panose="020B0604020202020204" pitchFamily="34" charset="0"/>
                            </a:rPr>
                            <a:t>30</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ase">
                            <a:lnSpc>
                              <a:spcPct val="115000"/>
                            </a:lnSpc>
                            <a:spcAft>
                              <a:spcPts val="0"/>
                            </a:spcAft>
                            <a:tabLst>
                              <a:tab pos="90170" algn="l"/>
                              <a:tab pos="540385" algn="l"/>
                            </a:tabLst>
                          </a:pPr>
                          <a:r>
                            <a:rPr lang="tr-TR" sz="1200" dirty="0">
                              <a:solidFill>
                                <a:srgbClr val="000000"/>
                              </a:solidFill>
                              <a:effectLst/>
                              <a:latin typeface="Arial" panose="020B0604020202020204" pitchFamily="34" charset="0"/>
                              <a:ea typeface="Calibri"/>
                              <a:cs typeface="Arial" panose="020B0604020202020204" pitchFamily="34" charset="0"/>
                            </a:rPr>
                            <a:t>341,545</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ase">
                            <a:lnSpc>
                              <a:spcPct val="115000"/>
                            </a:lnSpc>
                            <a:spcAft>
                              <a:spcPts val="0"/>
                            </a:spcAft>
                            <a:tabLst>
                              <a:tab pos="90170" algn="l"/>
                              <a:tab pos="540385" algn="l"/>
                            </a:tabLst>
                          </a:pPr>
                          <a:r>
                            <a:rPr lang="tr-TR" sz="1200" dirty="0">
                              <a:solidFill>
                                <a:srgbClr val="000000"/>
                              </a:solidFill>
                              <a:effectLst/>
                              <a:latin typeface="Arial" panose="020B0604020202020204" pitchFamily="34" charset="0"/>
                              <a:ea typeface="Calibri"/>
                              <a:cs typeface="Arial" panose="020B0604020202020204" pitchFamily="34" charset="0"/>
                            </a:rPr>
                            <a:t>369,595 ≈ 370</a:t>
                          </a:r>
                          <a:endParaRPr lang="tr-TR" sz="1200" dirty="0">
                            <a:effectLst/>
                            <a:latin typeface="Arial" panose="020B0604020202020204" pitchFamily="34" charset="0"/>
                            <a:ea typeface="Calibri"/>
                            <a:cs typeface="Arial" panose="020B0604020202020204" pitchFamily="34"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mc:Fallback>
      </mc:AlternateContent>
    </p:spTree>
    <p:extLst>
      <p:ext uri="{BB962C8B-B14F-4D97-AF65-F5344CB8AC3E}">
        <p14:creationId xmlns:p14="http://schemas.microsoft.com/office/powerpoint/2010/main" val="39477769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404664"/>
            <a:ext cx="7543800" cy="6048672"/>
          </a:xfrm>
        </p:spPr>
        <p:txBody>
          <a:bodyPr>
            <a:normAutofit/>
          </a:bodyPr>
          <a:lstStyle/>
          <a:p>
            <a:pPr algn="just"/>
            <a:r>
              <a:rPr lang="en-US" dirty="0">
                <a:solidFill>
                  <a:schemeClr val="tx1"/>
                </a:solidFill>
                <a:latin typeface="Arial" pitchFamily="34" charset="0"/>
                <a:cs typeface="Arial" pitchFamily="34" charset="0"/>
              </a:rPr>
              <a:t>In the application, should be in store </a:t>
            </a:r>
            <a:r>
              <a:rPr lang="tr-TR" dirty="0" err="1" smtClean="0">
                <a:solidFill>
                  <a:schemeClr val="tx1"/>
                </a:solidFill>
                <a:latin typeface="Arial" pitchFamily="34" charset="0"/>
                <a:cs typeface="Arial" pitchFamily="34" charset="0"/>
              </a:rPr>
              <a:t>materials</a:t>
            </a:r>
            <a:r>
              <a:rPr lang="en-US" dirty="0" smtClean="0">
                <a:solidFill>
                  <a:schemeClr val="tx1"/>
                </a:solidFill>
                <a:latin typeface="Arial" pitchFamily="34" charset="0"/>
                <a:cs typeface="Arial" pitchFamily="34" charset="0"/>
              </a:rPr>
              <a:t> </a:t>
            </a:r>
            <a:r>
              <a:rPr lang="en-US" dirty="0">
                <a:solidFill>
                  <a:schemeClr val="tx1"/>
                </a:solidFill>
                <a:latin typeface="Arial" pitchFamily="34" charset="0"/>
                <a:cs typeface="Arial" pitchFamily="34" charset="0"/>
              </a:rPr>
              <a:t>were </a:t>
            </a:r>
            <a:r>
              <a:rPr lang="tr-TR" dirty="0" err="1" smtClean="0">
                <a:solidFill>
                  <a:schemeClr val="tx1"/>
                </a:solidFill>
                <a:latin typeface="Arial" pitchFamily="34" charset="0"/>
                <a:cs typeface="Arial" pitchFamily="34" charset="0"/>
              </a:rPr>
              <a:t>lowest</a:t>
            </a:r>
            <a:r>
              <a:rPr lang="tr-TR" dirty="0" smtClean="0">
                <a:solidFill>
                  <a:schemeClr val="tx1"/>
                </a:solidFill>
                <a:latin typeface="Arial" pitchFamily="34" charset="0"/>
                <a:cs typeface="Arial" pitchFamily="34" charset="0"/>
              </a:rPr>
              <a:t> (</a:t>
            </a:r>
            <a:r>
              <a:rPr lang="en-US" dirty="0" smtClean="0">
                <a:solidFill>
                  <a:schemeClr val="tx1"/>
                </a:solidFill>
                <a:latin typeface="Arial" pitchFamily="34" charset="0"/>
                <a:cs typeface="Arial" pitchFamily="34" charset="0"/>
              </a:rPr>
              <a:t>safety </a:t>
            </a:r>
            <a:r>
              <a:rPr lang="en-US" dirty="0">
                <a:solidFill>
                  <a:schemeClr val="tx1"/>
                </a:solidFill>
                <a:latin typeface="Arial" pitchFamily="34" charset="0"/>
                <a:cs typeface="Arial" pitchFamily="34" charset="0"/>
              </a:rPr>
              <a:t>stock level, the 7142 pieces for tents, 14495 pieces for blankets, 707 pieces for bed, 4631 pieces for heater and 342 pieces for kitchen </a:t>
            </a:r>
            <a:r>
              <a:rPr lang="en-US" dirty="0" smtClean="0">
                <a:solidFill>
                  <a:schemeClr val="tx1"/>
                </a:solidFill>
                <a:latin typeface="Arial" pitchFamily="34" charset="0"/>
                <a:cs typeface="Arial" pitchFamily="34" charset="0"/>
              </a:rPr>
              <a:t>sets</a:t>
            </a:r>
            <a:r>
              <a:rPr lang="tr-TR" dirty="0" smtClean="0">
                <a:solidFill>
                  <a:schemeClr val="tx1"/>
                </a:solidFill>
                <a:latin typeface="Arial" pitchFamily="34" charset="0"/>
                <a:cs typeface="Arial" pitchFamily="34" charset="0"/>
              </a:rPr>
              <a:t>) </a:t>
            </a:r>
            <a:r>
              <a:rPr lang="en-US" dirty="0" smtClean="0">
                <a:solidFill>
                  <a:schemeClr val="tx1"/>
                </a:solidFill>
                <a:latin typeface="Arial" pitchFamily="34" charset="0"/>
                <a:cs typeface="Arial" pitchFamily="34" charset="0"/>
              </a:rPr>
              <a:t>to </a:t>
            </a:r>
            <a:r>
              <a:rPr lang="en-US" dirty="0">
                <a:solidFill>
                  <a:schemeClr val="tx1"/>
                </a:solidFill>
                <a:latin typeface="Arial" pitchFamily="34" charset="0"/>
                <a:cs typeface="Arial" pitchFamily="34" charset="0"/>
              </a:rPr>
              <a:t>the simple average </a:t>
            </a:r>
            <a:r>
              <a:rPr lang="en-US" dirty="0" smtClean="0">
                <a:solidFill>
                  <a:schemeClr val="tx1"/>
                </a:solidFill>
                <a:latin typeface="Arial" pitchFamily="34" charset="0"/>
                <a:cs typeface="Arial" pitchFamily="34" charset="0"/>
              </a:rPr>
              <a:t>method</a:t>
            </a:r>
            <a:r>
              <a:rPr lang="tr-TR" dirty="0">
                <a:solidFill>
                  <a:schemeClr val="tx1"/>
                </a:solidFill>
                <a:latin typeface="Arial" pitchFamily="34" charset="0"/>
                <a:cs typeface="Arial" pitchFamily="34" charset="0"/>
              </a:rPr>
              <a:t> (</a:t>
            </a:r>
            <a:r>
              <a:rPr lang="tr-TR" dirty="0" err="1">
                <a:solidFill>
                  <a:schemeClr val="tx1"/>
                </a:solidFill>
                <a:latin typeface="Arial" pitchFamily="34" charset="0"/>
                <a:cs typeface="Arial" pitchFamily="34" charset="0"/>
              </a:rPr>
              <a:t>except</a:t>
            </a:r>
            <a:r>
              <a:rPr lang="tr-TR" dirty="0">
                <a:solidFill>
                  <a:schemeClr val="tx1"/>
                </a:solidFill>
                <a:latin typeface="Arial" pitchFamily="34" charset="0"/>
                <a:cs typeface="Arial" pitchFamily="34" charset="0"/>
              </a:rPr>
              <a:t> </a:t>
            </a:r>
            <a:r>
              <a:rPr lang="tr-TR" dirty="0" err="1" smtClean="0">
                <a:solidFill>
                  <a:schemeClr val="tx1"/>
                </a:solidFill>
                <a:latin typeface="Arial" pitchFamily="34" charset="0"/>
                <a:cs typeface="Arial" pitchFamily="34" charset="0"/>
              </a:rPr>
              <a:t>heater</a:t>
            </a:r>
            <a:r>
              <a:rPr lang="tr-TR" dirty="0" smtClean="0">
                <a:solidFill>
                  <a:schemeClr val="tx1"/>
                </a:solidFill>
                <a:latin typeface="Arial" pitchFamily="34" charset="0"/>
                <a:cs typeface="Arial" pitchFamily="34" charset="0"/>
              </a:rPr>
              <a:t>)      (</a:t>
            </a:r>
            <a:r>
              <a:rPr lang="tr-TR" dirty="0" err="1" smtClean="0">
                <a:solidFill>
                  <a:schemeClr val="tx1"/>
                </a:solidFill>
                <a:latin typeface="Arial" pitchFamily="34" charset="0"/>
                <a:cs typeface="Arial" pitchFamily="34" charset="0"/>
              </a:rPr>
              <a:t>Table</a:t>
            </a:r>
            <a:r>
              <a:rPr lang="tr-TR" dirty="0" smtClean="0">
                <a:solidFill>
                  <a:schemeClr val="tx1"/>
                </a:solidFill>
                <a:latin typeface="Arial" pitchFamily="34" charset="0"/>
                <a:cs typeface="Arial" pitchFamily="34" charset="0"/>
              </a:rPr>
              <a:t> 1)</a:t>
            </a:r>
            <a:r>
              <a:rPr lang="en-US" dirty="0" smtClean="0">
                <a:solidFill>
                  <a:schemeClr val="tx1"/>
                </a:solidFill>
                <a:latin typeface="Arial" pitchFamily="34" charset="0"/>
                <a:cs typeface="Arial" pitchFamily="34" charset="0"/>
              </a:rPr>
              <a:t>.</a:t>
            </a:r>
            <a:endParaRPr lang="tr-TR" dirty="0" smtClean="0">
              <a:solidFill>
                <a:schemeClr val="tx1"/>
              </a:solidFill>
              <a:latin typeface="Arial" pitchFamily="34" charset="0"/>
              <a:cs typeface="Arial" pitchFamily="34" charset="0"/>
            </a:endParaRPr>
          </a:p>
          <a:p>
            <a:pPr algn="just"/>
            <a:endParaRPr lang="tr-TR" dirty="0" smtClean="0">
              <a:latin typeface="Arial" pitchFamily="34" charset="0"/>
              <a:cs typeface="Arial" pitchFamily="34" charset="0"/>
            </a:endParaRPr>
          </a:p>
          <a:p>
            <a:pPr algn="just"/>
            <a:r>
              <a:rPr lang="tr-TR" dirty="0" smtClean="0">
                <a:solidFill>
                  <a:srgbClr val="0070C0"/>
                </a:solidFill>
                <a:latin typeface="Arial" pitchFamily="34" charset="0"/>
                <a:cs typeface="Arial" pitchFamily="34" charset="0"/>
              </a:rPr>
              <a:t>Yapılan </a:t>
            </a:r>
            <a:r>
              <a:rPr lang="tr-TR" dirty="0">
                <a:solidFill>
                  <a:srgbClr val="0070C0"/>
                </a:solidFill>
                <a:latin typeface="Arial" pitchFamily="34" charset="0"/>
                <a:cs typeface="Arial" pitchFamily="34" charset="0"/>
              </a:rPr>
              <a:t>uygulamalarda depolarda bulunması gereken </a:t>
            </a:r>
            <a:r>
              <a:rPr lang="tr-TR" dirty="0" smtClean="0">
                <a:solidFill>
                  <a:srgbClr val="0070C0"/>
                </a:solidFill>
                <a:latin typeface="Arial" pitchFamily="34" charset="0"/>
                <a:cs typeface="Arial" pitchFamily="34" charset="0"/>
              </a:rPr>
              <a:t>stok seviyeleri en </a:t>
            </a:r>
            <a:r>
              <a:rPr lang="tr-TR" dirty="0">
                <a:solidFill>
                  <a:srgbClr val="0070C0"/>
                </a:solidFill>
                <a:latin typeface="Arial" pitchFamily="34" charset="0"/>
                <a:cs typeface="Arial" pitchFamily="34" charset="0"/>
              </a:rPr>
              <a:t>az düzeyde (güvenlik stok seviyesi, çadır için 7142 adet, battaniye için 14495 adet, yatak için 707 adet, ısıtıcı için 4631 adet ve mutfak seti için 342 adet) basit ortalamalar yöntemine göre </a:t>
            </a:r>
            <a:r>
              <a:rPr lang="tr-TR" dirty="0" smtClean="0">
                <a:solidFill>
                  <a:srgbClr val="0070C0"/>
                </a:solidFill>
                <a:latin typeface="Arial" pitchFamily="34" charset="0"/>
                <a:cs typeface="Arial" pitchFamily="34" charset="0"/>
              </a:rPr>
              <a:t>bulunmuştur (ısıtıcı </a:t>
            </a:r>
            <a:r>
              <a:rPr lang="tr-TR" dirty="0">
                <a:solidFill>
                  <a:srgbClr val="0070C0"/>
                </a:solidFill>
                <a:latin typeface="Arial" pitchFamily="34" charset="0"/>
                <a:cs typeface="Arial" pitchFamily="34" charset="0"/>
              </a:rPr>
              <a:t>hariç</a:t>
            </a:r>
            <a:r>
              <a:rPr lang="tr-TR" dirty="0" smtClean="0">
                <a:solidFill>
                  <a:srgbClr val="0070C0"/>
                </a:solidFill>
                <a:latin typeface="Arial" pitchFamily="34" charset="0"/>
                <a:cs typeface="Arial" pitchFamily="34" charset="0"/>
              </a:rPr>
              <a:t>) (Tablo 1). </a:t>
            </a:r>
          </a:p>
          <a:p>
            <a:pPr algn="just"/>
            <a:endParaRPr lang="tr-TR" dirty="0" smtClean="0"/>
          </a:p>
        </p:txBody>
      </p:sp>
      <p:cxnSp>
        <p:nvCxnSpPr>
          <p:cNvPr id="4" name="Düz Bağlayıcı 3"/>
          <p:cNvCxnSpPr/>
          <p:nvPr/>
        </p:nvCxnSpPr>
        <p:spPr>
          <a:xfrm>
            <a:off x="755576" y="3140968"/>
            <a:ext cx="756084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248690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780</TotalTime>
  <Words>1791</Words>
  <Application>Microsoft Office PowerPoint</Application>
  <PresentationFormat>Ekran Gösterisi (4:3)</PresentationFormat>
  <Paragraphs>291</Paragraphs>
  <Slides>18</Slides>
  <Notes>0</Notes>
  <HiddenSlides>0</HiddenSlides>
  <MMClips>0</MMClips>
  <ScaleCrop>false</ScaleCrop>
  <HeadingPairs>
    <vt:vector size="4" baseType="variant">
      <vt:variant>
        <vt:lpstr>Tema</vt:lpstr>
      </vt:variant>
      <vt:variant>
        <vt:i4>1</vt:i4>
      </vt:variant>
      <vt:variant>
        <vt:lpstr>Slayt Başlıkları</vt:lpstr>
      </vt:variant>
      <vt:variant>
        <vt:i4>18</vt:i4>
      </vt:variant>
    </vt:vector>
  </HeadingPairs>
  <TitlesOfParts>
    <vt:vector size="19" baseType="lpstr">
      <vt:lpstr>NewsPrint</vt:lpstr>
      <vt:lpstr>PowerPoint Sunusu</vt:lpstr>
      <vt:lpstr>PowerPoint Sunusu</vt:lpstr>
      <vt:lpstr>PowerPoint Sunusu</vt:lpstr>
      <vt:lpstr>PowerPoint Sunusu</vt:lpstr>
      <vt:lpstr>PowerPoint Sunusu</vt:lpstr>
      <vt:lpstr> Figure 1. Locations of  the Disaster Logistics Warehouses to be established by the Republic of Turkey Prime Ministry Disaster and Emergency Management Presidency   Şekil 1. T.C. Başbakanlık Afet ve Acil Durum Yönetimi Başkanlığı (AFAD) Tarafından Kurulacak Afet Lojistik Depolarının Yerleri</vt:lpstr>
      <vt:lpstr>PowerPoint Sunusu</vt:lpstr>
      <vt:lpstr>  Results / Bulgular  Application 1. Simple Average Method  Uygulama 1. Basit Ortalamalar Yöntemi</vt:lpstr>
      <vt:lpstr>PowerPoint Sunusu</vt:lpstr>
      <vt:lpstr>Application 2. Simple Moving Average Method Uygulama 2. Basit Hareketli Ortalamalar Yöntemi</vt:lpstr>
      <vt:lpstr>Application 3. Weighted Moving Average Method Uygulama 3. Ağırlıklı Hareketli Ortalamalar Yöntemi</vt:lpstr>
      <vt:lpstr>PowerPoint Sunusu</vt:lpstr>
      <vt:lpstr>Application 4. Exponential Correction Methods Uygulama 4. Üstel Düzeltme Yöntemi</vt:lpstr>
      <vt:lpstr>PowerPoint Sunusu</vt:lpstr>
      <vt:lpstr>PowerPoint Sunusu</vt:lpstr>
      <vt:lpstr>PowerPoint Sunusu</vt:lpstr>
      <vt:lpstr>PowerPoint Sunusu</vt:lpstr>
      <vt:lpstr>PowerPoint Sunusu</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hp</dc:creator>
  <cp:lastModifiedBy>pro2000</cp:lastModifiedBy>
  <cp:revision>181</cp:revision>
  <dcterms:created xsi:type="dcterms:W3CDTF">2016-05-02T12:08:45Z</dcterms:created>
  <dcterms:modified xsi:type="dcterms:W3CDTF">2016-05-12T22:06:14Z</dcterms:modified>
</cp:coreProperties>
</file>