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58" r:id="rId4"/>
    <p:sldId id="268" r:id="rId5"/>
    <p:sldId id="269" r:id="rId6"/>
    <p:sldId id="259" r:id="rId7"/>
    <p:sldId id="260" r:id="rId8"/>
    <p:sldId id="271" r:id="rId9"/>
    <p:sldId id="264" r:id="rId10"/>
    <p:sldId id="265" r:id="rId11"/>
    <p:sldId id="266" r:id="rId12"/>
    <p:sldId id="272" r:id="rId13"/>
    <p:sldId id="267" r:id="rId14"/>
    <p:sldId id="261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63811-C396-4A1D-A562-35175740852B}" type="datetimeFigureOut">
              <a:rPr lang="tr-TR" smtClean="0"/>
              <a:t>14.05.2016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7F0B-C5B6-4377-9ABD-488B73BE70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2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7F0B-C5B6-4377-9ABD-488B73BE70B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68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187 üye</a:t>
            </a:r>
            <a:r>
              <a:rPr lang="tr-TR" baseline="0" dirty="0" smtClean="0"/>
              <a:t> ülke tarafından 18 mart 2015 tarihinde üzerinde uzlaşıldı.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7F0B-C5B6-4377-9ABD-488B73BE70B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23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F5F0-4487-479F-91B9-CFAD3011CBE7}" type="datetimeFigureOut">
              <a:rPr lang="tr-TR" smtClean="0"/>
              <a:t>14.05.2016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5BFD-70D9-4736-9953-1DE099765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69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F5F0-4487-479F-91B9-CFAD3011CBE7}" type="datetimeFigureOut">
              <a:rPr lang="tr-TR" smtClean="0"/>
              <a:t>14.05.2016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5BFD-70D9-4736-9953-1DE099765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82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F5F0-4487-479F-91B9-CFAD3011CBE7}" type="datetimeFigureOut">
              <a:rPr lang="tr-TR" smtClean="0"/>
              <a:t>14.05.2016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5BFD-70D9-4736-9953-1DE099765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17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F5F0-4487-479F-91B9-CFAD3011CBE7}" type="datetimeFigureOut">
              <a:rPr lang="tr-TR" smtClean="0"/>
              <a:t>14.05.2016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5BFD-70D9-4736-9953-1DE099765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28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F5F0-4487-479F-91B9-CFAD3011CBE7}" type="datetimeFigureOut">
              <a:rPr lang="tr-TR" smtClean="0"/>
              <a:t>14.05.2016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5BFD-70D9-4736-9953-1DE099765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0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F5F0-4487-479F-91B9-CFAD3011CBE7}" type="datetimeFigureOut">
              <a:rPr lang="tr-TR" smtClean="0"/>
              <a:t>14.05.2016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5BFD-70D9-4736-9953-1DE099765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97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F5F0-4487-479F-91B9-CFAD3011CBE7}" type="datetimeFigureOut">
              <a:rPr lang="tr-TR" smtClean="0"/>
              <a:t>14.05.2016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5BFD-70D9-4736-9953-1DE099765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84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F5F0-4487-479F-91B9-CFAD3011CBE7}" type="datetimeFigureOut">
              <a:rPr lang="tr-TR" smtClean="0"/>
              <a:t>14.05.2016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5BFD-70D9-4736-9953-1DE099765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111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F5F0-4487-479F-91B9-CFAD3011CBE7}" type="datetimeFigureOut">
              <a:rPr lang="tr-TR" smtClean="0"/>
              <a:t>14.05.2016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5BFD-70D9-4736-9953-1DE099765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90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F5F0-4487-479F-91B9-CFAD3011CBE7}" type="datetimeFigureOut">
              <a:rPr lang="tr-TR" smtClean="0"/>
              <a:t>14.05.2016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5BFD-70D9-4736-9953-1DE099765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293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F5F0-4487-479F-91B9-CFAD3011CBE7}" type="datetimeFigureOut">
              <a:rPr lang="tr-TR" smtClean="0"/>
              <a:t>14.05.2016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5BFD-70D9-4736-9953-1DE099765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74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CF5F0-4487-479F-91B9-CFAD3011CBE7}" type="datetimeFigureOut">
              <a:rPr lang="tr-TR" smtClean="0"/>
              <a:t>14.05.2016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5BFD-70D9-4736-9953-1DE099765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0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763" y="3069360"/>
            <a:ext cx="2905125" cy="16383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00" y="3069360"/>
            <a:ext cx="2905125" cy="16383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81890" y="374218"/>
            <a:ext cx="11238807" cy="2387600"/>
          </a:xfrm>
        </p:spPr>
        <p:txBody>
          <a:bodyPr>
            <a:normAutofit/>
          </a:bodyPr>
          <a:lstStyle/>
          <a:p>
            <a:r>
              <a:rPr lang="tr-TR" sz="4400" dirty="0" smtClean="0"/>
              <a:t>Afetlerde Sağlık Hizmetleri ve Yönetimi Açısından </a:t>
            </a:r>
            <a:r>
              <a:rPr lang="tr-TR" sz="4400" dirty="0" err="1" smtClean="0"/>
              <a:t>Sendai</a:t>
            </a:r>
            <a:r>
              <a:rPr lang="tr-TR" sz="4400" dirty="0" smtClean="0"/>
              <a:t> Çerçeve Eylem Planının (2015-2030) Getirdikleri</a:t>
            </a:r>
            <a:endParaRPr lang="tr-TR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" y="4848947"/>
            <a:ext cx="12585468" cy="1655762"/>
          </a:xfrm>
        </p:spPr>
        <p:txBody>
          <a:bodyPr>
            <a:normAutofit/>
          </a:bodyPr>
          <a:lstStyle/>
          <a:p>
            <a:r>
              <a:rPr lang="tr-TR" dirty="0" smtClean="0"/>
              <a:t>Arş. Gör. Hüseyin KOÇAK</a:t>
            </a:r>
          </a:p>
          <a:p>
            <a:r>
              <a:rPr lang="tr-TR" dirty="0" smtClean="0"/>
              <a:t>ÇOMÜ Sağlık Yüksekokulu Acil Yardım ve Afet Yönetimi</a:t>
            </a:r>
          </a:p>
          <a:p>
            <a:r>
              <a:rPr lang="tr-TR" dirty="0" smtClean="0"/>
              <a:t>BVU Sağlık Bilimleri Enstitüsü Afet Tıbbı Doktora Programı Öğrencisi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10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II. Öncelik: Afet Risk Yönetimi İçin Afet Risk </a:t>
            </a:r>
            <a:r>
              <a:rPr lang="tr-TR" b="1" dirty="0" err="1" smtClean="0"/>
              <a:t>Yönetişimini</a:t>
            </a:r>
            <a:r>
              <a:rPr lang="tr-TR" b="1" dirty="0" smtClean="0"/>
              <a:t> Güçlendirmek: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Ulusal ve yerel seviyede afet risk azaltımı stratejilerini ve planlarını ilgili diğer kurumlarla işbirliği içerisinde oluşturmak ve uygulamak gerekmektedir.</a:t>
            </a:r>
          </a:p>
          <a:p>
            <a:r>
              <a:rPr lang="tr-TR" dirty="0" smtClean="0"/>
              <a:t>Göstergeler ve zaman takvimi ile var olan risklerin azaltılması ve önlenmesi, ekonomik, sosyal, sağlık ve çevresel dayanıklılığın güçlendirilmesi.</a:t>
            </a:r>
            <a:endParaRPr lang="tr-TR" dirty="0"/>
          </a:p>
          <a:p>
            <a:r>
              <a:rPr lang="tr-TR" dirty="0"/>
              <a:t>A</a:t>
            </a:r>
            <a:r>
              <a:rPr lang="tr-TR" dirty="0" smtClean="0"/>
              <a:t>fet risk </a:t>
            </a:r>
            <a:r>
              <a:rPr lang="tr-TR" dirty="0" err="1" smtClean="0"/>
              <a:t>azaltımına</a:t>
            </a:r>
            <a:r>
              <a:rPr lang="tr-TR" dirty="0" smtClean="0"/>
              <a:t> ilişkin araç gereçlerin uyumu ve uygulanması için küresel ve bölgesel mekanizmaları ve kurumlar arasında işbirliğini geliştirmek</a:t>
            </a:r>
          </a:p>
        </p:txBody>
      </p:sp>
    </p:spTree>
    <p:extLst>
      <p:ext uri="{BB962C8B-B14F-4D97-AF65-F5344CB8AC3E}">
        <p14:creationId xmlns:p14="http://schemas.microsoft.com/office/powerpoint/2010/main" val="13731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u="sng" dirty="0" err="1" smtClean="0">
                <a:latin typeface="+mn-lt"/>
              </a:rPr>
              <a:t>III.Öncelik</a:t>
            </a:r>
            <a:r>
              <a:rPr lang="tr-TR" sz="3600" b="1" u="sng" dirty="0" smtClean="0">
                <a:latin typeface="+mn-lt"/>
              </a:rPr>
              <a:t>: </a:t>
            </a:r>
            <a:r>
              <a:rPr lang="tr-TR" sz="3600" b="1" dirty="0" smtClean="0">
                <a:latin typeface="+mn-lt"/>
              </a:rPr>
              <a:t>Dayanıklılık için Afet Risk </a:t>
            </a:r>
            <a:r>
              <a:rPr lang="tr-TR" sz="3600" b="1" dirty="0" err="1" smtClean="0">
                <a:latin typeface="+mn-lt"/>
              </a:rPr>
              <a:t>Azaltımına</a:t>
            </a:r>
            <a:r>
              <a:rPr lang="tr-TR" sz="3600" b="1" dirty="0" smtClean="0">
                <a:latin typeface="+mn-lt"/>
              </a:rPr>
              <a:t> Yatırım, Ulusal sağlık sistemlerinin dirençliliğini artırmak:</a:t>
            </a:r>
            <a:endParaRPr lang="tr-TR" sz="36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Birincil, ikincil ve üçüncül basamak sağlık hizmetlerinin içerisine özellikle yerel seviyede afet risk yönetiminin </a:t>
            </a:r>
            <a:r>
              <a:rPr lang="tr-TR" dirty="0" err="1" smtClean="0"/>
              <a:t>entegresyonu</a:t>
            </a:r>
            <a:r>
              <a:rPr lang="tr-TR" dirty="0" smtClean="0"/>
              <a:t> sağlanması gerekmektedir. </a:t>
            </a:r>
          </a:p>
          <a:p>
            <a:pPr algn="just"/>
            <a:r>
              <a:rPr lang="tr-TR" b="1" dirty="0" smtClean="0"/>
              <a:t>Afet Tıbbı </a:t>
            </a:r>
            <a:r>
              <a:rPr lang="tr-TR" dirty="0" smtClean="0"/>
              <a:t>alanında eğitim kapasitesini desteklemek ve geliştirmek,</a:t>
            </a:r>
          </a:p>
          <a:p>
            <a:pPr algn="just"/>
            <a:r>
              <a:rPr lang="tr-TR" dirty="0" smtClean="0"/>
              <a:t>Afet riskinin tam olarak anlaşılması için sağlık çalışanlarının kapasitesinin artırılması, </a:t>
            </a:r>
          </a:p>
        </p:txBody>
      </p:sp>
    </p:spTree>
    <p:extLst>
      <p:ext uri="{BB962C8B-B14F-4D97-AF65-F5344CB8AC3E}">
        <p14:creationId xmlns:p14="http://schemas.microsoft.com/office/powerpoint/2010/main" val="27031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1325563"/>
          </a:xfrm>
        </p:spPr>
        <p:txBody>
          <a:bodyPr>
            <a:normAutofit fontScale="90000"/>
          </a:bodyPr>
          <a:lstStyle/>
          <a:p>
            <a:r>
              <a:rPr lang="tr-TR" b="1" u="sng" dirty="0" err="1"/>
              <a:t>III.Öncelik</a:t>
            </a:r>
            <a:r>
              <a:rPr lang="tr-TR" b="1" u="sng" dirty="0"/>
              <a:t>: </a:t>
            </a:r>
            <a:r>
              <a:rPr lang="tr-TR" b="1" dirty="0"/>
              <a:t>Dayanıklılık için Afet Risk </a:t>
            </a:r>
            <a:r>
              <a:rPr lang="tr-TR" b="1" dirty="0" err="1"/>
              <a:t>Azaltımına</a:t>
            </a:r>
            <a:r>
              <a:rPr lang="tr-TR" b="1" dirty="0"/>
              <a:t> Yatırım, Ulusal </a:t>
            </a:r>
            <a:r>
              <a:rPr lang="tr-TR" b="1" dirty="0" smtClean="0"/>
              <a:t>Sağlık Sistemlerinin Dirençliliğini Artırmak</a:t>
            </a:r>
            <a:r>
              <a:rPr lang="tr-TR" b="1" dirty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Anne (</a:t>
            </a:r>
            <a:r>
              <a:rPr lang="tr-TR" dirty="0" err="1"/>
              <a:t>maternal</a:t>
            </a:r>
            <a:r>
              <a:rPr lang="tr-TR" dirty="0"/>
              <a:t>), yeni doğan ve çocuk sağlığı, üreme sağlığını da içerecek şekilde </a:t>
            </a:r>
            <a:r>
              <a:rPr lang="tr-TR" b="1" dirty="0"/>
              <a:t>temel sağlık hizmetlerine erişimlerini kolaylaştırmak </a:t>
            </a:r>
            <a:r>
              <a:rPr lang="tr-TR" dirty="0"/>
              <a:t>yer almaktadır. </a:t>
            </a:r>
          </a:p>
          <a:p>
            <a:pPr algn="just"/>
            <a:r>
              <a:rPr lang="tr-TR" dirty="0"/>
              <a:t>Afetlerden </a:t>
            </a:r>
            <a:r>
              <a:rPr lang="tr-TR" b="1" dirty="0"/>
              <a:t>orantısız</a:t>
            </a:r>
            <a:r>
              <a:rPr lang="tr-TR" dirty="0"/>
              <a:t> bir şekilde </a:t>
            </a:r>
            <a:r>
              <a:rPr lang="tr-TR" b="1" dirty="0" smtClean="0"/>
              <a:t>etkilenen</a:t>
            </a:r>
            <a:r>
              <a:rPr lang="tr-TR" dirty="0" smtClean="0"/>
              <a:t> yaşlılar, kimsesizler, engelliler gibi </a:t>
            </a:r>
            <a:r>
              <a:rPr lang="tr-TR" b="1" dirty="0"/>
              <a:t>insanlara yardım etmek ve güçlendirmek</a:t>
            </a:r>
            <a:r>
              <a:rPr lang="tr-TR" dirty="0"/>
              <a:t>, </a:t>
            </a:r>
          </a:p>
          <a:p>
            <a:pPr algn="just"/>
            <a:r>
              <a:rPr lang="tr-TR" dirty="0"/>
              <a:t>A</a:t>
            </a:r>
            <a:r>
              <a:rPr lang="tr-TR" dirty="0" smtClean="0"/>
              <a:t>fet </a:t>
            </a:r>
            <a:r>
              <a:rPr lang="tr-TR" dirty="0" smtClean="0"/>
              <a:t>risk yönetiminde sağlık hizmetleri ülkenin </a:t>
            </a:r>
            <a:r>
              <a:rPr lang="tr-TR" b="1" dirty="0" smtClean="0"/>
              <a:t>kapasitesini güçlendirmek</a:t>
            </a:r>
            <a:r>
              <a:rPr lang="tr-TR" dirty="0" smtClean="0"/>
              <a:t> için sağlık kurumları ve diğer ilişkili </a:t>
            </a:r>
            <a:r>
              <a:rPr lang="tr-TR" u="sng" dirty="0" smtClean="0"/>
              <a:t>tüm paydaşlar arasında işbirliği </a:t>
            </a:r>
            <a:r>
              <a:rPr lang="tr-TR" dirty="0" smtClean="0"/>
              <a:t>artırmak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888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IV. Öncelik: Etkili Yanıt ve Kurtarma, </a:t>
            </a:r>
            <a:r>
              <a:rPr lang="tr-TR" b="1" dirty="0" err="1" smtClean="0"/>
              <a:t>Rahabilitasyon</a:t>
            </a:r>
            <a:r>
              <a:rPr lang="tr-TR" b="1" dirty="0" smtClean="0"/>
              <a:t> ve İyileştirmede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1" dirty="0" smtClean="0"/>
              <a:t>“Daha İyi Yeniden İnşa” </a:t>
            </a:r>
            <a:r>
              <a:rPr lang="tr-TR" dirty="0" smtClean="0"/>
              <a:t>için afetlere karşı hazırlık çalışmalarını artırmak, yaşam kurtarma ve temel sağlık hizmetlerini sunulmasında kritik öneme sahip sağlık tesislerinin afet esnasında ve sonrasında etkili bir şekilde çalışabilirliğini sağlamak gerekmektedir.</a:t>
            </a:r>
          </a:p>
          <a:p>
            <a:pPr lvl="1" algn="just"/>
            <a:r>
              <a:rPr lang="tr-TR" dirty="0" smtClean="0"/>
              <a:t>Su, </a:t>
            </a:r>
          </a:p>
          <a:p>
            <a:pPr lvl="1" algn="just"/>
            <a:r>
              <a:rPr lang="tr-TR" dirty="0" smtClean="0"/>
              <a:t>Taşıma, </a:t>
            </a:r>
          </a:p>
          <a:p>
            <a:pPr lvl="1" algn="just"/>
            <a:r>
              <a:rPr lang="tr-TR" dirty="0" smtClean="0"/>
              <a:t>iletişim alt yapısı</a:t>
            </a:r>
            <a:endParaRPr lang="tr-TR" dirty="0"/>
          </a:p>
          <a:p>
            <a:pPr marL="228600" lvl="1" algn="just"/>
            <a:r>
              <a:rPr lang="tr-TR" dirty="0" smtClean="0"/>
              <a:t>İhtiyacı olan tüm insanlara </a:t>
            </a:r>
            <a:r>
              <a:rPr lang="tr-TR" b="1" dirty="0" err="1" smtClean="0"/>
              <a:t>psikososyal</a:t>
            </a:r>
            <a:r>
              <a:rPr lang="tr-TR" b="1" dirty="0" smtClean="0"/>
              <a:t> deste</a:t>
            </a:r>
            <a:r>
              <a:rPr lang="tr-TR" dirty="0" smtClean="0"/>
              <a:t>k ve </a:t>
            </a:r>
            <a:r>
              <a:rPr lang="tr-TR" b="1" dirty="0" err="1" smtClean="0"/>
              <a:t>mental</a:t>
            </a:r>
            <a:r>
              <a:rPr lang="tr-TR" b="1" dirty="0" smtClean="0"/>
              <a:t> sağlık hizmetleri </a:t>
            </a:r>
            <a:r>
              <a:rPr lang="tr-TR" dirty="0" smtClean="0"/>
              <a:t>sağlamak için kurtarma planları geliştirmek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8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64383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tr-TR" sz="3200" dirty="0" smtClean="0"/>
              <a:t>Afet risk yönetiminde sağlık hizmetleri açısından belirlenen önlemlerin 2015-2030 döneminde hayata geçirilmesi afetlerden kaynaklı </a:t>
            </a:r>
            <a:r>
              <a:rPr lang="tr-TR" sz="3200" b="1" dirty="0" smtClean="0"/>
              <a:t>morbidite ve </a:t>
            </a:r>
            <a:r>
              <a:rPr lang="tr-TR" sz="3200" b="1" dirty="0" err="1" smtClean="0"/>
              <a:t>mortalite’nin</a:t>
            </a:r>
            <a:r>
              <a:rPr lang="tr-TR" sz="3200" b="1" dirty="0" smtClean="0"/>
              <a:t> azaltılması </a:t>
            </a:r>
            <a:r>
              <a:rPr lang="tr-TR" sz="3200" dirty="0" smtClean="0"/>
              <a:t>açısından oldukça önemlidir.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659" y="2506533"/>
            <a:ext cx="10240141" cy="387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2000-2012 yılları arasında </a:t>
            </a:r>
            <a:r>
              <a:rPr lang="tr-TR" b="1" dirty="0"/>
              <a:t>700.000’nin üzerinde insan yaşamını </a:t>
            </a:r>
            <a:r>
              <a:rPr lang="tr-TR" dirty="0"/>
              <a:t>yitirmiş, </a:t>
            </a:r>
            <a:endParaRPr lang="tr-TR" dirty="0" smtClean="0"/>
          </a:p>
          <a:p>
            <a:pPr algn="just"/>
            <a:r>
              <a:rPr lang="tr-TR" dirty="0" smtClean="0"/>
              <a:t>Çeşitli </a:t>
            </a:r>
            <a:r>
              <a:rPr lang="tr-TR" dirty="0"/>
              <a:t>yollarla afetlerden </a:t>
            </a:r>
            <a:r>
              <a:rPr lang="tr-TR" b="1" u="sng" dirty="0"/>
              <a:t>yaklaşık 1,5 milyar insan etkilenmiş</a:t>
            </a:r>
            <a:r>
              <a:rPr lang="tr-TR" dirty="0"/>
              <a:t>tir. </a:t>
            </a:r>
            <a:endParaRPr lang="tr-TR" dirty="0" smtClean="0"/>
          </a:p>
          <a:p>
            <a:pPr algn="just"/>
            <a:r>
              <a:rPr lang="tr-TR" dirty="0" smtClean="0"/>
              <a:t>Etkilenen </a:t>
            </a:r>
            <a:r>
              <a:rPr lang="tr-TR" dirty="0"/>
              <a:t>insanların özellikle </a:t>
            </a:r>
            <a:r>
              <a:rPr lang="tr-TR" b="1" u="sng" dirty="0"/>
              <a:t>kadınlar, çocuklar, </a:t>
            </a:r>
            <a:r>
              <a:rPr lang="tr-TR" b="1" u="sng" dirty="0" smtClean="0"/>
              <a:t>engelliler </a:t>
            </a:r>
            <a:r>
              <a:rPr lang="tr-TR" b="1" u="sng" dirty="0"/>
              <a:t>ve diğer kırılgan gruplar orantısız bir şekilde daha fazla etkilenmiş</a:t>
            </a:r>
            <a:r>
              <a:rPr lang="tr-TR" dirty="0"/>
              <a:t>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62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Giriş ve Amaç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50451"/>
            <a:ext cx="574548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Birleşmiş Milletler Uluslararası Risk Azaltımı Merkezi (UNISDR) tarafından 14-18 Mart 2015 tarihinde Japonya’nın </a:t>
            </a:r>
            <a:r>
              <a:rPr lang="tr-TR" dirty="0" err="1" smtClean="0"/>
              <a:t>Sendai</a:t>
            </a:r>
            <a:r>
              <a:rPr lang="tr-TR" dirty="0" smtClean="0"/>
              <a:t> kentinde düzenlenen “Üçüncü Afet Risk Azaltımı Dünya Konferansında afet risk </a:t>
            </a:r>
            <a:r>
              <a:rPr lang="tr-TR" dirty="0" err="1" smtClean="0"/>
              <a:t>azaltımına</a:t>
            </a:r>
            <a:r>
              <a:rPr lang="tr-TR" dirty="0" smtClean="0"/>
              <a:t> yönelik 2015-2030 dönemini kapsayacak yol haritası olarak belirlenen </a:t>
            </a:r>
            <a:r>
              <a:rPr lang="tr-TR" b="1" u="sng" dirty="0" smtClean="0"/>
              <a:t>“</a:t>
            </a:r>
            <a:r>
              <a:rPr lang="tr-TR" b="1" u="sng" dirty="0" err="1" smtClean="0"/>
              <a:t>Sendai</a:t>
            </a:r>
            <a:r>
              <a:rPr lang="tr-TR" b="1" u="sng" dirty="0" smtClean="0"/>
              <a:t> Framework </a:t>
            </a:r>
            <a:r>
              <a:rPr lang="tr-TR" b="1" u="sng" dirty="0" err="1" smtClean="0"/>
              <a:t>for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Disaster</a:t>
            </a:r>
            <a:r>
              <a:rPr lang="tr-TR" b="1" u="sng" dirty="0" smtClean="0"/>
              <a:t> Risk </a:t>
            </a:r>
            <a:r>
              <a:rPr lang="tr-TR" b="1" u="sng" dirty="0" err="1" smtClean="0"/>
              <a:t>Reduction</a:t>
            </a:r>
            <a:r>
              <a:rPr lang="tr-TR" b="1" u="sng" dirty="0" smtClean="0"/>
              <a:t> 2015-2030” </a:t>
            </a:r>
            <a:r>
              <a:rPr lang="tr-TR" dirty="0" smtClean="0"/>
              <a:t>başlıklı çerçeve eylem planı ilan edilmiştir.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040" y="912611"/>
            <a:ext cx="3598760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467089" cy="59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26" name="Picture 2" descr="https://pbs.twimg.com/media/Cb1CRtkWwAAv96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52" y="743905"/>
            <a:ext cx="9849288" cy="44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</a:t>
            </a:r>
            <a:r>
              <a:rPr lang="tr-TR" b="1" dirty="0" err="1" smtClean="0"/>
              <a:t>Sendai</a:t>
            </a:r>
            <a:r>
              <a:rPr lang="tr-TR" b="1" dirty="0" smtClean="0"/>
              <a:t> Framework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8017" y="1533394"/>
            <a:ext cx="5130338" cy="4351338"/>
          </a:xfrm>
        </p:spPr>
        <p:txBody>
          <a:bodyPr/>
          <a:lstStyle/>
          <a:p>
            <a:pPr algn="just"/>
            <a:r>
              <a:rPr lang="tr-TR" dirty="0" err="1" smtClean="0"/>
              <a:t>Sendai</a:t>
            </a:r>
            <a:r>
              <a:rPr lang="tr-TR" dirty="0" smtClean="0"/>
              <a:t> Çerçeve Eylem Planı'nda afet risk azaltımını sistematik bir şekilde ele alarak öncelik sırasına göre </a:t>
            </a:r>
            <a:r>
              <a:rPr lang="tr-TR" b="1" u="sng" dirty="0" smtClean="0"/>
              <a:t>dört aşamada yapılması gereken hedefler </a:t>
            </a:r>
            <a:r>
              <a:rPr lang="tr-TR" dirty="0" smtClean="0"/>
              <a:t>bulunmaktadır. Çalışmada, belirlenen öncelik sırasına göre sadece sağlık hizmetlerine ilişkin belirlenen afet risk azaltımı hedefleri değerlendirilmektedir.</a:t>
            </a:r>
          </a:p>
          <a:p>
            <a:pPr algn="just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33394"/>
            <a:ext cx="5708873" cy="38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70124"/>
            <a:ext cx="10515600" cy="1325563"/>
          </a:xfrm>
        </p:spPr>
        <p:txBody>
          <a:bodyPr/>
          <a:lstStyle/>
          <a:p>
            <a:r>
              <a:rPr lang="tr-TR" b="1" dirty="0" smtClean="0"/>
              <a:t>Yöntem-Gereç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95687"/>
            <a:ext cx="10515600" cy="48202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dirty="0" smtClean="0"/>
              <a:t>Bu çalışma, “</a:t>
            </a:r>
            <a:r>
              <a:rPr lang="tr-TR" dirty="0" err="1" smtClean="0"/>
              <a:t>Sendai</a:t>
            </a:r>
            <a:r>
              <a:rPr lang="tr-TR" dirty="0" smtClean="0"/>
              <a:t> Framework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Disaster</a:t>
            </a:r>
            <a:r>
              <a:rPr lang="tr-TR" dirty="0" smtClean="0"/>
              <a:t> Risk </a:t>
            </a:r>
            <a:r>
              <a:rPr lang="tr-TR" dirty="0" err="1" smtClean="0"/>
              <a:t>Reduction</a:t>
            </a:r>
            <a:r>
              <a:rPr lang="tr-TR" dirty="0" smtClean="0"/>
              <a:t> 2015-2030” başlıklı çerçeve eylem planında;</a:t>
            </a:r>
          </a:p>
          <a:p>
            <a:pPr algn="just"/>
            <a:r>
              <a:rPr lang="tr-TR" b="1" dirty="0" smtClean="0"/>
              <a:t>“</a:t>
            </a:r>
            <a:r>
              <a:rPr lang="tr-TR" b="1" dirty="0" err="1"/>
              <a:t>H</a:t>
            </a:r>
            <a:r>
              <a:rPr lang="tr-TR" b="1" dirty="0" err="1" smtClean="0"/>
              <a:t>ealth</a:t>
            </a:r>
            <a:r>
              <a:rPr lang="tr-TR" b="1" dirty="0" smtClean="0"/>
              <a:t>”</a:t>
            </a:r>
            <a:r>
              <a:rPr lang="tr-TR" dirty="0" smtClean="0"/>
              <a:t>, </a:t>
            </a:r>
          </a:p>
          <a:p>
            <a:pPr algn="just"/>
            <a:r>
              <a:rPr lang="tr-TR" b="1" u="sng" dirty="0" smtClean="0"/>
              <a:t>“</a:t>
            </a:r>
            <a:r>
              <a:rPr lang="tr-TR" b="1" u="sng" dirty="0" err="1"/>
              <a:t>M</a:t>
            </a:r>
            <a:r>
              <a:rPr lang="tr-TR" b="1" u="sng" dirty="0" err="1" smtClean="0"/>
              <a:t>edicine</a:t>
            </a:r>
            <a:r>
              <a:rPr lang="tr-TR" b="1" u="sng" dirty="0" smtClean="0"/>
              <a:t>”,</a:t>
            </a:r>
            <a:r>
              <a:rPr lang="tr-TR" b="1" dirty="0" smtClean="0"/>
              <a:t> </a:t>
            </a:r>
          </a:p>
          <a:p>
            <a:pPr algn="just"/>
            <a:r>
              <a:rPr lang="tr-TR" b="1" u="sng" dirty="0" smtClean="0"/>
              <a:t>“</a:t>
            </a:r>
            <a:r>
              <a:rPr lang="tr-TR" b="1" u="sng" dirty="0" err="1"/>
              <a:t>C</a:t>
            </a:r>
            <a:r>
              <a:rPr lang="tr-TR" b="1" u="sng" dirty="0" err="1" smtClean="0"/>
              <a:t>are</a:t>
            </a:r>
            <a:r>
              <a:rPr lang="tr-TR" b="1" u="sng" dirty="0" smtClean="0"/>
              <a:t>”, </a:t>
            </a:r>
          </a:p>
          <a:p>
            <a:pPr algn="just"/>
            <a:r>
              <a:rPr lang="tr-TR" b="1" u="sng" dirty="0" smtClean="0"/>
              <a:t>“</a:t>
            </a:r>
            <a:r>
              <a:rPr lang="tr-TR" b="1" u="sng" dirty="0" err="1"/>
              <a:t>D</a:t>
            </a:r>
            <a:r>
              <a:rPr lang="tr-TR" b="1" u="sng" dirty="0" err="1" smtClean="0"/>
              <a:t>isease</a:t>
            </a:r>
            <a:r>
              <a:rPr lang="tr-TR" dirty="0" smtClean="0"/>
              <a:t>”, </a:t>
            </a:r>
          </a:p>
          <a:p>
            <a:pPr algn="just"/>
            <a:r>
              <a:rPr lang="tr-TR" b="1" dirty="0" smtClean="0"/>
              <a:t>“</a:t>
            </a:r>
            <a:r>
              <a:rPr lang="tr-TR" b="1" dirty="0" err="1"/>
              <a:t>M</a:t>
            </a:r>
            <a:r>
              <a:rPr lang="tr-TR" b="1" dirty="0" err="1" smtClean="0"/>
              <a:t>orbidity</a:t>
            </a:r>
            <a:r>
              <a:rPr lang="tr-TR" b="1" dirty="0" smtClean="0"/>
              <a:t>” </a:t>
            </a:r>
          </a:p>
          <a:p>
            <a:pPr algn="just"/>
            <a:r>
              <a:rPr lang="tr-TR" b="1" dirty="0" smtClean="0"/>
              <a:t>"</a:t>
            </a:r>
            <a:r>
              <a:rPr lang="tr-TR" b="1" dirty="0" err="1" smtClean="0"/>
              <a:t>Mortality</a:t>
            </a:r>
            <a:r>
              <a:rPr lang="tr-TR" b="1" dirty="0" smtClean="0"/>
              <a:t>” </a:t>
            </a:r>
          </a:p>
          <a:p>
            <a:pPr marL="0" indent="0" algn="just">
              <a:buNone/>
            </a:pPr>
            <a:r>
              <a:rPr lang="tr-TR" dirty="0" smtClean="0"/>
              <a:t>anahtar kelimeleri ile taranarak afet risk azaltımında sağlık hizmetleri ile ilgili yapılması gerekenler ele alınmaktadır.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18" y="2348529"/>
            <a:ext cx="4641445" cy="23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Afetlerde Sağlık Yönetimine Yönelik Küresel Hedefler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dirty="0" smtClean="0"/>
              <a:t>2030’a kadar küresel afetlerdeki mortalite oranını önemli ölçüde azaltmak, 2005-2015 dönemine göre 2020-2030 arasındaki küresel mortalite 100 binde olarak daha azaltmak</a:t>
            </a:r>
          </a:p>
          <a:p>
            <a:pPr algn="just"/>
            <a:r>
              <a:rPr lang="tr-TR" dirty="0" smtClean="0"/>
              <a:t>2030’a kadar küresel boyutta afetlerden etkilenen insan sayısını önemli ölçüde azaltmak, </a:t>
            </a:r>
          </a:p>
          <a:p>
            <a:pPr algn="just"/>
            <a:r>
              <a:rPr lang="tr-TR" dirty="0" smtClean="0"/>
              <a:t>Temel hizmetlerin kesintiye uğraması ve kritik tesisleri/altyapıların afet hasarlarının önemli ölçüde azaltılması, 2030’a kadar özellikle eğitim ve sağlık tesislerinin güçlendirilmesi,</a:t>
            </a:r>
          </a:p>
          <a:p>
            <a:pPr algn="just"/>
            <a:r>
              <a:rPr lang="tr-TR" dirty="0" smtClean="0"/>
              <a:t>2020’ye kadar ulusal ve yerel ARA stratejilerini kullanan ülke sayısını önemli ölçüde artırmak,</a:t>
            </a:r>
          </a:p>
          <a:p>
            <a:pPr algn="just"/>
            <a:r>
              <a:rPr lang="tr-TR" dirty="0" smtClean="0"/>
              <a:t>Tehlike erken uyarı sistemlerinin geliştirilmesi ve uygulanabilirliğini önemli ölçüde artırılması (UNIDSR)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670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I. Öncelik: Afet Risklerini Anlamak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A</a:t>
            </a:r>
            <a:r>
              <a:rPr lang="tr-TR" dirty="0" smtClean="0"/>
              <a:t>fet kayıplarını ve özel tehlikelere ilişkin </a:t>
            </a:r>
            <a:r>
              <a:rPr lang="tr-TR" dirty="0" err="1" smtClean="0"/>
              <a:t>maruziyet</a:t>
            </a:r>
            <a:r>
              <a:rPr lang="tr-TR" dirty="0" smtClean="0"/>
              <a:t> ve kırılganlıklar hakkındaki sağlık bilgi içeriklerini sistematik bir şekilde kaydetmek, değerlendirmek, paylaşmak ve kamuoyuna hesap verebilirliğin sağlanmasıdır.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53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657</Words>
  <Application>Microsoft Office PowerPoint</Application>
  <PresentationFormat>Geniş ekran</PresentationFormat>
  <Paragraphs>53</Paragraphs>
  <Slides>14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Afetlerde Sağlık Hizmetleri ve Yönetimi Açısından Sendai Çerçeve Eylem Planının (2015-2030) Getirdikleri</vt:lpstr>
      <vt:lpstr> Giriş</vt:lpstr>
      <vt:lpstr>Giriş ve Amaç</vt:lpstr>
      <vt:lpstr>  </vt:lpstr>
      <vt:lpstr> </vt:lpstr>
      <vt:lpstr> Sendai Framework</vt:lpstr>
      <vt:lpstr>Yöntem-Gereç</vt:lpstr>
      <vt:lpstr>Afetlerde Sağlık Yönetimine Yönelik Küresel Hedefler</vt:lpstr>
      <vt:lpstr>I. Öncelik: Afet Risklerini Anlamak</vt:lpstr>
      <vt:lpstr>II. Öncelik: Afet Risk Yönetimi İçin Afet Risk Yönetişimini Güçlendirmek:</vt:lpstr>
      <vt:lpstr>III.Öncelik: Dayanıklılık için Afet Risk Azaltımına Yatırım, Ulusal sağlık sistemlerinin dirençliliğini artırmak:</vt:lpstr>
      <vt:lpstr>III.Öncelik: Dayanıklılık için Afet Risk Azaltımına Yatırım, Ulusal Sağlık Sistemlerinin Dirençliliğini Artırmak:</vt:lpstr>
      <vt:lpstr>IV. Öncelik: Etkili Yanıt ve Kurtarma, Rahabilitasyon ve İyileştirmede</vt:lpstr>
      <vt:lpstr>Afet risk yönetiminde sağlık hizmetleri açısından belirlenen önlemlerin 2015-2030 döneminde hayata geçirilmesi afetlerden kaynaklı morbidite ve mortalite’nin azaltılması açısından oldukça önemlidir.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Afetlerde Sağlık Hizmetleri ve Yönetimi Açısından Sendai Çerçeve Eylem Planının (2015-2030) Getirdikleri</dc:title>
  <dc:creator>HÜSEYİN KOÇAK</dc:creator>
  <cp:lastModifiedBy>HÜSEYİN KOÇAK</cp:lastModifiedBy>
  <cp:revision>25</cp:revision>
  <dcterms:created xsi:type="dcterms:W3CDTF">2016-05-09T22:35:28Z</dcterms:created>
  <dcterms:modified xsi:type="dcterms:W3CDTF">2016-05-14T09:11:06Z</dcterms:modified>
</cp:coreProperties>
</file>