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ags/tag2.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tags/tag3.xml" ContentType="application/vnd.openxmlformats-officedocument.presentationml.tag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426" r:id="rId3"/>
    <p:sldId id="424" r:id="rId4"/>
    <p:sldId id="427" r:id="rId5"/>
    <p:sldId id="302" r:id="rId6"/>
    <p:sldId id="317" r:id="rId7"/>
    <p:sldId id="355" r:id="rId8"/>
    <p:sldId id="356" r:id="rId9"/>
    <p:sldId id="357" r:id="rId10"/>
    <p:sldId id="438" r:id="rId11"/>
    <p:sldId id="358" r:id="rId12"/>
    <p:sldId id="359" r:id="rId13"/>
    <p:sldId id="360" r:id="rId14"/>
    <p:sldId id="362" r:id="rId15"/>
    <p:sldId id="428" r:id="rId16"/>
    <p:sldId id="312" r:id="rId17"/>
    <p:sldId id="309" r:id="rId18"/>
    <p:sldId id="410" r:id="rId19"/>
    <p:sldId id="413" r:id="rId20"/>
    <p:sldId id="316" r:id="rId21"/>
    <p:sldId id="414" r:id="rId22"/>
    <p:sldId id="429" r:id="rId23"/>
    <p:sldId id="327" r:id="rId24"/>
    <p:sldId id="437" r:id="rId25"/>
    <p:sldId id="365" r:id="rId26"/>
    <p:sldId id="366" r:id="rId27"/>
    <p:sldId id="430" r:id="rId28"/>
    <p:sldId id="419" r:id="rId29"/>
    <p:sldId id="373" r:id="rId30"/>
    <p:sldId id="431" r:id="rId31"/>
    <p:sldId id="421" r:id="rId32"/>
    <p:sldId id="422" r:id="rId33"/>
    <p:sldId id="324" r:id="rId34"/>
    <p:sldId id="432" r:id="rId35"/>
    <p:sldId id="425" r:id="rId36"/>
    <p:sldId id="325" r:id="rId37"/>
    <p:sldId id="436" r:id="rId38"/>
    <p:sldId id="433" r:id="rId39"/>
    <p:sldId id="397" r:id="rId40"/>
    <p:sldId id="398" r:id="rId41"/>
    <p:sldId id="392" r:id="rId42"/>
    <p:sldId id="393" r:id="rId43"/>
    <p:sldId id="394" r:id="rId44"/>
    <p:sldId id="395" r:id="rId45"/>
    <p:sldId id="434" r:id="rId46"/>
    <p:sldId id="401" r:id="rId47"/>
    <p:sldId id="402" r:id="rId48"/>
    <p:sldId id="403" r:id="rId49"/>
    <p:sldId id="377" r:id="rId50"/>
    <p:sldId id="435" r:id="rId51"/>
    <p:sldId id="283" r:id="rId52"/>
    <p:sldId id="418" r:id="rId53"/>
    <p:sldId id="386" r:id="rId54"/>
  </p:sldIdLst>
  <p:sldSz cx="9144000" cy="6858000" type="screen4x3"/>
  <p:notesSz cx="9236075" cy="7010400"/>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p15:clr>
            <a:srgbClr val="A4A3A4"/>
          </p15:clr>
        </p15:guide>
        <p15:guide id="2" pos="29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dat Oygur" initials="V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C05"/>
    <a:srgbClr val="006600"/>
    <a:srgbClr val="996600"/>
    <a:srgbClr val="CC9900"/>
    <a:srgbClr val="0000FF"/>
    <a:srgbClr val="33CC33"/>
    <a:srgbClr val="990000"/>
    <a:srgbClr val="FF0066"/>
    <a:srgbClr val="0033CC"/>
    <a:srgbClr val="DB9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0" autoAdjust="0"/>
    <p:restoredTop sz="94660"/>
  </p:normalViewPr>
  <p:slideViewPr>
    <p:cSldViewPr>
      <p:cViewPr varScale="1">
        <p:scale>
          <a:sx n="74" d="100"/>
          <a:sy n="74" d="100"/>
        </p:scale>
        <p:origin x="1242"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208"/>
    </p:cViewPr>
  </p:sorterViewPr>
  <p:notesViewPr>
    <p:cSldViewPr>
      <p:cViewPr varScale="1">
        <p:scale>
          <a:sx n="60" d="100"/>
          <a:sy n="60" d="100"/>
        </p:scale>
        <p:origin x="-2490" y="-72"/>
      </p:cViewPr>
      <p:guideLst>
        <p:guide orient="horz" pos="2209"/>
        <p:guide pos="29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al__ma_Sayfas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al__ma_Sayfas_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gfiliz\Local%20Settings\Temporary%20Internet%20Files\Content.Outlook\VH6RBKCR\Sunum%20G&#252;ncelleme%20H&#304;%20(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al__ma_Sayfas_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al__ma_Sayfas_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al__ma_Sayfas_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dirty="0" smtClean="0"/>
              <a:t>mg/L</a:t>
            </a:r>
            <a:endParaRPr lang="tr-TR" sz="1200" dirty="0"/>
          </a:p>
        </c:rich>
      </c:tx>
      <c:layout>
        <c:manualLayout>
          <c:xMode val="edge"/>
          <c:yMode val="edge"/>
          <c:x val="0.89315069416817816"/>
          <c:y val="8.829051330191083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9.8602070495170918E-2"/>
          <c:y val="0.13570501119662787"/>
          <c:w val="0.86824779594324941"/>
          <c:h val="0.6294082849070477"/>
        </c:manualLayout>
      </c:layout>
      <c:barChart>
        <c:barDir val="col"/>
        <c:grouping val="clustered"/>
        <c:varyColors val="0"/>
        <c:ser>
          <c:idx val="0"/>
          <c:order val="0"/>
          <c:tx>
            <c:strRef>
              <c:f>Sheet1!$B$1</c:f>
              <c:strCache>
                <c:ptCount val="1"/>
                <c:pt idx="0">
                  <c:v>KBSS</c:v>
                </c:pt>
              </c:strCache>
            </c:strRef>
          </c:tx>
          <c:spPr>
            <a:solidFill>
              <a:schemeClr val="accent1"/>
            </a:solidFill>
            <a:ln>
              <a:noFill/>
            </a:ln>
            <a:effectLst/>
          </c:spPr>
          <c:invertIfNegative val="0"/>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Sheet1!$B$2:$B$10</c:f>
              <c:numCache>
                <c:formatCode>General</c:formatCode>
                <c:ptCount val="9"/>
                <c:pt idx="0">
                  <c:v>0.221</c:v>
                </c:pt>
                <c:pt idx="1">
                  <c:v>0.36199999999999999</c:v>
                </c:pt>
                <c:pt idx="2">
                  <c:v>0.34100000000000003</c:v>
                </c:pt>
                <c:pt idx="3">
                  <c:v>0.36899999999999999</c:v>
                </c:pt>
                <c:pt idx="4">
                  <c:v>0.189</c:v>
                </c:pt>
                <c:pt idx="5">
                  <c:v>0.30199999999999999</c:v>
                </c:pt>
                <c:pt idx="6">
                  <c:v>0.34</c:v>
                </c:pt>
                <c:pt idx="7">
                  <c:v>0.26300000000000001</c:v>
                </c:pt>
                <c:pt idx="8">
                  <c:v>0.21199999999999999</c:v>
                </c:pt>
              </c:numCache>
            </c:numRef>
          </c:val>
        </c:ser>
        <c:ser>
          <c:idx val="1"/>
          <c:order val="1"/>
          <c:tx>
            <c:strRef>
              <c:f>Sheet1!$C$1</c:f>
              <c:strCache>
                <c:ptCount val="1"/>
                <c:pt idx="0">
                  <c:v>GDS</c:v>
                </c:pt>
              </c:strCache>
            </c:strRef>
          </c:tx>
          <c:spPr>
            <a:solidFill>
              <a:schemeClr val="accent2"/>
            </a:solidFill>
            <a:ln>
              <a:noFill/>
            </a:ln>
            <a:effectLst/>
          </c:spPr>
          <c:invertIfNegative val="0"/>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Sheet1!$C$2:$C$10</c:f>
              <c:numCache>
                <c:formatCode>General</c:formatCode>
                <c:ptCount val="9"/>
                <c:pt idx="0">
                  <c:v>3.4000000000000002E-2</c:v>
                </c:pt>
                <c:pt idx="1">
                  <c:v>9.5000000000000001E-2</c:v>
                </c:pt>
                <c:pt idx="2">
                  <c:v>7.0999999999999994E-2</c:v>
                </c:pt>
                <c:pt idx="3">
                  <c:v>0.10100000000000001</c:v>
                </c:pt>
                <c:pt idx="4">
                  <c:v>6.8000000000000005E-2</c:v>
                </c:pt>
                <c:pt idx="5">
                  <c:v>5.5E-2</c:v>
                </c:pt>
                <c:pt idx="6">
                  <c:v>0.05</c:v>
                </c:pt>
                <c:pt idx="7">
                  <c:v>3.5999999999999997E-2</c:v>
                </c:pt>
                <c:pt idx="8">
                  <c:v>4.7E-2</c:v>
                </c:pt>
              </c:numCache>
            </c:numRef>
          </c:val>
        </c:ser>
        <c:dLbls>
          <c:showLegendKey val="0"/>
          <c:showVal val="0"/>
          <c:showCatName val="0"/>
          <c:showSerName val="0"/>
          <c:showPercent val="0"/>
          <c:showBubbleSize val="0"/>
        </c:dLbls>
        <c:gapWidth val="219"/>
        <c:overlap val="-27"/>
        <c:axId val="218470096"/>
        <c:axId val="5031184"/>
      </c:barChart>
      <c:catAx>
        <c:axId val="21847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crossAx val="5031184"/>
        <c:crosses val="autoZero"/>
        <c:auto val="1"/>
        <c:lblAlgn val="ctr"/>
        <c:lblOffset val="100"/>
        <c:noMultiLvlLbl val="0"/>
      </c:catAx>
      <c:valAx>
        <c:axId val="5031184"/>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184700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59522938606231E-3"/>
          <c:y val="3.9215731567312602E-3"/>
          <c:w val="0.96904489465637"/>
          <c:h val="0.94277418326545981"/>
        </c:manualLayout>
      </c:layout>
      <c:barChart>
        <c:barDir val="col"/>
        <c:grouping val="clustered"/>
        <c:varyColors val="0"/>
        <c:ser>
          <c:idx val="0"/>
          <c:order val="0"/>
          <c:tx>
            <c:strRef>
              <c:f>Sheet1!$A$3</c:f>
              <c:strCache>
                <c:ptCount val="1"/>
                <c:pt idx="0">
                  <c:v>Çin</c:v>
                </c:pt>
              </c:strCache>
            </c:strRef>
          </c:tx>
          <c:spPr>
            <a:solidFill>
              <a:schemeClr val="accent1"/>
            </a:solidFill>
            <a:ln>
              <a:noFill/>
            </a:ln>
            <a:effectLst/>
          </c:spPr>
          <c:invertIfNegative val="0"/>
          <c:dLbls>
            <c:dLbl>
              <c:idx val="0"/>
              <c:layout>
                <c:manualLayout>
                  <c:x val="2.5542296851476724E-3"/>
                  <c:y val="0.28276401447826083"/>
                </c:manualLayout>
              </c:layout>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540000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Sheet1!$B$3</c:f>
              <c:numCache>
                <c:formatCode>General</c:formatCode>
                <c:ptCount val="1"/>
                <c:pt idx="0">
                  <c:v>984.9</c:v>
                </c:pt>
              </c:numCache>
            </c:numRef>
          </c:val>
        </c:ser>
        <c:ser>
          <c:idx val="5"/>
          <c:order val="1"/>
          <c:tx>
            <c:strRef>
              <c:f>Sheet1!$A$4</c:f>
              <c:strCache>
                <c:ptCount val="1"/>
                <c:pt idx="0">
                  <c:v>Hindistan</c:v>
                </c:pt>
              </c:strCache>
            </c:strRef>
          </c:tx>
          <c:spPr>
            <a:solidFill>
              <a:schemeClr val="accent6"/>
            </a:solidFill>
            <a:ln>
              <a:noFill/>
            </a:ln>
            <a:effectLst/>
          </c:spPr>
          <c:invertIfNegative val="0"/>
          <c:dLbls>
            <c:dLbl>
              <c:idx val="0"/>
              <c:layout>
                <c:manualLayout>
                  <c:x val="2.7434318840474474E-3"/>
                  <c:y val="0.16567808837958201"/>
                </c:manualLayout>
              </c:layout>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540000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General</c:formatCode>
                <c:ptCount val="1"/>
                <c:pt idx="0">
                  <c:v>848.9</c:v>
                </c:pt>
              </c:numCache>
            </c:numRef>
          </c:val>
        </c:ser>
        <c:ser>
          <c:idx val="1"/>
          <c:order val="2"/>
          <c:tx>
            <c:strRef>
              <c:f>Sheet1!$A$5</c:f>
              <c:strCache>
                <c:ptCount val="1"/>
                <c:pt idx="0">
                  <c:v>ABD</c:v>
                </c:pt>
              </c:strCache>
            </c:strRef>
          </c:tx>
          <c:spPr>
            <a:solidFill>
              <a:schemeClr val="accent2"/>
            </a:solidFill>
            <a:ln>
              <a:noFill/>
            </a:ln>
            <a:effectLst/>
          </c:spPr>
          <c:invertIfNegative val="0"/>
          <c:dLbls>
            <c:dLbl>
              <c:idx val="0"/>
              <c:layout>
                <c:manualLayout>
                  <c:x val="-1.9551899810794363E-2"/>
                  <c:y val="-7.1672191709214374E-3"/>
                </c:manualLayout>
              </c:layout>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540000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Sheet1!$B$5</c:f>
              <c:numCache>
                <c:formatCode>General</c:formatCode>
                <c:ptCount val="1"/>
                <c:pt idx="0">
                  <c:v>192.8</c:v>
                </c:pt>
              </c:numCache>
            </c:numRef>
          </c:val>
        </c:ser>
        <c:ser>
          <c:idx val="2"/>
          <c:order val="3"/>
          <c:tx>
            <c:strRef>
              <c:f>Sheet1!$A$6</c:f>
              <c:strCache>
                <c:ptCount val="1"/>
                <c:pt idx="0">
                  <c:v>Türkiye</c:v>
                </c:pt>
              </c:strCache>
            </c:strRef>
          </c:tx>
          <c:spPr>
            <a:solidFill>
              <a:srgbClr val="92D050"/>
            </a:solidFill>
            <a:ln>
              <a:noFill/>
            </a:ln>
            <a:effectLst/>
          </c:spPr>
          <c:invertIfNegative val="0"/>
          <c:dLbls>
            <c:dLbl>
              <c:idx val="0"/>
              <c:layout>
                <c:manualLayout>
                  <c:x val="-7.8362997388690299E-3"/>
                  <c:y val="-7.5180119285843594E-3"/>
                </c:manualLayout>
              </c:layout>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540000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Sheet1!$B$6</c:f>
              <c:numCache>
                <c:formatCode>General</c:formatCode>
                <c:ptCount val="1"/>
                <c:pt idx="0">
                  <c:v>72.099999999999994</c:v>
                </c:pt>
              </c:numCache>
            </c:numRef>
          </c:val>
        </c:ser>
        <c:ser>
          <c:idx val="4"/>
          <c:order val="4"/>
          <c:tx>
            <c:strRef>
              <c:f>Sheet1!$A$7</c:f>
              <c:strCache>
                <c:ptCount val="1"/>
                <c:pt idx="0">
                  <c:v>Almanya</c:v>
                </c:pt>
              </c:strCache>
            </c:strRef>
          </c:tx>
          <c:spPr>
            <a:solidFill>
              <a:schemeClr val="accent5"/>
            </a:solidFill>
            <a:ln>
              <a:noFill/>
            </a:ln>
            <a:effectLst/>
          </c:spPr>
          <c:invertIfNegative val="0"/>
          <c:dLbls>
            <c:dLbl>
              <c:idx val="0"/>
              <c:layout>
                <c:manualLayout>
                  <c:x val="-8.1445122284399228E-3"/>
                  <c:y val="-4.6420412415426734E-3"/>
                </c:manualLayout>
              </c:layout>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540000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Sheet1!$B$7</c:f>
              <c:numCache>
                <c:formatCode>General</c:formatCode>
                <c:ptCount val="1"/>
                <c:pt idx="0">
                  <c:v>123.8</c:v>
                </c:pt>
              </c:numCache>
            </c:numRef>
          </c:val>
        </c:ser>
        <c:ser>
          <c:idx val="3"/>
          <c:order val="5"/>
          <c:tx>
            <c:strRef>
              <c:f>Sheet1!$A$8</c:f>
              <c:strCache>
                <c:ptCount val="1"/>
                <c:pt idx="0">
                  <c:v>Thaliand</c:v>
                </c:pt>
              </c:strCache>
            </c:strRef>
          </c:tx>
          <c:spPr>
            <a:solidFill>
              <a:schemeClr val="accent4"/>
            </a:solidFill>
            <a:ln>
              <a:noFill/>
            </a:ln>
            <a:effectLst/>
          </c:spPr>
          <c:invertIfNegative val="0"/>
          <c:dLbls>
            <c:spPr>
              <a:noFill/>
              <a:ln>
                <a:noFill/>
              </a:ln>
              <a:effectLst/>
            </c:spPr>
            <c:txPr>
              <a:bodyPr rot="-5400000" spcFirstLastPara="1" vertOverflow="ellipsis" vert="horz" wrap="square" lIns="38100" tIns="19050" rIns="38100" bIns="19050" anchor="ctr" anchorCtr="0">
                <a:spAutoFit/>
              </a:bodyPr>
              <a:lstStyle/>
              <a:p>
                <a:pPr algn="ctr">
                  <a:defRPr lang="tr-TR" sz="1197" b="1" i="0" u="none" strike="noStrike" kern="1200" baseline="0">
                    <a:solidFill>
                      <a:schemeClr val="tx1"/>
                    </a:solidFill>
                    <a:latin typeface="+mn-lt"/>
                    <a:ea typeface="+mn-ea"/>
                    <a:cs typeface="+mn-cs"/>
                  </a:defRPr>
                </a:pPr>
                <a:endParaRPr lang="tr-TR"/>
              </a:p>
            </c:txPr>
            <c:dLblPos val="out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val>
            <c:numRef>
              <c:f>Sheet1!$B$8</c:f>
              <c:numCache>
                <c:formatCode>General</c:formatCode>
                <c:ptCount val="1"/>
                <c:pt idx="0">
                  <c:v>90.2</c:v>
                </c:pt>
              </c:numCache>
            </c:numRef>
          </c:val>
        </c:ser>
        <c:ser>
          <c:idx val="6"/>
          <c:order val="6"/>
          <c:tx>
            <c:strRef>
              <c:f>Sheet1!$A$9</c:f>
              <c:strCache>
                <c:ptCount val="1"/>
                <c:pt idx="0">
                  <c:v>Saudi Arabia</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c:f>
              <c:numCache>
                <c:formatCode>General</c:formatCode>
                <c:ptCount val="1"/>
                <c:pt idx="0">
                  <c:v>84.5</c:v>
                </c:pt>
              </c:numCache>
            </c:numRef>
          </c:val>
        </c:ser>
        <c:dLbls>
          <c:showLegendKey val="0"/>
          <c:showVal val="1"/>
          <c:showCatName val="0"/>
          <c:showSerName val="0"/>
          <c:showPercent val="0"/>
          <c:showBubbleSize val="0"/>
        </c:dLbls>
        <c:gapWidth val="219"/>
        <c:overlap val="-27"/>
        <c:axId val="222036048"/>
        <c:axId val="222036440"/>
      </c:barChart>
      <c:catAx>
        <c:axId val="22203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22036440"/>
        <c:crosses val="autoZero"/>
        <c:auto val="1"/>
        <c:lblAlgn val="ctr"/>
        <c:lblOffset val="100"/>
        <c:tickLblSkip val="1"/>
        <c:tickMarkSkip val="1"/>
        <c:noMultiLvlLbl val="0"/>
      </c:catAx>
      <c:valAx>
        <c:axId val="222036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2203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4951881014872"/>
          <c:y val="8.3934443564619821E-2"/>
          <c:w val="0.85798381452318462"/>
          <c:h val="0.75257885686409853"/>
        </c:manualLayout>
      </c:layout>
      <c:barChart>
        <c:barDir val="col"/>
        <c:grouping val="clustered"/>
        <c:varyColors val="0"/>
        <c:ser>
          <c:idx val="0"/>
          <c:order val="0"/>
          <c:tx>
            <c:strRef>
              <c:f>Sheet1!$B$1</c:f>
              <c:strCache>
                <c:ptCount val="1"/>
                <c:pt idx="0">
                  <c:v>Ton</c:v>
                </c:pt>
              </c:strCache>
            </c:strRef>
          </c:tx>
          <c:spPr>
            <a:solidFill>
              <a:schemeClr val="accent5">
                <a:lumMod val="75000"/>
                <a:alpha val="85000"/>
              </a:schemeClr>
            </a:solidFill>
            <a:effectLst/>
            <a:scene3d>
              <a:camera prst="orthographicFront"/>
              <a:lightRig rig="threePt" dir="t"/>
            </a:scene3d>
            <a:sp3d>
              <a:bevelT/>
            </a:sp3d>
          </c:spPr>
          <c:invertIfNegative val="0"/>
          <c:dLbls>
            <c:dLbl>
              <c:idx val="13"/>
              <c:layout>
                <c:manualLayout>
                  <c:x val="-2.7777777777777779E-3"/>
                  <c:y val="-5.51154277629862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#,##0.00</c:formatCode>
                <c:ptCount val="16"/>
                <c:pt idx="0">
                  <c:v>0</c:v>
                </c:pt>
                <c:pt idx="1">
                  <c:v>1.4</c:v>
                </c:pt>
                <c:pt idx="2">
                  <c:v>4.3</c:v>
                </c:pt>
                <c:pt idx="3">
                  <c:v>5.4</c:v>
                </c:pt>
                <c:pt idx="4">
                  <c:v>5</c:v>
                </c:pt>
                <c:pt idx="5">
                  <c:v>5</c:v>
                </c:pt>
                <c:pt idx="6">
                  <c:v>8</c:v>
                </c:pt>
                <c:pt idx="7">
                  <c:v>9.8000000000000007</c:v>
                </c:pt>
                <c:pt idx="8">
                  <c:v>11</c:v>
                </c:pt>
                <c:pt idx="9">
                  <c:v>14.5</c:v>
                </c:pt>
                <c:pt idx="10">
                  <c:v>17</c:v>
                </c:pt>
                <c:pt idx="11">
                  <c:v>25</c:v>
                </c:pt>
                <c:pt idx="12">
                  <c:v>29.5</c:v>
                </c:pt>
                <c:pt idx="13">
                  <c:v>33</c:v>
                </c:pt>
                <c:pt idx="14">
                  <c:v>31</c:v>
                </c:pt>
                <c:pt idx="15">
                  <c:v>27.5</c:v>
                </c:pt>
              </c:numCache>
            </c:numRef>
          </c:val>
        </c:ser>
        <c:dLbls>
          <c:showLegendKey val="0"/>
          <c:showVal val="0"/>
          <c:showCatName val="0"/>
          <c:showSerName val="0"/>
          <c:showPercent val="0"/>
          <c:showBubbleSize val="0"/>
        </c:dLbls>
        <c:gapWidth val="150"/>
        <c:axId val="222037224"/>
        <c:axId val="222037616"/>
      </c:barChart>
      <c:catAx>
        <c:axId val="222037224"/>
        <c:scaling>
          <c:orientation val="minMax"/>
        </c:scaling>
        <c:delete val="0"/>
        <c:axPos val="b"/>
        <c:numFmt formatCode="General" sourceLinked="1"/>
        <c:majorTickMark val="out"/>
        <c:minorTickMark val="none"/>
        <c:tickLblPos val="nextTo"/>
        <c:txPr>
          <a:bodyPr/>
          <a:lstStyle/>
          <a:p>
            <a:pPr>
              <a:defRPr sz="800"/>
            </a:pPr>
            <a:endParaRPr lang="tr-TR"/>
          </a:p>
        </c:txPr>
        <c:crossAx val="222037616"/>
        <c:crosses val="autoZero"/>
        <c:auto val="1"/>
        <c:lblAlgn val="ctr"/>
        <c:lblOffset val="100"/>
        <c:noMultiLvlLbl val="0"/>
      </c:catAx>
      <c:valAx>
        <c:axId val="222037616"/>
        <c:scaling>
          <c:orientation val="minMax"/>
        </c:scaling>
        <c:delete val="0"/>
        <c:axPos val="l"/>
        <c:majorGridlines/>
        <c:numFmt formatCode="#,##0.00" sourceLinked="1"/>
        <c:majorTickMark val="out"/>
        <c:minorTickMark val="none"/>
        <c:tickLblPos val="nextTo"/>
        <c:crossAx val="2220372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dirty="0" smtClean="0"/>
              <a:t>mg/L</a:t>
            </a:r>
            <a:endParaRPr lang="tr-TR" sz="1200" dirty="0"/>
          </a:p>
        </c:rich>
      </c:tx>
      <c:layout>
        <c:manualLayout>
          <c:xMode val="edge"/>
          <c:yMode val="edge"/>
          <c:x val="0.89462381808012115"/>
          <c:y val="7.53335635741458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2597820511110275"/>
          <c:y val="0.18742100755537566"/>
          <c:w val="0.83166777225723598"/>
          <c:h val="0.42447200596868551"/>
        </c:manualLayout>
      </c:layout>
      <c:barChart>
        <c:barDir val="col"/>
        <c:grouping val="clustered"/>
        <c:varyColors val="0"/>
        <c:ser>
          <c:idx val="0"/>
          <c:order val="0"/>
          <c:tx>
            <c:strRef>
              <c:f>Sheet1!$B$1</c:f>
              <c:strCache>
                <c:ptCount val="1"/>
                <c:pt idx="0">
                  <c:v>Arsenik</c:v>
                </c:pt>
              </c:strCache>
            </c:strRef>
          </c:tx>
          <c:spPr>
            <a:solidFill>
              <a:schemeClr val="accent1"/>
            </a:solidFill>
            <a:ln>
              <a:noFill/>
            </a:ln>
            <a:effectLst/>
          </c:spPr>
          <c:invertIfNegative val="0"/>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Sheet1!$B$2:$B$10</c:f>
              <c:numCache>
                <c:formatCode>General</c:formatCode>
                <c:ptCount val="9"/>
                <c:pt idx="0">
                  <c:v>3.5000000000000003E-2</c:v>
                </c:pt>
                <c:pt idx="1">
                  <c:v>2.3E-2</c:v>
                </c:pt>
                <c:pt idx="2">
                  <c:v>7.0000000000000001E-3</c:v>
                </c:pt>
                <c:pt idx="3">
                  <c:v>6.2E-2</c:v>
                </c:pt>
                <c:pt idx="4">
                  <c:v>3.7999999999999999E-2</c:v>
                </c:pt>
                <c:pt idx="5">
                  <c:v>2.9000000000000001E-2</c:v>
                </c:pt>
                <c:pt idx="6">
                  <c:v>3.9E-2</c:v>
                </c:pt>
                <c:pt idx="7">
                  <c:v>2.4E-2</c:v>
                </c:pt>
                <c:pt idx="8">
                  <c:v>2.8000000000000001E-2</c:v>
                </c:pt>
              </c:numCache>
            </c:numRef>
          </c:val>
        </c:ser>
        <c:ser>
          <c:idx val="1"/>
          <c:order val="1"/>
          <c:tx>
            <c:strRef>
              <c:f>Sheet1!$C$1</c:f>
              <c:strCache>
                <c:ptCount val="1"/>
                <c:pt idx="0">
                  <c:v>Antimon</c:v>
                </c:pt>
              </c:strCache>
            </c:strRef>
          </c:tx>
          <c:spPr>
            <a:solidFill>
              <a:schemeClr val="accent2"/>
            </a:solidFill>
            <a:ln>
              <a:noFill/>
            </a:ln>
            <a:effectLst/>
          </c:spPr>
          <c:invertIfNegative val="0"/>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Sheet1!$C$2:$C$10</c:f>
              <c:numCache>
                <c:formatCode>General</c:formatCode>
                <c:ptCount val="9"/>
                <c:pt idx="0">
                  <c:v>3.3000000000000002E-2</c:v>
                </c:pt>
                <c:pt idx="1">
                  <c:v>1.7999999999999999E-2</c:v>
                </c:pt>
                <c:pt idx="2">
                  <c:v>8.9999999999999993E-3</c:v>
                </c:pt>
                <c:pt idx="3">
                  <c:v>3.3000000000000002E-2</c:v>
                </c:pt>
                <c:pt idx="4">
                  <c:v>0.222</c:v>
                </c:pt>
                <c:pt idx="5">
                  <c:v>0.156</c:v>
                </c:pt>
                <c:pt idx="6">
                  <c:v>0.19400000000000001</c:v>
                </c:pt>
                <c:pt idx="7">
                  <c:v>6.3E-2</c:v>
                </c:pt>
                <c:pt idx="8">
                  <c:v>0.13200000000000001</c:v>
                </c:pt>
              </c:numCache>
            </c:numRef>
          </c:val>
        </c:ser>
        <c:dLbls>
          <c:showLegendKey val="0"/>
          <c:showVal val="0"/>
          <c:showCatName val="0"/>
          <c:showSerName val="0"/>
          <c:showPercent val="0"/>
          <c:showBubbleSize val="0"/>
        </c:dLbls>
        <c:gapWidth val="219"/>
        <c:overlap val="-27"/>
        <c:axId val="221684328"/>
        <c:axId val="218531096"/>
      </c:barChart>
      <c:catAx>
        <c:axId val="22168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crossAx val="218531096"/>
        <c:crosses val="autoZero"/>
        <c:auto val="1"/>
        <c:lblAlgn val="ctr"/>
        <c:lblOffset val="100"/>
        <c:noMultiLvlLbl val="0"/>
      </c:catAx>
      <c:valAx>
        <c:axId val="218531096"/>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21684328"/>
        <c:crosses val="autoZero"/>
        <c:crossBetween val="between"/>
        <c:majorUnit val="0.2"/>
      </c:valAx>
      <c:spPr>
        <a:noFill/>
        <a:ln>
          <a:noFill/>
        </a:ln>
        <a:effectLst/>
      </c:spPr>
    </c:plotArea>
    <c:legend>
      <c:legendPos val="b"/>
      <c:layout>
        <c:manualLayout>
          <c:xMode val="edge"/>
          <c:yMode val="edge"/>
          <c:x val="0.25383760051944482"/>
          <c:y val="0.87990195432268337"/>
          <c:w val="0.38965394647624052"/>
          <c:h val="0.111727649724633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75935828877004E-2"/>
          <c:y val="0.10379746835443039"/>
          <c:w val="0.55614973262033063"/>
          <c:h val="0.78987341772151964"/>
        </c:manualLayout>
      </c:layout>
      <c:pieChart>
        <c:varyColors val="1"/>
        <c:ser>
          <c:idx val="0"/>
          <c:order val="0"/>
          <c:tx>
            <c:strRef>
              <c:f>Sheet1!$A$2</c:f>
              <c:strCache>
                <c:ptCount val="1"/>
                <c:pt idx="0">
                  <c:v>East</c:v>
                </c:pt>
              </c:strCache>
            </c:strRef>
          </c:tx>
          <c:spPr>
            <a:solidFill>
              <a:schemeClr val="accent1"/>
            </a:solidFill>
            <a:ln w="12689">
              <a:solidFill>
                <a:schemeClr val="tx1"/>
              </a:solidFill>
              <a:prstDash val="solid"/>
            </a:ln>
          </c:spPr>
          <c:dPt>
            <c:idx val="0"/>
            <c:bubble3D val="0"/>
            <c:explosion val="11"/>
            <c:spPr>
              <a:solidFill>
                <a:srgbClr val="F9E66E"/>
              </a:solidFill>
              <a:ln w="12689">
                <a:solidFill>
                  <a:schemeClr val="tx1"/>
                </a:solidFill>
                <a:prstDash val="solid"/>
              </a:ln>
            </c:spPr>
          </c:dPt>
          <c:dPt>
            <c:idx val="1"/>
            <c:bubble3D val="0"/>
            <c:explosion val="8"/>
            <c:spPr>
              <a:solidFill>
                <a:srgbClr val="996600"/>
              </a:solidFill>
              <a:ln w="12689">
                <a:solidFill>
                  <a:schemeClr val="tx1"/>
                </a:solidFill>
                <a:prstDash val="solid"/>
              </a:ln>
            </c:spPr>
          </c:dPt>
          <c:dPt>
            <c:idx val="2"/>
            <c:bubble3D val="0"/>
            <c:explosion val="8"/>
            <c:spPr>
              <a:solidFill>
                <a:srgbClr val="CC9900"/>
              </a:solidFill>
              <a:ln w="12689">
                <a:solidFill>
                  <a:schemeClr val="tx1"/>
                </a:solidFill>
                <a:prstDash val="solid"/>
              </a:ln>
            </c:spPr>
          </c:dPt>
          <c:dPt>
            <c:idx val="3"/>
            <c:bubble3D val="0"/>
            <c:spPr>
              <a:solidFill>
                <a:srgbClr val="FFFFFF"/>
              </a:solidFill>
              <a:ln w="12689">
                <a:solidFill>
                  <a:schemeClr val="tx1"/>
                </a:solidFill>
                <a:prstDash val="solid"/>
              </a:ln>
            </c:spPr>
          </c:dPt>
          <c:dLbls>
            <c:dLbl>
              <c:idx val="0"/>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2.3816104850229659E-2"/>
                  <c:y val="-7.6499512071449413E-3"/>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0.14873486230326791"/>
                  <c:y val="-0.27945558569406714"/>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9.7970249923319923E-3"/>
                  <c:y val="7.9398906179624813E-3"/>
                </c:manualLayout>
              </c:layout>
              <c:dLblPos val="bestFit"/>
              <c:showLegendKey val="0"/>
              <c:showVal val="0"/>
              <c:showCatName val="0"/>
              <c:showSerName val="0"/>
              <c:showPercent val="1"/>
              <c:showBubbleSize val="0"/>
              <c:extLst>
                <c:ext xmlns:c15="http://schemas.microsoft.com/office/drawing/2012/chart" uri="{CE6537A1-D6FC-4f65-9D91-7224C49458BB}"/>
              </c:extLst>
            </c:dLbl>
            <c:numFmt formatCode="0%" sourceLinked="0"/>
            <c:spPr>
              <a:noFill/>
              <a:ln w="25378">
                <a:noFill/>
              </a:ln>
            </c:spPr>
            <c:txPr>
              <a:bodyPr/>
              <a:lstStyle/>
              <a:p>
                <a:pPr>
                  <a:defRPr sz="1773" b="1" i="0" u="none" strike="noStrike" baseline="0">
                    <a:solidFill>
                      <a:schemeClr val="tx1"/>
                    </a:solidFill>
                    <a:latin typeface="Arial"/>
                    <a:ea typeface="Arial"/>
                    <a:cs typeface="Arial"/>
                  </a:defRPr>
                </a:pPr>
                <a:endParaRPr lang="tr-T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Sheet1!$B$1:$E$1</c:f>
              <c:strCache>
                <c:ptCount val="4"/>
                <c:pt idx="0">
                  <c:v>Gravitasyon</c:v>
                </c:pt>
                <c:pt idx="1">
                  <c:v>Flotasyon</c:v>
                </c:pt>
                <c:pt idx="2">
                  <c:v>Siyanürleme</c:v>
                </c:pt>
                <c:pt idx="3">
                  <c:v>Tesbit edilemeyen</c:v>
                </c:pt>
              </c:strCache>
            </c:strRef>
          </c:cat>
          <c:val>
            <c:numRef>
              <c:f>Sheet1!$B$2:$E$2</c:f>
              <c:numCache>
                <c:formatCode>General</c:formatCode>
                <c:ptCount val="4"/>
                <c:pt idx="0">
                  <c:v>10</c:v>
                </c:pt>
                <c:pt idx="1">
                  <c:v>3.8</c:v>
                </c:pt>
                <c:pt idx="2">
                  <c:v>83</c:v>
                </c:pt>
                <c:pt idx="3">
                  <c:v>3.2</c:v>
                </c:pt>
              </c:numCache>
            </c:numRef>
          </c:val>
        </c:ser>
        <c:dLbls>
          <c:showLegendKey val="0"/>
          <c:showVal val="0"/>
          <c:showCatName val="0"/>
          <c:showSerName val="0"/>
          <c:showPercent val="1"/>
          <c:showBubbleSize val="0"/>
          <c:showLeaderLines val="1"/>
        </c:dLbls>
        <c:firstSliceAng val="0"/>
      </c:pieChart>
      <c:spPr>
        <a:noFill/>
        <a:ln w="25378">
          <a:noFill/>
        </a:ln>
      </c:spPr>
    </c:plotArea>
    <c:legend>
      <c:legendPos val="r"/>
      <c:layout>
        <c:manualLayout>
          <c:xMode val="edge"/>
          <c:yMode val="edge"/>
          <c:x val="0.65953658937004656"/>
          <c:y val="0.28876416258234588"/>
          <c:w val="0.34046345811051698"/>
          <c:h val="0.62025316455696156"/>
        </c:manualLayout>
      </c:layout>
      <c:overlay val="1"/>
      <c:spPr>
        <a:noFill/>
        <a:ln w="3172">
          <a:noFill/>
          <a:prstDash val="solid"/>
        </a:ln>
      </c:spPr>
      <c:txPr>
        <a:bodyPr/>
        <a:lstStyle/>
        <a:p>
          <a:pPr>
            <a:defRPr sz="1838" b="0" i="0" u="none" strike="noStrike" baseline="0">
              <a:solidFill>
                <a:schemeClr val="tx1">
                  <a:lumMod val="75000"/>
                  <a:lumOff val="25000"/>
                </a:schemeClr>
              </a:solidFill>
              <a:latin typeface="Times New Roman"/>
              <a:ea typeface="Times New Roman"/>
              <a:cs typeface="Times New Roman"/>
            </a:defRPr>
          </a:pPr>
          <a:endParaRPr lang="tr-TR"/>
        </a:p>
      </c:txPr>
    </c:legend>
    <c:plotVisOnly val="1"/>
    <c:dispBlanksAs val="zero"/>
    <c:showDLblsOverMax val="0"/>
  </c:chart>
  <c:spPr>
    <a:noFill/>
    <a:ln>
      <a:noFill/>
    </a:ln>
  </c:spPr>
  <c:txPr>
    <a:bodyPr/>
    <a:lstStyle/>
    <a:p>
      <a:pPr>
        <a:defRPr sz="1474" b="1" i="0" u="none" strike="noStrike" baseline="0">
          <a:solidFill>
            <a:schemeClr val="tx1"/>
          </a:solidFill>
          <a:latin typeface="Times New Roman"/>
          <a:ea typeface="Times New Roman"/>
          <a:cs typeface="Times New Roman"/>
        </a:defRPr>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34360729141734E-2"/>
          <c:y val="4.8442906574394456E-2"/>
          <c:w val="0.86327990288538137"/>
          <c:h val="0.80211637147760606"/>
        </c:manualLayout>
      </c:layout>
      <c:barChart>
        <c:barDir val="col"/>
        <c:grouping val="clustered"/>
        <c:varyColors val="0"/>
        <c:ser>
          <c:idx val="1"/>
          <c:order val="0"/>
          <c:tx>
            <c:strRef>
              <c:f>Sheet1!$A$2</c:f>
              <c:strCache>
                <c:ptCount val="1"/>
                <c:pt idx="0">
                  <c:v>Dünya altın üretimi</c:v>
                </c:pt>
              </c:strCache>
            </c:strRef>
          </c:tx>
          <c:spPr>
            <a:solidFill>
              <a:srgbClr val="996600"/>
            </a:solidFill>
            <a:ln w="13155">
              <a:solidFill>
                <a:schemeClr val="tx1"/>
              </a:solidFill>
              <a:prstDash val="solid"/>
            </a:ln>
          </c:spPr>
          <c:invertIfNegative val="0"/>
          <c:dLbls>
            <c:dLbl>
              <c:idx val="0"/>
              <c:layout>
                <c:manualLayout>
                  <c:x val="-6.5050024556577424E-4"/>
                  <c:y val="1.989248081481352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8803497310541486E-4"/>
                  <c:y val="2.5401033970214319E-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1650813543630382E-3"/>
                  <c:y val="2.659324987877702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1471761475909243E-2"/>
                  <c:y val="-1.858632740783118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5.4599066363012014E-3"/>
                  <c:y val="-5.782784324937399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6.7548336825787193E-3"/>
                  <c:y val="-1.227625524865683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0726125832592514E-3"/>
                  <c:y val="-6.777870455629382E-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1.09168274323452E-2"/>
                  <c:y val="-3.511110351057741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6310">
                <a:noFill/>
              </a:ln>
            </c:spPr>
            <c:txPr>
              <a:bodyPr/>
              <a:lstStyle/>
              <a:p>
                <a:pPr>
                  <a:defRPr sz="1036" b="0" i="0" u="none" strike="noStrike" baseline="0">
                    <a:solidFill>
                      <a:schemeClr val="tx1"/>
                    </a:solidFill>
                    <a:latin typeface="Arial"/>
                    <a:ea typeface="Arial"/>
                    <a:cs typeface="Arial"/>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Sheet1!$B$1:$R$1</c:f>
              <c:numCache>
                <c:formatCode>General</c:formatCode>
                <c:ptCount val="17"/>
                <c:pt idx="0">
                  <c:v>1995</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Sheet1!$B$2:$R$2</c:f>
              <c:numCache>
                <c:formatCode>General</c:formatCode>
                <c:ptCount val="17"/>
                <c:pt idx="0">
                  <c:v>2090</c:v>
                </c:pt>
                <c:pt idx="1">
                  <c:v>2381</c:v>
                </c:pt>
                <c:pt idx="2">
                  <c:v>2368</c:v>
                </c:pt>
                <c:pt idx="3">
                  <c:v>2530</c:v>
                </c:pt>
                <c:pt idx="4">
                  <c:v>2600</c:v>
                </c:pt>
                <c:pt idx="5">
                  <c:v>2470</c:v>
                </c:pt>
                <c:pt idx="6">
                  <c:v>2759</c:v>
                </c:pt>
                <c:pt idx="7">
                  <c:v>2471</c:v>
                </c:pt>
                <c:pt idx="8">
                  <c:v>2444</c:v>
                </c:pt>
                <c:pt idx="9">
                  <c:v>2330</c:v>
                </c:pt>
                <c:pt idx="10">
                  <c:v>2332</c:v>
                </c:pt>
                <c:pt idx="11">
                  <c:v>2632</c:v>
                </c:pt>
                <c:pt idx="12">
                  <c:v>2849</c:v>
                </c:pt>
                <c:pt idx="13">
                  <c:v>2822</c:v>
                </c:pt>
                <c:pt idx="14">
                  <c:v>3051</c:v>
                </c:pt>
                <c:pt idx="15">
                  <c:v>3114</c:v>
                </c:pt>
                <c:pt idx="16">
                  <c:v>3165</c:v>
                </c:pt>
              </c:numCache>
            </c:numRef>
          </c:val>
        </c:ser>
        <c:ser>
          <c:idx val="3"/>
          <c:order val="1"/>
          <c:tx>
            <c:strRef>
              <c:f>Sheet1!$A$3</c:f>
              <c:strCache>
                <c:ptCount val="1"/>
                <c:pt idx="0">
                  <c:v>Dünya altın talebi</c:v>
                </c:pt>
              </c:strCache>
            </c:strRef>
          </c:tx>
          <c:spPr>
            <a:solidFill>
              <a:srgbClr val="FFCC00"/>
            </a:solidFill>
            <a:ln w="13155">
              <a:solidFill>
                <a:schemeClr val="tx1"/>
              </a:solidFill>
              <a:prstDash val="solid"/>
            </a:ln>
          </c:spPr>
          <c:invertIfNegative val="0"/>
          <c:dLbls>
            <c:dLbl>
              <c:idx val="0"/>
              <c:layout>
                <c:manualLayout>
                  <c:x val="1.8666679730753356E-2"/>
                  <c:y val="-4.553761804726092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7007321286297934E-3"/>
                  <c:y val="4.132261882493566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6.312071499671876E-4"/>
                  <c:y val="-1.794512531374496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3.9635647489914654E-3"/>
                  <c:y val="1.7937146895523014E-2"/>
                </c:manualLayout>
              </c:layout>
              <c:showLegendKey val="0"/>
              <c:showVal val="1"/>
              <c:showCatName val="0"/>
              <c:showSerName val="0"/>
              <c:showPercent val="0"/>
              <c:showBubbleSize val="0"/>
              <c:extLst>
                <c:ext xmlns:c15="http://schemas.microsoft.com/office/drawing/2012/chart" uri="{CE6537A1-D6FC-4f65-9D91-7224C49458BB}"/>
              </c:extLst>
            </c:dLbl>
            <c:spPr>
              <a:noFill/>
              <a:ln w="26310">
                <a:noFill/>
              </a:ln>
            </c:spPr>
            <c:txPr>
              <a:bodyPr/>
              <a:lstStyle/>
              <a:p>
                <a:pPr>
                  <a:defRPr sz="1036" b="0" i="0" u="none" strike="noStrike" baseline="0">
                    <a:solidFill>
                      <a:schemeClr val="tx1"/>
                    </a:solidFill>
                    <a:latin typeface="Arial"/>
                    <a:ea typeface="Arial"/>
                    <a:cs typeface="Arial"/>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Sheet1!$B$1:$R$1</c:f>
              <c:numCache>
                <c:formatCode>General</c:formatCode>
                <c:ptCount val="17"/>
                <c:pt idx="0">
                  <c:v>1995</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Sheet1!$B$3:$R$3</c:f>
              <c:numCache>
                <c:formatCode>General</c:formatCode>
                <c:ptCount val="17"/>
                <c:pt idx="0">
                  <c:v>2864</c:v>
                </c:pt>
                <c:pt idx="1">
                  <c:v>3294</c:v>
                </c:pt>
                <c:pt idx="2">
                  <c:v>3403</c:v>
                </c:pt>
                <c:pt idx="3">
                  <c:v>3415</c:v>
                </c:pt>
                <c:pt idx="4">
                  <c:v>3600</c:v>
                </c:pt>
                <c:pt idx="5">
                  <c:v>3848</c:v>
                </c:pt>
                <c:pt idx="6">
                  <c:v>3124</c:v>
                </c:pt>
                <c:pt idx="7">
                  <c:v>3098</c:v>
                </c:pt>
                <c:pt idx="8">
                  <c:v>3110</c:v>
                </c:pt>
                <c:pt idx="9">
                  <c:v>3774</c:v>
                </c:pt>
                <c:pt idx="10">
                  <c:v>3652</c:v>
                </c:pt>
                <c:pt idx="11">
                  <c:v>4181</c:v>
                </c:pt>
                <c:pt idx="12">
                  <c:v>4699</c:v>
                </c:pt>
                <c:pt idx="13">
                  <c:v>4585</c:v>
                </c:pt>
                <c:pt idx="14">
                  <c:v>4088</c:v>
                </c:pt>
                <c:pt idx="15">
                  <c:v>3924</c:v>
                </c:pt>
                <c:pt idx="16">
                  <c:v>4212</c:v>
                </c:pt>
              </c:numCache>
            </c:numRef>
          </c:val>
        </c:ser>
        <c:dLbls>
          <c:showLegendKey val="0"/>
          <c:showVal val="1"/>
          <c:showCatName val="0"/>
          <c:showSerName val="0"/>
          <c:showPercent val="0"/>
          <c:showBubbleSize val="0"/>
        </c:dLbls>
        <c:gapWidth val="150"/>
        <c:axId val="115640448"/>
        <c:axId val="219286712"/>
      </c:barChart>
      <c:catAx>
        <c:axId val="115640448"/>
        <c:scaling>
          <c:orientation val="minMax"/>
        </c:scaling>
        <c:delete val="0"/>
        <c:axPos val="b"/>
        <c:numFmt formatCode="General" sourceLinked="1"/>
        <c:majorTickMark val="out"/>
        <c:minorTickMark val="none"/>
        <c:tickLblPos val="nextTo"/>
        <c:spPr>
          <a:ln w="3289">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tr-TR"/>
          </a:p>
        </c:txPr>
        <c:crossAx val="219286712"/>
        <c:crosses val="autoZero"/>
        <c:auto val="0"/>
        <c:lblAlgn val="ctr"/>
        <c:lblOffset val="100"/>
        <c:tickLblSkip val="1"/>
        <c:tickMarkSkip val="1"/>
        <c:noMultiLvlLbl val="0"/>
      </c:catAx>
      <c:valAx>
        <c:axId val="219286712"/>
        <c:scaling>
          <c:orientation val="minMax"/>
          <c:max val="4700"/>
        </c:scaling>
        <c:delete val="0"/>
        <c:axPos val="l"/>
        <c:title>
          <c:tx>
            <c:rich>
              <a:bodyPr/>
              <a:lstStyle/>
              <a:p>
                <a:pPr>
                  <a:defRPr sz="1400" b="1" i="0" u="none" strike="noStrike" baseline="0">
                    <a:solidFill>
                      <a:schemeClr val="tx1"/>
                    </a:solidFill>
                    <a:latin typeface="Arial"/>
                    <a:ea typeface="Arial"/>
                    <a:cs typeface="Arial"/>
                  </a:defRPr>
                </a:pPr>
                <a:r>
                  <a:rPr lang="tr-TR" sz="1400" b="1"/>
                  <a:t>Altın üretim ve talebi (ton)</a:t>
                </a:r>
              </a:p>
            </c:rich>
          </c:tx>
          <c:layout>
            <c:manualLayout>
              <c:xMode val="edge"/>
              <c:yMode val="edge"/>
              <c:x val="0"/>
              <c:y val="0.21280276816608998"/>
            </c:manualLayout>
          </c:layout>
          <c:overlay val="0"/>
          <c:spPr>
            <a:noFill/>
            <a:ln w="26310">
              <a:noFill/>
            </a:ln>
          </c:spPr>
        </c:title>
        <c:numFmt formatCode="General" sourceLinked="1"/>
        <c:majorTickMark val="out"/>
        <c:minorTickMark val="none"/>
        <c:tickLblPos val="nextTo"/>
        <c:spPr>
          <a:ln w="3289">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tr-TR"/>
          </a:p>
        </c:txPr>
        <c:crossAx val="115640448"/>
        <c:crosses val="autoZero"/>
        <c:crossBetween val="between"/>
      </c:valAx>
    </c:plotArea>
    <c:legend>
      <c:legendPos val="r"/>
      <c:layout>
        <c:manualLayout>
          <c:xMode val="edge"/>
          <c:yMode val="edge"/>
          <c:x val="2.5430459623292923E-2"/>
          <c:y val="0.87918131048159653"/>
          <c:w val="0.17871272782933767"/>
          <c:h val="8.9428682451238223E-2"/>
        </c:manualLayout>
      </c:layout>
      <c:overlay val="0"/>
      <c:spPr>
        <a:solidFill>
          <a:schemeClr val="bg1"/>
        </a:solidFill>
        <a:ln w="3289">
          <a:solidFill>
            <a:schemeClr val="tx1"/>
          </a:solidFill>
          <a:prstDash val="solid"/>
        </a:ln>
      </c:spPr>
      <c:txPr>
        <a:bodyPr/>
        <a:lstStyle/>
        <a:p>
          <a:pPr>
            <a:defRPr sz="1200" b="0" i="0" u="none" strike="noStrike" baseline="0">
              <a:solidFill>
                <a:schemeClr val="tx1"/>
              </a:solidFill>
              <a:latin typeface="Arial Tur"/>
              <a:ea typeface="Arial Tur"/>
              <a:cs typeface="Arial Tur"/>
            </a:defRPr>
          </a:pPr>
          <a:endParaRPr lang="tr-TR"/>
        </a:p>
      </c:txPr>
    </c:legend>
    <c:plotVisOnly val="1"/>
    <c:dispBlanksAs val="gap"/>
    <c:showDLblsOverMax val="0"/>
  </c:chart>
  <c:spPr>
    <a:noFill/>
    <a:ln>
      <a:noFill/>
    </a:ln>
  </c:spPr>
  <c:txPr>
    <a:bodyPr/>
    <a:lstStyle/>
    <a:p>
      <a:pPr>
        <a:defRPr sz="1036" b="0" i="0" u="none" strike="noStrike" baseline="0">
          <a:solidFill>
            <a:schemeClr val="tx1"/>
          </a:solidFill>
          <a:latin typeface="Arial"/>
          <a:ea typeface="Arial"/>
          <a:cs typeface="Arial"/>
        </a:defRPr>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8463240850672E-2"/>
          <c:y val="1.7535312470206676E-2"/>
          <c:w val="0.86591547015005932"/>
          <c:h val="0.94396055954160485"/>
        </c:manualLayout>
      </c:layout>
      <c:lineChart>
        <c:grouping val="standard"/>
        <c:varyColors val="0"/>
        <c:ser>
          <c:idx val="0"/>
          <c:order val="0"/>
          <c:tx>
            <c:strRef>
              <c:f>Sheet1!$A$2</c:f>
              <c:strCache>
                <c:ptCount val="1"/>
                <c:pt idx="0">
                  <c:v>Altın fiyatları</c:v>
                </c:pt>
              </c:strCache>
            </c:strRef>
          </c:tx>
          <c:spPr>
            <a:ln w="41346">
              <a:solidFill>
                <a:srgbClr val="C00000"/>
              </a:solidFill>
              <a:prstDash val="solid"/>
            </a:ln>
          </c:spPr>
          <c:marker>
            <c:symbol val="diamond"/>
            <c:size val="9"/>
            <c:spPr>
              <a:solidFill>
                <a:srgbClr val="C00000"/>
              </a:solidFill>
              <a:ln>
                <a:solidFill>
                  <a:srgbClr val="993366"/>
                </a:solidFill>
                <a:prstDash val="solid"/>
              </a:ln>
            </c:spPr>
          </c:marker>
          <c:dLbls>
            <c:dLbl>
              <c:idx val="0"/>
              <c:layout>
                <c:manualLayout>
                  <c:x val="-2.6666015747343692E-2"/>
                  <c:y val="2.57515632712013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9367565537102592E-2"/>
                  <c:y val="-3.110816737266824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1022185291004098E-2"/>
                  <c:y val="-3.16565832205741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4825329250663057E-2"/>
                  <c:y val="1.95872799011277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3516066977040668E-2"/>
                  <c:y val="-3.00054316784936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2504126304766026E-2"/>
                  <c:y val="3.5711536762667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8651352858817774E-2"/>
                  <c:y val="4.29649267510603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6027072327745296E-2"/>
                  <c:y val="-3.34927467646039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3.180384970006038E-2"/>
                  <c:y val="4.721012024039331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4575702040955709E-2"/>
                  <c:y val="5.5541317929874497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0358220168239407E-2"/>
                  <c:y val="3.887892255091214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4.3187334482769513E-2"/>
                  <c:y val="-4.1570429796299435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5.6055319135495239E-2"/>
                  <c:y val="-3.633319494715012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5.7538445777509648E-2"/>
                  <c:y val="-3.5018363621573824E-2"/>
                </c:manualLayout>
              </c:layout>
              <c:spPr>
                <a:noFill/>
                <a:ln w="27564">
                  <a:noFill/>
                </a:ln>
              </c:spPr>
              <c:txPr>
                <a:bodyPr/>
                <a:lstStyle/>
                <a:p>
                  <a:pPr>
                    <a:defRPr sz="1000" b="1" i="0" u="none" strike="noStrike" baseline="0">
                      <a:solidFill>
                        <a:srgbClr val="990000"/>
                      </a:solidFill>
                      <a:latin typeface="Arial"/>
                      <a:ea typeface="Arial"/>
                      <a:cs typeface="Arial"/>
                    </a:defRPr>
                  </a:pPr>
                  <a:endParaRPr lang="tr-TR"/>
                </a:p>
              </c:txPr>
              <c:showLegendKey val="0"/>
              <c:showVal val="1"/>
              <c:showCatName val="0"/>
              <c:showSerName val="0"/>
              <c:showPercent val="0"/>
              <c:showBubbleSize val="0"/>
              <c:extLst>
                <c:ext xmlns:c15="http://schemas.microsoft.com/office/drawing/2012/chart" uri="{CE6537A1-D6FC-4f65-9D91-7224C49458BB}"/>
              </c:extLst>
            </c:dLbl>
            <c:dLbl>
              <c:idx val="14"/>
              <c:layout>
                <c:manualLayout>
                  <c:x val="-5.5567153475771479E-2"/>
                  <c:y val="-4.0504271433482057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3.192054360720508E-2"/>
                  <c:y val="-5.9261202946261332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4.9580151965630627E-2"/>
                  <c:y val="-6.2278167922862372E-2"/>
                </c:manualLayout>
              </c:layout>
              <c:showLegendKey val="0"/>
              <c:showVal val="1"/>
              <c:showCatName val="0"/>
              <c:showSerName val="0"/>
              <c:showPercent val="0"/>
              <c:showBubbleSize val="0"/>
              <c:extLst>
                <c:ext xmlns:c15="http://schemas.microsoft.com/office/drawing/2012/chart" uri="{CE6537A1-D6FC-4f65-9D91-7224C49458BB}"/>
              </c:extLst>
            </c:dLbl>
            <c:spPr>
              <a:noFill/>
              <a:ln w="27564">
                <a:noFill/>
              </a:ln>
            </c:spPr>
            <c:txPr>
              <a:bodyPr/>
              <a:lstStyle/>
              <a:p>
                <a:pPr>
                  <a:defRPr sz="1000" b="1" i="0" u="none" strike="noStrike" baseline="0">
                    <a:solidFill>
                      <a:srgbClr val="800000"/>
                    </a:solidFill>
                    <a:latin typeface="Arial"/>
                    <a:ea typeface="Arial"/>
                    <a:cs typeface="Arial"/>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Sheet1!$B$1:$R$1</c:f>
              <c:numCache>
                <c:formatCode>General</c:formatCode>
                <c:ptCount val="17"/>
                <c:pt idx="0">
                  <c:v>1995</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Sheet1!$B$2:$R$2</c:f>
              <c:numCache>
                <c:formatCode>_-[$$-C09]* #,##0_-;\-[$$-C09]* #,##0_-;_-[$$-C09]* "-"_-;_-@_-</c:formatCode>
                <c:ptCount val="17"/>
                <c:pt idx="0">
                  <c:v>383.79</c:v>
                </c:pt>
                <c:pt idx="1">
                  <c:v>279.11</c:v>
                </c:pt>
                <c:pt idx="2">
                  <c:v>271.04000000000002</c:v>
                </c:pt>
                <c:pt idx="3" formatCode="_-[$$-409]* #,##0_ ;_-[$$-409]* \-#,##0\ ;_-[$$-409]* &quot;-&quot;_ ;_-@_ ">
                  <c:v>309.73</c:v>
                </c:pt>
                <c:pt idx="4" formatCode="_-[$$-409]* #,##0_ ;_-[$$-409]* \-#,##0\ ;_-[$$-409]* &quot;-&quot;_ ;_-@_ ">
                  <c:v>350</c:v>
                </c:pt>
                <c:pt idx="5" formatCode="_-[$$-409]* #,##0_ ;_-[$$-409]* \-#,##0\ ;_-[$$-409]* &quot;-&quot;_ ;_-@_ ">
                  <c:v>410</c:v>
                </c:pt>
                <c:pt idx="6" formatCode="_-[$$-409]* #,##0_ ;_-[$$-409]* \-#,##0\ ;_-[$$-409]* &quot;-&quot;_ ;_-@_ ">
                  <c:v>445</c:v>
                </c:pt>
                <c:pt idx="7" formatCode="_-[$$-409]* #,##0_ ;_-[$$-409]* \-#,##0\ ;_-[$$-409]* &quot;-&quot;_ ;_-@_ ">
                  <c:v>635</c:v>
                </c:pt>
                <c:pt idx="8" formatCode="_-[$$-409]* #,##0_ ;_-[$$-409]* \-#,##0\ ;_-[$$-409]* &quot;-&quot;_ ;_-@_ ">
                  <c:v>695</c:v>
                </c:pt>
                <c:pt idx="9" formatCode="_-[$$-409]* #,##0_ ;_-[$$-409]* \-#,##0\ ;_-[$$-409]* &quot;-&quot;_ ;_-@_ ">
                  <c:v>871</c:v>
                </c:pt>
                <c:pt idx="10" formatCode="_-[$$-409]* #,##0_ ;_-[$$-409]* \-#,##0\ ;_-[$$-409]* &quot;-&quot;_ ;_-@_ ">
                  <c:v>973</c:v>
                </c:pt>
                <c:pt idx="11" formatCode="_-[$$-409]* #,##0_ ;_-[$$-409]* \-#,##0\ ;_-[$$-409]* &quot;-&quot;_ ;_-@_ ">
                  <c:v>1225</c:v>
                </c:pt>
                <c:pt idx="12" formatCode="_-[$$-409]* #,##0_ ;_-[$$-409]* \-#,##0\ ;_-[$$-409]* &quot;-&quot;_ ;_-@_ ">
                  <c:v>1571</c:v>
                </c:pt>
                <c:pt idx="13" formatCode="_-[$$-409]* #,##0_ ;_-[$$-409]* \-#,##0\ ;_-[$$-409]* &quot;-&quot;_ ;_-@_ ">
                  <c:v>1669</c:v>
                </c:pt>
                <c:pt idx="14" formatCode="_-[$$-409]* #,##0_ ;_-[$$-409]* \-#,##0\ ;_-[$$-409]* &quot;-&quot;_ ;_-@_ ">
                  <c:v>1411</c:v>
                </c:pt>
                <c:pt idx="15" formatCode="_-[$$-409]* #,##0_ ;_-[$$-409]* \-#,##0\ ;_-[$$-409]* &quot;-&quot;_ ;_-@_ ">
                  <c:v>1266</c:v>
                </c:pt>
                <c:pt idx="16" formatCode="_-[$$-409]* #,##0_ ;_-[$$-409]* \-#,##0\ ;_-[$$-409]* &quot;-&quot;_ ;_-@_ ">
                  <c:v>1060</c:v>
                </c:pt>
              </c:numCache>
            </c:numRef>
          </c:val>
          <c:smooth val="0"/>
        </c:ser>
        <c:dLbls>
          <c:showLegendKey val="0"/>
          <c:showVal val="0"/>
          <c:showCatName val="0"/>
          <c:showSerName val="0"/>
          <c:showPercent val="0"/>
          <c:showBubbleSize val="0"/>
        </c:dLbls>
        <c:marker val="1"/>
        <c:smooth val="0"/>
        <c:axId val="222032912"/>
        <c:axId val="222033304"/>
      </c:lineChart>
      <c:catAx>
        <c:axId val="222032912"/>
        <c:scaling>
          <c:orientation val="minMax"/>
        </c:scaling>
        <c:delete val="1"/>
        <c:axPos val="t"/>
        <c:numFmt formatCode="General" sourceLinked="1"/>
        <c:majorTickMark val="out"/>
        <c:minorTickMark val="none"/>
        <c:tickLblPos val="none"/>
        <c:crossAx val="222033304"/>
        <c:crosses val="max"/>
        <c:auto val="0"/>
        <c:lblAlgn val="ctr"/>
        <c:lblOffset val="100"/>
        <c:noMultiLvlLbl val="0"/>
      </c:catAx>
      <c:valAx>
        <c:axId val="222033304"/>
        <c:scaling>
          <c:orientation val="minMax"/>
        </c:scaling>
        <c:delete val="0"/>
        <c:axPos val="r"/>
        <c:title>
          <c:tx>
            <c:rich>
              <a:bodyPr/>
              <a:lstStyle/>
              <a:p>
                <a:pPr>
                  <a:defRPr sz="1438" b="1" i="0" u="none" strike="noStrike" baseline="0">
                    <a:solidFill>
                      <a:srgbClr val="C00000"/>
                    </a:solidFill>
                    <a:latin typeface="Arial"/>
                    <a:ea typeface="Arial"/>
                    <a:cs typeface="Arial"/>
                  </a:defRPr>
                </a:pPr>
                <a:r>
                  <a:rPr lang="tr-TR">
                    <a:solidFill>
                      <a:srgbClr val="C00000"/>
                    </a:solidFill>
                  </a:rPr>
                  <a:t>altın fiyatları (dolar/ons)</a:t>
                </a:r>
              </a:p>
            </c:rich>
          </c:tx>
          <c:layout>
            <c:manualLayout>
              <c:xMode val="edge"/>
              <c:yMode val="edge"/>
              <c:x val="0.97232468825882745"/>
              <c:y val="0.35911383409506226"/>
            </c:manualLayout>
          </c:layout>
          <c:overlay val="0"/>
          <c:spPr>
            <a:noFill/>
            <a:ln w="27564">
              <a:noFill/>
            </a:ln>
          </c:spPr>
        </c:title>
        <c:numFmt formatCode="_-[$$-C09]* #,##0_-;\-[$$-C09]* #,##0_-;_-[$$-C09]* &quot;-&quot;_-;_-@_-" sourceLinked="1"/>
        <c:majorTickMark val="cross"/>
        <c:minorTickMark val="none"/>
        <c:tickLblPos val="nextTo"/>
        <c:spPr>
          <a:ln w="13782">
            <a:solidFill>
              <a:srgbClr val="993366"/>
            </a:solidFill>
            <a:prstDash val="solid"/>
          </a:ln>
        </c:spPr>
        <c:txPr>
          <a:bodyPr rot="0" vert="horz"/>
          <a:lstStyle/>
          <a:p>
            <a:pPr>
              <a:defRPr sz="1050" b="1" i="0" u="none" strike="noStrike" baseline="0">
                <a:solidFill>
                  <a:srgbClr val="C00000"/>
                </a:solidFill>
                <a:latin typeface="Arial"/>
                <a:ea typeface="Arial"/>
                <a:cs typeface="Arial"/>
              </a:defRPr>
            </a:pPr>
            <a:endParaRPr lang="tr-TR"/>
          </a:p>
        </c:txPr>
        <c:crossAx val="222032912"/>
        <c:crosses val="max"/>
        <c:crossBetween val="between"/>
      </c:valAx>
    </c:plotArea>
    <c:plotVisOnly val="1"/>
    <c:dispBlanksAs val="gap"/>
    <c:showDLblsOverMax val="0"/>
  </c:chart>
  <c:spPr>
    <a:noFill/>
    <a:ln>
      <a:noFill/>
    </a:ln>
  </c:spPr>
  <c:txPr>
    <a:bodyPr/>
    <a:lstStyle/>
    <a:p>
      <a:pPr>
        <a:defRPr sz="1438" b="0" i="0" u="none" strike="noStrike" baseline="0">
          <a:solidFill>
            <a:srgbClr val="000000"/>
          </a:solidFill>
          <a:latin typeface="Arial"/>
          <a:ea typeface="Arial"/>
          <a:cs typeface="Arial"/>
        </a:defRPr>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6600"/>
                </a:solidFill>
                <a:latin typeface="+mn-lt"/>
                <a:ea typeface="+mn-ea"/>
                <a:cs typeface="+mn-cs"/>
              </a:defRPr>
            </a:pPr>
            <a:r>
              <a:rPr lang="tr-TR" b="1" dirty="0" smtClean="0">
                <a:solidFill>
                  <a:srgbClr val="006600"/>
                </a:solidFill>
              </a:rPr>
              <a:t>Ülke / </a:t>
            </a:r>
            <a:r>
              <a:rPr lang="en-US" b="1" dirty="0" err="1" smtClean="0">
                <a:solidFill>
                  <a:srgbClr val="006600"/>
                </a:solidFill>
              </a:rPr>
              <a:t>Miktar</a:t>
            </a:r>
            <a:r>
              <a:rPr lang="en-US" b="1" dirty="0" smtClean="0">
                <a:solidFill>
                  <a:srgbClr val="006600"/>
                </a:solidFill>
              </a:rPr>
              <a:t> </a:t>
            </a:r>
            <a:r>
              <a:rPr lang="en-US" b="1" dirty="0">
                <a:solidFill>
                  <a:srgbClr val="006600"/>
                </a:solidFill>
              </a:rPr>
              <a:t>(Ton</a:t>
            </a:r>
            <a:r>
              <a:rPr lang="en-US" b="1" dirty="0" smtClean="0">
                <a:solidFill>
                  <a:srgbClr val="006600"/>
                </a:solidFill>
              </a:rPr>
              <a:t>)</a:t>
            </a:r>
            <a:r>
              <a:rPr lang="tr-TR" b="1" dirty="0" smtClean="0">
                <a:solidFill>
                  <a:srgbClr val="006600"/>
                </a:solidFill>
              </a:rPr>
              <a:t> / Oran</a:t>
            </a:r>
            <a:endParaRPr lang="en-US" b="1" dirty="0">
              <a:solidFill>
                <a:srgbClr val="006600"/>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006600"/>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Miktar (Ton)</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Pt>
            <c:idx val="10"/>
            <c:bubble3D val="0"/>
            <c:spPr>
              <a:solidFill>
                <a:schemeClr val="accent5">
                  <a:lumMod val="60000"/>
                </a:schemeClr>
              </a:solidFill>
              <a:ln w="25400">
                <a:solidFill>
                  <a:schemeClr val="lt1"/>
                </a:solidFill>
              </a:ln>
              <a:effectLst/>
              <a:sp3d contourW="25400">
                <a:contourClr>
                  <a:schemeClr val="lt1"/>
                </a:contourClr>
              </a:sp3d>
            </c:spPr>
          </c:dPt>
          <c:dPt>
            <c:idx val="11"/>
            <c:bubble3D val="0"/>
            <c:spPr>
              <a:solidFill>
                <a:schemeClr val="accent6">
                  <a:lumMod val="60000"/>
                </a:schemeClr>
              </a:solidFill>
              <a:ln w="25400">
                <a:solidFill>
                  <a:schemeClr val="lt1"/>
                </a:solidFill>
              </a:ln>
              <a:effectLst/>
              <a:sp3d contourW="25400">
                <a:contourClr>
                  <a:schemeClr val="lt1"/>
                </a:contourClr>
              </a:sp3d>
            </c:spPr>
          </c:dPt>
          <c:dPt>
            <c:idx val="12"/>
            <c:bubble3D val="0"/>
            <c:spPr>
              <a:solidFill>
                <a:schemeClr val="accent1">
                  <a:lumMod val="80000"/>
                  <a:lumOff val="20000"/>
                </a:schemeClr>
              </a:solidFill>
              <a:ln w="25400">
                <a:solidFill>
                  <a:schemeClr val="lt1"/>
                </a:solidFill>
              </a:ln>
              <a:effectLst/>
              <a:sp3d contourW="25400">
                <a:contourClr>
                  <a:schemeClr val="lt1"/>
                </a:contourClr>
              </a:sp3d>
            </c:spPr>
          </c:dPt>
          <c:dLbls>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tr-TR"/>
                </a:p>
              </c:txPr>
              <c:showLegendKey val="0"/>
              <c:showVal val="1"/>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tr-T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13"/>
                <c:pt idx="0">
                  <c:v>ABD</c:v>
                </c:pt>
                <c:pt idx="1">
                  <c:v>Almanya</c:v>
                </c:pt>
                <c:pt idx="2">
                  <c:v>IMF</c:v>
                </c:pt>
                <c:pt idx="3">
                  <c:v>İtalya</c:v>
                </c:pt>
                <c:pt idx="4">
                  <c:v>Fransa</c:v>
                </c:pt>
                <c:pt idx="5">
                  <c:v>Çin</c:v>
                </c:pt>
                <c:pt idx="6">
                  <c:v>Rusya</c:v>
                </c:pt>
                <c:pt idx="7">
                  <c:v>İsviçre</c:v>
                </c:pt>
                <c:pt idx="8">
                  <c:v>Japonya</c:v>
                </c:pt>
                <c:pt idx="9">
                  <c:v>Hollanda</c:v>
                </c:pt>
                <c:pt idx="10">
                  <c:v>Hindistan</c:v>
                </c:pt>
                <c:pt idx="11">
                  <c:v>Türkiye</c:v>
                </c:pt>
                <c:pt idx="12">
                  <c:v>Diğer</c:v>
                </c:pt>
              </c:strCache>
            </c:strRef>
          </c:cat>
          <c:val>
            <c:numRef>
              <c:f>Sheet1!$B$2:$B$14</c:f>
              <c:numCache>
                <c:formatCode>#,##0.0</c:formatCode>
                <c:ptCount val="13"/>
                <c:pt idx="0">
                  <c:v>8133.4616724207644</c:v>
                </c:pt>
                <c:pt idx="1">
                  <c:v>3380.9834841840066</c:v>
                </c:pt>
                <c:pt idx="2">
                  <c:v>2814.0420826723898</c:v>
                </c:pt>
                <c:pt idx="3">
                  <c:v>2451.8366458275013</c:v>
                </c:pt>
                <c:pt idx="4">
                  <c:v>2435.6318621504774</c:v>
                </c:pt>
                <c:pt idx="5">
                  <c:v>1778.4827843612952</c:v>
                </c:pt>
                <c:pt idx="6">
                  <c:v>1435.9428944667352</c:v>
                </c:pt>
                <c:pt idx="7">
                  <c:v>1039.9890264546857</c:v>
                </c:pt>
                <c:pt idx="8">
                  <c:v>765.2153973389444</c:v>
                </c:pt>
                <c:pt idx="9">
                  <c:v>612.45373394295666</c:v>
                </c:pt>
                <c:pt idx="10">
                  <c:v>557.7474918775373</c:v>
                </c:pt>
                <c:pt idx="11">
                  <c:v>516.69826366903055</c:v>
                </c:pt>
                <c:pt idx="12" formatCode="General">
                  <c:v>6705</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290043290043302E-2"/>
          <c:y val="8.8709677419354829E-2"/>
          <c:w val="0.80007032382198973"/>
          <c:h val="0.88855112931518532"/>
        </c:manualLayout>
      </c:layout>
      <c:pie3DChart>
        <c:varyColors val="1"/>
        <c:ser>
          <c:idx val="0"/>
          <c:order val="0"/>
          <c:tx>
            <c:strRef>
              <c:f>Sheet1!$A$2</c:f>
              <c:strCache>
                <c:ptCount val="1"/>
                <c:pt idx="0">
                  <c:v>East</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Lbls>
            <c:dLbl>
              <c:idx val="0"/>
              <c:layout>
                <c:manualLayout>
                  <c:x val="-0.12880874719429244"/>
                  <c:y val="6.9358009212472399E-2"/>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1"/>
              <c:layout>
                <c:manualLayout>
                  <c:x val="-9.8280239351380375E-2"/>
                  <c:y val="-0.12849768870162487"/>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2"/>
              <c:layout>
                <c:manualLayout>
                  <c:x val="-6.5669887287620118E-2"/>
                  <c:y val="-0.22690877988691613"/>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3"/>
              <c:layout>
                <c:manualLayout>
                  <c:x val="-1.2136903083930553E-2"/>
                  <c:y val="-3.099958213814687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1"/>
                      </a:solidFill>
                      <a:latin typeface="+mn-lt"/>
                      <a:ea typeface="+mn-ea"/>
                      <a:cs typeface="+mn-cs"/>
                    </a:defRPr>
                  </a:pPr>
                  <a:endParaRPr lang="tr-TR"/>
                </a:p>
              </c:txPr>
              <c:dLblPos val="bestFit"/>
              <c:showLegendKey val="0"/>
              <c:showVal val="1"/>
              <c:showCatName val="1"/>
              <c:showSerName val="0"/>
              <c:showPercent val="1"/>
              <c:showBubbleSize val="0"/>
              <c:extLst>
                <c:ext xmlns:c15="http://schemas.microsoft.com/office/drawing/2012/chart" uri="{CE6537A1-D6FC-4f65-9D91-7224C49458BB}">
                  <c15:layout>
                    <c:manualLayout>
                      <c:w val="0.13010846014141608"/>
                      <c:h val="0.12798896365907697"/>
                    </c:manualLayout>
                  </c15:layout>
                </c:ext>
              </c:extLst>
            </c:dLbl>
            <c:dLbl>
              <c:idx val="4"/>
              <c:layout>
                <c:manualLayout>
                  <c:x val="5.0686790475158457E-2"/>
                  <c:y val="-3.2286901336722781E-2"/>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5"/>
              <c:layout>
                <c:manualLayout>
                  <c:x val="2.5379819869134661E-2"/>
                  <c:y val="-0.1139034010037391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1482147937318983"/>
                      <c:h val="0.12161521017145392"/>
                    </c:manualLayout>
                  </c15:layout>
                </c:ext>
              </c:extLst>
            </c:dLbl>
            <c:dLbl>
              <c:idx val="6"/>
              <c:layout>
                <c:manualLayout>
                  <c:x val="3.5234401815583072E-2"/>
                  <c:y val="-0.15329368403417856"/>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7"/>
              <c:layout>
                <c:manualLayout>
                  <c:x val="3.0227613870972812E-2"/>
                  <c:y val="-0.12162422516334513"/>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8"/>
              <c:layout>
                <c:manualLayout>
                  <c:x val="0.13275197103124767"/>
                  <c:y val="8.3602023583078333E-2"/>
                </c:manualLayout>
              </c:layout>
              <c:dLblPos val="bestFit"/>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Sheet1!$B$1:$J$1</c:f>
              <c:strCache>
                <c:ptCount val="9"/>
                <c:pt idx="0">
                  <c:v>Avustralya</c:v>
                </c:pt>
                <c:pt idx="1">
                  <c:v>G.Afrika</c:v>
                </c:pt>
                <c:pt idx="2">
                  <c:v>Rusya</c:v>
                </c:pt>
                <c:pt idx="3">
                  <c:v>Ghana</c:v>
                </c:pt>
                <c:pt idx="4">
                  <c:v>ABD</c:v>
                </c:pt>
                <c:pt idx="5">
                  <c:v>Endonezya</c:v>
                </c:pt>
                <c:pt idx="6">
                  <c:v>Brezilya</c:v>
                </c:pt>
                <c:pt idx="7">
                  <c:v>Peru</c:v>
                </c:pt>
                <c:pt idx="8">
                  <c:v>Diğerleri</c:v>
                </c:pt>
              </c:strCache>
            </c:strRef>
          </c:cat>
          <c:val>
            <c:numRef>
              <c:f>Sheet1!$B$2:$J$2</c:f>
              <c:numCache>
                <c:formatCode>#,##0</c:formatCode>
                <c:ptCount val="9"/>
                <c:pt idx="0">
                  <c:v>9100</c:v>
                </c:pt>
                <c:pt idx="1">
                  <c:v>6000</c:v>
                </c:pt>
                <c:pt idx="2">
                  <c:v>8000</c:v>
                </c:pt>
                <c:pt idx="3">
                  <c:v>1200</c:v>
                </c:pt>
                <c:pt idx="4">
                  <c:v>3000</c:v>
                </c:pt>
                <c:pt idx="5">
                  <c:v>3000</c:v>
                </c:pt>
                <c:pt idx="6">
                  <c:v>2400</c:v>
                </c:pt>
                <c:pt idx="7">
                  <c:v>2800</c:v>
                </c:pt>
                <c:pt idx="8">
                  <c:v>13000</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07692307693298E-2"/>
          <c:y val="3.4883720930232558E-2"/>
          <c:w val="0.86856805586898211"/>
          <c:h val="0.76937984496124034"/>
        </c:manualLayout>
      </c:layout>
      <c:barChart>
        <c:barDir val="col"/>
        <c:grouping val="clustered"/>
        <c:varyColors val="0"/>
        <c:ser>
          <c:idx val="0"/>
          <c:order val="0"/>
          <c:tx>
            <c:strRef>
              <c:f>Sheet1!$A$2</c:f>
              <c:strCache>
                <c:ptCount val="1"/>
                <c:pt idx="0">
                  <c:v>Çin</c:v>
                </c:pt>
              </c:strCache>
            </c:strRef>
          </c:tx>
          <c:spPr>
            <a:solidFill>
              <a:schemeClr val="accent1"/>
            </a:solidFill>
            <a:ln>
              <a:noFill/>
            </a:ln>
            <a:effectLst/>
          </c:spPr>
          <c:invertIfNegative val="0"/>
          <c:dLbls>
            <c:dLbl>
              <c:idx val="0"/>
              <c:layout>
                <c:manualLayout>
                  <c:x val="-7.5697544018012274E-3"/>
                  <c:y val="0.11997416336313688"/>
                </c:manualLayout>
              </c:layout>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Sheet1!$B$2</c:f>
              <c:numCache>
                <c:formatCode>General</c:formatCode>
                <c:ptCount val="1"/>
                <c:pt idx="0">
                  <c:v>490</c:v>
                </c:pt>
              </c:numCache>
            </c:numRef>
          </c:val>
        </c:ser>
        <c:ser>
          <c:idx val="1"/>
          <c:order val="1"/>
          <c:tx>
            <c:strRef>
              <c:f>Sheet1!$A$3</c:f>
              <c:strCache>
                <c:ptCount val="1"/>
                <c:pt idx="0">
                  <c:v>Avustralya</c:v>
                </c:pt>
              </c:strCache>
            </c:strRef>
          </c:tx>
          <c:spPr>
            <a:solidFill>
              <a:schemeClr val="accent2"/>
            </a:solidFill>
            <a:ln>
              <a:noFill/>
            </a:ln>
            <a:effectLst/>
          </c:spPr>
          <c:invertIfNegative val="0"/>
          <c:dLbls>
            <c:dLbl>
              <c:idx val="0"/>
              <c:layout>
                <c:manualLayout>
                  <c:x val="-2.5314102720256002E-2"/>
                  <c:y val="-1.0000823881143728E-2"/>
                </c:manualLayout>
              </c:layout>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Sheet1!$B$3</c:f>
              <c:numCache>
                <c:formatCode>General</c:formatCode>
                <c:ptCount val="1"/>
                <c:pt idx="0">
                  <c:v>300</c:v>
                </c:pt>
              </c:numCache>
            </c:numRef>
          </c:val>
        </c:ser>
        <c:ser>
          <c:idx val="3"/>
          <c:order val="2"/>
          <c:tx>
            <c:strRef>
              <c:f>Sheet1!$A$4</c:f>
              <c:strCache>
                <c:ptCount val="1"/>
                <c:pt idx="0">
                  <c:v>Rusya</c:v>
                </c:pt>
              </c:strCache>
            </c:strRef>
          </c:tx>
          <c:spPr>
            <a:solidFill>
              <a:schemeClr val="accent4"/>
            </a:solidFill>
            <a:ln>
              <a:noFill/>
            </a:ln>
            <a:effectLst/>
          </c:spPr>
          <c:invertIfNegative val="0"/>
          <c:dLbls>
            <c:dLbl>
              <c:idx val="0"/>
              <c:layout>
                <c:manualLayout>
                  <c:x val="-2.1692579910406511E-2"/>
                  <c:y val="-5.8341699714022184E-3"/>
                </c:manualLayout>
              </c:layout>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Sheet1!$B$4</c:f>
              <c:numCache>
                <c:formatCode>General</c:formatCode>
                <c:ptCount val="1"/>
                <c:pt idx="0">
                  <c:v>242</c:v>
                </c:pt>
              </c:numCache>
            </c:numRef>
          </c:val>
        </c:ser>
        <c:ser>
          <c:idx val="5"/>
          <c:order val="3"/>
          <c:tx>
            <c:strRef>
              <c:f>Sheet1!$A$5</c:f>
              <c:strCache>
                <c:ptCount val="1"/>
                <c:pt idx="0">
                  <c:v>ABD</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Sheet1!$B$5</c:f>
              <c:numCache>
                <c:formatCode>General</c:formatCode>
                <c:ptCount val="1"/>
                <c:pt idx="0">
                  <c:v>200</c:v>
                </c:pt>
              </c:numCache>
            </c:numRef>
          </c:val>
        </c:ser>
        <c:ser>
          <c:idx val="4"/>
          <c:order val="4"/>
          <c:tx>
            <c:strRef>
              <c:f>Sheet1!$A$6</c:f>
              <c:strCache>
                <c:ptCount val="1"/>
                <c:pt idx="0">
                  <c:v>Kanada</c:v>
                </c:pt>
              </c:strCache>
            </c:strRef>
          </c:tx>
          <c:spPr>
            <a:solidFill>
              <a:schemeClr val="accent5"/>
            </a:solidFill>
            <a:ln>
              <a:noFill/>
            </a:ln>
            <a:effectLst/>
          </c:spPr>
          <c:invertIfNegative val="0"/>
          <c:dLbls>
            <c:dLbl>
              <c:idx val="0"/>
              <c:layout>
                <c:manualLayout>
                  <c:x val="-1.0391239636107431E-2"/>
                  <c:y val="1.4393705823809672E-3"/>
                </c:manualLayout>
              </c:layout>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Sheet1!$B$6</c:f>
              <c:numCache>
                <c:formatCode>General</c:formatCode>
                <c:ptCount val="1"/>
                <c:pt idx="0">
                  <c:v>150</c:v>
                </c:pt>
              </c:numCache>
            </c:numRef>
          </c:val>
        </c:ser>
        <c:ser>
          <c:idx val="2"/>
          <c:order val="5"/>
          <c:tx>
            <c:strRef>
              <c:f>Sheet1!$A$7</c:f>
              <c:strCache>
                <c:ptCount val="1"/>
                <c:pt idx="0">
                  <c:v>Peru</c:v>
                </c:pt>
              </c:strCache>
            </c:strRef>
          </c:tx>
          <c:spPr>
            <a:solidFill>
              <a:srgbClr val="E1BC0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Sheet1!$B$7</c:f>
              <c:numCache>
                <c:formatCode>General</c:formatCode>
                <c:ptCount val="1"/>
                <c:pt idx="0">
                  <c:v>150</c:v>
                </c:pt>
              </c:numCache>
            </c:numRef>
          </c:val>
        </c:ser>
        <c:ser>
          <c:idx val="6"/>
          <c:order val="6"/>
          <c:tx>
            <c:strRef>
              <c:f>Sheet1!$A$8</c:f>
              <c:strCache>
                <c:ptCount val="1"/>
                <c:pt idx="0">
                  <c:v>G.Afrika</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c:f>
              <c:numCache>
                <c:formatCode>General</c:formatCode>
                <c:ptCount val="1"/>
                <c:pt idx="0">
                  <c:v>140</c:v>
                </c:pt>
              </c:numCache>
            </c:numRef>
          </c:val>
        </c:ser>
        <c:dLbls>
          <c:showLegendKey val="0"/>
          <c:showVal val="1"/>
          <c:showCatName val="0"/>
          <c:showSerName val="0"/>
          <c:showPercent val="0"/>
          <c:showBubbleSize val="0"/>
        </c:dLbls>
        <c:gapWidth val="219"/>
        <c:overlap val="-27"/>
        <c:axId val="222034872"/>
        <c:axId val="222035264"/>
      </c:barChart>
      <c:catAx>
        <c:axId val="22203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22035264"/>
        <c:crosses val="autoZero"/>
        <c:auto val="1"/>
        <c:lblAlgn val="ctr"/>
        <c:lblOffset val="100"/>
        <c:tickLblSkip val="1"/>
        <c:tickMarkSkip val="1"/>
        <c:noMultiLvlLbl val="0"/>
      </c:catAx>
      <c:valAx>
        <c:axId val="222035264"/>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2203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002299" cy="35052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5231642" y="0"/>
            <a:ext cx="4002299" cy="350520"/>
          </a:xfrm>
          <a:prstGeom prst="rect">
            <a:avLst/>
          </a:prstGeom>
        </p:spPr>
        <p:txBody>
          <a:bodyPr vert="horz" lIns="91440" tIns="45720" rIns="91440" bIns="45720" rtlCol="0"/>
          <a:lstStyle>
            <a:lvl1pPr algn="r">
              <a:defRPr sz="1200"/>
            </a:lvl1pPr>
          </a:lstStyle>
          <a:p>
            <a:fld id="{D631A109-B1F9-4E02-B291-FE45435F5C2D}" type="datetimeFigureOut">
              <a:rPr lang="tr-TR" smtClean="0"/>
              <a:pPr/>
              <a:t>25.03.2017</a:t>
            </a:fld>
            <a:endParaRPr lang="tr-TR"/>
          </a:p>
        </p:txBody>
      </p:sp>
      <p:sp>
        <p:nvSpPr>
          <p:cNvPr id="4" name="Footer Placeholder 3"/>
          <p:cNvSpPr>
            <a:spLocks noGrp="1"/>
          </p:cNvSpPr>
          <p:nvPr>
            <p:ph type="ftr" sz="quarter" idx="2"/>
          </p:nvPr>
        </p:nvSpPr>
        <p:spPr>
          <a:xfrm>
            <a:off x="4" y="6658664"/>
            <a:ext cx="4002299" cy="35052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5231642" y="6658664"/>
            <a:ext cx="4002299" cy="350520"/>
          </a:xfrm>
          <a:prstGeom prst="rect">
            <a:avLst/>
          </a:prstGeom>
        </p:spPr>
        <p:txBody>
          <a:bodyPr vert="horz" lIns="91440" tIns="45720" rIns="91440" bIns="45720" rtlCol="0" anchor="b"/>
          <a:lstStyle>
            <a:lvl1pPr algn="r">
              <a:defRPr sz="1200"/>
            </a:lvl1pPr>
          </a:lstStyle>
          <a:p>
            <a:fld id="{4A517B21-722D-47F1-94F0-DDF83A44DB03}" type="slidenum">
              <a:rPr lang="tr-TR" smtClean="0"/>
              <a:pPr/>
              <a:t>‹#›</a:t>
            </a:fld>
            <a:endParaRPr lang="tr-TR"/>
          </a:p>
        </p:txBody>
      </p:sp>
    </p:spTree>
    <p:extLst>
      <p:ext uri="{BB962C8B-B14F-4D97-AF65-F5344CB8AC3E}">
        <p14:creationId xmlns:p14="http://schemas.microsoft.com/office/powerpoint/2010/main" val="2502457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002299" cy="350520"/>
          </a:xfrm>
          <a:prstGeom prst="rect">
            <a:avLst/>
          </a:prstGeom>
        </p:spPr>
        <p:txBody>
          <a:bodyPr vert="horz" lIns="91440" tIns="45720" rIns="91440" bIns="45720" rtlCol="0"/>
          <a:lstStyle>
            <a:lvl1pPr algn="l">
              <a:defRPr sz="1200">
                <a:latin typeface="Arial" charset="0"/>
              </a:defRPr>
            </a:lvl1pPr>
          </a:lstStyle>
          <a:p>
            <a:pPr>
              <a:defRPr/>
            </a:pPr>
            <a:endParaRPr lang="tr-TR"/>
          </a:p>
        </p:txBody>
      </p:sp>
      <p:sp>
        <p:nvSpPr>
          <p:cNvPr id="3" name="Date Placeholder 2"/>
          <p:cNvSpPr>
            <a:spLocks noGrp="1"/>
          </p:cNvSpPr>
          <p:nvPr>
            <p:ph type="dt" idx="1"/>
          </p:nvPr>
        </p:nvSpPr>
        <p:spPr>
          <a:xfrm>
            <a:off x="5231642" y="0"/>
            <a:ext cx="4002299" cy="350520"/>
          </a:xfrm>
          <a:prstGeom prst="rect">
            <a:avLst/>
          </a:prstGeom>
        </p:spPr>
        <p:txBody>
          <a:bodyPr vert="horz" lIns="91440" tIns="45720" rIns="91440" bIns="45720" rtlCol="0"/>
          <a:lstStyle>
            <a:lvl1pPr algn="r">
              <a:defRPr sz="1200">
                <a:latin typeface="Arial" charset="0"/>
              </a:defRPr>
            </a:lvl1pPr>
          </a:lstStyle>
          <a:p>
            <a:pPr>
              <a:defRPr/>
            </a:pPr>
            <a:fld id="{5BF247F2-86E6-4A69-A4E9-EC77B1B27844}" type="datetimeFigureOut">
              <a:rPr lang="tr-TR"/>
              <a:pPr>
                <a:defRPr/>
              </a:pPr>
              <a:t>25.03.2017</a:t>
            </a:fld>
            <a:endParaRPr lang="tr-TR"/>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smtClean="0"/>
          </a:p>
        </p:txBody>
      </p:sp>
      <p:sp>
        <p:nvSpPr>
          <p:cNvPr id="6" name="Footer Placeholder 5"/>
          <p:cNvSpPr>
            <a:spLocks noGrp="1"/>
          </p:cNvSpPr>
          <p:nvPr>
            <p:ph type="ftr" sz="quarter" idx="4"/>
          </p:nvPr>
        </p:nvSpPr>
        <p:spPr>
          <a:xfrm>
            <a:off x="4" y="6658664"/>
            <a:ext cx="4002299" cy="350520"/>
          </a:xfrm>
          <a:prstGeom prst="rect">
            <a:avLst/>
          </a:prstGeom>
        </p:spPr>
        <p:txBody>
          <a:bodyPr vert="horz" lIns="91440" tIns="45720" rIns="91440" bIns="45720" rtlCol="0" anchor="b"/>
          <a:lstStyle>
            <a:lvl1pPr algn="l">
              <a:defRPr sz="1200">
                <a:latin typeface="Arial" charset="0"/>
              </a:defRPr>
            </a:lvl1pPr>
          </a:lstStyle>
          <a:p>
            <a:pPr>
              <a:defRPr/>
            </a:pPr>
            <a:endParaRPr lang="tr-TR"/>
          </a:p>
        </p:txBody>
      </p:sp>
      <p:sp>
        <p:nvSpPr>
          <p:cNvPr id="7" name="Slide Number Placeholder 6"/>
          <p:cNvSpPr>
            <a:spLocks noGrp="1"/>
          </p:cNvSpPr>
          <p:nvPr>
            <p:ph type="sldNum" sz="quarter" idx="5"/>
          </p:nvPr>
        </p:nvSpPr>
        <p:spPr>
          <a:xfrm>
            <a:off x="5231642" y="6658664"/>
            <a:ext cx="4002299" cy="350520"/>
          </a:xfrm>
          <a:prstGeom prst="rect">
            <a:avLst/>
          </a:prstGeom>
        </p:spPr>
        <p:txBody>
          <a:bodyPr vert="horz" lIns="91440" tIns="45720" rIns="91440" bIns="45720" rtlCol="0" anchor="b"/>
          <a:lstStyle>
            <a:lvl1pPr algn="r">
              <a:defRPr sz="1200">
                <a:latin typeface="Arial" charset="0"/>
              </a:defRPr>
            </a:lvl1pPr>
          </a:lstStyle>
          <a:p>
            <a:pPr>
              <a:defRPr/>
            </a:pPr>
            <a:fld id="{ED931E9F-BDF4-484B-9BBA-735A0E390008}" type="slidenum">
              <a:rPr lang="tr-TR"/>
              <a:pPr>
                <a:defRPr/>
              </a:pPr>
              <a:t>‹#›</a:t>
            </a:fld>
            <a:endParaRPr lang="tr-TR"/>
          </a:p>
        </p:txBody>
      </p:sp>
    </p:spTree>
    <p:extLst>
      <p:ext uri="{BB962C8B-B14F-4D97-AF65-F5344CB8AC3E}">
        <p14:creationId xmlns:p14="http://schemas.microsoft.com/office/powerpoint/2010/main" val="4022377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0E8BCB-E62B-4326-B172-D3D1D96AEDFE}" type="slidenum">
              <a:rPr lang="tr-TR" smtClean="0">
                <a:latin typeface="Arial" pitchFamily="34" charset="0"/>
              </a:rPr>
              <a:pPr/>
              <a:t>4</a:t>
            </a:fld>
            <a:endParaRPr lang="tr-TR" smtClean="0">
              <a:latin typeface="Arial" pitchFamily="34" charset="0"/>
            </a:endParaRPr>
          </a:p>
        </p:txBody>
      </p:sp>
    </p:spTree>
    <p:extLst>
      <p:ext uri="{BB962C8B-B14F-4D97-AF65-F5344CB8AC3E}">
        <p14:creationId xmlns:p14="http://schemas.microsoft.com/office/powerpoint/2010/main" val="396597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pPr>
              <a:defRPr/>
            </a:pPr>
            <a:fld id="{ED931E9F-BDF4-484B-9BBA-735A0E390008}" type="slidenum">
              <a:rPr lang="tr-TR" smtClean="0"/>
              <a:pPr>
                <a:defRPr/>
              </a:pPr>
              <a:t>8</a:t>
            </a:fld>
            <a:endParaRPr lang="tr-TR"/>
          </a:p>
        </p:txBody>
      </p:sp>
    </p:spTree>
    <p:extLst>
      <p:ext uri="{BB962C8B-B14F-4D97-AF65-F5344CB8AC3E}">
        <p14:creationId xmlns:p14="http://schemas.microsoft.com/office/powerpoint/2010/main" val="334155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7839AB-24A5-4F0C-BCDD-1C086B35D42C}" type="slidenum">
              <a:rPr lang="tr-TR" smtClean="0">
                <a:latin typeface="Arial" pitchFamily="34" charset="0"/>
              </a:rPr>
              <a:pPr/>
              <a:t>15</a:t>
            </a:fld>
            <a:endParaRPr lang="tr-TR" smtClean="0">
              <a:latin typeface="Arial" pitchFamily="34" charset="0"/>
            </a:endParaRPr>
          </a:p>
        </p:txBody>
      </p:sp>
    </p:spTree>
    <p:extLst>
      <p:ext uri="{BB962C8B-B14F-4D97-AF65-F5344CB8AC3E}">
        <p14:creationId xmlns:p14="http://schemas.microsoft.com/office/powerpoint/2010/main" val="284737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733D18-C5D5-4875-8F5C-59CFE06A9B6B}" type="slidenum">
              <a:rPr lang="tr-TR" smtClean="0">
                <a:latin typeface="Arial" pitchFamily="34" charset="0"/>
              </a:rPr>
              <a:pPr/>
              <a:t>27</a:t>
            </a:fld>
            <a:endParaRPr lang="tr-TR" smtClean="0">
              <a:latin typeface="Arial" pitchFamily="34" charset="0"/>
            </a:endParaRPr>
          </a:p>
        </p:txBody>
      </p:sp>
    </p:spTree>
    <p:extLst>
      <p:ext uri="{BB962C8B-B14F-4D97-AF65-F5344CB8AC3E}">
        <p14:creationId xmlns:p14="http://schemas.microsoft.com/office/powerpoint/2010/main" val="273848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6DDAC8-DB57-46DA-9D9D-F9543AEF5BFB}" type="slidenum">
              <a:rPr lang="tr-TR" smtClean="0">
                <a:latin typeface="Arial" pitchFamily="34" charset="0"/>
              </a:rPr>
              <a:pPr/>
              <a:t>30</a:t>
            </a:fld>
            <a:endParaRPr lang="tr-TR" smtClean="0">
              <a:latin typeface="Arial" pitchFamily="34" charset="0"/>
            </a:endParaRPr>
          </a:p>
        </p:txBody>
      </p:sp>
    </p:spTree>
    <p:extLst>
      <p:ext uri="{BB962C8B-B14F-4D97-AF65-F5344CB8AC3E}">
        <p14:creationId xmlns:p14="http://schemas.microsoft.com/office/powerpoint/2010/main" val="242089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4B9FB9-8A99-4CC3-AF5F-0AFA72219BB5}" type="slidenum">
              <a:rPr lang="tr-TR" smtClean="0">
                <a:latin typeface="Arial" pitchFamily="34" charset="0"/>
              </a:rPr>
              <a:pPr/>
              <a:t>34</a:t>
            </a:fld>
            <a:endParaRPr lang="tr-TR" smtClean="0">
              <a:latin typeface="Arial" pitchFamily="34" charset="0"/>
            </a:endParaRPr>
          </a:p>
        </p:txBody>
      </p:sp>
    </p:spTree>
    <p:extLst>
      <p:ext uri="{BB962C8B-B14F-4D97-AF65-F5344CB8AC3E}">
        <p14:creationId xmlns:p14="http://schemas.microsoft.com/office/powerpoint/2010/main" val="531802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logo copy.jpg"/>
          <p:cNvPicPr>
            <a:picLocks noChangeAspect="1"/>
          </p:cNvPicPr>
          <p:nvPr userDrawn="1"/>
        </p:nvPicPr>
        <p:blipFill>
          <a:blip r:embed="rId2"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916863" y="6130925"/>
            <a:ext cx="1123950" cy="6270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a:xfrm>
            <a:off x="3124200" y="6643688"/>
            <a:ext cx="2895600" cy="214312"/>
          </a:xfrm>
        </p:spPr>
        <p:txBody>
          <a:bodyPr/>
          <a:lstStyle>
            <a:lvl1pPr>
              <a:defRPr sz="900" b="1" i="0" baseline="0"/>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958D80AA-133D-499A-9436-E796306976D8}" type="slidenum">
              <a:rPr lang="tr-TR"/>
              <a:pPr>
                <a:defRPr/>
              </a:pPr>
              <a:t>‹#›</a:t>
            </a:fld>
            <a:endParaRPr lang="tr-TR"/>
          </a:p>
        </p:txBody>
      </p:sp>
    </p:spTree>
  </p:cSld>
  <p:clrMapOvr>
    <a:masterClrMapping/>
  </p:clrMapOvr>
  <p:transition spd="med">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466D02E-06C5-4448-A0C3-93D1CB3DC676}" type="slidenum">
              <a:rPr lang="tr-TR"/>
              <a:pPr>
                <a:defRPr/>
              </a:pPr>
              <a:t>‹#›</a:t>
            </a:fld>
            <a:endParaRPr lang="tr-TR"/>
          </a:p>
        </p:txBody>
      </p:sp>
    </p:spTree>
  </p:cSld>
  <p:clrMapOvr>
    <a:masterClrMapping/>
  </p:clrMapOvr>
  <p:transition spd="med">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4795489-66AB-40B0-B49B-3A22DBE33AEE}" type="slidenum">
              <a:rPr lang="tr-TR"/>
              <a:pPr>
                <a:defRPr/>
              </a:pPr>
              <a:t>‹#›</a:t>
            </a:fld>
            <a:endParaRPr lang="tr-TR"/>
          </a:p>
        </p:txBody>
      </p:sp>
    </p:spTree>
  </p:cSld>
  <p:clrMapOvr>
    <a:masterClrMapping/>
  </p:clrMapOvr>
  <p:transition spd="med">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15FB75B-BB9A-44FB-968C-3A8DD714CA39}" type="slidenum">
              <a:rPr lang="tr-TR"/>
              <a:pPr>
                <a:defRPr/>
              </a:pPr>
              <a:t>‹#›</a:t>
            </a:fld>
            <a:endParaRPr lang="tr-TR"/>
          </a:p>
        </p:txBody>
      </p:sp>
    </p:spTree>
  </p:cSld>
  <p:clrMapOvr>
    <a:masterClrMapping/>
  </p:clrMapOvr>
  <p:transition spd="med">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9AB357A-43B7-4190-A1F7-F5FD3CAA3D0A}" type="slidenum">
              <a:rPr lang="tr-TR"/>
              <a:pPr>
                <a:defRPr/>
              </a:pPr>
              <a:t>‹#›</a:t>
            </a:fld>
            <a:endParaRPr lang="tr-TR"/>
          </a:p>
        </p:txBody>
      </p:sp>
    </p:spTree>
  </p:cSld>
  <p:clrMapOvr>
    <a:masterClrMapping/>
  </p:clrMapOvr>
  <p:transition spd="med">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167D632-5793-4EF3-B6DB-7726A7390AFA}" type="slidenum">
              <a:rPr lang="tr-TR"/>
              <a:pPr>
                <a:defRPr/>
              </a:pPr>
              <a:t>‹#›</a:t>
            </a:fld>
            <a:endParaRPr lang="tr-TR"/>
          </a:p>
        </p:txBody>
      </p:sp>
    </p:spTree>
  </p:cSld>
  <p:clrMapOvr>
    <a:masterClrMapping/>
  </p:clrMapOvr>
  <p:transition spd="med">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8145500A-234B-48EC-AEFF-646AF5FC5655}" type="slidenum">
              <a:rPr lang="tr-TR"/>
              <a:pPr>
                <a:defRPr/>
              </a:pPr>
              <a:t>‹#›</a:t>
            </a:fld>
            <a:endParaRPr lang="tr-TR"/>
          </a:p>
        </p:txBody>
      </p:sp>
    </p:spTree>
  </p:cSld>
  <p:clrMapOvr>
    <a:masterClrMapping/>
  </p:clrMapOvr>
  <p:transition spd="med">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8FF8C5F9-EDE5-4794-9BDB-EAA2DADDA5EF}" type="slidenum">
              <a:rPr lang="tr-TR"/>
              <a:pPr>
                <a:defRPr/>
              </a:pPr>
              <a:t>‹#›</a:t>
            </a:fld>
            <a:endParaRPr lang="tr-TR"/>
          </a:p>
        </p:txBody>
      </p:sp>
    </p:spTree>
  </p:cSld>
  <p:clrMapOvr>
    <a:masterClrMapping/>
  </p:clrMapOvr>
  <p:transition spd="med">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FA89BAE8-E2BB-4D36-B656-E8FEED14EA97}" type="slidenum">
              <a:rPr lang="tr-TR"/>
              <a:pPr>
                <a:defRPr/>
              </a:pPr>
              <a:t>‹#›</a:t>
            </a:fld>
            <a:endParaRPr lang="tr-TR"/>
          </a:p>
        </p:txBody>
      </p:sp>
    </p:spTree>
  </p:cSld>
  <p:clrMapOvr>
    <a:masterClrMapping/>
  </p:clrMapOvr>
  <p:transition spd="med">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75E02DC6-2EA7-4E6D-8426-FD3DB2E7B0F3}" type="slidenum">
              <a:rPr lang="tr-TR"/>
              <a:pPr>
                <a:defRPr/>
              </a:pPr>
              <a:t>‹#›</a:t>
            </a:fld>
            <a:endParaRPr lang="tr-TR"/>
          </a:p>
        </p:txBody>
      </p:sp>
    </p:spTree>
  </p:cSld>
  <p:clrMapOvr>
    <a:masterClrMapping/>
  </p:clrMapOvr>
  <p:transition spd="med">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19A9B51-865B-481F-99DF-3270456F7129}" type="slidenum">
              <a:rPr lang="tr-TR"/>
              <a:pPr>
                <a:defRPr/>
              </a:pPr>
              <a:t>‹#›</a:t>
            </a:fld>
            <a:endParaRPr lang="tr-TR"/>
          </a:p>
        </p:txBody>
      </p:sp>
    </p:spTree>
  </p:cSld>
  <p:clrMapOvr>
    <a:masterClrMapping/>
  </p:clrMapOvr>
  <p:transition spd="med">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75A28F8-2B80-46E8-A44F-81775F57CDC0}" type="slidenum">
              <a:rPr lang="tr-TR"/>
              <a:pPr>
                <a:defRPr/>
              </a:pPr>
              <a:t>‹#›</a:t>
            </a:fld>
            <a:endParaRPr lang="tr-TR"/>
          </a:p>
        </p:txBody>
      </p:sp>
      <p:pic>
        <p:nvPicPr>
          <p:cNvPr id="18439" name="Picture 4" descr="banne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251950" cy="6858000"/>
          </a:xfrm>
          <a:prstGeom prst="rect">
            <a:avLst/>
          </a:prstGeom>
          <a:noFill/>
          <a:ln w="9525">
            <a:noFill/>
            <a:miter lim="800000"/>
            <a:headEnd/>
            <a:tailEnd/>
          </a:ln>
        </p:spPr>
      </p:pic>
      <p:pic>
        <p:nvPicPr>
          <p:cNvPr id="18440" name="Picture 9" descr="logo copy.jpg"/>
          <p:cNvPicPr>
            <a:picLocks noChangeAspect="1"/>
          </p:cNvPicPr>
          <p:nvPr/>
        </p:nvPicPr>
        <p:blipFill>
          <a:blip r:embed="rId14"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929563" y="6130925"/>
            <a:ext cx="1123950" cy="627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med">
    <p:strips/>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Microsoft_Word_97_-_2003_Belgesi1.doc"/></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5.wmf"/><Relationship Id="rId7" Type="http://schemas.openxmlformats.org/officeDocument/2006/relationships/image" Target="../media/image74.png"/><Relationship Id="rId2" Type="http://schemas.openxmlformats.org/officeDocument/2006/relationships/image" Target="../media/image71.wmf"/><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www.google.com.tr/url?sa=i&amp;rct=j&amp;q=&amp;esrc=s&amp;source=images&amp;cd=&amp;cad=rja&amp;uact=8&amp;ved=0CAcQjRw&amp;url=http://www.kirklareliisguvenligi.com/Sayfa-is_Guvenligi_Malzemeleri-254376.html&amp;ei=NxiaVfq-EsOBU4KlvsgI&amp;bvm=bv.96952980,d.d24&amp;psig=AFQjCNGwbBLGGByG9gAtlpHfox9FGDAPEw&amp;ust=1436248283710728"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42.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wmf"/></Relationships>
</file>

<file path=ppt/slides/_rels/slide5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endParaRPr lang="tr-TR" smtClean="0"/>
          </a:p>
        </p:txBody>
      </p:sp>
      <p:sp>
        <p:nvSpPr>
          <p:cNvPr id="20483" name="Rectangle 3"/>
          <p:cNvSpPr>
            <a:spLocks noGrp="1" noChangeArrowheads="1"/>
          </p:cNvSpPr>
          <p:nvPr>
            <p:ph type="subTitle" idx="1"/>
          </p:nvPr>
        </p:nvSpPr>
        <p:spPr/>
        <p:txBody>
          <a:bodyPr/>
          <a:lstStyle/>
          <a:p>
            <a:pPr eaLnBrk="1" hangingPunct="1"/>
            <a:endParaRPr lang="tr-TR" smtClean="0"/>
          </a:p>
        </p:txBody>
      </p:sp>
      <p:pic>
        <p:nvPicPr>
          <p:cNvPr id="20484" name="Picture 4" descr="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251950" cy="6858000"/>
          </a:xfrm>
          <a:prstGeom prst="rect">
            <a:avLst/>
          </a:prstGeom>
          <a:noFill/>
          <a:ln w="9525">
            <a:noFill/>
            <a:miter lim="800000"/>
            <a:headEnd/>
            <a:tailEnd/>
          </a:ln>
        </p:spPr>
      </p:pic>
      <p:pic>
        <p:nvPicPr>
          <p:cNvPr id="20485" name="Picture 4" descr="pow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286875" cy="6858000"/>
          </a:xfrm>
          <a:prstGeom prst="rect">
            <a:avLst/>
          </a:prstGeom>
          <a:noFill/>
          <a:ln w="9525">
            <a:noFill/>
            <a:miter lim="800000"/>
            <a:headEnd/>
            <a:tailEnd/>
          </a:ln>
        </p:spPr>
      </p:pic>
      <p:sp>
        <p:nvSpPr>
          <p:cNvPr id="8" name="TextBox 7"/>
          <p:cNvSpPr txBox="1"/>
          <p:nvPr/>
        </p:nvSpPr>
        <p:spPr>
          <a:xfrm>
            <a:off x="131889" y="2905866"/>
            <a:ext cx="6286500" cy="1200150"/>
          </a:xfrm>
          <a:prstGeom prst="rect">
            <a:avLst/>
          </a:prstGeom>
          <a:noFill/>
        </p:spPr>
        <p:txBody>
          <a:bodyPr>
            <a:spAutoFit/>
          </a:bodyPr>
          <a:lstStyle/>
          <a:p>
            <a:pPr>
              <a:defRPr/>
            </a:pPr>
            <a:r>
              <a:rPr lang="tr-TR" sz="3600" b="1" dirty="0" smtClean="0">
                <a:effectLst>
                  <a:outerShdw blurRad="38100" dist="38100" dir="2700000" algn="tl">
                    <a:srgbClr val="000000">
                      <a:alpha val="43137"/>
                    </a:srgbClr>
                  </a:outerShdw>
                </a:effectLst>
                <a:latin typeface="Arial" charset="0"/>
              </a:rPr>
              <a:t>Taahhütlerimizin </a:t>
            </a:r>
            <a:r>
              <a:rPr lang="tr-TR" sz="3600" b="1" dirty="0">
                <a:effectLst>
                  <a:outerShdw blurRad="38100" dist="38100" dir="2700000" algn="tl">
                    <a:srgbClr val="000000">
                      <a:alpha val="43137"/>
                    </a:srgbClr>
                  </a:outerShdw>
                </a:effectLst>
                <a:latin typeface="Arial" charset="0"/>
              </a:rPr>
              <a:t>de </a:t>
            </a:r>
          </a:p>
          <a:p>
            <a:pPr>
              <a:defRPr/>
            </a:pPr>
            <a:r>
              <a:rPr lang="tr-TR" sz="3600" b="1" dirty="0">
                <a:effectLst>
                  <a:outerShdw blurRad="38100" dist="38100" dir="2700000" algn="tl">
                    <a:srgbClr val="000000">
                      <a:alpha val="43137"/>
                    </a:srgbClr>
                  </a:outerShdw>
                </a:effectLst>
                <a:latin typeface="Arial" charset="0"/>
              </a:rPr>
              <a:t>Ötesinde </a:t>
            </a:r>
          </a:p>
        </p:txBody>
      </p:sp>
      <p:sp>
        <p:nvSpPr>
          <p:cNvPr id="20487" name="TextBox 8"/>
          <p:cNvSpPr txBox="1">
            <a:spLocks noChangeArrowheads="1"/>
          </p:cNvSpPr>
          <p:nvPr/>
        </p:nvSpPr>
        <p:spPr bwMode="auto">
          <a:xfrm>
            <a:off x="131889" y="4150008"/>
            <a:ext cx="1366080" cy="400110"/>
          </a:xfrm>
          <a:prstGeom prst="rect">
            <a:avLst/>
          </a:prstGeom>
          <a:noFill/>
          <a:ln w="9525">
            <a:noFill/>
            <a:miter lim="800000"/>
            <a:headEnd/>
            <a:tailEnd/>
          </a:ln>
        </p:spPr>
        <p:txBody>
          <a:bodyPr wrap="none">
            <a:spAutoFit/>
          </a:bodyPr>
          <a:lstStyle/>
          <a:p>
            <a:r>
              <a:rPr lang="tr-TR" sz="2000" b="1" i="1" dirty="0" smtClean="0"/>
              <a:t>Mart 2016</a:t>
            </a:r>
            <a:endParaRPr lang="tr-TR" sz="2000" b="1" i="1" dirty="0"/>
          </a:p>
        </p:txBody>
      </p:sp>
      <p:pic>
        <p:nvPicPr>
          <p:cNvPr id="20488" name="Picture 9" descr="logo copy.jpg"/>
          <p:cNvPicPr>
            <a:picLocks noChangeAspect="1"/>
          </p:cNvPicPr>
          <p:nvPr/>
        </p:nvPicPr>
        <p:blipFill>
          <a:blip r:embed="rId4"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5" y="125050"/>
            <a:ext cx="5076825" cy="2830513"/>
          </a:xfrm>
          <a:prstGeom prst="rect">
            <a:avLst/>
          </a:prstGeom>
          <a:noFill/>
          <a:ln w="9525">
            <a:noFill/>
            <a:miter lim="800000"/>
            <a:headEnd/>
            <a:tailEnd/>
          </a:ln>
        </p:spPr>
      </p:pic>
      <p:sp>
        <p:nvSpPr>
          <p:cNvPr id="9" name="TextBox 8"/>
          <p:cNvSpPr txBox="1"/>
          <p:nvPr/>
        </p:nvSpPr>
        <p:spPr>
          <a:xfrm>
            <a:off x="19318" y="5895329"/>
            <a:ext cx="5365167" cy="861774"/>
          </a:xfrm>
          <a:prstGeom prst="rect">
            <a:avLst/>
          </a:prstGeom>
          <a:noFill/>
        </p:spPr>
        <p:txBody>
          <a:bodyPr wrap="square">
            <a:spAutoFit/>
          </a:bodyPr>
          <a:lstStyle/>
          <a:p>
            <a:pPr>
              <a:defRPr/>
            </a:pPr>
            <a:r>
              <a:rPr lang="tr-TR" sz="2000" b="1" dirty="0" smtClean="0">
                <a:latin typeface="Arial" charset="0"/>
              </a:rPr>
              <a:t>Sadiye ÇİDEM</a:t>
            </a:r>
          </a:p>
          <a:p>
            <a:pPr>
              <a:defRPr/>
            </a:pPr>
            <a:r>
              <a:rPr lang="tr-TR" b="1" i="1" dirty="0" smtClean="0">
                <a:latin typeface="Arial" charset="0"/>
              </a:rPr>
              <a:t>Halkla İlişkiler Müdürü – Ovacık İşletmeler</a:t>
            </a:r>
          </a:p>
          <a:p>
            <a:pPr>
              <a:defRPr/>
            </a:pPr>
            <a:r>
              <a:rPr lang="tr-TR" sz="1200" b="1" i="1" dirty="0">
                <a:latin typeface="Arial" charset="0"/>
              </a:rPr>
              <a:t>s</a:t>
            </a:r>
            <a:r>
              <a:rPr lang="tr-TR" sz="1200" b="1" i="1" dirty="0" smtClean="0">
                <a:latin typeface="Arial" charset="0"/>
              </a:rPr>
              <a:t>adiye.cidem@kozagold.com</a:t>
            </a:r>
          </a:p>
        </p:txBody>
      </p:sp>
    </p:spTree>
  </p:cSld>
  <p:clrMapOvr>
    <a:masterClrMapping/>
  </p:clrMapOvr>
  <p:transition spd="med">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10</a:t>
            </a:fld>
            <a:endParaRPr lang="tr-TR"/>
          </a:p>
        </p:txBody>
      </p:sp>
      <p:sp>
        <p:nvSpPr>
          <p:cNvPr id="200" name="Text Box 219"/>
          <p:cNvSpPr txBox="1">
            <a:spLocks noChangeArrowheads="1"/>
          </p:cNvSpPr>
          <p:nvPr/>
        </p:nvSpPr>
        <p:spPr bwMode="auto">
          <a:xfrm>
            <a:off x="238518" y="5013176"/>
            <a:ext cx="8905482" cy="1136713"/>
          </a:xfrm>
          <a:prstGeom prst="rect">
            <a:avLst/>
          </a:prstGeom>
          <a:solidFill>
            <a:srgbClr val="F9E66E"/>
          </a:solidFill>
          <a:ln w="31750" cmpd="sng">
            <a:solidFill>
              <a:srgbClr val="996600"/>
            </a:solidFill>
            <a:miter lim="800000"/>
            <a:headEnd/>
            <a:tailEnd type="none" w="sm" len="sm"/>
          </a:ln>
          <a:effectLst/>
        </p:spPr>
        <p:txBody>
          <a:bodyPr wrap="square" tIns="82800" bIns="82800" anchor="ctr">
            <a:spAutoFit/>
          </a:bodyPr>
          <a:lstStyle/>
          <a:p>
            <a:pPr indent="292100" algn="ctr" eaLnBrk="0" hangingPunct="0">
              <a:spcBef>
                <a:spcPct val="50000"/>
              </a:spcBef>
              <a:tabLst>
                <a:tab pos="292100" algn="l"/>
              </a:tabLst>
            </a:pPr>
            <a:r>
              <a:rPr lang="en-AU" sz="1400" b="1" u="sng" dirty="0" err="1">
                <a:solidFill>
                  <a:srgbClr val="C00000"/>
                </a:solidFill>
                <a:latin typeface="Arial" charset="0"/>
              </a:rPr>
              <a:t>Ovacık</a:t>
            </a:r>
            <a:r>
              <a:rPr lang="en-AU" sz="1400" b="1" u="sng" dirty="0">
                <a:solidFill>
                  <a:srgbClr val="C00000"/>
                </a:solidFill>
                <a:latin typeface="Arial" charset="0"/>
              </a:rPr>
              <a:t> </a:t>
            </a:r>
            <a:r>
              <a:rPr lang="en-AU" sz="1400" b="1" u="sng" dirty="0" err="1">
                <a:solidFill>
                  <a:srgbClr val="C00000"/>
                </a:solidFill>
                <a:latin typeface="Arial" charset="0"/>
              </a:rPr>
              <a:t>Altın</a:t>
            </a:r>
            <a:r>
              <a:rPr lang="en-AU" sz="1400" b="1" u="sng" dirty="0">
                <a:solidFill>
                  <a:srgbClr val="C00000"/>
                </a:solidFill>
                <a:latin typeface="Arial" charset="0"/>
              </a:rPr>
              <a:t> </a:t>
            </a:r>
            <a:r>
              <a:rPr lang="en-AU" sz="1400" b="1" u="sng" dirty="0" err="1">
                <a:solidFill>
                  <a:srgbClr val="C00000"/>
                </a:solidFill>
                <a:latin typeface="Arial" charset="0"/>
              </a:rPr>
              <a:t>Madeni</a:t>
            </a:r>
            <a:r>
              <a:rPr lang="en-AU" sz="1400" b="1" u="sng" dirty="0">
                <a:solidFill>
                  <a:srgbClr val="C00000"/>
                </a:solidFill>
                <a:latin typeface="Arial" charset="0"/>
              </a:rPr>
              <a:t> </a:t>
            </a:r>
            <a:r>
              <a:rPr lang="en-AU" sz="1400" b="1" u="sng" dirty="0" err="1">
                <a:solidFill>
                  <a:srgbClr val="C00000"/>
                </a:solidFill>
                <a:latin typeface="Arial" charset="0"/>
              </a:rPr>
              <a:t>Atık</a:t>
            </a:r>
            <a:r>
              <a:rPr lang="en-AU" sz="1400" b="1" u="sng" dirty="0">
                <a:solidFill>
                  <a:srgbClr val="C00000"/>
                </a:solidFill>
                <a:latin typeface="Arial" charset="0"/>
              </a:rPr>
              <a:t> </a:t>
            </a:r>
            <a:r>
              <a:rPr lang="en-AU" sz="1400" b="1" u="sng" dirty="0" err="1" smtClean="0">
                <a:solidFill>
                  <a:srgbClr val="C00000"/>
                </a:solidFill>
                <a:latin typeface="Arial" charset="0"/>
              </a:rPr>
              <a:t>Havuzu</a:t>
            </a:r>
            <a:endParaRPr lang="tr-TR" sz="1400" b="1" u="sng" dirty="0">
              <a:solidFill>
                <a:srgbClr val="C00000"/>
              </a:solidFill>
              <a:latin typeface="Arial" charset="0"/>
            </a:endParaRPr>
          </a:p>
          <a:p>
            <a:pPr indent="292100" eaLnBrk="0" hangingPunct="0">
              <a:spcBef>
                <a:spcPct val="50000"/>
              </a:spcBef>
              <a:tabLst>
                <a:tab pos="292100" algn="l"/>
              </a:tabLst>
            </a:pPr>
            <a:r>
              <a:rPr lang="tr-TR" sz="1400" b="1" dirty="0" smtClean="0">
                <a:latin typeface="Arial" charset="0"/>
              </a:rPr>
              <a:t>* </a:t>
            </a:r>
            <a:r>
              <a:rPr lang="en-AU" sz="1400" b="1" dirty="0" err="1" smtClean="0">
                <a:latin typeface="Arial" charset="0"/>
              </a:rPr>
              <a:t>Afet</a:t>
            </a:r>
            <a:r>
              <a:rPr lang="en-AU" sz="1400" b="1" dirty="0" smtClean="0">
                <a:latin typeface="Arial" charset="0"/>
              </a:rPr>
              <a:t> </a:t>
            </a:r>
            <a:r>
              <a:rPr lang="tr-TR" sz="1400" b="1" dirty="0" smtClean="0">
                <a:latin typeface="Arial" charset="0"/>
              </a:rPr>
              <a:t>ve Acil Durum</a:t>
            </a:r>
            <a:r>
              <a:rPr lang="en-AU" sz="1400" b="1" dirty="0" smtClean="0">
                <a:latin typeface="Arial" charset="0"/>
              </a:rPr>
              <a:t> </a:t>
            </a:r>
            <a:r>
              <a:rPr lang="tr-TR" sz="1400" b="1" dirty="0" err="1">
                <a:latin typeface="Arial" charset="0"/>
              </a:rPr>
              <a:t>Y</a:t>
            </a:r>
            <a:r>
              <a:rPr lang="en-AU" sz="1400" b="1" dirty="0" err="1" smtClean="0">
                <a:latin typeface="Arial" charset="0"/>
              </a:rPr>
              <a:t>önetmeliği</a:t>
            </a:r>
            <a:r>
              <a:rPr lang="en-AU" sz="1400" b="1" dirty="0" smtClean="0">
                <a:latin typeface="Arial" charset="0"/>
              </a:rPr>
              <a:t> </a:t>
            </a:r>
            <a:r>
              <a:rPr lang="en-AU" sz="1400" b="1" dirty="0">
                <a:latin typeface="Arial" charset="0"/>
              </a:rPr>
              <a:t>1. </a:t>
            </a:r>
            <a:r>
              <a:rPr lang="en-AU" sz="1400" b="1" dirty="0" err="1">
                <a:latin typeface="Arial" charset="0"/>
              </a:rPr>
              <a:t>Derece</a:t>
            </a:r>
            <a:r>
              <a:rPr lang="en-AU" sz="1400" b="1" dirty="0">
                <a:latin typeface="Arial" charset="0"/>
              </a:rPr>
              <a:t> </a:t>
            </a:r>
            <a:r>
              <a:rPr lang="en-AU" sz="1400" b="1" dirty="0" err="1" smtClean="0">
                <a:latin typeface="Arial" charset="0"/>
              </a:rPr>
              <a:t>deprem</a:t>
            </a:r>
            <a:r>
              <a:rPr lang="en-AU" sz="1400" b="1" dirty="0" smtClean="0">
                <a:latin typeface="Arial" charset="0"/>
              </a:rPr>
              <a:t> </a:t>
            </a:r>
            <a:r>
              <a:rPr lang="en-AU" sz="1400" b="1" dirty="0" err="1">
                <a:latin typeface="Arial" charset="0"/>
              </a:rPr>
              <a:t>bölgesi</a:t>
            </a:r>
            <a:r>
              <a:rPr lang="en-AU" sz="1400" b="1" dirty="0">
                <a:latin typeface="Arial" charset="0"/>
              </a:rPr>
              <a:t> </a:t>
            </a:r>
            <a:r>
              <a:rPr lang="en-AU" sz="1400" b="1" dirty="0" err="1">
                <a:latin typeface="Arial" charset="0"/>
              </a:rPr>
              <a:t>inşaat</a:t>
            </a:r>
            <a:r>
              <a:rPr lang="en-AU" sz="1400" b="1" dirty="0">
                <a:latin typeface="Arial" charset="0"/>
              </a:rPr>
              <a:t> </a:t>
            </a:r>
            <a:r>
              <a:rPr lang="tr-TR" sz="1400" b="1" dirty="0" smtClean="0">
                <a:latin typeface="Arial" charset="0"/>
              </a:rPr>
              <a:t> ş</a:t>
            </a:r>
            <a:r>
              <a:rPr lang="en-AU" sz="1400" b="1" dirty="0" err="1" smtClean="0">
                <a:latin typeface="Arial" charset="0"/>
              </a:rPr>
              <a:t>artlarına</a:t>
            </a:r>
            <a:r>
              <a:rPr lang="en-AU" sz="1400" b="1" dirty="0" smtClean="0">
                <a:latin typeface="Arial" charset="0"/>
              </a:rPr>
              <a:t> </a:t>
            </a:r>
            <a:r>
              <a:rPr lang="en-AU" sz="1400" b="1" dirty="0" err="1" smtClean="0">
                <a:latin typeface="Arial" charset="0"/>
              </a:rPr>
              <a:t>göre</a:t>
            </a:r>
            <a:r>
              <a:rPr lang="tr-TR" sz="1400" b="1" dirty="0" smtClean="0">
                <a:latin typeface="Arial" charset="0"/>
              </a:rPr>
              <a:t> </a:t>
            </a:r>
            <a:r>
              <a:rPr lang="en-AU" sz="1400" b="1" dirty="0" err="1" smtClean="0">
                <a:latin typeface="Arial" charset="0"/>
              </a:rPr>
              <a:t>projesi</a:t>
            </a:r>
            <a:r>
              <a:rPr lang="en-AU" sz="1400" b="1" dirty="0" smtClean="0">
                <a:latin typeface="Arial" charset="0"/>
              </a:rPr>
              <a:t> </a:t>
            </a:r>
            <a:r>
              <a:rPr lang="en-AU" sz="1400" b="1" dirty="0" err="1" smtClean="0">
                <a:latin typeface="Arial" charset="0"/>
              </a:rPr>
              <a:t>hazırlandı</a:t>
            </a:r>
            <a:r>
              <a:rPr lang="en-AU" sz="1400" b="1" dirty="0" smtClean="0">
                <a:latin typeface="Arial" charset="0"/>
              </a:rPr>
              <a:t>.</a:t>
            </a:r>
            <a:r>
              <a:rPr lang="tr-TR" sz="1400" b="1" dirty="0" smtClean="0">
                <a:latin typeface="Arial" charset="0"/>
              </a:rPr>
              <a:t> * </a:t>
            </a:r>
            <a:r>
              <a:rPr lang="en-AU" sz="1400" b="1" dirty="0" err="1" smtClean="0">
                <a:latin typeface="Arial" charset="0"/>
              </a:rPr>
              <a:t>Proje</a:t>
            </a:r>
            <a:r>
              <a:rPr lang="en-AU" sz="1400" b="1" dirty="0">
                <a:latin typeface="Arial" charset="0"/>
              </a:rPr>
              <a:t>, DSİ </a:t>
            </a:r>
            <a:r>
              <a:rPr lang="en-AU" sz="1400" b="1" dirty="0" err="1">
                <a:latin typeface="Arial" charset="0"/>
              </a:rPr>
              <a:t>tarafından</a:t>
            </a:r>
            <a:r>
              <a:rPr lang="en-AU" sz="1400" b="1" dirty="0">
                <a:latin typeface="Arial" charset="0"/>
              </a:rPr>
              <a:t> </a:t>
            </a:r>
            <a:r>
              <a:rPr lang="en-AU" sz="1400" b="1" dirty="0" err="1" smtClean="0">
                <a:latin typeface="Arial" charset="0"/>
              </a:rPr>
              <a:t>onaylandı</a:t>
            </a:r>
            <a:r>
              <a:rPr lang="en-AU" sz="1400" b="1" dirty="0" smtClean="0">
                <a:latin typeface="Arial" charset="0"/>
              </a:rPr>
              <a:t>.</a:t>
            </a:r>
            <a:r>
              <a:rPr lang="tr-TR" sz="1400" b="1" dirty="0" smtClean="0">
                <a:latin typeface="Arial" charset="0"/>
              </a:rPr>
              <a:t> * </a:t>
            </a:r>
            <a:r>
              <a:rPr lang="en-AU" sz="1400" b="1" dirty="0" err="1" smtClean="0">
                <a:latin typeface="Arial" charset="0"/>
              </a:rPr>
              <a:t>İnşaat</a:t>
            </a:r>
            <a:r>
              <a:rPr lang="en-AU" sz="1400" b="1" dirty="0" smtClean="0">
                <a:latin typeface="Arial" charset="0"/>
              </a:rPr>
              <a:t> </a:t>
            </a:r>
            <a:r>
              <a:rPr lang="en-AU" sz="1400" b="1" dirty="0">
                <a:latin typeface="Arial" charset="0"/>
              </a:rPr>
              <a:t>DSİ </a:t>
            </a:r>
            <a:r>
              <a:rPr lang="en-AU" sz="1400" b="1" dirty="0" err="1">
                <a:latin typeface="Arial" charset="0"/>
              </a:rPr>
              <a:t>kontrolünde</a:t>
            </a:r>
            <a:r>
              <a:rPr lang="en-AU" sz="1400" b="1" dirty="0">
                <a:latin typeface="Arial" charset="0"/>
              </a:rPr>
              <a:t> </a:t>
            </a:r>
            <a:r>
              <a:rPr lang="en-AU" sz="1400" b="1" dirty="0" err="1" smtClean="0">
                <a:latin typeface="Arial" charset="0"/>
              </a:rPr>
              <a:t>yapıldı</a:t>
            </a:r>
            <a:r>
              <a:rPr lang="en-AU" sz="1400" b="1" dirty="0" smtClean="0">
                <a:latin typeface="Arial" charset="0"/>
              </a:rPr>
              <a:t>.</a:t>
            </a:r>
            <a:r>
              <a:rPr lang="tr-TR" sz="1400" b="1" dirty="0" smtClean="0">
                <a:latin typeface="Arial" charset="0"/>
              </a:rPr>
              <a:t> *</a:t>
            </a:r>
            <a:r>
              <a:rPr lang="en-AU" sz="1400" b="1" dirty="0" err="1" smtClean="0">
                <a:latin typeface="Arial" charset="0"/>
              </a:rPr>
              <a:t>İnşaatın</a:t>
            </a:r>
            <a:r>
              <a:rPr lang="en-AU" sz="1400" b="1" dirty="0" smtClean="0">
                <a:latin typeface="Arial" charset="0"/>
              </a:rPr>
              <a:t> </a:t>
            </a:r>
            <a:r>
              <a:rPr lang="en-AU" sz="1400" b="1" dirty="0" err="1">
                <a:latin typeface="Arial" charset="0"/>
              </a:rPr>
              <a:t>projesine</a:t>
            </a:r>
            <a:r>
              <a:rPr lang="en-AU" sz="1400" b="1" dirty="0">
                <a:latin typeface="Arial" charset="0"/>
              </a:rPr>
              <a:t> </a:t>
            </a:r>
            <a:r>
              <a:rPr lang="en-AU" sz="1400" b="1" dirty="0" err="1">
                <a:latin typeface="Arial" charset="0"/>
              </a:rPr>
              <a:t>uygun</a:t>
            </a:r>
            <a:r>
              <a:rPr lang="en-AU" sz="1400" b="1" dirty="0">
                <a:latin typeface="Arial" charset="0"/>
              </a:rPr>
              <a:t> </a:t>
            </a:r>
            <a:r>
              <a:rPr lang="en-AU" sz="1400" b="1" dirty="0" err="1" smtClean="0">
                <a:latin typeface="Arial" charset="0"/>
              </a:rPr>
              <a:t>olarak</a:t>
            </a:r>
            <a:r>
              <a:rPr lang="tr-TR" sz="1400" b="1" dirty="0">
                <a:latin typeface="Arial" charset="0"/>
              </a:rPr>
              <a:t> </a:t>
            </a:r>
            <a:r>
              <a:rPr lang="en-AU" sz="1400" b="1" dirty="0" err="1" smtClean="0">
                <a:latin typeface="Arial" charset="0"/>
              </a:rPr>
              <a:t>tamamlandığı</a:t>
            </a:r>
            <a:r>
              <a:rPr lang="en-AU" sz="1400" b="1" dirty="0" smtClean="0">
                <a:latin typeface="Arial" charset="0"/>
              </a:rPr>
              <a:t> </a:t>
            </a:r>
            <a:r>
              <a:rPr lang="en-AU" sz="1400" b="1" dirty="0">
                <a:latin typeface="Arial" charset="0"/>
              </a:rPr>
              <a:t>DSİ </a:t>
            </a:r>
            <a:r>
              <a:rPr lang="en-AU" sz="1400" b="1" dirty="0" err="1">
                <a:latin typeface="Arial" charset="0"/>
              </a:rPr>
              <a:t>tarafından</a:t>
            </a:r>
            <a:r>
              <a:rPr lang="en-AU" sz="1400" b="1" dirty="0">
                <a:latin typeface="Arial" charset="0"/>
              </a:rPr>
              <a:t> </a:t>
            </a:r>
            <a:r>
              <a:rPr lang="en-AU" sz="1400" b="1" dirty="0" err="1" smtClean="0">
                <a:latin typeface="Arial" charset="0"/>
              </a:rPr>
              <a:t>rapor</a:t>
            </a:r>
            <a:r>
              <a:rPr lang="tr-TR" sz="1400" b="1" dirty="0" smtClean="0">
                <a:latin typeface="Arial" charset="0"/>
              </a:rPr>
              <a:t> </a:t>
            </a:r>
            <a:r>
              <a:rPr lang="en-AU" sz="1400" b="1" dirty="0" err="1" smtClean="0">
                <a:latin typeface="Arial" charset="0"/>
              </a:rPr>
              <a:t>edildi</a:t>
            </a:r>
            <a:r>
              <a:rPr lang="en-AU" sz="1400" b="1" dirty="0">
                <a:latin typeface="Arial" charset="0"/>
              </a:rPr>
              <a:t>.</a:t>
            </a:r>
          </a:p>
        </p:txBody>
      </p:sp>
      <p:sp>
        <p:nvSpPr>
          <p:cNvPr id="242" name="Line 301"/>
          <p:cNvSpPr>
            <a:spLocks noChangeShapeType="1"/>
          </p:cNvSpPr>
          <p:nvPr/>
        </p:nvSpPr>
        <p:spPr bwMode="auto">
          <a:xfrm>
            <a:off x="8472993" y="1515707"/>
            <a:ext cx="0" cy="0"/>
          </a:xfrm>
          <a:prstGeom prst="line">
            <a:avLst/>
          </a:prstGeom>
          <a:noFill/>
          <a:ln w="9525">
            <a:solidFill>
              <a:schemeClr val="tx1"/>
            </a:solidFill>
            <a:round/>
            <a:headEnd/>
            <a:tailEnd/>
          </a:ln>
          <a:effectLst/>
        </p:spPr>
        <p:txBody>
          <a:bodyPr lIns="91938" tIns="45970" rIns="91938" bIns="45970">
            <a:spAutoFit/>
          </a:bodyPr>
          <a:lstStyle/>
          <a:p>
            <a:endParaRPr lang="tr-TR"/>
          </a:p>
        </p:txBody>
      </p:sp>
      <p:sp>
        <p:nvSpPr>
          <p:cNvPr id="245" name="TextBox 3"/>
          <p:cNvSpPr txBox="1">
            <a:spLocks noChangeArrowheads="1"/>
          </p:cNvSpPr>
          <p:nvPr/>
        </p:nvSpPr>
        <p:spPr bwMode="auto">
          <a:xfrm>
            <a:off x="142844" y="247091"/>
            <a:ext cx="2826415"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Atık Havuzu</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2040" y="1100763"/>
            <a:ext cx="4187552" cy="365889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96" y="1083996"/>
            <a:ext cx="3837731" cy="3837731"/>
          </a:xfrm>
          <a:prstGeom prst="rect">
            <a:avLst/>
          </a:prstGeom>
        </p:spPr>
      </p:pic>
    </p:spTree>
    <p:extLst>
      <p:ext uri="{BB962C8B-B14F-4D97-AF65-F5344CB8AC3E}">
        <p14:creationId xmlns:p14="http://schemas.microsoft.com/office/powerpoint/2010/main" val="2074093561"/>
      </p:ext>
    </p:extLst>
  </p:cSld>
  <p:clrMapOvr>
    <a:masterClrMapping/>
  </p:clrMapOvr>
  <p:transition spd="med">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8923" y="5816597"/>
            <a:ext cx="2133600" cy="476250"/>
          </a:xfrm>
        </p:spPr>
        <p:txBody>
          <a:bodyPr/>
          <a:lstStyle/>
          <a:p>
            <a:pPr>
              <a:defRPr/>
            </a:pPr>
            <a:fld id="{315FB75B-BB9A-44FB-968C-3A8DD714CA39}" type="slidenum">
              <a:rPr lang="tr-TR" smtClean="0"/>
              <a:pPr>
                <a:defRPr/>
              </a:pPr>
              <a:t>11</a:t>
            </a:fld>
            <a:endParaRPr lang="tr-TR"/>
          </a:p>
        </p:txBody>
      </p:sp>
      <p:grpSp>
        <p:nvGrpSpPr>
          <p:cNvPr id="5" name="Group 6"/>
          <p:cNvGrpSpPr>
            <a:grpSpLocks/>
          </p:cNvGrpSpPr>
          <p:nvPr/>
        </p:nvGrpSpPr>
        <p:grpSpPr bwMode="auto">
          <a:xfrm>
            <a:off x="357158" y="3571876"/>
            <a:ext cx="4114262" cy="2500330"/>
            <a:chOff x="150" y="2167"/>
            <a:chExt cx="2518" cy="1397"/>
          </a:xfrm>
        </p:grpSpPr>
        <p:sp>
          <p:nvSpPr>
            <p:cNvPr id="7" name="Text Box 8"/>
            <p:cNvSpPr txBox="1">
              <a:spLocks noChangeArrowheads="1"/>
            </p:cNvSpPr>
            <p:nvPr/>
          </p:nvSpPr>
          <p:spPr bwMode="auto">
            <a:xfrm>
              <a:off x="150" y="3456"/>
              <a:ext cx="997" cy="108"/>
            </a:xfrm>
            <a:prstGeom prst="rect">
              <a:avLst/>
            </a:prstGeom>
            <a:noFill/>
            <a:ln w="9525">
              <a:noFill/>
              <a:miter lim="800000"/>
              <a:headEnd/>
              <a:tailEnd/>
            </a:ln>
            <a:effectLst/>
          </p:spPr>
          <p:txBody>
            <a:bodyPr lIns="15993" tIns="7997" rIns="15993" bIns="7997">
              <a:spAutoFit/>
            </a:bodyPr>
            <a:lstStyle/>
            <a:p>
              <a:pPr algn="l" defTabSz="711200" eaLnBrk="0" hangingPunct="0">
                <a:spcBef>
                  <a:spcPct val="50000"/>
                </a:spcBef>
              </a:pPr>
              <a:r>
                <a:rPr lang="en-AU" sz="900" i="1" dirty="0">
                  <a:solidFill>
                    <a:schemeClr val="tx1"/>
                  </a:solidFill>
                  <a:latin typeface="Times New Roman" pitchFamily="18" charset="0"/>
                </a:rPr>
                <a:t>- </a:t>
              </a:r>
              <a:r>
                <a:rPr lang="en-AU" sz="900" i="1" dirty="0" err="1">
                  <a:solidFill>
                    <a:schemeClr val="tx1"/>
                  </a:solidFill>
                  <a:latin typeface="Times New Roman" pitchFamily="18" charset="0"/>
                </a:rPr>
                <a:t>hesaplanamamıştır</a:t>
              </a:r>
              <a:endParaRPr lang="en-AU" sz="900" i="1" dirty="0">
                <a:solidFill>
                  <a:schemeClr val="tx1"/>
                </a:solidFill>
                <a:latin typeface="Times New Roman" pitchFamily="18" charset="0"/>
              </a:endParaRPr>
            </a:p>
          </p:txBody>
        </p:sp>
        <p:graphicFrame>
          <p:nvGraphicFramePr>
            <p:cNvPr id="9" name="Object 10"/>
            <p:cNvGraphicFramePr>
              <a:graphicFrameLocks noChangeAspect="1"/>
            </p:cNvGraphicFramePr>
            <p:nvPr/>
          </p:nvGraphicFramePr>
          <p:xfrm>
            <a:off x="150" y="2167"/>
            <a:ext cx="2518" cy="1325"/>
          </p:xfrm>
          <a:graphic>
            <a:graphicData uri="http://schemas.openxmlformats.org/presentationml/2006/ole">
              <mc:AlternateContent xmlns:mc="http://schemas.openxmlformats.org/markup-compatibility/2006">
                <mc:Choice xmlns:v="urn:schemas-microsoft-com:vml" Requires="v">
                  <p:oleObj spid="_x0000_s48346" name="Document" r:id="rId4" imgW="4961724" imgH="2786390" progId="Word.Document.8">
                    <p:embed/>
                  </p:oleObj>
                </mc:Choice>
                <mc:Fallback>
                  <p:oleObj name="Document" r:id="rId4" imgW="4961724" imgH="278639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 y="2167"/>
                          <a:ext cx="2518" cy="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Text Box 11"/>
          <p:cNvSpPr txBox="1">
            <a:spLocks noChangeArrowheads="1"/>
          </p:cNvSpPr>
          <p:nvPr/>
        </p:nvSpPr>
        <p:spPr bwMode="auto">
          <a:xfrm>
            <a:off x="214282" y="1146487"/>
            <a:ext cx="8501122" cy="1083291"/>
          </a:xfrm>
          <a:prstGeom prst="rect">
            <a:avLst/>
          </a:prstGeom>
          <a:noFill/>
          <a:ln w="12700">
            <a:noFill/>
            <a:miter lim="800000"/>
            <a:headEnd/>
            <a:tailEnd/>
          </a:ln>
          <a:effectLst/>
        </p:spPr>
        <p:txBody>
          <a:bodyPr wrap="square" lIns="13633" tIns="6817" rIns="13633" bIns="6817">
            <a:spAutoFit/>
          </a:bodyPr>
          <a:lstStyle/>
          <a:p>
            <a:pPr algn="ctr" defTabSz="711200">
              <a:spcBef>
                <a:spcPct val="50000"/>
              </a:spcBef>
            </a:pPr>
            <a:r>
              <a:rPr lang="en-AU" sz="1800" b="1" dirty="0" err="1">
                <a:solidFill>
                  <a:schemeClr val="tx1">
                    <a:lumMod val="75000"/>
                    <a:lumOff val="25000"/>
                  </a:schemeClr>
                </a:solidFill>
                <a:latin typeface="Arial" charset="0"/>
              </a:rPr>
              <a:t>Ovacık</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Altın</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Madeni</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atık</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havuzu</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gövdesi</a:t>
            </a:r>
            <a:r>
              <a:rPr lang="en-AU" sz="1800" b="1" dirty="0">
                <a:solidFill>
                  <a:schemeClr val="tx1">
                    <a:lumMod val="75000"/>
                    <a:lumOff val="25000"/>
                  </a:schemeClr>
                </a:solidFill>
                <a:latin typeface="Arial" charset="0"/>
              </a:rPr>
              <a:t> 3000 </a:t>
            </a:r>
            <a:r>
              <a:rPr lang="en-AU" sz="1800" b="1" dirty="0" err="1">
                <a:solidFill>
                  <a:schemeClr val="tx1">
                    <a:lumMod val="75000"/>
                    <a:lumOff val="25000"/>
                  </a:schemeClr>
                </a:solidFill>
                <a:latin typeface="Arial" charset="0"/>
              </a:rPr>
              <a:t>yılda</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bir</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meydana</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gelebilen</a:t>
            </a:r>
            <a:r>
              <a:rPr lang="en-AU" sz="1800" b="1" dirty="0">
                <a:solidFill>
                  <a:schemeClr val="tx1">
                    <a:lumMod val="75000"/>
                    <a:lumOff val="25000"/>
                  </a:schemeClr>
                </a:solidFill>
                <a:latin typeface="Arial" charset="0"/>
              </a:rPr>
              <a:t> 0,6g </a:t>
            </a:r>
            <a:r>
              <a:rPr lang="en-AU" sz="1800" b="1" dirty="0" err="1">
                <a:solidFill>
                  <a:schemeClr val="tx1">
                    <a:lumMod val="75000"/>
                    <a:lumOff val="25000"/>
                  </a:schemeClr>
                </a:solidFill>
                <a:latin typeface="Arial" charset="0"/>
              </a:rPr>
              <a:t>yer</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ivmesi</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şiddetindeki</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bir</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depreme</a:t>
            </a:r>
            <a:r>
              <a:rPr lang="en-AU" sz="1800" b="1" dirty="0">
                <a:solidFill>
                  <a:schemeClr val="tx1">
                    <a:lumMod val="75000"/>
                    <a:lumOff val="25000"/>
                  </a:schemeClr>
                </a:solidFill>
                <a:latin typeface="Arial" charset="0"/>
              </a:rPr>
              <a:t> </a:t>
            </a:r>
            <a:r>
              <a:rPr lang="en-AU" sz="1800" b="1" dirty="0" err="1">
                <a:solidFill>
                  <a:schemeClr val="tx1">
                    <a:lumMod val="75000"/>
                    <a:lumOff val="25000"/>
                  </a:schemeClr>
                </a:solidFill>
                <a:latin typeface="Arial" charset="0"/>
              </a:rPr>
              <a:t>dayanacak</a:t>
            </a:r>
            <a:r>
              <a:rPr lang="en-AU" sz="1800" b="1" dirty="0">
                <a:solidFill>
                  <a:schemeClr val="tx1">
                    <a:lumMod val="75000"/>
                    <a:lumOff val="25000"/>
                  </a:schemeClr>
                </a:solidFill>
                <a:latin typeface="Arial" charset="0"/>
              </a:rPr>
              <a:t> </a:t>
            </a:r>
            <a:r>
              <a:rPr lang="en-AU" sz="1800" b="1" dirty="0" err="1" smtClean="0">
                <a:solidFill>
                  <a:schemeClr val="tx1">
                    <a:lumMod val="75000"/>
                    <a:lumOff val="25000"/>
                  </a:schemeClr>
                </a:solidFill>
                <a:latin typeface="Arial" charset="0"/>
              </a:rPr>
              <a:t>sağlamlıktadır</a:t>
            </a:r>
            <a:r>
              <a:rPr lang="tr-TR" sz="1800" b="1" dirty="0" smtClean="0">
                <a:solidFill>
                  <a:schemeClr val="tx1">
                    <a:lumMod val="75000"/>
                    <a:lumOff val="25000"/>
                  </a:schemeClr>
                </a:solidFill>
                <a:latin typeface="Arial" charset="0"/>
              </a:rPr>
              <a:t>.</a:t>
            </a:r>
            <a:endParaRPr lang="en-AU" sz="1800" dirty="0">
              <a:solidFill>
                <a:schemeClr val="tx1">
                  <a:lumMod val="75000"/>
                  <a:lumOff val="25000"/>
                </a:schemeClr>
              </a:solidFill>
              <a:latin typeface="Arial" charset="0"/>
            </a:endParaRPr>
          </a:p>
          <a:p>
            <a:pPr defTabSz="711200">
              <a:spcBef>
                <a:spcPct val="50000"/>
              </a:spcBef>
            </a:pPr>
            <a:r>
              <a:rPr lang="en-AU" sz="900" i="1" dirty="0" err="1">
                <a:solidFill>
                  <a:schemeClr val="tx1">
                    <a:lumMod val="75000"/>
                    <a:lumOff val="25000"/>
                  </a:schemeClr>
                </a:solidFill>
                <a:latin typeface="Arial" charset="0"/>
              </a:rPr>
              <a:t>Kaynak</a:t>
            </a:r>
            <a:r>
              <a:rPr lang="en-AU" sz="900" i="1" dirty="0">
                <a:solidFill>
                  <a:schemeClr val="tx1">
                    <a:lumMod val="75000"/>
                    <a:lumOff val="25000"/>
                  </a:schemeClr>
                </a:solidFill>
                <a:latin typeface="Arial" charset="0"/>
              </a:rPr>
              <a:t>: </a:t>
            </a:r>
            <a:r>
              <a:rPr lang="en-AU" sz="900" i="1" dirty="0" err="1">
                <a:solidFill>
                  <a:schemeClr val="tx1">
                    <a:lumMod val="75000"/>
                    <a:lumOff val="25000"/>
                  </a:schemeClr>
                </a:solidFill>
                <a:latin typeface="Arial" charset="0"/>
              </a:rPr>
              <a:t>Golder</a:t>
            </a:r>
            <a:r>
              <a:rPr lang="en-AU" sz="900" i="1" dirty="0">
                <a:solidFill>
                  <a:schemeClr val="tx1">
                    <a:lumMod val="75000"/>
                    <a:lumOff val="25000"/>
                  </a:schemeClr>
                </a:solidFill>
                <a:latin typeface="Arial" charset="0"/>
              </a:rPr>
              <a:t> Associates (</a:t>
            </a:r>
            <a:r>
              <a:rPr lang="en-AU" sz="900" i="1" dirty="0" err="1">
                <a:solidFill>
                  <a:schemeClr val="tx1">
                    <a:lumMod val="75000"/>
                    <a:lumOff val="25000"/>
                  </a:schemeClr>
                </a:solidFill>
                <a:latin typeface="Arial" charset="0"/>
              </a:rPr>
              <a:t>İngiltere</a:t>
            </a:r>
            <a:r>
              <a:rPr lang="en-AU" sz="900" i="1" dirty="0">
                <a:solidFill>
                  <a:schemeClr val="tx1">
                    <a:lumMod val="75000"/>
                    <a:lumOff val="25000"/>
                  </a:schemeClr>
                </a:solidFill>
                <a:latin typeface="Arial" charset="0"/>
              </a:rPr>
              <a:t>), 1998</a:t>
            </a:r>
          </a:p>
          <a:p>
            <a:pPr defTabSz="711200"/>
            <a:endParaRPr lang="tr-TR" sz="800" i="1" u="sng" dirty="0" smtClean="0">
              <a:solidFill>
                <a:schemeClr val="tx1">
                  <a:lumMod val="75000"/>
                  <a:lumOff val="25000"/>
                </a:schemeClr>
              </a:solidFill>
              <a:latin typeface="Arial" charset="0"/>
            </a:endParaRPr>
          </a:p>
          <a:p>
            <a:pPr defTabSz="711200"/>
            <a:r>
              <a:rPr lang="en-AU" sz="1200" b="1" i="1" u="sng" dirty="0" smtClean="0">
                <a:solidFill>
                  <a:schemeClr val="tx1">
                    <a:lumMod val="75000"/>
                    <a:lumOff val="25000"/>
                  </a:schemeClr>
                </a:solidFill>
                <a:latin typeface="Arial" charset="0"/>
              </a:rPr>
              <a:t>NOT</a:t>
            </a:r>
            <a:r>
              <a:rPr lang="en-AU" sz="1200" b="1" i="1" u="sng" dirty="0">
                <a:solidFill>
                  <a:schemeClr val="tx1">
                    <a:lumMod val="75000"/>
                    <a:lumOff val="25000"/>
                  </a:schemeClr>
                </a:solidFill>
                <a:latin typeface="Arial" charset="0"/>
              </a:rPr>
              <a:t>: </a:t>
            </a:r>
            <a:r>
              <a:rPr lang="en-AU" sz="1200" i="1" dirty="0" smtClean="0">
                <a:solidFill>
                  <a:schemeClr val="tx1">
                    <a:lumMod val="75000"/>
                    <a:lumOff val="25000"/>
                  </a:schemeClr>
                </a:solidFill>
                <a:latin typeface="Arial" charset="0"/>
              </a:rPr>
              <a:t>1</a:t>
            </a:r>
            <a:r>
              <a:rPr lang="tr-TR" sz="1200" i="1" dirty="0" smtClean="0">
                <a:solidFill>
                  <a:schemeClr val="tx1">
                    <a:lumMod val="75000"/>
                    <a:lumOff val="25000"/>
                  </a:schemeClr>
                </a:solidFill>
                <a:latin typeface="Arial" charset="0"/>
              </a:rPr>
              <a:t>7</a:t>
            </a:r>
            <a:r>
              <a:rPr lang="en-AU" sz="1200" i="1" dirty="0" smtClean="0">
                <a:solidFill>
                  <a:schemeClr val="tx1">
                    <a:lumMod val="75000"/>
                    <a:lumOff val="25000"/>
                  </a:schemeClr>
                </a:solidFill>
                <a:latin typeface="Arial" charset="0"/>
              </a:rPr>
              <a:t> </a:t>
            </a:r>
            <a:r>
              <a:rPr lang="en-AU" sz="1200" i="1" dirty="0" err="1">
                <a:solidFill>
                  <a:schemeClr val="tx1">
                    <a:lumMod val="75000"/>
                    <a:lumOff val="25000"/>
                  </a:schemeClr>
                </a:solidFill>
                <a:latin typeface="Arial" charset="0"/>
              </a:rPr>
              <a:t>Ağustos</a:t>
            </a:r>
            <a:r>
              <a:rPr lang="en-AU" sz="1200" i="1" dirty="0">
                <a:solidFill>
                  <a:schemeClr val="tx1">
                    <a:lumMod val="75000"/>
                    <a:lumOff val="25000"/>
                  </a:schemeClr>
                </a:solidFill>
                <a:latin typeface="Arial" charset="0"/>
              </a:rPr>
              <a:t> 1999 </a:t>
            </a:r>
            <a:r>
              <a:rPr lang="en-AU" sz="1200" i="1" dirty="0" err="1">
                <a:solidFill>
                  <a:schemeClr val="tx1">
                    <a:lumMod val="75000"/>
                    <a:lumOff val="25000"/>
                  </a:schemeClr>
                </a:solidFill>
                <a:latin typeface="Arial" charset="0"/>
              </a:rPr>
              <a:t>Kocaeli</a:t>
            </a:r>
            <a:r>
              <a:rPr lang="en-AU" sz="1200" i="1" dirty="0">
                <a:solidFill>
                  <a:schemeClr val="tx1">
                    <a:lumMod val="75000"/>
                    <a:lumOff val="25000"/>
                  </a:schemeClr>
                </a:solidFill>
                <a:latin typeface="Arial" charset="0"/>
              </a:rPr>
              <a:t> </a:t>
            </a:r>
            <a:r>
              <a:rPr lang="en-AU" sz="1200" i="1" dirty="0" err="1">
                <a:solidFill>
                  <a:schemeClr val="tx1">
                    <a:lumMod val="75000"/>
                    <a:lumOff val="25000"/>
                  </a:schemeClr>
                </a:solidFill>
                <a:latin typeface="Arial" charset="0"/>
              </a:rPr>
              <a:t>Depremi’nin</a:t>
            </a:r>
            <a:r>
              <a:rPr lang="en-AU" sz="1200" i="1" dirty="0">
                <a:solidFill>
                  <a:schemeClr val="tx1">
                    <a:lumMod val="75000"/>
                    <a:lumOff val="25000"/>
                  </a:schemeClr>
                </a:solidFill>
                <a:latin typeface="Arial" charset="0"/>
              </a:rPr>
              <a:t> </a:t>
            </a:r>
            <a:r>
              <a:rPr lang="en-AU" sz="1200" i="1" dirty="0" err="1">
                <a:solidFill>
                  <a:schemeClr val="tx1">
                    <a:lumMod val="75000"/>
                    <a:lumOff val="25000"/>
                  </a:schemeClr>
                </a:solidFill>
                <a:latin typeface="Arial" charset="0"/>
              </a:rPr>
              <a:t>yer</a:t>
            </a:r>
            <a:r>
              <a:rPr lang="en-AU" sz="1200" i="1" dirty="0">
                <a:solidFill>
                  <a:schemeClr val="tx1">
                    <a:lumMod val="75000"/>
                    <a:lumOff val="25000"/>
                  </a:schemeClr>
                </a:solidFill>
                <a:latin typeface="Arial" charset="0"/>
              </a:rPr>
              <a:t> </a:t>
            </a:r>
            <a:r>
              <a:rPr lang="en-AU" sz="1200" i="1" dirty="0" err="1">
                <a:solidFill>
                  <a:schemeClr val="tx1">
                    <a:lumMod val="75000"/>
                    <a:lumOff val="25000"/>
                  </a:schemeClr>
                </a:solidFill>
                <a:latin typeface="Arial" charset="0"/>
              </a:rPr>
              <a:t>ivmesi</a:t>
            </a:r>
            <a:r>
              <a:rPr lang="en-AU" sz="1200" i="1" dirty="0">
                <a:solidFill>
                  <a:schemeClr val="tx1">
                    <a:lumMod val="75000"/>
                    <a:lumOff val="25000"/>
                  </a:schemeClr>
                </a:solidFill>
                <a:latin typeface="Arial" charset="0"/>
              </a:rPr>
              <a:t> 0,4g </a:t>
            </a:r>
            <a:r>
              <a:rPr lang="en-AU" sz="1200" i="1" dirty="0" err="1">
                <a:solidFill>
                  <a:schemeClr val="tx1">
                    <a:lumMod val="75000"/>
                    <a:lumOff val="25000"/>
                  </a:schemeClr>
                </a:solidFill>
                <a:latin typeface="Arial" charset="0"/>
              </a:rPr>
              <a:t>şiddetindedir</a:t>
            </a:r>
            <a:r>
              <a:rPr lang="en-AU" sz="1200" i="1" dirty="0">
                <a:solidFill>
                  <a:schemeClr val="tx1">
                    <a:lumMod val="75000"/>
                    <a:lumOff val="25000"/>
                  </a:schemeClr>
                </a:solidFill>
                <a:latin typeface="Times New Roman" pitchFamily="18" charset="0"/>
              </a:rPr>
              <a:t>.</a:t>
            </a:r>
            <a:endParaRPr lang="en-AU" sz="1200" dirty="0">
              <a:solidFill>
                <a:schemeClr val="tx1">
                  <a:lumMod val="75000"/>
                  <a:lumOff val="25000"/>
                </a:schemeClr>
              </a:solidFill>
              <a:latin typeface="Arial" charset="0"/>
            </a:endParaRPr>
          </a:p>
        </p:txBody>
      </p:sp>
      <p:grpSp>
        <p:nvGrpSpPr>
          <p:cNvPr id="11" name="Group 12"/>
          <p:cNvGrpSpPr>
            <a:grpSpLocks/>
          </p:cNvGrpSpPr>
          <p:nvPr/>
        </p:nvGrpSpPr>
        <p:grpSpPr bwMode="auto">
          <a:xfrm>
            <a:off x="4500533" y="1857364"/>
            <a:ext cx="4357747" cy="4286280"/>
            <a:chOff x="2791" y="1440"/>
            <a:chExt cx="2777" cy="2547"/>
          </a:xfrm>
        </p:grpSpPr>
        <p:grpSp>
          <p:nvGrpSpPr>
            <p:cNvPr id="12" name="Group 13"/>
            <p:cNvGrpSpPr>
              <a:grpSpLocks/>
            </p:cNvGrpSpPr>
            <p:nvPr/>
          </p:nvGrpSpPr>
          <p:grpSpPr bwMode="auto">
            <a:xfrm>
              <a:off x="3402" y="1440"/>
              <a:ext cx="2166" cy="2547"/>
              <a:chOff x="3788" y="1560"/>
              <a:chExt cx="2415" cy="2640"/>
            </a:xfrm>
          </p:grpSpPr>
          <p:grpSp>
            <p:nvGrpSpPr>
              <p:cNvPr id="19" name="Group 14"/>
              <p:cNvGrpSpPr>
                <a:grpSpLocks/>
              </p:cNvGrpSpPr>
              <p:nvPr/>
            </p:nvGrpSpPr>
            <p:grpSpPr bwMode="auto">
              <a:xfrm>
                <a:off x="3788" y="1560"/>
                <a:ext cx="2415" cy="2640"/>
                <a:chOff x="2824" y="2707"/>
                <a:chExt cx="1298" cy="1409"/>
              </a:xfrm>
            </p:grpSpPr>
            <p:pic>
              <p:nvPicPr>
                <p:cNvPr id="24" name="Picture 15" descr="depremli duru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3" y="2883"/>
                  <a:ext cx="1268" cy="1201"/>
                </a:xfrm>
                <a:prstGeom prst="rect">
                  <a:avLst/>
                </a:prstGeom>
                <a:noFill/>
                <a:ln w="38100" cmpd="dbl">
                  <a:noFill/>
                  <a:miter lim="800000"/>
                  <a:headEnd/>
                  <a:tailEnd/>
                </a:ln>
              </p:spPr>
            </p:pic>
            <p:sp>
              <p:nvSpPr>
                <p:cNvPr id="25" name="Text Box 16"/>
                <p:cNvSpPr txBox="1">
                  <a:spLocks noChangeArrowheads="1"/>
                </p:cNvSpPr>
                <p:nvPr/>
              </p:nvSpPr>
              <p:spPr bwMode="auto">
                <a:xfrm>
                  <a:off x="2824" y="2769"/>
                  <a:ext cx="1279" cy="47"/>
                </a:xfrm>
                <a:prstGeom prst="rect">
                  <a:avLst/>
                </a:prstGeom>
                <a:noFill/>
                <a:ln w="19050">
                  <a:noFill/>
                  <a:miter lim="800000"/>
                  <a:headEnd/>
                  <a:tailEnd type="none" w="sm" len="sm"/>
                </a:ln>
                <a:effectLst/>
              </p:spPr>
              <p:txBody>
                <a:bodyPr lIns="13633" tIns="6817" rIns="13633" bIns="6817">
                  <a:spAutoFit/>
                </a:bodyPr>
                <a:lstStyle/>
                <a:p>
                  <a:pPr defTabSz="711200"/>
                  <a:endParaRPr lang="en-US" sz="800" b="1">
                    <a:latin typeface="Arial" charset="0"/>
                  </a:endParaRPr>
                </a:p>
              </p:txBody>
            </p:sp>
            <p:sp>
              <p:nvSpPr>
                <p:cNvPr id="26" name="Rectangle 17"/>
                <p:cNvSpPr>
                  <a:spLocks noChangeArrowheads="1"/>
                </p:cNvSpPr>
                <p:nvPr/>
              </p:nvSpPr>
              <p:spPr bwMode="auto">
                <a:xfrm>
                  <a:off x="2826" y="2707"/>
                  <a:ext cx="1296" cy="1409"/>
                </a:xfrm>
                <a:prstGeom prst="rect">
                  <a:avLst/>
                </a:prstGeom>
                <a:noFill/>
                <a:ln w="38100" cmpd="dbl">
                  <a:solidFill>
                    <a:srgbClr val="CC9900"/>
                  </a:solidFill>
                  <a:miter lim="800000"/>
                  <a:headEnd/>
                  <a:tailEnd type="none" w="sm" len="sm"/>
                </a:ln>
                <a:effectLst/>
              </p:spPr>
              <p:txBody>
                <a:bodyPr lIns="13633" tIns="6817" rIns="13633" bIns="6817">
                  <a:spAutoFit/>
                </a:bodyPr>
                <a:lstStyle/>
                <a:p>
                  <a:endParaRPr lang="tr-TR"/>
                </a:p>
              </p:txBody>
            </p:sp>
          </p:grpSp>
          <p:sp>
            <p:nvSpPr>
              <p:cNvPr id="20" name="Line 18"/>
              <p:cNvSpPr>
                <a:spLocks noChangeShapeType="1"/>
              </p:cNvSpPr>
              <p:nvPr/>
            </p:nvSpPr>
            <p:spPr bwMode="auto">
              <a:xfrm flipV="1">
                <a:off x="4094" y="3293"/>
                <a:ext cx="118" cy="262"/>
              </a:xfrm>
              <a:prstGeom prst="line">
                <a:avLst/>
              </a:prstGeom>
              <a:noFill/>
              <a:ln w="12700">
                <a:solidFill>
                  <a:srgbClr val="66CCFF"/>
                </a:solidFill>
                <a:round/>
                <a:headEnd type="none" w="sm" len="sm"/>
                <a:tailEnd type="none" w="sm" len="sm"/>
              </a:ln>
              <a:effectLst/>
            </p:spPr>
            <p:txBody>
              <a:bodyPr lIns="13633" tIns="6817" rIns="13633" bIns="6817">
                <a:spAutoFit/>
              </a:bodyPr>
              <a:lstStyle/>
              <a:p>
                <a:endParaRPr lang="tr-TR"/>
              </a:p>
            </p:txBody>
          </p:sp>
          <p:sp>
            <p:nvSpPr>
              <p:cNvPr id="21" name="Line 19"/>
              <p:cNvSpPr>
                <a:spLocks noChangeShapeType="1"/>
              </p:cNvSpPr>
              <p:nvPr/>
            </p:nvSpPr>
            <p:spPr bwMode="auto">
              <a:xfrm>
                <a:off x="4220" y="3293"/>
                <a:ext cx="230" cy="196"/>
              </a:xfrm>
              <a:prstGeom prst="line">
                <a:avLst/>
              </a:prstGeom>
              <a:noFill/>
              <a:ln w="12700">
                <a:solidFill>
                  <a:srgbClr val="66CCFF"/>
                </a:solidFill>
                <a:round/>
                <a:headEnd type="none" w="sm" len="sm"/>
                <a:tailEnd type="none" w="sm" len="sm"/>
              </a:ln>
              <a:effectLst/>
            </p:spPr>
            <p:txBody>
              <a:bodyPr lIns="13633" tIns="6817" rIns="13633" bIns="6817">
                <a:spAutoFit/>
              </a:bodyPr>
              <a:lstStyle/>
              <a:p>
                <a:endParaRPr lang="tr-TR"/>
              </a:p>
            </p:txBody>
          </p:sp>
          <p:sp>
            <p:nvSpPr>
              <p:cNvPr id="22" name="Line 20"/>
              <p:cNvSpPr>
                <a:spLocks noChangeShapeType="1"/>
              </p:cNvSpPr>
              <p:nvPr/>
            </p:nvSpPr>
            <p:spPr bwMode="auto">
              <a:xfrm rot="663771">
                <a:off x="4962" y="2135"/>
                <a:ext cx="1224" cy="1132"/>
              </a:xfrm>
              <a:prstGeom prst="line">
                <a:avLst/>
              </a:prstGeom>
              <a:noFill/>
              <a:ln w="12700">
                <a:solidFill>
                  <a:srgbClr val="FFFF00"/>
                </a:solidFill>
                <a:round/>
                <a:headEnd type="none" w="sm" len="sm"/>
                <a:tailEnd type="none" w="sm" len="sm"/>
              </a:ln>
              <a:effectLst/>
            </p:spPr>
            <p:txBody>
              <a:bodyPr lIns="13633" tIns="6817" rIns="13633" bIns="6817">
                <a:spAutoFit/>
              </a:bodyPr>
              <a:lstStyle/>
              <a:p>
                <a:endParaRPr lang="tr-TR"/>
              </a:p>
            </p:txBody>
          </p:sp>
          <p:sp>
            <p:nvSpPr>
              <p:cNvPr id="23" name="Line 21"/>
              <p:cNvSpPr>
                <a:spLocks noChangeShapeType="1"/>
              </p:cNvSpPr>
              <p:nvPr/>
            </p:nvSpPr>
            <p:spPr bwMode="auto">
              <a:xfrm rot="4698537">
                <a:off x="4050" y="2259"/>
                <a:ext cx="1296" cy="1003"/>
              </a:xfrm>
              <a:prstGeom prst="line">
                <a:avLst/>
              </a:prstGeom>
              <a:noFill/>
              <a:ln w="12700">
                <a:solidFill>
                  <a:srgbClr val="FFFF00"/>
                </a:solidFill>
                <a:round/>
                <a:headEnd type="none" w="sm" len="sm"/>
                <a:tailEnd type="none" w="sm" len="sm"/>
              </a:ln>
              <a:effectLst/>
            </p:spPr>
            <p:txBody>
              <a:bodyPr lIns="13633" tIns="6817" rIns="13633" bIns="6817">
                <a:spAutoFit/>
              </a:bodyPr>
              <a:lstStyle/>
              <a:p>
                <a:endParaRPr lang="tr-TR"/>
              </a:p>
            </p:txBody>
          </p:sp>
        </p:grpSp>
        <p:sp>
          <p:nvSpPr>
            <p:cNvPr id="14" name="Text Box 23"/>
            <p:cNvSpPr txBox="1">
              <a:spLocks noChangeArrowheads="1"/>
            </p:cNvSpPr>
            <p:nvPr/>
          </p:nvSpPr>
          <p:spPr bwMode="auto">
            <a:xfrm>
              <a:off x="5041" y="1924"/>
              <a:ext cx="467" cy="503"/>
            </a:xfrm>
            <a:prstGeom prst="rect">
              <a:avLst/>
            </a:prstGeom>
            <a:noFill/>
            <a:ln w="12700">
              <a:noFill/>
              <a:miter lim="800000"/>
              <a:headEnd type="none" w="sm" len="sm"/>
              <a:tailEnd type="none" w="sm" len="sm"/>
            </a:ln>
            <a:effectLst/>
          </p:spPr>
          <p:txBody>
            <a:bodyPr lIns="13633" tIns="6817" rIns="13633" bIns="6817">
              <a:spAutoFit/>
            </a:bodyPr>
            <a:lstStyle/>
            <a:p>
              <a:pPr algn="ctr" defTabSz="711200">
                <a:lnSpc>
                  <a:spcPct val="85000"/>
                </a:lnSpc>
              </a:pPr>
              <a:r>
                <a:rPr lang="tr-TR" sz="1200" b="1" dirty="0">
                  <a:solidFill>
                    <a:schemeClr val="tx1"/>
                  </a:solidFill>
                  <a:latin typeface="Arial" charset="0"/>
                </a:rPr>
                <a:t>Ovacık</a:t>
              </a:r>
            </a:p>
            <a:p>
              <a:pPr algn="ctr" defTabSz="711200">
                <a:lnSpc>
                  <a:spcPct val="85000"/>
                </a:lnSpc>
              </a:pPr>
              <a:r>
                <a:rPr lang="tr-TR" sz="1200" b="1" dirty="0">
                  <a:solidFill>
                    <a:schemeClr val="tx1"/>
                  </a:solidFill>
                  <a:latin typeface="Arial" charset="0"/>
                </a:rPr>
                <a:t>Atık Havuzu güvenlik sayısı</a:t>
              </a:r>
              <a:endParaRPr lang="en-AU" sz="1200" b="1" dirty="0">
                <a:solidFill>
                  <a:schemeClr val="tx1"/>
                </a:solidFill>
                <a:latin typeface="Arial" charset="0"/>
              </a:endParaRPr>
            </a:p>
          </p:txBody>
        </p:sp>
        <p:sp>
          <p:nvSpPr>
            <p:cNvPr id="15" name="Line 24"/>
            <p:cNvSpPr>
              <a:spLocks noChangeShapeType="1"/>
            </p:cNvSpPr>
            <p:nvPr/>
          </p:nvSpPr>
          <p:spPr bwMode="auto">
            <a:xfrm rot="9355470" flipH="1">
              <a:off x="3238" y="3365"/>
              <a:ext cx="511" cy="125"/>
            </a:xfrm>
            <a:prstGeom prst="line">
              <a:avLst/>
            </a:prstGeom>
            <a:noFill/>
            <a:ln w="12700">
              <a:solidFill>
                <a:schemeClr val="tx1"/>
              </a:solidFill>
              <a:round/>
              <a:headEnd type="none" w="sm" len="sm"/>
              <a:tailEnd type="triangle" w="sm" len="sm"/>
            </a:ln>
            <a:effectLst/>
          </p:spPr>
          <p:txBody>
            <a:bodyPr wrap="square" lIns="11621" tIns="5811" rIns="11621" bIns="5811">
              <a:spAutoFit/>
            </a:bodyPr>
            <a:lstStyle/>
            <a:p>
              <a:endParaRPr lang="tr-TR"/>
            </a:p>
          </p:txBody>
        </p:sp>
        <p:sp>
          <p:nvSpPr>
            <p:cNvPr id="16" name="Line 25"/>
            <p:cNvSpPr>
              <a:spLocks noChangeShapeType="1"/>
            </p:cNvSpPr>
            <p:nvPr/>
          </p:nvSpPr>
          <p:spPr bwMode="auto">
            <a:xfrm rot="10800000" flipV="1">
              <a:off x="4701" y="1993"/>
              <a:ext cx="387" cy="119"/>
            </a:xfrm>
            <a:prstGeom prst="line">
              <a:avLst/>
            </a:prstGeom>
            <a:noFill/>
            <a:ln w="12700">
              <a:solidFill>
                <a:schemeClr val="tx1"/>
              </a:solidFill>
              <a:round/>
              <a:headEnd type="none" w="sm" len="sm"/>
              <a:tailEnd type="triangle" w="sm" len="sm"/>
            </a:ln>
            <a:effectLst/>
          </p:spPr>
          <p:txBody>
            <a:bodyPr lIns="11621" tIns="5811" rIns="11621" bIns="5811">
              <a:spAutoFit/>
            </a:bodyPr>
            <a:lstStyle/>
            <a:p>
              <a:endParaRPr lang="tr-TR"/>
            </a:p>
          </p:txBody>
        </p:sp>
        <p:sp>
          <p:nvSpPr>
            <p:cNvPr id="17" name="Text Box 26"/>
            <p:cNvSpPr txBox="1">
              <a:spLocks noChangeArrowheads="1"/>
            </p:cNvSpPr>
            <p:nvPr/>
          </p:nvSpPr>
          <p:spPr bwMode="auto">
            <a:xfrm>
              <a:off x="4659" y="3203"/>
              <a:ext cx="710" cy="138"/>
            </a:xfrm>
            <a:prstGeom prst="rect">
              <a:avLst/>
            </a:prstGeom>
            <a:noFill/>
            <a:ln w="12700">
              <a:noFill/>
              <a:miter lim="800000"/>
              <a:headEnd type="none" w="sm" len="sm"/>
              <a:tailEnd type="none" w="sm" len="sm"/>
            </a:ln>
            <a:effectLst/>
          </p:spPr>
          <p:txBody>
            <a:bodyPr lIns="13633" tIns="6817" rIns="13633" bIns="6817">
              <a:spAutoFit/>
            </a:bodyPr>
            <a:lstStyle/>
            <a:p>
              <a:pPr defTabSz="711200">
                <a:lnSpc>
                  <a:spcPct val="75000"/>
                </a:lnSpc>
              </a:pPr>
              <a:r>
                <a:rPr lang="tr-TR" sz="900" b="1">
                  <a:solidFill>
                    <a:schemeClr val="tx1"/>
                  </a:solidFill>
                  <a:latin typeface="Arial" charset="0"/>
                </a:rPr>
                <a:t>Atık havuzu mansab seddesi</a:t>
              </a:r>
              <a:endParaRPr lang="en-AU" sz="900" b="1">
                <a:solidFill>
                  <a:schemeClr val="tx1"/>
                </a:solidFill>
                <a:latin typeface="Arial" charset="0"/>
              </a:endParaRPr>
            </a:p>
          </p:txBody>
        </p:sp>
        <p:sp>
          <p:nvSpPr>
            <p:cNvPr id="18" name="Text Box 27"/>
            <p:cNvSpPr txBox="1">
              <a:spLocks noChangeArrowheads="1"/>
            </p:cNvSpPr>
            <p:nvPr/>
          </p:nvSpPr>
          <p:spPr bwMode="auto">
            <a:xfrm>
              <a:off x="2791" y="3544"/>
              <a:ext cx="580" cy="404"/>
            </a:xfrm>
            <a:prstGeom prst="rect">
              <a:avLst/>
            </a:prstGeom>
            <a:noFill/>
            <a:ln w="12700">
              <a:noFill/>
              <a:miter lim="800000"/>
              <a:headEnd type="none" w="sm" len="sm"/>
              <a:tailEnd type="none" w="sm" len="sm"/>
            </a:ln>
            <a:effectLst/>
          </p:spPr>
          <p:txBody>
            <a:bodyPr lIns="13633" tIns="6817" rIns="13633" bIns="6817">
              <a:spAutoFit/>
            </a:bodyPr>
            <a:lstStyle/>
            <a:p>
              <a:pPr algn="ctr" defTabSz="711200">
                <a:lnSpc>
                  <a:spcPct val="85000"/>
                </a:lnSpc>
              </a:pPr>
              <a:r>
                <a:rPr lang="tr-TR" sz="1200" b="1" dirty="0">
                  <a:solidFill>
                    <a:schemeClr val="tx1"/>
                  </a:solidFill>
                  <a:latin typeface="Arial" charset="0"/>
                </a:rPr>
                <a:t>Büyük su barajları güvenlik sayısı</a:t>
              </a:r>
              <a:endParaRPr lang="en-AU" sz="1200" b="1" dirty="0">
                <a:solidFill>
                  <a:schemeClr val="tx1"/>
                </a:solidFill>
                <a:latin typeface="Arial" charset="0"/>
              </a:endParaRPr>
            </a:p>
          </p:txBody>
        </p:sp>
      </p:grpSp>
      <p:sp>
        <p:nvSpPr>
          <p:cNvPr id="27" name="AutoShape 18"/>
          <p:cNvSpPr>
            <a:spLocks noChangeArrowheads="1"/>
          </p:cNvSpPr>
          <p:nvPr/>
        </p:nvSpPr>
        <p:spPr bwMode="gray">
          <a:xfrm>
            <a:off x="357158" y="2643182"/>
            <a:ext cx="4071966" cy="714380"/>
          </a:xfrm>
          <a:prstGeom prst="roundRect">
            <a:avLst>
              <a:gd name="adj" fmla="val 50000"/>
            </a:avLst>
          </a:prstGeom>
          <a:solidFill>
            <a:srgbClr val="DB942C"/>
          </a:solidFill>
          <a:ln w="12700" algn="ctr">
            <a:noFill/>
            <a:round/>
            <a:headEnd/>
            <a:tailEnd/>
          </a:ln>
          <a:effectLst>
            <a:outerShdw dist="107763" dir="2700000" algn="ctr" rotWithShape="0">
              <a:schemeClr val="bg2">
                <a:alpha val="50000"/>
              </a:schemeClr>
            </a:outerShdw>
          </a:effectLst>
        </p:spPr>
        <p:txBody>
          <a:bodyPr lIns="93757" tIns="46878" rIns="93757" bIns="46878" anchor="ctr"/>
          <a:lstStyle/>
          <a:p>
            <a:pPr algn="ctr" defTabSz="931863" eaLnBrk="0" hangingPunct="0">
              <a:defRPr/>
            </a:pPr>
            <a:r>
              <a:rPr lang="tr-TR" sz="1400" b="1" dirty="0" smtClean="0">
                <a:solidFill>
                  <a:schemeClr val="bg1"/>
                </a:solidFill>
                <a:cs typeface="Arial" pitchFamily="34" charset="0"/>
              </a:rPr>
              <a:t>Ovacık  Atık Havuzu güvenliğinin büyük su barajlarıyla karşılaştırılması</a:t>
            </a:r>
          </a:p>
          <a:p>
            <a:pPr algn="ctr" defTabSz="931863" eaLnBrk="0" hangingPunct="0">
              <a:defRPr/>
            </a:pPr>
            <a:r>
              <a:rPr lang="tr-TR" sz="1100" i="1" dirty="0" smtClean="0">
                <a:solidFill>
                  <a:schemeClr val="bg1"/>
                </a:solidFill>
                <a:cs typeface="Arial" pitchFamily="34" charset="0"/>
              </a:rPr>
              <a:t>(Temelsu, 1999)</a:t>
            </a:r>
            <a:endParaRPr lang="en-GB" sz="1100" i="1" dirty="0">
              <a:solidFill>
                <a:schemeClr val="bg1"/>
              </a:solidFill>
              <a:cs typeface="Arial" pitchFamily="34" charset="0"/>
            </a:endParaRPr>
          </a:p>
        </p:txBody>
      </p:sp>
      <p:sp>
        <p:nvSpPr>
          <p:cNvPr id="28" name="TextBox 3"/>
          <p:cNvSpPr txBox="1">
            <a:spLocks noChangeArrowheads="1"/>
          </p:cNvSpPr>
          <p:nvPr/>
        </p:nvSpPr>
        <p:spPr bwMode="auto">
          <a:xfrm>
            <a:off x="142844" y="247091"/>
            <a:ext cx="5237331"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Atık Havuzu Güvenlidir</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30" name="AutoShape 18"/>
          <p:cNvSpPr>
            <a:spLocks noChangeArrowheads="1"/>
          </p:cNvSpPr>
          <p:nvPr/>
        </p:nvSpPr>
        <p:spPr bwMode="gray">
          <a:xfrm>
            <a:off x="5579146" y="1928802"/>
            <a:ext cx="3112656" cy="441506"/>
          </a:xfrm>
          <a:prstGeom prst="roundRect">
            <a:avLst>
              <a:gd name="adj" fmla="val 50000"/>
            </a:avLst>
          </a:prstGeom>
          <a:solidFill>
            <a:srgbClr val="DB942C"/>
          </a:solidFill>
          <a:ln w="12700" algn="ctr">
            <a:noFill/>
            <a:round/>
            <a:headEnd/>
            <a:tailEnd/>
          </a:ln>
          <a:effectLst/>
        </p:spPr>
        <p:txBody>
          <a:bodyPr lIns="93757" tIns="46878" rIns="93757" bIns="46878" anchor="ctr"/>
          <a:lstStyle/>
          <a:p>
            <a:pPr algn="ctr" defTabSz="931863" eaLnBrk="0" hangingPunct="0">
              <a:defRPr/>
            </a:pPr>
            <a:r>
              <a:rPr lang="tr-TR" sz="1050" b="1" dirty="0" smtClean="0">
                <a:solidFill>
                  <a:schemeClr val="bg1"/>
                </a:solidFill>
                <a:cs typeface="Arial" pitchFamily="34" charset="0"/>
              </a:rPr>
              <a:t>Ovacık  Atık Havuzu ile büyük su barajları güvenlik sayısı karşılaştırmasının grafik olarak gösterilmesi  </a:t>
            </a:r>
            <a:r>
              <a:rPr lang="tr-TR" sz="900" i="1" dirty="0" smtClean="0">
                <a:solidFill>
                  <a:schemeClr val="bg1"/>
                </a:solidFill>
                <a:cs typeface="Arial" pitchFamily="34" charset="0"/>
              </a:rPr>
              <a:t>(Temelsu, 1999)</a:t>
            </a:r>
            <a:endParaRPr lang="en-GB" sz="900" i="1" dirty="0">
              <a:solidFill>
                <a:schemeClr val="bg1"/>
              </a:solidFill>
              <a:cs typeface="Arial" pitchFamily="34" charset="0"/>
            </a:endParaRPr>
          </a:p>
        </p:txBody>
      </p:sp>
    </p:spTree>
  </p:cSld>
  <p:clrMapOvr>
    <a:masterClrMapping/>
  </p:clrMapOvr>
  <p:transition spd="med">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12</a:t>
            </a:fld>
            <a:endParaRPr lang="tr-TR"/>
          </a:p>
        </p:txBody>
      </p:sp>
      <p:sp>
        <p:nvSpPr>
          <p:cNvPr id="5" name="Rectangle 3"/>
          <p:cNvSpPr>
            <a:spLocks noChangeArrowheads="1"/>
          </p:cNvSpPr>
          <p:nvPr/>
        </p:nvSpPr>
        <p:spPr bwMode="auto">
          <a:xfrm>
            <a:off x="4292775" y="1285860"/>
            <a:ext cx="4774151" cy="1015663"/>
          </a:xfrm>
          <a:prstGeom prst="rect">
            <a:avLst/>
          </a:prstGeom>
          <a:noFill/>
          <a:ln w="9525">
            <a:noFill/>
            <a:miter lim="800000"/>
            <a:headEnd/>
            <a:tailEnd/>
          </a:ln>
        </p:spPr>
        <p:txBody>
          <a:bodyPr wrap="square" lIns="0" tIns="0" rIns="0" bIns="0">
            <a:spAutoFit/>
          </a:bodyPr>
          <a:lstStyle/>
          <a:p>
            <a:pPr marL="288925" indent="-288925" algn="l" defTabSz="919163" eaLnBrk="0" hangingPunct="0">
              <a:buClr>
                <a:srgbClr val="333399"/>
              </a:buClr>
              <a:buSzPct val="120000"/>
              <a:buBlip>
                <a:blip r:embed="rId2"/>
              </a:buBlip>
            </a:pPr>
            <a:r>
              <a:rPr lang="en-AU" sz="2200" b="1" dirty="0">
                <a:solidFill>
                  <a:schemeClr val="tx1">
                    <a:lumMod val="75000"/>
                    <a:lumOff val="25000"/>
                  </a:schemeClr>
                </a:solidFill>
                <a:latin typeface="Arial" charset="0"/>
              </a:rPr>
              <a:t>INCO SO</a:t>
            </a:r>
            <a:r>
              <a:rPr lang="en-AU" sz="2200" b="1" baseline="-25000" dirty="0">
                <a:solidFill>
                  <a:schemeClr val="tx1">
                    <a:lumMod val="75000"/>
                    <a:lumOff val="25000"/>
                  </a:schemeClr>
                </a:solidFill>
                <a:latin typeface="Arial" charset="0"/>
              </a:rPr>
              <a:t>2</a:t>
            </a:r>
            <a:r>
              <a:rPr lang="en-AU" sz="2200" b="1" dirty="0">
                <a:solidFill>
                  <a:schemeClr val="tx1">
                    <a:lumMod val="75000"/>
                    <a:lumOff val="25000"/>
                  </a:schemeClr>
                </a:solidFill>
                <a:latin typeface="Arial" charset="0"/>
              </a:rPr>
              <a:t>/HAVA </a:t>
            </a:r>
            <a:r>
              <a:rPr lang="en-AU" sz="2200" b="1" dirty="0" err="1">
                <a:solidFill>
                  <a:schemeClr val="tx1">
                    <a:lumMod val="75000"/>
                    <a:lumOff val="25000"/>
                  </a:schemeClr>
                </a:solidFill>
                <a:latin typeface="Arial" charset="0"/>
              </a:rPr>
              <a:t>prosesi</a:t>
            </a:r>
            <a:r>
              <a:rPr lang="en-AU" sz="2200" b="1" dirty="0">
                <a:solidFill>
                  <a:schemeClr val="tx1">
                    <a:lumMod val="75000"/>
                    <a:lumOff val="25000"/>
                  </a:schemeClr>
                </a:solidFill>
                <a:latin typeface="Arial" charset="0"/>
              </a:rPr>
              <a:t> </a:t>
            </a:r>
            <a:r>
              <a:rPr lang="en-AU" sz="2200" b="1" dirty="0" err="1">
                <a:solidFill>
                  <a:schemeClr val="tx1">
                    <a:lumMod val="75000"/>
                    <a:lumOff val="25000"/>
                  </a:schemeClr>
                </a:solidFill>
                <a:latin typeface="Arial" charset="0"/>
              </a:rPr>
              <a:t>ile</a:t>
            </a:r>
            <a:r>
              <a:rPr lang="en-AU" sz="2200" b="1" dirty="0">
                <a:solidFill>
                  <a:schemeClr val="tx1">
                    <a:lumMod val="75000"/>
                    <a:lumOff val="25000"/>
                  </a:schemeClr>
                </a:solidFill>
                <a:latin typeface="Arial" charset="0"/>
              </a:rPr>
              <a:t> </a:t>
            </a:r>
            <a:r>
              <a:rPr lang="en-AU" sz="2200" b="1" dirty="0" err="1">
                <a:solidFill>
                  <a:schemeClr val="tx1">
                    <a:lumMod val="75000"/>
                    <a:lumOff val="25000"/>
                  </a:schemeClr>
                </a:solidFill>
                <a:latin typeface="Arial" charset="0"/>
              </a:rPr>
              <a:t>siyanürün</a:t>
            </a:r>
            <a:r>
              <a:rPr lang="tr-TR" sz="2200" b="1" dirty="0">
                <a:solidFill>
                  <a:schemeClr val="tx1">
                    <a:lumMod val="75000"/>
                    <a:lumOff val="25000"/>
                  </a:schemeClr>
                </a:solidFill>
                <a:latin typeface="Arial" charset="0"/>
              </a:rPr>
              <a:t> </a:t>
            </a:r>
            <a:r>
              <a:rPr lang="en-AU" sz="2200" b="1" dirty="0" err="1">
                <a:solidFill>
                  <a:schemeClr val="tx1">
                    <a:lumMod val="75000"/>
                    <a:lumOff val="25000"/>
                  </a:schemeClr>
                </a:solidFill>
                <a:latin typeface="Arial" charset="0"/>
              </a:rPr>
              <a:t>kimyasal</a:t>
            </a:r>
            <a:r>
              <a:rPr lang="en-AU" sz="2200" b="1" dirty="0">
                <a:solidFill>
                  <a:schemeClr val="tx1">
                    <a:lumMod val="75000"/>
                    <a:lumOff val="25000"/>
                  </a:schemeClr>
                </a:solidFill>
                <a:latin typeface="Arial" charset="0"/>
              </a:rPr>
              <a:t> </a:t>
            </a:r>
            <a:r>
              <a:rPr lang="tr-TR" sz="2200" b="1" dirty="0" smtClean="0">
                <a:solidFill>
                  <a:schemeClr val="tx1">
                    <a:lumMod val="75000"/>
                    <a:lumOff val="25000"/>
                  </a:schemeClr>
                </a:solidFill>
                <a:latin typeface="Arial" charset="0"/>
              </a:rPr>
              <a:t>  </a:t>
            </a:r>
            <a:r>
              <a:rPr lang="en-AU" sz="2200" b="1" dirty="0" err="1" smtClean="0">
                <a:solidFill>
                  <a:schemeClr val="tx1">
                    <a:lumMod val="75000"/>
                    <a:lumOff val="25000"/>
                  </a:schemeClr>
                </a:solidFill>
                <a:latin typeface="Arial" charset="0"/>
              </a:rPr>
              <a:t>bozundurulması</a:t>
            </a:r>
            <a:r>
              <a:rPr lang="en-AU" sz="2200" b="1" dirty="0" smtClean="0">
                <a:solidFill>
                  <a:schemeClr val="tx1">
                    <a:lumMod val="75000"/>
                    <a:lumOff val="25000"/>
                  </a:schemeClr>
                </a:solidFill>
                <a:latin typeface="Arial" charset="0"/>
              </a:rPr>
              <a:t> </a:t>
            </a:r>
            <a:r>
              <a:rPr lang="en-AU" sz="2200" b="1" dirty="0">
                <a:solidFill>
                  <a:schemeClr val="tx1">
                    <a:lumMod val="75000"/>
                    <a:lumOff val="25000"/>
                  </a:schemeClr>
                </a:solidFill>
                <a:latin typeface="Arial" charset="0"/>
              </a:rPr>
              <a:t>(&lt;1 </a:t>
            </a:r>
            <a:r>
              <a:rPr lang="en-AU" sz="2200" b="1" dirty="0" err="1">
                <a:solidFill>
                  <a:schemeClr val="tx1">
                    <a:lumMod val="75000"/>
                    <a:lumOff val="25000"/>
                  </a:schemeClr>
                </a:solidFill>
                <a:latin typeface="Arial" charset="0"/>
              </a:rPr>
              <a:t>ppm</a:t>
            </a:r>
            <a:r>
              <a:rPr lang="en-AU" sz="2200" b="1" dirty="0">
                <a:solidFill>
                  <a:schemeClr val="tx1">
                    <a:lumMod val="75000"/>
                    <a:lumOff val="25000"/>
                  </a:schemeClr>
                </a:solidFill>
                <a:latin typeface="Arial" charset="0"/>
              </a:rPr>
              <a:t>) </a:t>
            </a:r>
            <a:endParaRPr lang="en-US" sz="2200" b="1" dirty="0">
              <a:solidFill>
                <a:schemeClr val="tx1">
                  <a:lumMod val="75000"/>
                  <a:lumOff val="25000"/>
                </a:schemeClr>
              </a:solidFill>
              <a:latin typeface="Arial" charset="0"/>
            </a:endParaRPr>
          </a:p>
        </p:txBody>
      </p:sp>
      <p:sp>
        <p:nvSpPr>
          <p:cNvPr id="6" name="Rectangle 4"/>
          <p:cNvSpPr>
            <a:spLocks noChangeArrowheads="1"/>
          </p:cNvSpPr>
          <p:nvPr/>
        </p:nvSpPr>
        <p:spPr bwMode="auto">
          <a:xfrm>
            <a:off x="4280612" y="2571744"/>
            <a:ext cx="4786314" cy="677108"/>
          </a:xfrm>
          <a:prstGeom prst="rect">
            <a:avLst/>
          </a:prstGeom>
          <a:noFill/>
          <a:ln w="9525">
            <a:noFill/>
            <a:miter lim="800000"/>
            <a:headEnd/>
            <a:tailEnd/>
          </a:ln>
        </p:spPr>
        <p:txBody>
          <a:bodyPr wrap="square" lIns="0" tIns="0" rIns="0" bIns="0">
            <a:spAutoFit/>
          </a:bodyPr>
          <a:lstStyle/>
          <a:p>
            <a:pPr marL="288925" indent="-288925" algn="l" defTabSz="919163" eaLnBrk="0" hangingPunct="0">
              <a:buClr>
                <a:srgbClr val="333399"/>
              </a:buClr>
              <a:buSzPct val="120000"/>
              <a:buBlip>
                <a:blip r:embed="rId2"/>
              </a:buBlip>
            </a:pPr>
            <a:r>
              <a:rPr lang="en-AU" sz="2200" b="1" dirty="0">
                <a:solidFill>
                  <a:schemeClr val="tx1">
                    <a:lumMod val="75000"/>
                    <a:lumOff val="25000"/>
                  </a:schemeClr>
                </a:solidFill>
                <a:latin typeface="Arial" charset="0"/>
              </a:rPr>
              <a:t>DEMİR SÜLFAT </a:t>
            </a:r>
            <a:r>
              <a:rPr lang="en-AU" sz="2200" b="1" dirty="0" err="1">
                <a:solidFill>
                  <a:schemeClr val="tx1">
                    <a:lumMod val="75000"/>
                    <a:lumOff val="25000"/>
                  </a:schemeClr>
                </a:solidFill>
                <a:latin typeface="Arial" charset="0"/>
              </a:rPr>
              <a:t>prosesi</a:t>
            </a:r>
            <a:r>
              <a:rPr lang="en-AU" sz="2200" b="1" dirty="0">
                <a:solidFill>
                  <a:schemeClr val="tx1">
                    <a:lumMod val="75000"/>
                    <a:lumOff val="25000"/>
                  </a:schemeClr>
                </a:solidFill>
                <a:latin typeface="Arial" charset="0"/>
              </a:rPr>
              <a:t> </a:t>
            </a:r>
            <a:r>
              <a:rPr lang="en-AU" sz="2200" b="1" dirty="0" err="1">
                <a:solidFill>
                  <a:schemeClr val="tx1">
                    <a:lumMod val="75000"/>
                    <a:lumOff val="25000"/>
                  </a:schemeClr>
                </a:solidFill>
                <a:latin typeface="Arial" charset="0"/>
              </a:rPr>
              <a:t>ile</a:t>
            </a:r>
            <a:r>
              <a:rPr lang="en-AU" sz="2200" b="1" dirty="0">
                <a:solidFill>
                  <a:schemeClr val="tx1">
                    <a:lumMod val="75000"/>
                    <a:lumOff val="25000"/>
                  </a:schemeClr>
                </a:solidFill>
                <a:latin typeface="Arial" charset="0"/>
              </a:rPr>
              <a:t> </a:t>
            </a:r>
            <a:r>
              <a:rPr lang="en-AU" sz="2200" b="1" dirty="0" err="1">
                <a:solidFill>
                  <a:schemeClr val="tx1">
                    <a:lumMod val="75000"/>
                    <a:lumOff val="25000"/>
                  </a:schemeClr>
                </a:solidFill>
                <a:latin typeface="Arial" charset="0"/>
              </a:rPr>
              <a:t>ağır</a:t>
            </a:r>
            <a:r>
              <a:rPr lang="en-AU" sz="2200" b="1" dirty="0">
                <a:solidFill>
                  <a:schemeClr val="tx1">
                    <a:lumMod val="75000"/>
                    <a:lumOff val="25000"/>
                  </a:schemeClr>
                </a:solidFill>
                <a:latin typeface="Arial" charset="0"/>
              </a:rPr>
              <a:t> </a:t>
            </a:r>
            <a:r>
              <a:rPr lang="en-AU" sz="2200" b="1" dirty="0" err="1">
                <a:solidFill>
                  <a:schemeClr val="tx1">
                    <a:lumMod val="75000"/>
                    <a:lumOff val="25000"/>
                  </a:schemeClr>
                </a:solidFill>
                <a:latin typeface="Arial" charset="0"/>
              </a:rPr>
              <a:t>metallerin</a:t>
            </a:r>
            <a:r>
              <a:rPr lang="en-AU" sz="2200" b="1" dirty="0">
                <a:solidFill>
                  <a:schemeClr val="tx1">
                    <a:lumMod val="75000"/>
                    <a:lumOff val="25000"/>
                  </a:schemeClr>
                </a:solidFill>
                <a:latin typeface="Arial" charset="0"/>
              </a:rPr>
              <a:t> </a:t>
            </a:r>
            <a:r>
              <a:rPr lang="en-AU" sz="2200" b="1" dirty="0" err="1">
                <a:solidFill>
                  <a:schemeClr val="tx1">
                    <a:lumMod val="75000"/>
                    <a:lumOff val="25000"/>
                  </a:schemeClr>
                </a:solidFill>
                <a:latin typeface="Arial" charset="0"/>
              </a:rPr>
              <a:t>stabilizasyonu</a:t>
            </a:r>
            <a:endParaRPr lang="en-US" sz="2200" b="1" dirty="0">
              <a:solidFill>
                <a:schemeClr val="tx1">
                  <a:lumMod val="75000"/>
                  <a:lumOff val="25000"/>
                </a:schemeClr>
              </a:solidFill>
              <a:latin typeface="Arial" charset="0"/>
            </a:endParaRPr>
          </a:p>
        </p:txBody>
      </p:sp>
      <p:sp>
        <p:nvSpPr>
          <p:cNvPr id="7" name="Rectangle 5"/>
          <p:cNvSpPr>
            <a:spLocks noChangeArrowheads="1"/>
          </p:cNvSpPr>
          <p:nvPr/>
        </p:nvSpPr>
        <p:spPr bwMode="auto">
          <a:xfrm>
            <a:off x="4280612" y="3500438"/>
            <a:ext cx="4942101" cy="1015663"/>
          </a:xfrm>
          <a:prstGeom prst="rect">
            <a:avLst/>
          </a:prstGeom>
          <a:noFill/>
          <a:ln w="9525">
            <a:noFill/>
            <a:miter lim="800000"/>
            <a:headEnd/>
            <a:tailEnd/>
          </a:ln>
        </p:spPr>
        <p:txBody>
          <a:bodyPr wrap="square" lIns="0" tIns="0" rIns="0" bIns="0">
            <a:spAutoFit/>
          </a:bodyPr>
          <a:lstStyle/>
          <a:p>
            <a:pPr marL="288925" indent="-288925" algn="l" defTabSz="919163" eaLnBrk="0" hangingPunct="0">
              <a:buClr>
                <a:srgbClr val="333399"/>
              </a:buClr>
              <a:buSzPct val="120000"/>
              <a:buBlip>
                <a:blip r:embed="rId2"/>
              </a:buBlip>
            </a:pPr>
            <a:r>
              <a:rPr lang="en-US" sz="2200" b="1" dirty="0">
                <a:solidFill>
                  <a:schemeClr val="tx1">
                    <a:lumMod val="75000"/>
                    <a:lumOff val="25000"/>
                  </a:schemeClr>
                </a:solidFill>
                <a:latin typeface="Arial" charset="0"/>
              </a:rPr>
              <a:t>Kaya </a:t>
            </a:r>
            <a:r>
              <a:rPr lang="en-US" sz="2200" b="1" dirty="0" err="1">
                <a:solidFill>
                  <a:schemeClr val="tx1">
                    <a:lumMod val="75000"/>
                    <a:lumOff val="25000"/>
                  </a:schemeClr>
                </a:solidFill>
                <a:latin typeface="Arial" charset="0"/>
              </a:rPr>
              <a:t>dolgu</a:t>
            </a:r>
            <a:r>
              <a:rPr lang="en-US" sz="2200" b="1" dirty="0">
                <a:solidFill>
                  <a:schemeClr val="tx1">
                    <a:lumMod val="75000"/>
                    <a:lumOff val="25000"/>
                  </a:schemeClr>
                </a:solidFill>
                <a:latin typeface="Arial" charset="0"/>
              </a:rPr>
              <a:t> </a:t>
            </a:r>
            <a:r>
              <a:rPr lang="en-US" sz="2200" b="1" dirty="0" err="1">
                <a:solidFill>
                  <a:schemeClr val="tx1">
                    <a:lumMod val="75000"/>
                    <a:lumOff val="25000"/>
                  </a:schemeClr>
                </a:solidFill>
                <a:latin typeface="Arial" charset="0"/>
              </a:rPr>
              <a:t>seddeli</a:t>
            </a:r>
            <a:r>
              <a:rPr lang="en-US" sz="2200" b="1" dirty="0">
                <a:solidFill>
                  <a:schemeClr val="tx1">
                    <a:lumMod val="75000"/>
                    <a:lumOff val="25000"/>
                  </a:schemeClr>
                </a:solidFill>
                <a:latin typeface="Arial" charset="0"/>
              </a:rPr>
              <a:t> ve </a:t>
            </a:r>
            <a:r>
              <a:rPr lang="en-US" sz="2200" b="1" dirty="0" err="1" smtClean="0">
                <a:solidFill>
                  <a:schemeClr val="tx1">
                    <a:lumMod val="75000"/>
                    <a:lumOff val="25000"/>
                  </a:schemeClr>
                </a:solidFill>
                <a:latin typeface="Arial" charset="0"/>
              </a:rPr>
              <a:t>kil-jeomembran-kil</a:t>
            </a:r>
            <a:r>
              <a:rPr lang="en-US" sz="2200" b="1" dirty="0" smtClean="0">
                <a:solidFill>
                  <a:schemeClr val="tx1">
                    <a:lumMod val="75000"/>
                    <a:lumOff val="25000"/>
                  </a:schemeClr>
                </a:solidFill>
                <a:latin typeface="Arial" charset="0"/>
              </a:rPr>
              <a:t> </a:t>
            </a:r>
            <a:r>
              <a:rPr lang="en-US" sz="2200" b="1" dirty="0" err="1">
                <a:solidFill>
                  <a:schemeClr val="tx1">
                    <a:lumMod val="75000"/>
                    <a:lumOff val="25000"/>
                  </a:schemeClr>
                </a:solidFill>
                <a:latin typeface="Arial" charset="0"/>
              </a:rPr>
              <a:t>bileşik</a:t>
            </a:r>
            <a:r>
              <a:rPr lang="en-US" sz="2200" b="1" dirty="0">
                <a:solidFill>
                  <a:schemeClr val="tx1">
                    <a:lumMod val="75000"/>
                    <a:lumOff val="25000"/>
                  </a:schemeClr>
                </a:solidFill>
                <a:latin typeface="Arial" charset="0"/>
              </a:rPr>
              <a:t> </a:t>
            </a:r>
            <a:r>
              <a:rPr lang="en-US" sz="2200" b="1" dirty="0" err="1">
                <a:solidFill>
                  <a:schemeClr val="tx1">
                    <a:lumMod val="75000"/>
                    <a:lumOff val="25000"/>
                  </a:schemeClr>
                </a:solidFill>
                <a:latin typeface="Arial" charset="0"/>
              </a:rPr>
              <a:t>astar</a:t>
            </a:r>
            <a:r>
              <a:rPr lang="en-US" sz="2200" b="1" dirty="0">
                <a:solidFill>
                  <a:schemeClr val="tx1">
                    <a:lumMod val="75000"/>
                    <a:lumOff val="25000"/>
                  </a:schemeClr>
                </a:solidFill>
                <a:latin typeface="Arial" charset="0"/>
              </a:rPr>
              <a:t> </a:t>
            </a:r>
            <a:r>
              <a:rPr lang="en-US" sz="2200" b="1" dirty="0" err="1">
                <a:solidFill>
                  <a:schemeClr val="tx1">
                    <a:lumMod val="75000"/>
                    <a:lumOff val="25000"/>
                  </a:schemeClr>
                </a:solidFill>
                <a:latin typeface="Arial" charset="0"/>
              </a:rPr>
              <a:t>sistemi</a:t>
            </a:r>
            <a:r>
              <a:rPr lang="en-US" sz="2200" b="1" dirty="0">
                <a:solidFill>
                  <a:schemeClr val="tx1">
                    <a:lumMod val="75000"/>
                    <a:lumOff val="25000"/>
                  </a:schemeClr>
                </a:solidFill>
                <a:latin typeface="Arial" charset="0"/>
              </a:rPr>
              <a:t> </a:t>
            </a:r>
            <a:r>
              <a:rPr lang="en-US" sz="2200" b="1" dirty="0" err="1">
                <a:solidFill>
                  <a:schemeClr val="tx1">
                    <a:lumMod val="75000"/>
                    <a:lumOff val="25000"/>
                  </a:schemeClr>
                </a:solidFill>
                <a:latin typeface="Arial" charset="0"/>
              </a:rPr>
              <a:t>ile</a:t>
            </a:r>
            <a:r>
              <a:rPr lang="en-US" sz="2200" b="1" dirty="0">
                <a:solidFill>
                  <a:schemeClr val="tx1">
                    <a:lumMod val="75000"/>
                    <a:lumOff val="25000"/>
                  </a:schemeClr>
                </a:solidFill>
                <a:latin typeface="Arial" charset="0"/>
              </a:rPr>
              <a:t> </a:t>
            </a:r>
            <a:r>
              <a:rPr lang="en-US" sz="2200" b="1" dirty="0" err="1">
                <a:solidFill>
                  <a:schemeClr val="tx1">
                    <a:lumMod val="75000"/>
                    <a:lumOff val="25000"/>
                  </a:schemeClr>
                </a:solidFill>
                <a:latin typeface="Arial" charset="0"/>
              </a:rPr>
              <a:t>astarlanmış</a:t>
            </a:r>
            <a:r>
              <a:rPr lang="en-US" sz="2200" b="1" dirty="0">
                <a:solidFill>
                  <a:schemeClr val="tx1">
                    <a:lumMod val="75000"/>
                    <a:lumOff val="25000"/>
                  </a:schemeClr>
                </a:solidFill>
                <a:latin typeface="Arial" charset="0"/>
              </a:rPr>
              <a:t> </a:t>
            </a:r>
            <a:r>
              <a:rPr lang="en-US" sz="2200" b="1" dirty="0" err="1">
                <a:solidFill>
                  <a:schemeClr val="tx1">
                    <a:lumMod val="75000"/>
                    <a:lumOff val="25000"/>
                  </a:schemeClr>
                </a:solidFill>
                <a:latin typeface="Arial" charset="0"/>
              </a:rPr>
              <a:t>atık</a:t>
            </a:r>
            <a:r>
              <a:rPr lang="en-US" sz="2200" b="1" dirty="0">
                <a:solidFill>
                  <a:schemeClr val="tx1">
                    <a:lumMod val="75000"/>
                    <a:lumOff val="25000"/>
                  </a:schemeClr>
                </a:solidFill>
                <a:latin typeface="Arial" charset="0"/>
              </a:rPr>
              <a:t> </a:t>
            </a:r>
            <a:r>
              <a:rPr lang="en-US" sz="2200" b="1" dirty="0" err="1">
                <a:solidFill>
                  <a:schemeClr val="tx1">
                    <a:lumMod val="75000"/>
                    <a:lumOff val="25000"/>
                  </a:schemeClr>
                </a:solidFill>
                <a:latin typeface="Arial" charset="0"/>
              </a:rPr>
              <a:t>havuzu</a:t>
            </a:r>
            <a:endParaRPr lang="en-US" sz="2200" b="1" dirty="0">
              <a:solidFill>
                <a:schemeClr val="tx1">
                  <a:lumMod val="75000"/>
                  <a:lumOff val="25000"/>
                </a:schemeClr>
              </a:solidFill>
              <a:latin typeface="Arial" charset="0"/>
            </a:endParaRPr>
          </a:p>
        </p:txBody>
      </p:sp>
      <p:sp>
        <p:nvSpPr>
          <p:cNvPr id="9" name="Text Box 15"/>
          <p:cNvSpPr txBox="1">
            <a:spLocks noChangeArrowheads="1"/>
          </p:cNvSpPr>
          <p:nvPr/>
        </p:nvSpPr>
        <p:spPr bwMode="auto">
          <a:xfrm>
            <a:off x="971600" y="5157192"/>
            <a:ext cx="7164388" cy="954107"/>
          </a:xfrm>
          <a:prstGeom prst="rect">
            <a:avLst/>
          </a:prstGeom>
          <a:solidFill>
            <a:srgbClr val="F9E66E"/>
          </a:solidFill>
          <a:ln w="28575">
            <a:noFill/>
            <a:miter lim="800000"/>
            <a:headEnd/>
            <a:tailEnd/>
          </a:ln>
          <a:effectLst>
            <a:outerShdw dist="117088" dir="2436078" algn="ctr" rotWithShape="0">
              <a:srgbClr val="996600"/>
            </a:outerShdw>
          </a:effectLst>
        </p:spPr>
        <p:txBody>
          <a:bodyPr anchor="ctr">
            <a:spAutoFit/>
          </a:bodyPr>
          <a:lstStyle/>
          <a:p>
            <a:pPr algn="ctr"/>
            <a:r>
              <a:rPr lang="en-AU" sz="2800" b="1" dirty="0">
                <a:solidFill>
                  <a:srgbClr val="996600"/>
                </a:solidFill>
                <a:latin typeface="Comic Sans MS" pitchFamily="66" charset="0"/>
              </a:rPr>
              <a:t>Bu </a:t>
            </a:r>
            <a:r>
              <a:rPr lang="en-AU" sz="2800" b="1" dirty="0" err="1">
                <a:solidFill>
                  <a:srgbClr val="996600"/>
                </a:solidFill>
                <a:latin typeface="Comic Sans MS" pitchFamily="66" charset="0"/>
              </a:rPr>
              <a:t>standartlara</a:t>
            </a:r>
            <a:r>
              <a:rPr lang="en-AU" sz="2800" b="1" dirty="0">
                <a:solidFill>
                  <a:srgbClr val="996600"/>
                </a:solidFill>
                <a:latin typeface="Comic Sans MS" pitchFamily="66" charset="0"/>
              </a:rPr>
              <a:t> </a:t>
            </a:r>
            <a:r>
              <a:rPr lang="en-AU" sz="2800" b="1" dirty="0" err="1">
                <a:solidFill>
                  <a:srgbClr val="996600"/>
                </a:solidFill>
                <a:latin typeface="Comic Sans MS" pitchFamily="66" charset="0"/>
              </a:rPr>
              <a:t>sahip</a:t>
            </a:r>
            <a:r>
              <a:rPr lang="en-AU" sz="2800" b="1" dirty="0">
                <a:solidFill>
                  <a:srgbClr val="996600"/>
                </a:solidFill>
                <a:latin typeface="Comic Sans MS" pitchFamily="66" charset="0"/>
              </a:rPr>
              <a:t> </a:t>
            </a:r>
          </a:p>
          <a:p>
            <a:pPr algn="ctr"/>
            <a:r>
              <a:rPr lang="en-AU" sz="2800" b="1" dirty="0" err="1">
                <a:solidFill>
                  <a:srgbClr val="996600"/>
                </a:solidFill>
                <a:latin typeface="Comic Sans MS" pitchFamily="66" charset="0"/>
              </a:rPr>
              <a:t>dünyadaki</a:t>
            </a:r>
            <a:r>
              <a:rPr lang="en-AU" sz="2800" b="1" dirty="0">
                <a:solidFill>
                  <a:srgbClr val="996600"/>
                </a:solidFill>
                <a:latin typeface="Comic Sans MS" pitchFamily="66" charset="0"/>
              </a:rPr>
              <a:t> </a:t>
            </a:r>
            <a:r>
              <a:rPr lang="en-AU" sz="2800" b="1" dirty="0" err="1">
                <a:solidFill>
                  <a:srgbClr val="996600"/>
                </a:solidFill>
                <a:latin typeface="Comic Sans MS" pitchFamily="66" charset="0"/>
              </a:rPr>
              <a:t>tek</a:t>
            </a:r>
            <a:r>
              <a:rPr lang="en-AU" sz="2800" b="1" dirty="0">
                <a:solidFill>
                  <a:srgbClr val="996600"/>
                </a:solidFill>
                <a:latin typeface="Comic Sans MS" pitchFamily="66" charset="0"/>
              </a:rPr>
              <a:t> </a:t>
            </a:r>
            <a:r>
              <a:rPr lang="en-AU" sz="2800" b="1" dirty="0" err="1">
                <a:solidFill>
                  <a:srgbClr val="996600"/>
                </a:solidFill>
                <a:latin typeface="Comic Sans MS" pitchFamily="66" charset="0"/>
              </a:rPr>
              <a:t>altın</a:t>
            </a:r>
            <a:r>
              <a:rPr lang="en-AU" sz="2800" b="1" dirty="0">
                <a:solidFill>
                  <a:srgbClr val="996600"/>
                </a:solidFill>
                <a:latin typeface="Comic Sans MS" pitchFamily="66" charset="0"/>
              </a:rPr>
              <a:t> </a:t>
            </a:r>
            <a:r>
              <a:rPr lang="en-AU" sz="2800" b="1" dirty="0" err="1">
                <a:solidFill>
                  <a:srgbClr val="996600"/>
                </a:solidFill>
                <a:latin typeface="Comic Sans MS" pitchFamily="66" charset="0"/>
              </a:rPr>
              <a:t>madenidir</a:t>
            </a:r>
            <a:endParaRPr lang="en-AU" sz="2800" b="1" dirty="0">
              <a:solidFill>
                <a:srgbClr val="996600"/>
              </a:solidFill>
              <a:latin typeface="Comic Sans MS" pitchFamily="66" charset="0"/>
            </a:endParaRPr>
          </a:p>
        </p:txBody>
      </p:sp>
      <p:pic>
        <p:nvPicPr>
          <p:cNvPr id="10" name="Picture 9" descr="39-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151" y="1774261"/>
            <a:ext cx="3905277" cy="2928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3"/>
          <p:cNvSpPr txBox="1">
            <a:spLocks noChangeArrowheads="1"/>
          </p:cNvSpPr>
          <p:nvPr/>
        </p:nvSpPr>
        <p:spPr bwMode="auto">
          <a:xfrm>
            <a:off x="142844" y="247091"/>
            <a:ext cx="6998454"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Mevcut En İyi Çevre Teknolojisi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ransition spd="med">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13</a:t>
            </a:fld>
            <a:endParaRPr lang="tr-TR"/>
          </a:p>
        </p:txBody>
      </p:sp>
      <p:sp>
        <p:nvSpPr>
          <p:cNvPr id="6" name="Rectangle 3"/>
          <p:cNvSpPr>
            <a:spLocks noChangeArrowheads="1"/>
          </p:cNvSpPr>
          <p:nvPr/>
        </p:nvSpPr>
        <p:spPr bwMode="auto">
          <a:xfrm>
            <a:off x="3897432" y="1571612"/>
            <a:ext cx="5143536" cy="4401205"/>
          </a:xfrm>
          <a:prstGeom prst="rect">
            <a:avLst/>
          </a:prstGeom>
          <a:noFill/>
          <a:ln w="9525">
            <a:noFill/>
            <a:miter lim="800000"/>
            <a:headEnd/>
            <a:tailEnd/>
          </a:ln>
        </p:spPr>
        <p:txBody>
          <a:bodyPr wrap="square" lIns="0" tIns="0" rIns="0" bIns="0">
            <a:spAutoFit/>
          </a:bodyPr>
          <a:lstStyle/>
          <a:p>
            <a:pPr marL="288925" indent="-360000" algn="l" defTabSz="919163" eaLnBrk="0" hangingPunct="0">
              <a:spcBef>
                <a:spcPts val="600"/>
              </a:spcBef>
              <a:spcAft>
                <a:spcPts val="1200"/>
              </a:spcAft>
              <a:buClr>
                <a:srgbClr val="333399"/>
              </a:buClr>
              <a:buSzPct val="120000"/>
              <a:buBlip>
                <a:blip r:embed="rId2"/>
              </a:buBlip>
            </a:pPr>
            <a:r>
              <a:rPr lang="en-AU" sz="2800" b="1" dirty="0" err="1">
                <a:solidFill>
                  <a:schemeClr val="tx1">
                    <a:lumMod val="75000"/>
                    <a:lumOff val="25000"/>
                  </a:schemeClr>
                </a:solidFill>
                <a:latin typeface="Arial" charset="0"/>
              </a:rPr>
              <a:t>Çevre</a:t>
            </a:r>
            <a:r>
              <a:rPr lang="en-AU" sz="2800" b="1" dirty="0">
                <a:solidFill>
                  <a:schemeClr val="tx1">
                    <a:lumMod val="75000"/>
                    <a:lumOff val="25000"/>
                  </a:schemeClr>
                </a:solidFill>
                <a:latin typeface="Arial" charset="0"/>
              </a:rPr>
              <a:t> </a:t>
            </a:r>
            <a:r>
              <a:rPr lang="en-AU" sz="2800" b="1" dirty="0" err="1">
                <a:solidFill>
                  <a:schemeClr val="tx1">
                    <a:lumMod val="75000"/>
                    <a:lumOff val="25000"/>
                  </a:schemeClr>
                </a:solidFill>
                <a:latin typeface="Arial" charset="0"/>
              </a:rPr>
              <a:t>Yönetim</a:t>
            </a:r>
            <a:r>
              <a:rPr lang="en-AU" sz="2800" b="1" dirty="0">
                <a:solidFill>
                  <a:schemeClr val="tx1">
                    <a:lumMod val="75000"/>
                    <a:lumOff val="25000"/>
                  </a:schemeClr>
                </a:solidFill>
                <a:latin typeface="Arial" charset="0"/>
              </a:rPr>
              <a:t> </a:t>
            </a:r>
            <a:r>
              <a:rPr lang="en-AU" sz="2800" b="1" dirty="0" err="1" smtClean="0">
                <a:solidFill>
                  <a:schemeClr val="tx1">
                    <a:lumMod val="75000"/>
                    <a:lumOff val="25000"/>
                  </a:schemeClr>
                </a:solidFill>
                <a:latin typeface="Arial" charset="0"/>
              </a:rPr>
              <a:t>Sistemi</a:t>
            </a:r>
            <a:endParaRPr lang="tr-TR" sz="2800" b="1" dirty="0" smtClean="0">
              <a:solidFill>
                <a:schemeClr val="tx1">
                  <a:lumMod val="75000"/>
                  <a:lumOff val="25000"/>
                </a:schemeClr>
              </a:solidFill>
              <a:latin typeface="Arial" charset="0"/>
            </a:endParaRPr>
          </a:p>
          <a:p>
            <a:pPr marL="288925" indent="-360000" algn="l" defTabSz="919163" eaLnBrk="0" hangingPunct="0">
              <a:spcBef>
                <a:spcPts val="600"/>
              </a:spcBef>
              <a:spcAft>
                <a:spcPts val="1200"/>
              </a:spcAft>
              <a:buClr>
                <a:srgbClr val="333399"/>
              </a:buClr>
              <a:buSzPct val="120000"/>
              <a:buBlip>
                <a:blip r:embed="rId2"/>
              </a:buBlip>
            </a:pPr>
            <a:r>
              <a:rPr lang="tr-TR" sz="2800" b="1" dirty="0" smtClean="0">
                <a:solidFill>
                  <a:schemeClr val="tx1">
                    <a:lumMod val="75000"/>
                    <a:lumOff val="25000"/>
                  </a:schemeClr>
                </a:solidFill>
                <a:latin typeface="Arial" charset="0"/>
              </a:rPr>
              <a:t>Genel Yönetim Planı</a:t>
            </a:r>
            <a:r>
              <a:rPr lang="en-AU" sz="2800" b="1" dirty="0" smtClean="0">
                <a:solidFill>
                  <a:schemeClr val="tx1">
                    <a:lumMod val="75000"/>
                    <a:lumOff val="25000"/>
                  </a:schemeClr>
                </a:solidFill>
                <a:latin typeface="Arial" charset="0"/>
              </a:rPr>
              <a:t> </a:t>
            </a:r>
            <a:endParaRPr lang="tr-TR" sz="2800" b="1" dirty="0" smtClean="0">
              <a:solidFill>
                <a:schemeClr val="tx1">
                  <a:lumMod val="75000"/>
                  <a:lumOff val="25000"/>
                </a:schemeClr>
              </a:solidFill>
              <a:latin typeface="Arial" charset="0"/>
            </a:endParaRPr>
          </a:p>
          <a:p>
            <a:pPr marL="288925" indent="-360000" algn="l" defTabSz="919163" eaLnBrk="0" hangingPunct="0">
              <a:spcBef>
                <a:spcPts val="600"/>
              </a:spcBef>
              <a:spcAft>
                <a:spcPts val="1200"/>
              </a:spcAft>
              <a:buClr>
                <a:srgbClr val="333399"/>
              </a:buClr>
              <a:buSzPct val="120000"/>
              <a:buBlip>
                <a:blip r:embed="rId2"/>
              </a:buBlip>
            </a:pPr>
            <a:r>
              <a:rPr lang="tr-TR" sz="2800" b="1" dirty="0" smtClean="0">
                <a:solidFill>
                  <a:schemeClr val="tx1">
                    <a:lumMod val="75000"/>
                    <a:lumOff val="25000"/>
                  </a:schemeClr>
                </a:solidFill>
                <a:latin typeface="Arial" charset="0"/>
              </a:rPr>
              <a:t>Acil Durum Planı</a:t>
            </a:r>
          </a:p>
          <a:p>
            <a:pPr marL="288925" indent="-360000" algn="l" defTabSz="919163" eaLnBrk="0" hangingPunct="0">
              <a:spcBef>
                <a:spcPts val="600"/>
              </a:spcBef>
              <a:spcAft>
                <a:spcPts val="1200"/>
              </a:spcAft>
              <a:buClr>
                <a:srgbClr val="333399"/>
              </a:buClr>
              <a:buSzPct val="120000"/>
              <a:buBlip>
                <a:blip r:embed="rId2"/>
              </a:buBlip>
            </a:pPr>
            <a:r>
              <a:rPr lang="tr-TR" sz="2800" b="1" dirty="0" smtClean="0">
                <a:solidFill>
                  <a:schemeClr val="tx1">
                    <a:lumMod val="75000"/>
                    <a:lumOff val="25000"/>
                  </a:schemeClr>
                </a:solidFill>
                <a:latin typeface="Arial" charset="0"/>
              </a:rPr>
              <a:t>İş Güvenliği ve Sağlık Planı</a:t>
            </a:r>
          </a:p>
          <a:p>
            <a:pPr marL="288925" indent="-360000" algn="l" defTabSz="919163" eaLnBrk="0" hangingPunct="0">
              <a:spcBef>
                <a:spcPts val="600"/>
              </a:spcBef>
              <a:spcAft>
                <a:spcPts val="1200"/>
              </a:spcAft>
              <a:buClr>
                <a:srgbClr val="333399"/>
              </a:buClr>
              <a:buSzPct val="120000"/>
              <a:buBlip>
                <a:blip r:embed="rId2"/>
              </a:buBlip>
            </a:pPr>
            <a:r>
              <a:rPr lang="tr-TR" sz="2800" b="1" dirty="0" smtClean="0">
                <a:solidFill>
                  <a:schemeClr val="tx1">
                    <a:lumMod val="75000"/>
                    <a:lumOff val="25000"/>
                  </a:schemeClr>
                </a:solidFill>
                <a:latin typeface="Arial" charset="0"/>
              </a:rPr>
              <a:t>Atık Havuzu Yönetim Planı</a:t>
            </a:r>
          </a:p>
          <a:p>
            <a:pPr marL="288925" indent="-360000" algn="l" defTabSz="919163" eaLnBrk="0" hangingPunct="0">
              <a:spcBef>
                <a:spcPts val="600"/>
              </a:spcBef>
              <a:spcAft>
                <a:spcPts val="1200"/>
              </a:spcAft>
              <a:buClr>
                <a:srgbClr val="333399"/>
              </a:buClr>
              <a:buSzPct val="120000"/>
              <a:buBlip>
                <a:blip r:embed="rId2"/>
              </a:buBlip>
            </a:pPr>
            <a:r>
              <a:rPr lang="tr-TR" sz="2800" b="1" dirty="0" smtClean="0">
                <a:solidFill>
                  <a:schemeClr val="tx1">
                    <a:lumMod val="75000"/>
                    <a:lumOff val="25000"/>
                  </a:schemeClr>
                </a:solidFill>
                <a:latin typeface="Arial" charset="0"/>
              </a:rPr>
              <a:t>Maden Kapatma Planı</a:t>
            </a:r>
          </a:p>
          <a:p>
            <a:pPr marL="288925" indent="-360000" algn="l" defTabSz="919163" eaLnBrk="0" hangingPunct="0">
              <a:spcBef>
                <a:spcPts val="600"/>
              </a:spcBef>
              <a:spcAft>
                <a:spcPts val="1200"/>
              </a:spcAft>
              <a:buClr>
                <a:srgbClr val="333399"/>
              </a:buClr>
              <a:buSzPct val="120000"/>
              <a:buBlip>
                <a:blip r:embed="rId2"/>
              </a:buBlip>
            </a:pPr>
            <a:r>
              <a:rPr lang="tr-TR" sz="2800" b="1" dirty="0" smtClean="0">
                <a:solidFill>
                  <a:schemeClr val="tx1">
                    <a:lumMod val="75000"/>
                    <a:lumOff val="25000"/>
                  </a:schemeClr>
                </a:solidFill>
                <a:latin typeface="Arial" charset="0"/>
              </a:rPr>
              <a:t>Acil Müdahale Sistemi</a:t>
            </a:r>
            <a:endParaRPr lang="en-US" sz="2800" b="1" dirty="0">
              <a:solidFill>
                <a:schemeClr val="tx1">
                  <a:lumMod val="75000"/>
                  <a:lumOff val="25000"/>
                </a:schemeClr>
              </a:solidFill>
              <a:latin typeface="Arial" charset="0"/>
            </a:endParaRPr>
          </a:p>
        </p:txBody>
      </p:sp>
      <p:sp>
        <p:nvSpPr>
          <p:cNvPr id="13" name="TextBox 3"/>
          <p:cNvSpPr txBox="1">
            <a:spLocks noChangeArrowheads="1"/>
          </p:cNvSpPr>
          <p:nvPr/>
        </p:nvSpPr>
        <p:spPr bwMode="auto">
          <a:xfrm>
            <a:off x="142844" y="247091"/>
            <a:ext cx="7357783"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Mevcut En İyi Yönetim Sistemleri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pic>
        <p:nvPicPr>
          <p:cNvPr id="15" name="Picture 26" descr="ordeklerimiz"/>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1270405"/>
            <a:ext cx="3377763" cy="25333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14-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158" y="4000504"/>
            <a:ext cx="3357586" cy="2518190"/>
          </a:xfrm>
          <a:prstGeom prst="roundRect">
            <a:avLst>
              <a:gd name="adj" fmla="val 16667"/>
            </a:avLst>
          </a:prstGeom>
          <a:ln>
            <a:noFill/>
          </a:ln>
          <a:effectLst>
            <a:innerShdw blurRad="114300">
              <a:prstClr val="black"/>
            </a:inn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14</a:t>
            </a:fld>
            <a:endParaRPr lang="tr-TR"/>
          </a:p>
        </p:txBody>
      </p:sp>
      <p:pic>
        <p:nvPicPr>
          <p:cNvPr id="5" name="Picture 2" descr="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44" y="2139222"/>
            <a:ext cx="1643074" cy="714380"/>
          </a:xfrm>
          <a:prstGeom prst="rect">
            <a:avLst/>
          </a:prstGeom>
          <a:noFill/>
        </p:spPr>
      </p:pic>
      <p:sp>
        <p:nvSpPr>
          <p:cNvPr id="6" name="Text Box 3"/>
          <p:cNvSpPr txBox="1">
            <a:spLocks noChangeArrowheads="1"/>
          </p:cNvSpPr>
          <p:nvPr/>
        </p:nvSpPr>
        <p:spPr bwMode="auto">
          <a:xfrm>
            <a:off x="687454" y="1353404"/>
            <a:ext cx="8294720" cy="646836"/>
          </a:xfrm>
          <a:prstGeom prst="rect">
            <a:avLst/>
          </a:prstGeom>
          <a:noFill/>
          <a:ln w="9525">
            <a:noFill/>
            <a:miter lim="800000"/>
            <a:headEnd/>
            <a:tailEnd/>
          </a:ln>
          <a:effectLst/>
        </p:spPr>
        <p:txBody>
          <a:bodyPr wrap="square" lIns="91938" tIns="45970" rIns="91938" bIns="45970">
            <a:spAutoFit/>
          </a:bodyPr>
          <a:lstStyle/>
          <a:p>
            <a:pPr marL="288925" indent="-288925" algn="just" defTabSz="919163" eaLnBrk="0" hangingPunct="0">
              <a:spcBef>
                <a:spcPct val="20000"/>
              </a:spcBef>
              <a:buFont typeface="Wingdings" pitchFamily="2" charset="2"/>
              <a:buNone/>
              <a:tabLst>
                <a:tab pos="3162300" algn="l"/>
              </a:tabLst>
            </a:pPr>
            <a:r>
              <a:rPr lang="tr-TR" sz="1200" b="1" i="1" dirty="0">
                <a:solidFill>
                  <a:srgbClr val="CC9900"/>
                </a:solidFill>
                <a:latin typeface="Arial" charset="0"/>
              </a:rPr>
              <a:t>	TÜBİTAK Raporu Ekim 1999 :</a:t>
            </a:r>
            <a:r>
              <a:rPr lang="tr-TR" sz="1200" b="1" dirty="0">
                <a:solidFill>
                  <a:schemeClr val="tx1"/>
                </a:solidFill>
                <a:latin typeface="Arial" charset="0"/>
              </a:rPr>
              <a:t> </a:t>
            </a:r>
            <a:r>
              <a:rPr lang="tr-TR" sz="1200" b="1" dirty="0">
                <a:solidFill>
                  <a:schemeClr val="tx1">
                    <a:lumMod val="75000"/>
                    <a:lumOff val="25000"/>
                  </a:schemeClr>
                </a:solidFill>
                <a:latin typeface="Arial" charset="0"/>
              </a:rPr>
              <a:t>Tübitak Ovacık Altın Madeni’nde yaptığı 1 yıllık bir araştırma sonucu, “Ovacık’ın çevre uyumlu ve duyarlı bir iktisadi faaliyet olarak işletmeye geçirilmesinin, sürdürülebilir kalkınma kavramı çerçevesinde ülkemiz menfaatleri açısından uygun ve yararlı olacağı”nı belirtti.</a:t>
            </a:r>
            <a:endParaRPr lang="en-US" sz="1200" b="1" dirty="0">
              <a:solidFill>
                <a:schemeClr val="tx1">
                  <a:lumMod val="75000"/>
                  <a:lumOff val="25000"/>
                </a:schemeClr>
              </a:solidFill>
              <a:latin typeface="Arial" charset="0"/>
            </a:endParaRPr>
          </a:p>
        </p:txBody>
      </p:sp>
      <p:pic>
        <p:nvPicPr>
          <p:cNvPr id="7" name="Picture 5" descr="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686" y="1334371"/>
            <a:ext cx="846138" cy="631825"/>
          </a:xfrm>
          <a:prstGeom prst="rect">
            <a:avLst/>
          </a:prstGeom>
          <a:noFill/>
        </p:spPr>
      </p:pic>
      <p:sp>
        <p:nvSpPr>
          <p:cNvPr id="8" name="Text Box 6"/>
          <p:cNvSpPr txBox="1">
            <a:spLocks noChangeArrowheads="1"/>
          </p:cNvSpPr>
          <p:nvPr/>
        </p:nvSpPr>
        <p:spPr bwMode="auto">
          <a:xfrm>
            <a:off x="1428728" y="2210660"/>
            <a:ext cx="7572428" cy="646836"/>
          </a:xfrm>
          <a:prstGeom prst="rect">
            <a:avLst/>
          </a:prstGeom>
          <a:noFill/>
          <a:ln w="9525">
            <a:noFill/>
            <a:miter lim="800000"/>
            <a:headEnd/>
            <a:tailEnd/>
          </a:ln>
          <a:effectLst/>
        </p:spPr>
        <p:txBody>
          <a:bodyPr wrap="square" lIns="91938" tIns="45970" rIns="91938" bIns="45970">
            <a:spAutoFit/>
          </a:bodyPr>
          <a:lstStyle/>
          <a:p>
            <a:pPr marL="288925" indent="-288925" algn="just" defTabSz="919163" eaLnBrk="0" hangingPunct="0">
              <a:spcBef>
                <a:spcPct val="20000"/>
              </a:spcBef>
              <a:buFont typeface="Wingdings" pitchFamily="2" charset="2"/>
              <a:buNone/>
              <a:tabLst>
                <a:tab pos="3162300" algn="l"/>
              </a:tabLst>
            </a:pPr>
            <a:r>
              <a:rPr lang="tr-TR" sz="1200" b="1" i="1" dirty="0" smtClean="0">
                <a:solidFill>
                  <a:srgbClr val="CC9900"/>
                </a:solidFill>
                <a:latin typeface="Arial" charset="0"/>
              </a:rPr>
              <a:t>	EUROMINES </a:t>
            </a:r>
            <a:r>
              <a:rPr lang="tr-TR" sz="1200" b="1" i="1" dirty="0">
                <a:solidFill>
                  <a:srgbClr val="CC9900"/>
                </a:solidFill>
                <a:latin typeface="Arial" charset="0"/>
              </a:rPr>
              <a:t>Raporu 2001:</a:t>
            </a:r>
            <a:r>
              <a:rPr lang="tr-TR" sz="1200" b="1" dirty="0">
                <a:solidFill>
                  <a:schemeClr val="tx1"/>
                </a:solidFill>
                <a:latin typeface="Arial" charset="0"/>
              </a:rPr>
              <a:t> </a:t>
            </a:r>
            <a:r>
              <a:rPr lang="tr-TR" sz="1200" b="1" dirty="0">
                <a:solidFill>
                  <a:schemeClr val="tx1">
                    <a:lumMod val="75000"/>
                    <a:lumOff val="25000"/>
                  </a:schemeClr>
                </a:solidFill>
                <a:latin typeface="Arial" charset="0"/>
              </a:rPr>
              <a:t>Avrupa Maden Sanayicileri Birliği tarafından 2001 yılında Ovacık </a:t>
            </a:r>
            <a:r>
              <a:rPr lang="tr-TR" sz="1200" b="1" dirty="0" smtClean="0">
                <a:solidFill>
                  <a:schemeClr val="tx1">
                    <a:lumMod val="75000"/>
                    <a:lumOff val="25000"/>
                  </a:schemeClr>
                </a:solidFill>
                <a:latin typeface="Arial" charset="0"/>
              </a:rPr>
              <a:t>Altın Madeni’ne </a:t>
            </a:r>
            <a:r>
              <a:rPr lang="tr-TR" sz="1200" b="1" dirty="0">
                <a:solidFill>
                  <a:schemeClr val="tx1">
                    <a:lumMod val="75000"/>
                    <a:lumOff val="25000"/>
                  </a:schemeClr>
                </a:solidFill>
                <a:latin typeface="Arial" charset="0"/>
              </a:rPr>
              <a:t>yapılan ziyaretin ardından hazırlanan raporda </a:t>
            </a:r>
            <a:r>
              <a:rPr lang="tr-TR" sz="1200" b="1" i="1" dirty="0">
                <a:solidFill>
                  <a:schemeClr val="tx1">
                    <a:lumMod val="75000"/>
                    <a:lumOff val="25000"/>
                  </a:schemeClr>
                </a:solidFill>
                <a:latin typeface="Arial" charset="0"/>
              </a:rPr>
              <a:t>“tesisin, Avrupa Birliği direktifleri ile tam bir uyum sağladığı”</a:t>
            </a:r>
            <a:r>
              <a:rPr lang="tr-TR" sz="1200" b="1" dirty="0">
                <a:solidFill>
                  <a:schemeClr val="tx1">
                    <a:lumMod val="75000"/>
                    <a:lumOff val="25000"/>
                  </a:schemeClr>
                </a:solidFill>
                <a:latin typeface="Arial" charset="0"/>
              </a:rPr>
              <a:t> görüşüne yer verildi.</a:t>
            </a:r>
            <a:endParaRPr lang="en-US" sz="1200" b="1" dirty="0">
              <a:solidFill>
                <a:schemeClr val="tx1">
                  <a:lumMod val="75000"/>
                  <a:lumOff val="25000"/>
                </a:schemeClr>
              </a:solidFill>
              <a:latin typeface="Arial" charset="0"/>
            </a:endParaRPr>
          </a:p>
        </p:txBody>
      </p:sp>
      <p:sp>
        <p:nvSpPr>
          <p:cNvPr id="9" name="Text Box 7"/>
          <p:cNvSpPr txBox="1">
            <a:spLocks noChangeArrowheads="1"/>
          </p:cNvSpPr>
          <p:nvPr/>
        </p:nvSpPr>
        <p:spPr bwMode="auto">
          <a:xfrm>
            <a:off x="2237627" y="3067916"/>
            <a:ext cx="6763529" cy="646836"/>
          </a:xfrm>
          <a:prstGeom prst="rect">
            <a:avLst/>
          </a:prstGeom>
          <a:noFill/>
          <a:ln w="9525">
            <a:noFill/>
            <a:miter lim="800000"/>
            <a:headEnd/>
            <a:tailEnd/>
          </a:ln>
          <a:effectLst/>
        </p:spPr>
        <p:txBody>
          <a:bodyPr wrap="square" lIns="91938" tIns="45970" rIns="91938" bIns="45970">
            <a:spAutoFit/>
          </a:bodyPr>
          <a:lstStyle/>
          <a:p>
            <a:pPr marL="288925" indent="-288925" algn="just" defTabSz="919163" eaLnBrk="0" hangingPunct="0">
              <a:spcBef>
                <a:spcPct val="20000"/>
              </a:spcBef>
              <a:buFont typeface="Wingdings" pitchFamily="2" charset="2"/>
              <a:buNone/>
              <a:tabLst>
                <a:tab pos="3162300" algn="l"/>
              </a:tabLst>
            </a:pPr>
            <a:r>
              <a:rPr lang="tr-TR" sz="1200" b="1" i="1" dirty="0">
                <a:solidFill>
                  <a:srgbClr val="CC9900"/>
                </a:solidFill>
                <a:latin typeface="Arial" charset="0"/>
              </a:rPr>
              <a:t>	Avrupa Komisyonu Raporu 2004-2009:</a:t>
            </a:r>
            <a:r>
              <a:rPr lang="tr-TR" sz="1200" b="1" dirty="0">
                <a:solidFill>
                  <a:schemeClr val="tx1"/>
                </a:solidFill>
                <a:latin typeface="Arial" charset="0"/>
              </a:rPr>
              <a:t> </a:t>
            </a:r>
            <a:r>
              <a:rPr lang="tr-TR" sz="1200" b="1" dirty="0">
                <a:solidFill>
                  <a:schemeClr val="tx1">
                    <a:lumMod val="75000"/>
                    <a:lumOff val="25000"/>
                  </a:schemeClr>
                </a:solidFill>
                <a:latin typeface="Arial" charset="0"/>
              </a:rPr>
              <a:t>Avrupa Komisyonu tarafından hazırlanan </a:t>
            </a:r>
            <a:r>
              <a:rPr lang="tr-TR" sz="1200" b="1" i="1" dirty="0">
                <a:solidFill>
                  <a:schemeClr val="tx1">
                    <a:lumMod val="75000"/>
                    <a:lumOff val="25000"/>
                  </a:schemeClr>
                </a:solidFill>
                <a:latin typeface="Arial" charset="0"/>
              </a:rPr>
              <a:t>Atık Yönetiminde Uygulanabilir En İyi Teknikler Raporunda Ovacık </a:t>
            </a:r>
            <a:r>
              <a:rPr lang="tr-TR" sz="1200" b="1" i="1" dirty="0" smtClean="0">
                <a:solidFill>
                  <a:schemeClr val="tx1">
                    <a:lumMod val="75000"/>
                    <a:lumOff val="25000"/>
                  </a:schemeClr>
                </a:solidFill>
                <a:latin typeface="Arial" charset="0"/>
              </a:rPr>
              <a:t>Altın </a:t>
            </a:r>
            <a:r>
              <a:rPr lang="tr-TR" sz="1200" b="1" i="1" dirty="0">
                <a:solidFill>
                  <a:schemeClr val="tx1">
                    <a:lumMod val="75000"/>
                    <a:lumOff val="25000"/>
                  </a:schemeClr>
                </a:solidFill>
                <a:latin typeface="Arial" charset="0"/>
              </a:rPr>
              <a:t>Madeni AB üyesi ülkelere örnek gösteriliyor.</a:t>
            </a:r>
            <a:endParaRPr lang="en-US" sz="1200" b="1" i="1" dirty="0">
              <a:solidFill>
                <a:schemeClr val="tx1">
                  <a:lumMod val="75000"/>
                  <a:lumOff val="25000"/>
                </a:schemeClr>
              </a:solidFill>
              <a:latin typeface="Arial" charset="0"/>
            </a:endParaRPr>
          </a:p>
        </p:txBody>
      </p:sp>
      <p:pic>
        <p:nvPicPr>
          <p:cNvPr id="10" name="Picture 8" descr="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555" y="3146965"/>
            <a:ext cx="2443163" cy="533400"/>
          </a:xfrm>
          <a:prstGeom prst="rect">
            <a:avLst/>
          </a:prstGeom>
          <a:noFill/>
        </p:spPr>
      </p:pic>
      <p:sp>
        <p:nvSpPr>
          <p:cNvPr id="11" name="Text Box 9"/>
          <p:cNvSpPr txBox="1">
            <a:spLocks noChangeArrowheads="1"/>
          </p:cNvSpPr>
          <p:nvPr/>
        </p:nvSpPr>
        <p:spPr bwMode="auto">
          <a:xfrm>
            <a:off x="-232564" y="3913030"/>
            <a:ext cx="9246599" cy="1016168"/>
          </a:xfrm>
          <a:prstGeom prst="rect">
            <a:avLst/>
          </a:prstGeom>
          <a:noFill/>
          <a:ln w="9525">
            <a:noFill/>
            <a:miter lim="800000"/>
            <a:headEnd/>
            <a:tailEnd/>
          </a:ln>
          <a:effectLst/>
        </p:spPr>
        <p:txBody>
          <a:bodyPr wrap="square" lIns="91938" tIns="45970" rIns="91938" bIns="45970">
            <a:spAutoFit/>
          </a:bodyPr>
          <a:lstStyle/>
          <a:p>
            <a:pPr marL="288925" indent="-288925" algn="just" defTabSz="919163" eaLnBrk="0" hangingPunct="0">
              <a:spcBef>
                <a:spcPts val="0"/>
              </a:spcBef>
              <a:buFont typeface="Wingdings" pitchFamily="2" charset="2"/>
              <a:buNone/>
              <a:tabLst>
                <a:tab pos="3162300" algn="l"/>
              </a:tabLst>
            </a:pPr>
            <a:r>
              <a:rPr lang="tr-TR" sz="1200" b="1" i="1" dirty="0">
                <a:solidFill>
                  <a:srgbClr val="CC9900"/>
                </a:solidFill>
                <a:latin typeface="Arial" charset="0"/>
              </a:rPr>
              <a:t>	                                    </a:t>
            </a:r>
            <a:r>
              <a:rPr lang="tr-TR" sz="1200" b="1" i="1" dirty="0" smtClean="0">
                <a:solidFill>
                  <a:srgbClr val="CC9900"/>
                </a:solidFill>
                <a:latin typeface="Arial" charset="0"/>
              </a:rPr>
              <a:t>Bilirkişi </a:t>
            </a:r>
            <a:r>
              <a:rPr lang="tr-TR" sz="1200" b="1" i="1" dirty="0">
                <a:solidFill>
                  <a:srgbClr val="CC9900"/>
                </a:solidFill>
                <a:latin typeface="Arial" charset="0"/>
              </a:rPr>
              <a:t>Raporu Mart 2007:</a:t>
            </a:r>
            <a:r>
              <a:rPr lang="tr-TR" sz="1200" b="1" dirty="0">
                <a:solidFill>
                  <a:schemeClr val="tx1"/>
                </a:solidFill>
                <a:latin typeface="Arial" charset="0"/>
              </a:rPr>
              <a:t> </a:t>
            </a:r>
            <a:r>
              <a:rPr lang="tr-TR" sz="1200" b="1" dirty="0">
                <a:solidFill>
                  <a:schemeClr val="tx1">
                    <a:lumMod val="75000"/>
                    <a:lumOff val="25000"/>
                  </a:schemeClr>
                </a:solidFill>
                <a:latin typeface="Arial" charset="0"/>
              </a:rPr>
              <a:t>Boğaziçi Üniversitesi Çevre Bilimleri Enstitüsü’nde </a:t>
            </a:r>
            <a:r>
              <a:rPr lang="tr-TR" sz="1200" b="1" dirty="0" smtClean="0">
                <a:solidFill>
                  <a:schemeClr val="tx1">
                    <a:lumMod val="75000"/>
                    <a:lumOff val="25000"/>
                  </a:schemeClr>
                </a:solidFill>
                <a:latin typeface="Arial" charset="0"/>
              </a:rPr>
              <a:t>görev yapan </a:t>
            </a:r>
            <a:r>
              <a:rPr lang="tr-TR" sz="1200" b="1" dirty="0">
                <a:solidFill>
                  <a:schemeClr val="tx1">
                    <a:lumMod val="75000"/>
                    <a:lumOff val="25000"/>
                  </a:schemeClr>
                </a:solidFill>
                <a:latin typeface="Arial" charset="0"/>
              </a:rPr>
              <a:t>iki </a:t>
            </a:r>
            <a:endParaRPr lang="tr-TR" sz="1200" b="1" dirty="0" smtClean="0">
              <a:solidFill>
                <a:schemeClr val="tx1">
                  <a:lumMod val="75000"/>
                  <a:lumOff val="25000"/>
                </a:schemeClr>
              </a:solidFill>
              <a:latin typeface="Arial" charset="0"/>
            </a:endParaRPr>
          </a:p>
          <a:p>
            <a:pPr marL="288925" indent="-288925" algn="just" defTabSz="919163" eaLnBrk="0" hangingPunct="0">
              <a:spcBef>
                <a:spcPts val="0"/>
              </a:spcBef>
              <a:buFont typeface="Wingdings" pitchFamily="2" charset="2"/>
              <a:buNone/>
              <a:tabLst>
                <a:tab pos="3162300" algn="l"/>
              </a:tabLst>
            </a:pPr>
            <a:r>
              <a:rPr lang="tr-TR" sz="1200" b="1" dirty="0" smtClean="0">
                <a:solidFill>
                  <a:schemeClr val="tx1">
                    <a:lumMod val="75000"/>
                    <a:lumOff val="25000"/>
                  </a:schemeClr>
                </a:solidFill>
                <a:latin typeface="Arial" charset="0"/>
              </a:rPr>
              <a:t>	                                    profesör </a:t>
            </a:r>
            <a:r>
              <a:rPr lang="tr-TR" sz="1200" b="1" dirty="0">
                <a:solidFill>
                  <a:schemeClr val="tx1">
                    <a:lumMod val="75000"/>
                    <a:lumOff val="25000"/>
                  </a:schemeClr>
                </a:solidFill>
                <a:latin typeface="Arial" charset="0"/>
              </a:rPr>
              <a:t>ve bir doçentten oluşan bilirkişi heyeti Ovacık Altın Madeni’nde </a:t>
            </a:r>
            <a:r>
              <a:rPr lang="tr-TR" sz="1200" b="1" dirty="0" smtClean="0">
                <a:solidFill>
                  <a:schemeClr val="tx1">
                    <a:lumMod val="75000"/>
                    <a:lumOff val="25000"/>
                  </a:schemeClr>
                </a:solidFill>
                <a:latin typeface="Arial" charset="0"/>
              </a:rPr>
              <a:t>yaptıkları inceleme sonucu </a:t>
            </a:r>
            <a:endParaRPr lang="tr-TR" sz="1200" b="1" dirty="0">
              <a:solidFill>
                <a:schemeClr val="tx1">
                  <a:lumMod val="75000"/>
                  <a:lumOff val="25000"/>
                </a:schemeClr>
              </a:solidFill>
              <a:latin typeface="Arial" charset="0"/>
            </a:endParaRPr>
          </a:p>
          <a:p>
            <a:pPr marL="288925" indent="-288925" algn="just" defTabSz="919163" eaLnBrk="0" hangingPunct="0">
              <a:spcBef>
                <a:spcPts val="0"/>
              </a:spcBef>
              <a:buFont typeface="Wingdings" pitchFamily="2" charset="2"/>
              <a:buNone/>
              <a:tabLst>
                <a:tab pos="3162300" algn="l"/>
              </a:tabLst>
            </a:pPr>
            <a:r>
              <a:rPr lang="tr-TR" sz="1200" b="1" dirty="0" smtClean="0">
                <a:solidFill>
                  <a:schemeClr val="tx1">
                    <a:lumMod val="75000"/>
                    <a:lumOff val="25000"/>
                  </a:schemeClr>
                </a:solidFill>
                <a:latin typeface="Arial" charset="0"/>
              </a:rPr>
              <a:t>       hazırladıkları </a:t>
            </a:r>
            <a:r>
              <a:rPr lang="tr-TR" sz="1200" b="1" dirty="0">
                <a:solidFill>
                  <a:schemeClr val="tx1">
                    <a:lumMod val="75000"/>
                    <a:lumOff val="25000"/>
                  </a:schemeClr>
                </a:solidFill>
                <a:latin typeface="Arial" charset="0"/>
              </a:rPr>
              <a:t>raporda “altın madeninin mevcut şekilde işletilmesi ve izlenmesi ile ekonomik ömrünün bitmesinden sonra kapatılması ve rehabilite edilmesi süreçlerinde çevre ve insan yaşamını risk altına alacak, çevre ve yaşam kalitesini düşürecek ve nihayet çevre ve insan yaşamı için olumsuz sonuçlar ortaya çıkaracak bir durum bulunmadığı” ifade edildi.</a:t>
            </a:r>
            <a:endParaRPr lang="en-US" sz="1200" b="1" dirty="0">
              <a:solidFill>
                <a:schemeClr val="tx1">
                  <a:lumMod val="75000"/>
                  <a:lumOff val="25000"/>
                </a:schemeClr>
              </a:solidFill>
              <a:latin typeface="Arial" charset="0"/>
            </a:endParaRPr>
          </a:p>
        </p:txBody>
      </p:sp>
      <p:pic>
        <p:nvPicPr>
          <p:cNvPr id="12" name="Picture 10" descr="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7047" y="3822877"/>
            <a:ext cx="1385622" cy="500065"/>
          </a:xfrm>
          <a:prstGeom prst="rect">
            <a:avLst/>
          </a:prstGeom>
          <a:noFill/>
        </p:spPr>
      </p:pic>
      <p:sp>
        <p:nvSpPr>
          <p:cNvPr id="13" name="Text Box 11"/>
          <p:cNvSpPr txBox="1">
            <a:spLocks noChangeArrowheads="1"/>
          </p:cNvSpPr>
          <p:nvPr/>
        </p:nvSpPr>
        <p:spPr bwMode="auto">
          <a:xfrm>
            <a:off x="1020637" y="5153025"/>
            <a:ext cx="8007413" cy="1016168"/>
          </a:xfrm>
          <a:prstGeom prst="rect">
            <a:avLst/>
          </a:prstGeom>
          <a:noFill/>
          <a:ln w="9525">
            <a:noFill/>
            <a:miter lim="800000"/>
            <a:headEnd/>
            <a:tailEnd/>
          </a:ln>
          <a:effectLst/>
        </p:spPr>
        <p:txBody>
          <a:bodyPr wrap="square" lIns="91938" tIns="45970" rIns="91938" bIns="45970">
            <a:spAutoFit/>
          </a:bodyPr>
          <a:lstStyle/>
          <a:p>
            <a:pPr marL="288925" indent="-288925" algn="just" defTabSz="919163" eaLnBrk="0" hangingPunct="0">
              <a:spcBef>
                <a:spcPct val="20000"/>
              </a:spcBef>
              <a:buFont typeface="Wingdings" pitchFamily="2" charset="2"/>
              <a:buNone/>
              <a:tabLst>
                <a:tab pos="3162300" algn="l"/>
              </a:tabLst>
            </a:pPr>
            <a:r>
              <a:rPr lang="tr-TR" sz="1200" b="1" i="1" dirty="0">
                <a:solidFill>
                  <a:srgbClr val="CC9900"/>
                </a:solidFill>
                <a:latin typeface="Arial" charset="0"/>
              </a:rPr>
              <a:t>	TMMOB Maden Mühendisleri Odası II.Madencilik ve Çevre Sempozyumu Bildiriler Kitabı Nisan 2007: </a:t>
            </a:r>
            <a:r>
              <a:rPr lang="tr-TR" sz="1200" b="1" dirty="0">
                <a:solidFill>
                  <a:schemeClr val="tx1">
                    <a:lumMod val="75000"/>
                    <a:lumOff val="25000"/>
                  </a:schemeClr>
                </a:solidFill>
                <a:latin typeface="Arial" charset="0"/>
              </a:rPr>
              <a:t>TMMOB Maden Mühendisleri Odası tarafından düzenlenen Madencilik ve Çevre Sempozyumu’nda hazırlanan Bildiriler Kitabı’nda “ülkemizde ilk işletilen altın madeni olan Ovacık Altın Madeni’nin Çevre ve Orman Bakanlığı’na verdiği yönetim planları incelendiğinde AB’nin koyacağı şartlara tamamıyla uyduğu anlaşılmaktadır” denilmiştir. </a:t>
            </a:r>
            <a:endParaRPr lang="en-US" sz="1200" b="1" dirty="0">
              <a:solidFill>
                <a:schemeClr val="tx1">
                  <a:lumMod val="75000"/>
                  <a:lumOff val="25000"/>
                </a:schemeClr>
              </a:solidFill>
              <a:latin typeface="Arial" charset="0"/>
            </a:endParaRPr>
          </a:p>
        </p:txBody>
      </p:sp>
      <p:pic>
        <p:nvPicPr>
          <p:cNvPr id="14" name="Picture 12" descr="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7000" y="5013326"/>
            <a:ext cx="1139955" cy="1630384"/>
          </a:xfrm>
          <a:prstGeom prst="rect">
            <a:avLst/>
          </a:prstGeom>
          <a:noFill/>
        </p:spPr>
      </p:pic>
      <p:sp>
        <p:nvSpPr>
          <p:cNvPr id="15" name="TextBox 3"/>
          <p:cNvSpPr txBox="1">
            <a:spLocks noChangeArrowheads="1"/>
          </p:cNvSpPr>
          <p:nvPr/>
        </p:nvSpPr>
        <p:spPr bwMode="auto">
          <a:xfrm>
            <a:off x="60081" y="285728"/>
            <a:ext cx="7889467" cy="584775"/>
          </a:xfrm>
          <a:prstGeom prst="rect">
            <a:avLst/>
          </a:prstGeom>
          <a:noFill/>
          <a:ln w="9525">
            <a:noFill/>
            <a:miter lim="800000"/>
            <a:headEnd/>
            <a:tailEnd/>
          </a:ln>
        </p:spPr>
        <p:txBody>
          <a:bodyPr wrap="none">
            <a:spAutoFit/>
          </a:bodyPr>
          <a:lstStyle/>
          <a:p>
            <a:pPr>
              <a:defRPr/>
            </a:pPr>
            <a:r>
              <a:rPr lang="tr-TR" sz="3200" b="1" dirty="0" smtClean="0">
                <a:solidFill>
                  <a:schemeClr val="tx1">
                    <a:lumMod val="85000"/>
                    <a:lumOff val="15000"/>
                  </a:schemeClr>
                </a:solidFill>
                <a:effectLst>
                  <a:outerShdw blurRad="38100" dist="38100" dir="2700000" algn="tl">
                    <a:srgbClr val="000000">
                      <a:alpha val="43137"/>
                    </a:srgbClr>
                  </a:outerShdw>
                </a:effectLst>
              </a:rPr>
              <a:t>Bilimsel Raporlarla Ovacık Altın Madeni</a:t>
            </a:r>
          </a:p>
        </p:txBody>
      </p:sp>
    </p:spTree>
  </p:cSld>
  <p:clrMapOvr>
    <a:masterClrMapping/>
  </p:clrMapOvr>
  <p:transition spd="med">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Picture 189-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49" y="0"/>
            <a:ext cx="9234796" cy="6429375"/>
          </a:xfrm>
          <a:prstGeom prst="rect">
            <a:avLst/>
          </a:prstGeom>
          <a:noFill/>
          <a:ln w="9525">
            <a:noFill/>
            <a:miter lim="800000"/>
            <a:headEnd/>
            <a:tailEnd/>
          </a:ln>
        </p:spPr>
      </p:pic>
      <p:pic>
        <p:nvPicPr>
          <p:cNvPr id="6" name="Resim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89" y="3018"/>
            <a:ext cx="9334809" cy="6858000"/>
          </a:xfrm>
          <a:prstGeom prst="rect">
            <a:avLst/>
          </a:prstGeom>
        </p:spPr>
      </p:pic>
      <p:sp>
        <p:nvSpPr>
          <p:cNvPr id="8" name="TextBox 7"/>
          <p:cNvSpPr txBox="1"/>
          <p:nvPr/>
        </p:nvSpPr>
        <p:spPr>
          <a:xfrm>
            <a:off x="-26509" y="714375"/>
            <a:ext cx="6532558" cy="923330"/>
          </a:xfrm>
          <a:prstGeom prst="rect">
            <a:avLst/>
          </a:prstGeom>
          <a:noFill/>
        </p:spPr>
        <p:txBody>
          <a:bodyPr wrap="none">
            <a:spAutoFit/>
          </a:bodyPr>
          <a:lstStyle/>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Diğer Madenlerimiz</a:t>
            </a:r>
            <a:endParaRPr lang="tr-TR" sz="5400" b="1" dirty="0">
              <a:solidFill>
                <a:schemeClr val="tx1">
                  <a:lumMod val="85000"/>
                  <a:lumOff val="15000"/>
                </a:schemeClr>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990826871"/>
      </p:ext>
    </p:extLst>
  </p:cSld>
  <p:clrMapOvr>
    <a:masterClrMapping/>
  </p:clrMapOvr>
  <p:transition spd="med">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2"/>
          </p:nvPr>
        </p:nvSpPr>
        <p:spPr>
          <a:noFill/>
        </p:spPr>
        <p:txBody>
          <a:bodyPr/>
          <a:lstStyle/>
          <a:p>
            <a:fld id="{427109C4-F07F-4B83-A479-4B7DBF021AF9}" type="slidenum">
              <a:rPr lang="tr-TR" smtClean="0">
                <a:latin typeface="Arial" pitchFamily="34" charset="0"/>
              </a:rPr>
              <a:pPr/>
              <a:t>16</a:t>
            </a:fld>
            <a:endParaRPr lang="tr-TR" smtClean="0">
              <a:latin typeface="Arial" pitchFamily="34" charset="0"/>
            </a:endParaRPr>
          </a:p>
        </p:txBody>
      </p:sp>
      <p:sp>
        <p:nvSpPr>
          <p:cNvPr id="42001" name="Rectangle 16"/>
          <p:cNvSpPr>
            <a:spLocks noChangeArrowheads="1"/>
          </p:cNvSpPr>
          <p:nvPr/>
        </p:nvSpPr>
        <p:spPr bwMode="gray">
          <a:xfrm>
            <a:off x="214282" y="1653821"/>
            <a:ext cx="4861774" cy="4128181"/>
          </a:xfrm>
          <a:prstGeom prst="rect">
            <a:avLst/>
          </a:prstGeom>
          <a:noFill/>
          <a:ln w="9525" algn="ctr">
            <a:noFill/>
            <a:miter lim="800000"/>
            <a:headEnd/>
            <a:tailEnd/>
          </a:ln>
        </p:spPr>
        <p:txBody>
          <a:bodyPr wrap="square">
            <a:spAutoFit/>
          </a:bodyPr>
          <a:lstStyle/>
          <a:p>
            <a:pPr marL="342900" lvl="1" indent="-342900" algn="just">
              <a:spcBef>
                <a:spcPct val="36000"/>
              </a:spcBef>
              <a:buBlip>
                <a:blip r:embed="rId2"/>
              </a:buBlip>
            </a:pPr>
            <a:r>
              <a:rPr lang="en-GB" b="1" dirty="0" smtClean="0">
                <a:solidFill>
                  <a:schemeClr val="tx1">
                    <a:lumMod val="75000"/>
                    <a:lumOff val="25000"/>
                  </a:schemeClr>
                </a:solidFill>
              </a:rPr>
              <a:t>2008</a:t>
            </a:r>
            <a:r>
              <a:rPr lang="tr-TR" b="1" dirty="0" smtClean="0">
                <a:solidFill>
                  <a:schemeClr val="tx1">
                    <a:lumMod val="75000"/>
                    <a:lumOff val="25000"/>
                  </a:schemeClr>
                </a:solidFill>
              </a:rPr>
              <a:t> yılında</a:t>
            </a:r>
            <a:r>
              <a:rPr lang="en-GB" b="1" dirty="0" smtClean="0">
                <a:solidFill>
                  <a:schemeClr val="tx1">
                    <a:lumMod val="75000"/>
                    <a:lumOff val="25000"/>
                  </a:schemeClr>
                </a:solidFill>
              </a:rPr>
              <a:t>, </a:t>
            </a:r>
            <a:r>
              <a:rPr lang="tr-TR" b="1" dirty="0" smtClean="0">
                <a:solidFill>
                  <a:schemeClr val="tx1">
                    <a:lumMod val="75000"/>
                    <a:lumOff val="25000"/>
                  </a:schemeClr>
                </a:solidFill>
              </a:rPr>
              <a:t>açık ocak ve yeraltı madencilik çalışmaları başladı. </a:t>
            </a:r>
            <a:r>
              <a:rPr lang="en-GB" b="1" dirty="0" smtClean="0">
                <a:solidFill>
                  <a:schemeClr val="tx1">
                    <a:lumMod val="75000"/>
                    <a:lumOff val="25000"/>
                  </a:schemeClr>
                </a:solidFill>
              </a:rPr>
              <a:t>Mar</a:t>
            </a:r>
            <a:r>
              <a:rPr lang="tr-TR" b="1" dirty="0" smtClean="0">
                <a:solidFill>
                  <a:schemeClr val="tx1">
                    <a:lumMod val="75000"/>
                    <a:lumOff val="25000"/>
                  </a:schemeClr>
                </a:solidFill>
              </a:rPr>
              <a:t>t</a:t>
            </a:r>
            <a:r>
              <a:rPr lang="en-GB" b="1" dirty="0" smtClean="0">
                <a:solidFill>
                  <a:schemeClr val="tx1">
                    <a:lumMod val="75000"/>
                    <a:lumOff val="25000"/>
                  </a:schemeClr>
                </a:solidFill>
              </a:rPr>
              <a:t> 2009</a:t>
            </a:r>
            <a:r>
              <a:rPr lang="tr-TR" b="1" dirty="0" smtClean="0">
                <a:solidFill>
                  <a:schemeClr val="tx1">
                    <a:lumMod val="75000"/>
                    <a:lumOff val="25000"/>
                  </a:schemeClr>
                </a:solidFill>
              </a:rPr>
              <a:t>’da de işleme tesisi faaliyete geçti.</a:t>
            </a:r>
          </a:p>
          <a:p>
            <a:pPr marL="342900" lvl="1" indent="-342900" algn="just">
              <a:spcBef>
                <a:spcPct val="36000"/>
              </a:spcBef>
              <a:buBlip>
                <a:blip r:embed="rId2"/>
              </a:buBlip>
            </a:pPr>
            <a:r>
              <a:rPr lang="tr-TR" b="1" dirty="0" smtClean="0">
                <a:solidFill>
                  <a:schemeClr val="tx1">
                    <a:lumMod val="75000"/>
                    <a:lumOff val="25000"/>
                  </a:schemeClr>
                </a:solidFill>
              </a:rPr>
              <a:t>02 Mayıs 2014 tarihinden beri madende üretim yapılamamaktadır.</a:t>
            </a:r>
          </a:p>
          <a:p>
            <a:pPr marL="342900" indent="-342900" algn="just">
              <a:spcBef>
                <a:spcPct val="49000"/>
              </a:spcBef>
              <a:buFontTx/>
              <a:buBlip>
                <a:blip r:embed="rId2"/>
              </a:buBlip>
            </a:pPr>
            <a:r>
              <a:rPr lang="tr-TR" b="1" dirty="0" smtClean="0">
                <a:solidFill>
                  <a:schemeClr val="tx1">
                    <a:lumMod val="75000"/>
                    <a:lumOff val="25000"/>
                  </a:schemeClr>
                </a:solidFill>
              </a:rPr>
              <a:t>Mastra’daki üretim tesisi Ovacık’takinin bir benzeridir. 60 ton/saat işleme hızı ile tasarlanmıştır.</a:t>
            </a:r>
            <a:endParaRPr lang="en-GB" b="1" dirty="0" smtClean="0">
              <a:solidFill>
                <a:schemeClr val="tx1">
                  <a:lumMod val="75000"/>
                  <a:lumOff val="25000"/>
                </a:schemeClr>
              </a:solidFill>
            </a:endParaRPr>
          </a:p>
          <a:p>
            <a:pPr marL="342900" lvl="1" indent="-342900" algn="just">
              <a:spcBef>
                <a:spcPct val="36000"/>
              </a:spcBef>
              <a:buBlip>
                <a:blip r:embed="rId2"/>
              </a:buBlip>
            </a:pPr>
            <a:r>
              <a:rPr lang="tr-TR" b="1" dirty="0" smtClean="0">
                <a:solidFill>
                  <a:schemeClr val="tx1">
                    <a:lumMod val="75000"/>
                    <a:lumOff val="25000"/>
                  </a:schemeClr>
                </a:solidFill>
              </a:rPr>
              <a:t>Mastra Altın Madeni ve çevresinde mevcut rezerv 20 tondur.</a:t>
            </a:r>
          </a:p>
          <a:p>
            <a:pPr marL="342900" indent="-342900" algn="just">
              <a:spcBef>
                <a:spcPct val="36000"/>
              </a:spcBef>
              <a:buFontTx/>
              <a:buBlip>
                <a:blip r:embed="rId2"/>
              </a:buBlip>
            </a:pPr>
            <a:r>
              <a:rPr lang="tr-TR" b="1" dirty="0" smtClean="0">
                <a:solidFill>
                  <a:schemeClr val="tx1">
                    <a:lumMod val="75000"/>
                    <a:lumOff val="25000"/>
                  </a:schemeClr>
                </a:solidFill>
              </a:rPr>
              <a:t>Mastra ve çevresinde 3 </a:t>
            </a:r>
            <a:r>
              <a:rPr lang="tr-TR" b="1" dirty="0">
                <a:solidFill>
                  <a:schemeClr val="tx1">
                    <a:lumMod val="75000"/>
                    <a:lumOff val="25000"/>
                  </a:schemeClr>
                </a:solidFill>
              </a:rPr>
              <a:t>işletme ve 38 arama olmak üzere 4.389 hektar alana yayılmış </a:t>
            </a:r>
            <a:r>
              <a:rPr lang="tr-TR" b="1" dirty="0" smtClean="0">
                <a:solidFill>
                  <a:schemeClr val="tx1">
                    <a:lumMod val="75000"/>
                    <a:lumOff val="25000"/>
                  </a:schemeClr>
                </a:solidFill>
              </a:rPr>
              <a:t>ruhsat sahası bulunmaktadır.</a:t>
            </a:r>
          </a:p>
        </p:txBody>
      </p:sp>
      <p:sp>
        <p:nvSpPr>
          <p:cNvPr id="25" name="AutoShape 244"/>
          <p:cNvSpPr>
            <a:spLocks noChangeArrowheads="1"/>
          </p:cNvSpPr>
          <p:nvPr/>
        </p:nvSpPr>
        <p:spPr bwMode="gray">
          <a:xfrm>
            <a:off x="5626577" y="3899191"/>
            <a:ext cx="3143272" cy="220661"/>
          </a:xfrm>
          <a:prstGeom prst="roundRect">
            <a:avLst>
              <a:gd name="adj" fmla="val 50000"/>
            </a:avLst>
          </a:prstGeom>
          <a:solidFill>
            <a:srgbClr val="DB942C"/>
          </a:solidFill>
          <a:ln w="9525" algn="ctr">
            <a:noFill/>
            <a:round/>
            <a:headEnd/>
            <a:tailEnd/>
          </a:ln>
          <a:effectLst/>
        </p:spPr>
        <p:txBody>
          <a:bodyPr anchor="ctr"/>
          <a:lstStyle/>
          <a:p>
            <a:pPr algn="ctr">
              <a:defRPr/>
            </a:pPr>
            <a:r>
              <a:rPr lang="tr-TR" sz="1200" b="1" dirty="0">
                <a:solidFill>
                  <a:schemeClr val="bg1"/>
                </a:solidFill>
                <a:effectLst>
                  <a:outerShdw blurRad="38100" dist="38100" dir="2700000" algn="tl">
                    <a:srgbClr val="000000"/>
                  </a:outerShdw>
                </a:effectLst>
                <a:latin typeface="Arial" charset="0"/>
              </a:rPr>
              <a:t>Coğrafi Konum</a:t>
            </a:r>
            <a:endParaRPr lang="en-GB" sz="1200" b="1" baseline="30000" dirty="0">
              <a:solidFill>
                <a:schemeClr val="bg1"/>
              </a:solidFill>
              <a:effectLst>
                <a:outerShdw blurRad="38100" dist="38100" dir="2700000" algn="tl">
                  <a:srgbClr val="000000"/>
                </a:outerShdw>
              </a:effectLst>
              <a:latin typeface="Arial" charset="0"/>
            </a:endParaRPr>
          </a:p>
        </p:txBody>
      </p:sp>
      <p:pic>
        <p:nvPicPr>
          <p:cNvPr id="27" name="Picture 14" descr="Mastra 505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7226" y="1390374"/>
            <a:ext cx="3381975" cy="2254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TextBox 3"/>
          <p:cNvSpPr txBox="1">
            <a:spLocks noChangeArrowheads="1"/>
          </p:cNvSpPr>
          <p:nvPr/>
        </p:nvSpPr>
        <p:spPr bwMode="auto">
          <a:xfrm>
            <a:off x="142844" y="247091"/>
            <a:ext cx="4527714"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Mastra Altın Madeni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2658" y="4221088"/>
            <a:ext cx="3923928" cy="2009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2"/>
          </p:nvPr>
        </p:nvSpPr>
        <p:spPr>
          <a:noFill/>
        </p:spPr>
        <p:txBody>
          <a:bodyPr/>
          <a:lstStyle/>
          <a:p>
            <a:fld id="{4EF5D811-C8A4-4EA1-BC97-E46307DBD417}" type="slidenum">
              <a:rPr lang="tr-TR" smtClean="0">
                <a:latin typeface="Arial" pitchFamily="34" charset="0"/>
              </a:rPr>
              <a:pPr/>
              <a:t>17</a:t>
            </a:fld>
            <a:endParaRPr lang="tr-TR" dirty="0" smtClean="0">
              <a:latin typeface="Arial" pitchFamily="34" charset="0"/>
            </a:endParaRPr>
          </a:p>
        </p:txBody>
      </p:sp>
      <p:sp>
        <p:nvSpPr>
          <p:cNvPr id="45070" name="Rectangle 267"/>
          <p:cNvSpPr>
            <a:spLocks noChangeArrowheads="1"/>
          </p:cNvSpPr>
          <p:nvPr/>
        </p:nvSpPr>
        <p:spPr bwMode="gray">
          <a:xfrm>
            <a:off x="192299" y="1579984"/>
            <a:ext cx="4523717" cy="3922484"/>
          </a:xfrm>
          <a:prstGeom prst="rect">
            <a:avLst/>
          </a:prstGeom>
          <a:noFill/>
          <a:ln w="9525" algn="ctr">
            <a:noFill/>
            <a:miter lim="800000"/>
            <a:headEnd/>
            <a:tailEnd/>
          </a:ln>
        </p:spPr>
        <p:txBody>
          <a:bodyPr wrap="square">
            <a:spAutoFit/>
          </a:bodyPr>
          <a:lstStyle/>
          <a:p>
            <a:pPr marL="342900" indent="-342900">
              <a:lnSpc>
                <a:spcPct val="105000"/>
              </a:lnSpc>
              <a:spcBef>
                <a:spcPct val="85000"/>
              </a:spcBef>
              <a:buFontTx/>
              <a:buBlip>
                <a:blip r:embed="rId2"/>
              </a:buBlip>
            </a:pPr>
            <a:r>
              <a:rPr lang="en-GB" b="1" dirty="0" err="1">
                <a:solidFill>
                  <a:schemeClr val="tx1">
                    <a:lumMod val="75000"/>
                    <a:lumOff val="25000"/>
                  </a:schemeClr>
                </a:solidFill>
              </a:rPr>
              <a:t>Kaymaz</a:t>
            </a:r>
            <a:r>
              <a:rPr lang="tr-TR" b="1" dirty="0">
                <a:solidFill>
                  <a:schemeClr val="tx1">
                    <a:lumMod val="75000"/>
                    <a:lumOff val="25000"/>
                  </a:schemeClr>
                </a:solidFill>
              </a:rPr>
              <a:t>, Koza Altın’ın üçüncü </a:t>
            </a:r>
            <a:r>
              <a:rPr lang="tr-TR" b="1" dirty="0" smtClean="0">
                <a:solidFill>
                  <a:schemeClr val="tx1">
                    <a:lumMod val="75000"/>
                    <a:lumOff val="25000"/>
                  </a:schemeClr>
                </a:solidFill>
              </a:rPr>
              <a:t>işletmesidir.</a:t>
            </a:r>
          </a:p>
          <a:p>
            <a:pPr marL="342900" indent="-342900" algn="just">
              <a:lnSpc>
                <a:spcPct val="105000"/>
              </a:lnSpc>
              <a:spcBef>
                <a:spcPct val="85000"/>
              </a:spcBef>
              <a:buFontTx/>
              <a:buBlip>
                <a:blip r:embed="rId2"/>
              </a:buBlip>
            </a:pPr>
            <a:r>
              <a:rPr lang="tr-TR" b="1" dirty="0" smtClean="0">
                <a:solidFill>
                  <a:schemeClr val="tx1">
                    <a:lumMod val="75000"/>
                    <a:lumOff val="25000"/>
                  </a:schemeClr>
                </a:solidFill>
              </a:rPr>
              <a:t>Tespit edilmiş rezerv 22 tondur.</a:t>
            </a:r>
          </a:p>
          <a:p>
            <a:pPr marL="342900" indent="-342900" algn="just">
              <a:lnSpc>
                <a:spcPct val="105000"/>
              </a:lnSpc>
              <a:spcBef>
                <a:spcPct val="85000"/>
              </a:spcBef>
              <a:buFontTx/>
              <a:buBlip>
                <a:blip r:embed="rId2"/>
              </a:buBlip>
            </a:pPr>
            <a:r>
              <a:rPr lang="en-GB" b="1" dirty="0" smtClean="0">
                <a:solidFill>
                  <a:schemeClr val="tx1">
                    <a:lumMod val="75000"/>
                    <a:lumOff val="25000"/>
                  </a:schemeClr>
                </a:solidFill>
              </a:rPr>
              <a:t>Koza </a:t>
            </a:r>
            <a:r>
              <a:rPr lang="tr-TR" b="1" dirty="0">
                <a:solidFill>
                  <a:schemeClr val="tx1">
                    <a:lumMod val="75000"/>
                    <a:lumOff val="25000"/>
                  </a:schemeClr>
                </a:solidFill>
              </a:rPr>
              <a:t>Altın </a:t>
            </a:r>
            <a:r>
              <a:rPr lang="en-GB" b="1" dirty="0" err="1">
                <a:solidFill>
                  <a:schemeClr val="tx1">
                    <a:lumMod val="75000"/>
                    <a:lumOff val="25000"/>
                  </a:schemeClr>
                </a:solidFill>
              </a:rPr>
              <a:t>Kaymaz</a:t>
            </a:r>
            <a:r>
              <a:rPr lang="tr-TR" b="1" dirty="0">
                <a:solidFill>
                  <a:schemeClr val="tx1">
                    <a:lumMod val="75000"/>
                    <a:lumOff val="25000"/>
                  </a:schemeClr>
                </a:solidFill>
              </a:rPr>
              <a:t>’ı </a:t>
            </a:r>
            <a:r>
              <a:rPr lang="en-GB" b="1" dirty="0">
                <a:solidFill>
                  <a:schemeClr val="tx1">
                    <a:lumMod val="75000"/>
                    <a:lumOff val="25000"/>
                  </a:schemeClr>
                </a:solidFill>
              </a:rPr>
              <a:t>2005</a:t>
            </a:r>
            <a:r>
              <a:rPr lang="tr-TR" b="1" dirty="0">
                <a:solidFill>
                  <a:schemeClr val="tx1">
                    <a:lumMod val="75000"/>
                    <a:lumOff val="25000"/>
                  </a:schemeClr>
                </a:solidFill>
              </a:rPr>
              <a:t>’te </a:t>
            </a:r>
            <a:r>
              <a:rPr lang="tr-TR" b="1" dirty="0" smtClean="0">
                <a:solidFill>
                  <a:schemeClr val="tx1">
                    <a:lumMod val="75000"/>
                    <a:lumOff val="25000"/>
                  </a:schemeClr>
                </a:solidFill>
              </a:rPr>
              <a:t>almıştır.</a:t>
            </a:r>
            <a:endParaRPr lang="en-GB" b="1" dirty="0">
              <a:solidFill>
                <a:schemeClr val="tx1">
                  <a:lumMod val="75000"/>
                  <a:lumOff val="25000"/>
                </a:schemeClr>
              </a:solidFill>
            </a:endParaRPr>
          </a:p>
          <a:p>
            <a:pPr marL="342900" indent="-342900" algn="just">
              <a:lnSpc>
                <a:spcPct val="105000"/>
              </a:lnSpc>
              <a:spcBef>
                <a:spcPct val="85000"/>
              </a:spcBef>
              <a:buFontTx/>
              <a:buBlip>
                <a:blip r:embed="rId2"/>
              </a:buBlip>
            </a:pPr>
            <a:r>
              <a:rPr lang="tr-TR" b="1" dirty="0" smtClean="0">
                <a:solidFill>
                  <a:schemeClr val="tx1">
                    <a:lumMod val="75000"/>
                    <a:lumOff val="25000"/>
                  </a:schemeClr>
                </a:solidFill>
              </a:rPr>
              <a:t>Alım </a:t>
            </a:r>
            <a:r>
              <a:rPr lang="tr-TR" b="1" dirty="0">
                <a:solidFill>
                  <a:schemeClr val="tx1">
                    <a:lumMod val="75000"/>
                    <a:lumOff val="25000"/>
                  </a:schemeClr>
                </a:solidFill>
              </a:rPr>
              <a:t>sonrası bu bölgede yeni arama projeleri tespit edilmiş olup, bu projelerin </a:t>
            </a:r>
            <a:r>
              <a:rPr lang="tr-TR" b="1" dirty="0" smtClean="0">
                <a:solidFill>
                  <a:schemeClr val="tx1">
                    <a:lumMod val="75000"/>
                    <a:lumOff val="25000"/>
                  </a:schemeClr>
                </a:solidFill>
              </a:rPr>
              <a:t>geliştirilmesine </a:t>
            </a:r>
            <a:r>
              <a:rPr lang="tr-TR" b="1" dirty="0">
                <a:solidFill>
                  <a:schemeClr val="tx1">
                    <a:lumMod val="75000"/>
                    <a:lumOff val="25000"/>
                  </a:schemeClr>
                </a:solidFill>
              </a:rPr>
              <a:t>devam </a:t>
            </a:r>
            <a:r>
              <a:rPr lang="tr-TR" b="1" dirty="0" smtClean="0">
                <a:solidFill>
                  <a:schemeClr val="tx1">
                    <a:lumMod val="75000"/>
                    <a:lumOff val="25000"/>
                  </a:schemeClr>
                </a:solidFill>
              </a:rPr>
              <a:t>edilmektedir.</a:t>
            </a:r>
          </a:p>
          <a:p>
            <a:pPr marL="342900" indent="-342900" algn="just">
              <a:lnSpc>
                <a:spcPct val="105000"/>
              </a:lnSpc>
              <a:spcBef>
                <a:spcPct val="85000"/>
              </a:spcBef>
              <a:buFontTx/>
              <a:buBlip>
                <a:blip r:embed="rId2"/>
              </a:buBlip>
            </a:pPr>
            <a:r>
              <a:rPr lang="tr-TR" b="1" dirty="0" smtClean="0">
                <a:solidFill>
                  <a:schemeClr val="tx1">
                    <a:lumMod val="75000"/>
                    <a:lumOff val="25000"/>
                  </a:schemeClr>
                </a:solidFill>
              </a:rPr>
              <a:t>Ocak 2012 itibari ile dore külçe üretimi başlamıştır.</a:t>
            </a:r>
            <a:endParaRPr lang="en-US" b="1" dirty="0">
              <a:solidFill>
                <a:schemeClr val="tx1">
                  <a:lumMod val="75000"/>
                  <a:lumOff val="25000"/>
                </a:schemeClr>
              </a:solidFill>
            </a:endParaRPr>
          </a:p>
        </p:txBody>
      </p:sp>
      <p:sp>
        <p:nvSpPr>
          <p:cNvPr id="22" name="TextBox 3"/>
          <p:cNvSpPr txBox="1">
            <a:spLocks noChangeArrowheads="1"/>
          </p:cNvSpPr>
          <p:nvPr/>
        </p:nvSpPr>
        <p:spPr bwMode="auto">
          <a:xfrm>
            <a:off x="142844" y="247091"/>
            <a:ext cx="4912435"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Kaymaz  Altın Madeni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596" y="1340768"/>
            <a:ext cx="3239852"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AutoShape 244"/>
          <p:cNvSpPr>
            <a:spLocks noChangeArrowheads="1"/>
          </p:cNvSpPr>
          <p:nvPr/>
        </p:nvSpPr>
        <p:spPr bwMode="gray">
          <a:xfrm>
            <a:off x="5471692" y="3541226"/>
            <a:ext cx="3143272" cy="220661"/>
          </a:xfrm>
          <a:prstGeom prst="roundRect">
            <a:avLst>
              <a:gd name="adj" fmla="val 50000"/>
            </a:avLst>
          </a:prstGeom>
          <a:solidFill>
            <a:srgbClr val="DB942C"/>
          </a:solidFill>
          <a:ln w="9525" algn="ctr">
            <a:noFill/>
            <a:round/>
            <a:headEnd/>
            <a:tailEnd/>
          </a:ln>
          <a:effectLst/>
        </p:spPr>
        <p:txBody>
          <a:bodyPr anchor="ctr"/>
          <a:lstStyle/>
          <a:p>
            <a:pPr algn="ctr">
              <a:defRPr/>
            </a:pPr>
            <a:r>
              <a:rPr lang="tr-TR" sz="1200" b="1" dirty="0">
                <a:solidFill>
                  <a:schemeClr val="bg1"/>
                </a:solidFill>
                <a:effectLst>
                  <a:outerShdw blurRad="38100" dist="38100" dir="2700000" algn="tl">
                    <a:srgbClr val="000000"/>
                  </a:outerShdw>
                </a:effectLst>
                <a:latin typeface="Arial" charset="0"/>
              </a:rPr>
              <a:t>Coğrafi Konum</a:t>
            </a:r>
            <a:endParaRPr lang="en-GB" sz="1200" b="1" baseline="30000" dirty="0">
              <a:solidFill>
                <a:schemeClr val="bg1"/>
              </a:solidFill>
              <a:effectLst>
                <a:outerShdw blurRad="38100" dist="38100" dir="2700000" algn="tl">
                  <a:srgbClr val="000000"/>
                </a:outerShdw>
              </a:effectLst>
              <a:latin typeface="Arial"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4668" y="3861048"/>
            <a:ext cx="4137320" cy="2118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18</a:t>
            </a:fld>
            <a:endParaRPr lang="tr-TR"/>
          </a:p>
        </p:txBody>
      </p:sp>
      <p:sp>
        <p:nvSpPr>
          <p:cNvPr id="5" name="TextBox 3"/>
          <p:cNvSpPr txBox="1">
            <a:spLocks noChangeArrowheads="1"/>
          </p:cNvSpPr>
          <p:nvPr/>
        </p:nvSpPr>
        <p:spPr bwMode="auto">
          <a:xfrm>
            <a:off x="142844" y="247091"/>
            <a:ext cx="5425396"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Çukuralan Altın Madeni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6" name="Slide Number Placeholder 2"/>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883E74-2FF0-4CD3-8AD9-67E7905AA201}" type="slidenum">
              <a:rPr kumimoji="0" lang="tr-TR"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tr-TR" sz="1400" b="0" i="0" u="none" strike="noStrike" kern="1200" cap="none" spc="0" normalizeH="0" baseline="0" noProof="0" smtClean="0">
              <a:ln>
                <a:noFill/>
              </a:ln>
              <a:solidFill>
                <a:schemeClr val="tx1"/>
              </a:solidFill>
              <a:effectLst/>
              <a:uLnTx/>
              <a:uFillTx/>
              <a:latin typeface="Arial" pitchFamily="34" charset="0"/>
              <a:ea typeface="+mn-ea"/>
              <a:cs typeface="+mn-cs"/>
            </a:endParaRPr>
          </a:p>
        </p:txBody>
      </p:sp>
      <p:sp>
        <p:nvSpPr>
          <p:cNvPr id="26" name="Rectangle 4"/>
          <p:cNvSpPr txBox="1">
            <a:spLocks noChangeArrowheads="1"/>
          </p:cNvSpPr>
          <p:nvPr/>
        </p:nvSpPr>
        <p:spPr bwMode="gray">
          <a:xfrm>
            <a:off x="251520" y="1467150"/>
            <a:ext cx="4752528" cy="5045227"/>
          </a:xfrm>
          <a:prstGeom prst="rect">
            <a:avLst/>
          </a:prstGeom>
          <a:noFill/>
          <a:ln w="9525">
            <a:noFill/>
            <a:miter lim="800000"/>
            <a:headEnd/>
            <a:tailEnd/>
          </a:ln>
        </p:spPr>
        <p:txBody>
          <a:bodyPr wrap="square">
            <a:spAutoFit/>
          </a:bodyPr>
          <a:lstStyle/>
          <a:p>
            <a:pPr marL="342900" indent="-342900" algn="just">
              <a:spcBef>
                <a:spcPct val="48000"/>
              </a:spcBef>
              <a:buBlip>
                <a:blip r:embed="rId2"/>
              </a:buBlip>
              <a:defRPr/>
            </a:pPr>
            <a:r>
              <a:rPr lang="tr-TR" b="1" kern="0" dirty="0" smtClean="0">
                <a:solidFill>
                  <a:schemeClr val="tx1">
                    <a:lumMod val="75000"/>
                    <a:lumOff val="25000"/>
                  </a:schemeClr>
                </a:solidFill>
                <a:latin typeface="+mn-lt"/>
              </a:rPr>
              <a:t>İzmir’in Dikili ilçesi sınırları içerisindedir.</a:t>
            </a:r>
          </a:p>
          <a:p>
            <a:pPr marL="342900" indent="-342900" algn="just">
              <a:spcBef>
                <a:spcPct val="48000"/>
              </a:spcBef>
              <a:buBlip>
                <a:blip r:embed="rId2"/>
              </a:buBlip>
              <a:defRPr/>
            </a:pPr>
            <a:r>
              <a:rPr lang="tr-TR" b="1" kern="0" dirty="0" smtClean="0">
                <a:solidFill>
                  <a:schemeClr val="tx1">
                    <a:lumMod val="75000"/>
                    <a:lumOff val="25000"/>
                  </a:schemeClr>
                </a:solidFill>
                <a:latin typeface="+mn-lt"/>
              </a:rPr>
              <a:t>Koza Altın tarafından 2006’da keşfedilmiştir.</a:t>
            </a:r>
          </a:p>
          <a:p>
            <a:pPr marL="342900" indent="-342900" algn="just">
              <a:spcBef>
                <a:spcPct val="48000"/>
              </a:spcBef>
              <a:buFontTx/>
              <a:buBlip>
                <a:blip r:embed="rId2"/>
              </a:buBlip>
              <a:defRPr/>
            </a:pPr>
            <a:r>
              <a:rPr lang="tr-TR" b="1" kern="0" dirty="0">
                <a:solidFill>
                  <a:schemeClr val="tx1">
                    <a:lumMod val="75000"/>
                    <a:lumOff val="25000"/>
                  </a:schemeClr>
                </a:solidFill>
              </a:rPr>
              <a:t>Cevher açık ocak ve yeraltı işletmesinden elde edilerek Ovacık’ta işlenmektedir.</a:t>
            </a:r>
          </a:p>
          <a:p>
            <a:pPr marL="342900" indent="-342900" algn="just">
              <a:spcBef>
                <a:spcPct val="48000"/>
              </a:spcBef>
              <a:buFontTx/>
              <a:buBlip>
                <a:blip r:embed="rId2"/>
              </a:buBlip>
              <a:defRPr/>
            </a:pPr>
            <a:r>
              <a:rPr lang="tr-TR" b="1" kern="0" dirty="0" smtClean="0">
                <a:solidFill>
                  <a:schemeClr val="tx1">
                    <a:lumMod val="75000"/>
                    <a:lumOff val="25000"/>
                  </a:schemeClr>
                </a:solidFill>
                <a:latin typeface="+mn-lt"/>
              </a:rPr>
              <a:t>Rezerv 63 tondur.</a:t>
            </a:r>
          </a:p>
          <a:p>
            <a:pPr marL="342900" indent="-342900" algn="just">
              <a:spcBef>
                <a:spcPct val="48000"/>
              </a:spcBef>
              <a:buBlip>
                <a:blip r:embed="rId2"/>
              </a:buBlip>
              <a:defRPr/>
            </a:pPr>
            <a:r>
              <a:rPr lang="tr-TR" b="1" kern="0" dirty="0" smtClean="0">
                <a:solidFill>
                  <a:schemeClr val="tx1">
                    <a:lumMod val="75000"/>
                    <a:lumOff val="25000"/>
                  </a:schemeClr>
                </a:solidFill>
                <a:latin typeface="+mn-lt"/>
              </a:rPr>
              <a:t>Ovacık’a 40 km mesafededir.</a:t>
            </a:r>
          </a:p>
          <a:p>
            <a:pPr marL="342900" indent="-342900" algn="just">
              <a:spcBef>
                <a:spcPct val="48000"/>
              </a:spcBef>
              <a:buBlip>
                <a:blip r:embed="rId2"/>
              </a:buBlip>
              <a:defRPr/>
            </a:pPr>
            <a:r>
              <a:rPr lang="tr-TR" b="1" kern="0" dirty="0" smtClean="0">
                <a:solidFill>
                  <a:schemeClr val="tx1">
                    <a:lumMod val="75000"/>
                    <a:lumOff val="25000"/>
                  </a:schemeClr>
                </a:solidFill>
                <a:latin typeface="+mn-lt"/>
              </a:rPr>
              <a:t>Açık </a:t>
            </a:r>
            <a:r>
              <a:rPr lang="tr-TR" b="1" kern="0" dirty="0">
                <a:solidFill>
                  <a:schemeClr val="tx1">
                    <a:lumMod val="75000"/>
                    <a:lumOff val="25000"/>
                  </a:schemeClr>
                </a:solidFill>
                <a:latin typeface="+mn-lt"/>
              </a:rPr>
              <a:t>ocaktan elde edilen cevherin Ovacık’a taşınması Ocak 2011’de başlamıştır</a:t>
            </a:r>
            <a:r>
              <a:rPr lang="tr-TR" b="1" kern="0" dirty="0" smtClean="0">
                <a:solidFill>
                  <a:schemeClr val="tx1">
                    <a:lumMod val="75000"/>
                    <a:lumOff val="25000"/>
                  </a:schemeClr>
                </a:solidFill>
                <a:latin typeface="+mn-lt"/>
              </a:rPr>
              <a:t>.</a:t>
            </a:r>
          </a:p>
          <a:p>
            <a:pPr marL="342900" indent="-342900" algn="just">
              <a:spcBef>
                <a:spcPct val="48000"/>
              </a:spcBef>
              <a:buBlip>
                <a:blip r:embed="rId2"/>
              </a:buBlip>
              <a:defRPr/>
            </a:pPr>
            <a:r>
              <a:rPr lang="tr-TR" b="1" kern="0" dirty="0" smtClean="0">
                <a:solidFill>
                  <a:schemeClr val="tx1">
                    <a:lumMod val="75000"/>
                    <a:lumOff val="25000"/>
                  </a:schemeClr>
                </a:solidFill>
                <a:latin typeface="+mn-lt"/>
              </a:rPr>
              <a:t>Taşıma işi, yöre insanı tarafından kurulan 2 şirket tarafından yapılmaktadır.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467151"/>
            <a:ext cx="3515882" cy="21058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AutoShape 244"/>
          <p:cNvSpPr>
            <a:spLocks noChangeArrowheads="1"/>
          </p:cNvSpPr>
          <p:nvPr/>
        </p:nvSpPr>
        <p:spPr bwMode="gray">
          <a:xfrm>
            <a:off x="5543528" y="3863909"/>
            <a:ext cx="3143272" cy="267819"/>
          </a:xfrm>
          <a:prstGeom prst="roundRect">
            <a:avLst>
              <a:gd name="adj" fmla="val 50000"/>
            </a:avLst>
          </a:prstGeom>
          <a:solidFill>
            <a:srgbClr val="DB942C"/>
          </a:solidFill>
          <a:ln w="9525" algn="ctr">
            <a:noFill/>
            <a:round/>
            <a:headEnd/>
            <a:tailEnd/>
          </a:ln>
          <a:effectLst/>
        </p:spPr>
        <p:txBody>
          <a:bodyPr anchor="ctr"/>
          <a:lstStyle/>
          <a:p>
            <a:pPr algn="ctr">
              <a:defRPr/>
            </a:pPr>
            <a:r>
              <a:rPr lang="tr-TR" sz="1200" b="1" dirty="0">
                <a:solidFill>
                  <a:schemeClr val="bg1"/>
                </a:solidFill>
                <a:effectLst>
                  <a:outerShdw blurRad="38100" dist="38100" dir="2700000" algn="tl">
                    <a:srgbClr val="000000"/>
                  </a:outerShdw>
                </a:effectLst>
                <a:latin typeface="Arial" charset="0"/>
              </a:rPr>
              <a:t>Coğrafi Konum</a:t>
            </a:r>
            <a:endParaRPr lang="en-GB" sz="1200" b="1" baseline="30000" dirty="0">
              <a:solidFill>
                <a:schemeClr val="bg1"/>
              </a:solidFill>
              <a:effectLst>
                <a:outerShdw blurRad="38100" dist="38100" dir="2700000" algn="tl">
                  <a:srgbClr val="000000"/>
                </a:outerShdw>
              </a:effectLst>
              <a:latin typeface="Arial"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5208" y="4274306"/>
            <a:ext cx="3779912" cy="1935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3543263"/>
      </p:ext>
    </p:extLst>
  </p:cSld>
  <p:clrMapOvr>
    <a:masterClrMapping/>
  </p:clrMapOvr>
  <p:transition spd="med">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19</a:t>
            </a:fld>
            <a:endParaRPr lang="tr-TR"/>
          </a:p>
        </p:txBody>
      </p:sp>
      <p:sp>
        <p:nvSpPr>
          <p:cNvPr id="5" name="TextBox 3"/>
          <p:cNvSpPr txBox="1">
            <a:spLocks noChangeArrowheads="1"/>
          </p:cNvSpPr>
          <p:nvPr/>
        </p:nvSpPr>
        <p:spPr bwMode="auto">
          <a:xfrm>
            <a:off x="142844" y="247091"/>
            <a:ext cx="5938357"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Himmetdede  Altın Madeni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11" name="Rectangle 267"/>
          <p:cNvSpPr>
            <a:spLocks noChangeArrowheads="1"/>
          </p:cNvSpPr>
          <p:nvPr/>
        </p:nvSpPr>
        <p:spPr bwMode="gray">
          <a:xfrm>
            <a:off x="142844" y="1334333"/>
            <a:ext cx="4522909" cy="5341462"/>
          </a:xfrm>
          <a:prstGeom prst="rect">
            <a:avLst/>
          </a:prstGeom>
          <a:noFill/>
          <a:ln w="9525" algn="ctr">
            <a:noFill/>
            <a:miter lim="800000"/>
            <a:headEnd/>
            <a:tailEnd/>
          </a:ln>
        </p:spPr>
        <p:txBody>
          <a:bodyPr wrap="square">
            <a:spAutoFit/>
          </a:bodyPr>
          <a:lstStyle/>
          <a:p>
            <a:pPr marL="342900" indent="-342900">
              <a:lnSpc>
                <a:spcPct val="105000"/>
              </a:lnSpc>
              <a:spcBef>
                <a:spcPct val="85000"/>
              </a:spcBef>
              <a:buFontTx/>
              <a:buBlip>
                <a:blip r:embed="rId2"/>
              </a:buBlip>
            </a:pPr>
            <a:r>
              <a:rPr lang="tr-TR" b="1" dirty="0" smtClean="0">
                <a:solidFill>
                  <a:schemeClr val="tx1">
                    <a:lumMod val="75000"/>
                    <a:lumOff val="25000"/>
                  </a:schemeClr>
                </a:solidFill>
              </a:rPr>
              <a:t>Himmetdede, </a:t>
            </a:r>
            <a:r>
              <a:rPr lang="tr-TR" b="1" dirty="0">
                <a:solidFill>
                  <a:schemeClr val="tx1">
                    <a:lumMod val="75000"/>
                    <a:lumOff val="25000"/>
                  </a:schemeClr>
                </a:solidFill>
              </a:rPr>
              <a:t>Koza Altın’ın </a:t>
            </a:r>
            <a:r>
              <a:rPr lang="tr-TR" b="1" dirty="0" smtClean="0">
                <a:solidFill>
                  <a:schemeClr val="tx1">
                    <a:lumMod val="75000"/>
                    <a:lumOff val="25000"/>
                  </a:schemeClr>
                </a:solidFill>
              </a:rPr>
              <a:t>dördüncü işletmesidir.</a:t>
            </a:r>
          </a:p>
          <a:p>
            <a:pPr marL="342900" indent="-342900" algn="just">
              <a:lnSpc>
                <a:spcPct val="105000"/>
              </a:lnSpc>
              <a:spcBef>
                <a:spcPct val="85000"/>
              </a:spcBef>
              <a:buFontTx/>
              <a:buBlip>
                <a:blip r:embed="rId2"/>
              </a:buBlip>
            </a:pPr>
            <a:r>
              <a:rPr lang="tr-TR" b="1" dirty="0" smtClean="0">
                <a:solidFill>
                  <a:schemeClr val="tx1">
                    <a:lumMod val="75000"/>
                    <a:lumOff val="25000"/>
                  </a:schemeClr>
                </a:solidFill>
              </a:rPr>
              <a:t>Tespit edilmiş rezerv 18.7 tondur.</a:t>
            </a:r>
          </a:p>
          <a:p>
            <a:pPr marL="342900" indent="-342900">
              <a:lnSpc>
                <a:spcPct val="105000"/>
              </a:lnSpc>
              <a:spcBef>
                <a:spcPct val="85000"/>
              </a:spcBef>
              <a:buFontTx/>
              <a:buBlip>
                <a:blip r:embed="rId2"/>
              </a:buBlip>
            </a:pPr>
            <a:r>
              <a:rPr lang="tr-TR" b="1" dirty="0">
                <a:solidFill>
                  <a:schemeClr val="tx1">
                    <a:lumMod val="75000"/>
                    <a:lumOff val="25000"/>
                  </a:schemeClr>
                </a:solidFill>
              </a:rPr>
              <a:t>Jeologlarımız tarafından keşfedilip, mühendislerimiz tarafından projelendirilerek, işletmeye alınan ilk Türk Altın Madeni’dir.</a:t>
            </a:r>
          </a:p>
          <a:p>
            <a:pPr marL="342900" indent="-342900" algn="just">
              <a:lnSpc>
                <a:spcPct val="105000"/>
              </a:lnSpc>
              <a:spcBef>
                <a:spcPct val="85000"/>
              </a:spcBef>
              <a:buBlip>
                <a:blip r:embed="rId2"/>
              </a:buBlip>
            </a:pPr>
            <a:r>
              <a:rPr lang="tr-TR" b="1" dirty="0">
                <a:solidFill>
                  <a:schemeClr val="tx1">
                    <a:lumMod val="75000"/>
                    <a:lumOff val="25000"/>
                  </a:schemeClr>
                </a:solidFill>
              </a:rPr>
              <a:t>Kasım 2013 tarihinde </a:t>
            </a:r>
            <a:r>
              <a:rPr lang="tr-TR" b="1" dirty="0" smtClean="0">
                <a:solidFill>
                  <a:schemeClr val="tx1">
                    <a:lumMod val="75000"/>
                    <a:lumOff val="25000"/>
                  </a:schemeClr>
                </a:solidFill>
              </a:rPr>
              <a:t>test üretimi </a:t>
            </a:r>
            <a:r>
              <a:rPr lang="tr-TR" b="1" dirty="0">
                <a:solidFill>
                  <a:schemeClr val="tx1">
                    <a:lumMod val="75000"/>
                    <a:lumOff val="25000"/>
                  </a:schemeClr>
                </a:solidFill>
              </a:rPr>
              <a:t>yapılmıştır</a:t>
            </a:r>
            <a:r>
              <a:rPr lang="tr-TR" b="1" dirty="0" smtClean="0">
                <a:solidFill>
                  <a:schemeClr val="tx1">
                    <a:lumMod val="75000"/>
                    <a:lumOff val="25000"/>
                  </a:schemeClr>
                </a:solidFill>
              </a:rPr>
              <a:t>.</a:t>
            </a:r>
          </a:p>
          <a:p>
            <a:pPr marL="342900" indent="-342900" algn="just">
              <a:lnSpc>
                <a:spcPct val="105000"/>
              </a:lnSpc>
              <a:spcBef>
                <a:spcPct val="85000"/>
              </a:spcBef>
              <a:buBlip>
                <a:blip r:embed="rId2"/>
              </a:buBlip>
            </a:pPr>
            <a:r>
              <a:rPr lang="tr-TR" b="1" dirty="0" smtClean="0">
                <a:solidFill>
                  <a:schemeClr val="tx1">
                    <a:lumMod val="75000"/>
                    <a:lumOff val="25000"/>
                  </a:schemeClr>
                </a:solidFill>
              </a:rPr>
              <a:t>Ocak 2015 tarihinde üretim başlamıştır.</a:t>
            </a:r>
            <a:endParaRPr lang="en-US" b="1" dirty="0">
              <a:solidFill>
                <a:schemeClr val="tx1">
                  <a:lumMod val="75000"/>
                  <a:lumOff val="25000"/>
                </a:schemeClr>
              </a:solidFill>
            </a:endParaRPr>
          </a:p>
          <a:p>
            <a:pPr marL="342900" indent="-342900" algn="just">
              <a:lnSpc>
                <a:spcPct val="105000"/>
              </a:lnSpc>
              <a:spcBef>
                <a:spcPct val="85000"/>
              </a:spcBef>
              <a:buFontTx/>
              <a:buBlip>
                <a:blip r:embed="rId2"/>
              </a:buBlip>
            </a:pPr>
            <a:r>
              <a:rPr lang="tr-TR" b="1" dirty="0">
                <a:solidFill>
                  <a:schemeClr val="tx1">
                    <a:lumMod val="75000"/>
                    <a:lumOff val="25000"/>
                  </a:schemeClr>
                </a:solidFill>
              </a:rPr>
              <a:t>Koza Altın İşletmeleri’nin </a:t>
            </a:r>
            <a:r>
              <a:rPr lang="tr-TR" b="1" dirty="0" smtClean="0">
                <a:solidFill>
                  <a:schemeClr val="tx1">
                    <a:lumMod val="75000"/>
                    <a:lumOff val="25000"/>
                  </a:schemeClr>
                </a:solidFill>
              </a:rPr>
              <a:t>yığın liçi yöntemi ile üretim yapan ilk işletmesidir.</a:t>
            </a:r>
            <a:endParaRPr lang="en-GB" b="1" dirty="0">
              <a:solidFill>
                <a:schemeClr val="tx1">
                  <a:lumMod val="75000"/>
                  <a:lumOff val="25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484784"/>
            <a:ext cx="4290137"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AutoShape 244"/>
          <p:cNvSpPr>
            <a:spLocks noChangeArrowheads="1"/>
          </p:cNvSpPr>
          <p:nvPr/>
        </p:nvSpPr>
        <p:spPr bwMode="gray">
          <a:xfrm>
            <a:off x="5361456" y="3530236"/>
            <a:ext cx="3143272" cy="330812"/>
          </a:xfrm>
          <a:prstGeom prst="roundRect">
            <a:avLst>
              <a:gd name="adj" fmla="val 50000"/>
            </a:avLst>
          </a:prstGeom>
          <a:solidFill>
            <a:srgbClr val="DB942C"/>
          </a:solidFill>
          <a:ln w="9525" algn="ctr">
            <a:noFill/>
            <a:round/>
            <a:headEnd/>
            <a:tailEnd/>
          </a:ln>
          <a:effectLst/>
        </p:spPr>
        <p:txBody>
          <a:bodyPr anchor="ctr"/>
          <a:lstStyle/>
          <a:p>
            <a:pPr algn="ctr">
              <a:defRPr/>
            </a:pPr>
            <a:r>
              <a:rPr lang="tr-TR" sz="1200" b="1" dirty="0">
                <a:solidFill>
                  <a:schemeClr val="bg1"/>
                </a:solidFill>
                <a:effectLst>
                  <a:outerShdw blurRad="38100" dist="38100" dir="2700000" algn="tl">
                    <a:srgbClr val="000000"/>
                  </a:outerShdw>
                </a:effectLst>
                <a:latin typeface="Arial" charset="0"/>
              </a:rPr>
              <a:t>Coğrafi Konum</a:t>
            </a:r>
            <a:endParaRPr lang="en-GB" sz="1200" b="1" baseline="30000" dirty="0">
              <a:solidFill>
                <a:schemeClr val="bg1"/>
              </a:solidFill>
              <a:effectLst>
                <a:outerShdw blurRad="38100" dist="38100" dir="2700000" algn="tl">
                  <a:srgbClr val="000000"/>
                </a:outerShdw>
              </a:effectLst>
              <a:latin typeface="Arial"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4512" y="4003020"/>
            <a:ext cx="4102018" cy="21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40021298"/>
      </p:ext>
    </p:extLst>
  </p:cSld>
  <p:clrMapOvr>
    <a:masterClrMapping/>
  </p:clrMapOvr>
  <p:transition spd="med">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4.jpg"/>
          <p:cNvPicPr>
            <a:picLocks noChangeAspect="1"/>
          </p:cNvPicPr>
          <p:nvPr/>
        </p:nvPicPr>
        <p:blipFill>
          <a:blip r:embed="rId2" cstate="print"/>
          <a:srcRect/>
          <a:stretch>
            <a:fillRect/>
          </a:stretch>
        </p:blipFill>
        <p:spPr bwMode="auto">
          <a:xfrm>
            <a:off x="1533525" y="0"/>
            <a:ext cx="7710488" cy="6858000"/>
          </a:xfrm>
          <a:prstGeom prst="rect">
            <a:avLst/>
          </a:prstGeom>
          <a:noFill/>
          <a:ln w="9525">
            <a:noFill/>
            <a:miter lim="800000"/>
            <a:headEnd/>
            <a:tailEnd/>
          </a:ln>
        </p:spPr>
      </p:pic>
      <p:pic>
        <p:nvPicPr>
          <p:cNvPr id="3" name="Resim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244012" cy="6858000"/>
          </a:xfrm>
          <a:prstGeom prst="rect">
            <a:avLst/>
          </a:prstGeom>
        </p:spPr>
      </p:pic>
      <p:sp>
        <p:nvSpPr>
          <p:cNvPr id="5" name="TextBox 4"/>
          <p:cNvSpPr txBox="1"/>
          <p:nvPr/>
        </p:nvSpPr>
        <p:spPr>
          <a:xfrm>
            <a:off x="749219" y="714375"/>
            <a:ext cx="2108269" cy="923330"/>
          </a:xfrm>
          <a:prstGeom prst="rect">
            <a:avLst/>
          </a:prstGeom>
          <a:noFill/>
        </p:spPr>
        <p:txBody>
          <a:bodyPr wrap="none">
            <a:spAutoFit/>
          </a:bodyPr>
          <a:lstStyle/>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Şirket</a:t>
            </a:r>
            <a:endParaRPr lang="tr-TR" sz="5400" b="1" dirty="0">
              <a:solidFill>
                <a:schemeClr val="tx1">
                  <a:lumMod val="85000"/>
                  <a:lumOff val="15000"/>
                </a:schemeClr>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078919249"/>
      </p:ext>
    </p:extLst>
  </p:cSld>
  <p:clrMapOvr>
    <a:masterClrMapping/>
  </p:clrMapOvr>
  <p:transition spd="med">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85661" y="3761020"/>
            <a:ext cx="3539328" cy="22275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6" name="Slide Number Placeholder 2"/>
          <p:cNvSpPr>
            <a:spLocks noGrp="1"/>
          </p:cNvSpPr>
          <p:nvPr>
            <p:ph type="sldNum" sz="quarter" idx="12"/>
          </p:nvPr>
        </p:nvSpPr>
        <p:spPr>
          <a:noFill/>
        </p:spPr>
        <p:txBody>
          <a:bodyPr/>
          <a:lstStyle/>
          <a:p>
            <a:fld id="{DB499B67-6EE2-4AC5-A006-0B7F092A4353}" type="slidenum">
              <a:rPr lang="tr-TR" smtClean="0">
                <a:latin typeface="Arial" pitchFamily="34" charset="0"/>
              </a:rPr>
              <a:pPr/>
              <a:t>20</a:t>
            </a:fld>
            <a:endParaRPr lang="tr-TR" dirty="0" smtClean="0">
              <a:latin typeface="Arial" pitchFamily="34" charset="0"/>
            </a:endParaRPr>
          </a:p>
        </p:txBody>
      </p:sp>
      <p:sp>
        <p:nvSpPr>
          <p:cNvPr id="6" name="Rectangle 4"/>
          <p:cNvSpPr txBox="1">
            <a:spLocks noChangeArrowheads="1"/>
          </p:cNvSpPr>
          <p:nvPr/>
        </p:nvSpPr>
        <p:spPr bwMode="gray">
          <a:xfrm>
            <a:off x="101467" y="1326696"/>
            <a:ext cx="5220642" cy="5115183"/>
          </a:xfrm>
          <a:prstGeom prst="rect">
            <a:avLst/>
          </a:prstGeom>
          <a:noFill/>
          <a:ln w="9525">
            <a:noFill/>
            <a:miter lim="800000"/>
            <a:headEnd/>
            <a:tailEnd/>
          </a:ln>
        </p:spPr>
        <p:txBody>
          <a:bodyPr wrap="square">
            <a:spAutoFit/>
          </a:bodyPr>
          <a:lstStyle/>
          <a:p>
            <a:pPr marL="342900" indent="-342900" algn="just">
              <a:spcBef>
                <a:spcPct val="48000"/>
              </a:spcBef>
              <a:buBlip>
                <a:blip r:embed="rId3"/>
              </a:buBlip>
              <a:defRPr/>
            </a:pPr>
            <a:r>
              <a:rPr lang="tr-TR" sz="1600" b="1" kern="0" dirty="0" smtClean="0">
                <a:solidFill>
                  <a:schemeClr val="tx1">
                    <a:lumMod val="75000"/>
                    <a:lumOff val="25000"/>
                  </a:schemeClr>
                </a:solidFill>
                <a:latin typeface="+mn-lt"/>
              </a:rPr>
              <a:t>Açık ocaktan elde edilen cevher Ovacık’a taşınarak işlenmiştir. Ovacık’a 80 km mesafededir.</a:t>
            </a:r>
          </a:p>
          <a:p>
            <a:pPr marL="342900" indent="-342900" algn="just">
              <a:spcBef>
                <a:spcPct val="48000"/>
              </a:spcBef>
              <a:buFontTx/>
              <a:buBlip>
                <a:blip r:embed="rId3"/>
              </a:buBlip>
              <a:defRPr/>
            </a:pPr>
            <a:r>
              <a:rPr lang="tr-TR" sz="1600" b="1" kern="0" dirty="0" smtClean="0">
                <a:solidFill>
                  <a:schemeClr val="tx1">
                    <a:lumMod val="75000"/>
                    <a:lumOff val="25000"/>
                  </a:schemeClr>
                </a:solidFill>
                <a:latin typeface="+mn-lt"/>
              </a:rPr>
              <a:t>Rezerv 9 tondur.</a:t>
            </a:r>
          </a:p>
          <a:p>
            <a:pPr marL="342900" indent="-342900" algn="just">
              <a:spcBef>
                <a:spcPct val="48000"/>
              </a:spcBef>
              <a:buBlip>
                <a:blip r:embed="rId3"/>
              </a:buBlip>
              <a:defRPr/>
            </a:pPr>
            <a:r>
              <a:rPr lang="tr-TR" sz="1600" b="1" kern="0" dirty="0" smtClean="0">
                <a:solidFill>
                  <a:schemeClr val="tx1">
                    <a:lumMod val="75000"/>
                    <a:lumOff val="25000"/>
                  </a:schemeClr>
                </a:solidFill>
                <a:latin typeface="+mn-lt"/>
              </a:rPr>
              <a:t>Madencilik faaliyetleri taşeron firmalar aracılığıyla gerçekleştirilmiştir.</a:t>
            </a:r>
            <a:endParaRPr lang="en-GB" sz="1600" b="1" kern="0" dirty="0" smtClean="0">
              <a:solidFill>
                <a:schemeClr val="tx1">
                  <a:lumMod val="75000"/>
                  <a:lumOff val="25000"/>
                </a:schemeClr>
              </a:solidFill>
              <a:latin typeface="+mn-lt"/>
            </a:endParaRPr>
          </a:p>
          <a:p>
            <a:pPr marL="342900" indent="-342900" algn="just">
              <a:spcBef>
                <a:spcPct val="48000"/>
              </a:spcBef>
              <a:buFontTx/>
              <a:buBlip>
                <a:blip r:embed="rId3"/>
              </a:buBlip>
              <a:defRPr/>
            </a:pPr>
            <a:r>
              <a:rPr lang="tr-TR" sz="1600" b="1" kern="0" dirty="0" smtClean="0">
                <a:solidFill>
                  <a:schemeClr val="tx1">
                    <a:lumMod val="75000"/>
                    <a:lumOff val="25000"/>
                  </a:schemeClr>
                </a:solidFill>
                <a:latin typeface="+mn-lt"/>
              </a:rPr>
              <a:t>Mart  2010’da cevher üretimi bitmiştir.</a:t>
            </a:r>
          </a:p>
          <a:p>
            <a:pPr marL="342900" indent="-342900" algn="just">
              <a:spcBef>
                <a:spcPct val="48000"/>
              </a:spcBef>
              <a:buFontTx/>
              <a:buBlip>
                <a:blip r:embed="rId3"/>
              </a:buBlip>
              <a:defRPr/>
            </a:pPr>
            <a:r>
              <a:rPr lang="tr-TR" sz="1600" b="1" kern="0" dirty="0" smtClean="0">
                <a:solidFill>
                  <a:schemeClr val="tx1">
                    <a:lumMod val="75000"/>
                    <a:lumOff val="25000"/>
                  </a:schemeClr>
                </a:solidFill>
                <a:latin typeface="+mn-lt"/>
              </a:rPr>
              <a:t>Kasım 2010’da ocakların doldurulması tamamlanmıştır.</a:t>
            </a:r>
          </a:p>
          <a:p>
            <a:pPr marL="342900" indent="-342900" algn="just">
              <a:spcBef>
                <a:spcPct val="48000"/>
              </a:spcBef>
              <a:buFontTx/>
              <a:buBlip>
                <a:blip r:embed="rId3"/>
              </a:buBlip>
              <a:defRPr/>
            </a:pPr>
            <a:r>
              <a:rPr lang="tr-TR" sz="1600" b="1" kern="0" dirty="0" smtClean="0">
                <a:solidFill>
                  <a:schemeClr val="tx1">
                    <a:lumMod val="75000"/>
                    <a:lumOff val="25000"/>
                  </a:schemeClr>
                </a:solidFill>
                <a:latin typeface="+mn-lt"/>
              </a:rPr>
              <a:t>Aralık 2010’da şirket mülkiyetindeki sahaların ağaçlandırılması tamamlanmış, Orman İşletme Müdürlüğü’ne ait sahalar Edremit Orman İşletme Müdürlüğü’ne teslim edilmiştir. Şirkete ait sahaya 2500 adet zeytin fidanı, orman arazilerine de 33.000 adet fıstıkçamı, kızılçam, iğde, akasya ve dişbudak fidanı dikilmiştir. Eski maden sahası, günümüzde bal ormanına dönmüştür.</a:t>
            </a:r>
            <a:endParaRPr lang="en-GB" sz="1600" b="1" kern="0" dirty="0">
              <a:solidFill>
                <a:schemeClr val="tx1">
                  <a:lumMod val="75000"/>
                  <a:lumOff val="25000"/>
                </a:schemeClr>
              </a:solidFill>
              <a:latin typeface="+mn-lt"/>
            </a:endParaRPr>
          </a:p>
        </p:txBody>
      </p:sp>
      <p:sp>
        <p:nvSpPr>
          <p:cNvPr id="15" name="TextBox 3"/>
          <p:cNvSpPr txBox="1">
            <a:spLocks noChangeArrowheads="1"/>
          </p:cNvSpPr>
          <p:nvPr/>
        </p:nvSpPr>
        <p:spPr bwMode="auto">
          <a:xfrm>
            <a:off x="142844" y="247091"/>
            <a:ext cx="4604658"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Havran Altın Madeni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pic>
        <p:nvPicPr>
          <p:cNvPr id="20" name="Picture 19" descr="1.Havran0nc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4112" y="1661913"/>
            <a:ext cx="3560877" cy="1878819"/>
          </a:xfrm>
          <a:prstGeom prst="rect">
            <a:avLst/>
          </a:prstGeom>
          <a:ln>
            <a:noFill/>
          </a:ln>
          <a:effectLst>
            <a:outerShdw blurRad="190500" algn="tl" rotWithShape="0">
              <a:srgbClr val="000000">
                <a:alpha val="70000"/>
              </a:srgbClr>
            </a:outerShdw>
          </a:effectLst>
        </p:spPr>
      </p:pic>
      <p:sp>
        <p:nvSpPr>
          <p:cNvPr id="22" name="TextBox 21"/>
          <p:cNvSpPr txBox="1"/>
          <p:nvPr/>
        </p:nvSpPr>
        <p:spPr>
          <a:xfrm>
            <a:off x="8549491" y="3246089"/>
            <a:ext cx="582211" cy="307777"/>
          </a:xfrm>
          <a:prstGeom prst="rect">
            <a:avLst/>
          </a:prstGeom>
          <a:noFill/>
        </p:spPr>
        <p:txBody>
          <a:bodyPr wrap="none" rtlCol="0">
            <a:spAutoFit/>
          </a:bodyPr>
          <a:lstStyle/>
          <a:p>
            <a:r>
              <a:rPr lang="tr-TR" sz="1400" b="1" dirty="0" smtClean="0"/>
              <a:t>2007</a:t>
            </a:r>
            <a:endParaRPr lang="tr-TR" sz="1400" b="1" dirty="0"/>
          </a:p>
        </p:txBody>
      </p:sp>
      <p:sp>
        <p:nvSpPr>
          <p:cNvPr id="23" name="TextBox 22"/>
          <p:cNvSpPr txBox="1"/>
          <p:nvPr/>
        </p:nvSpPr>
        <p:spPr>
          <a:xfrm>
            <a:off x="8566414" y="3730400"/>
            <a:ext cx="582211" cy="307777"/>
          </a:xfrm>
          <a:prstGeom prst="rect">
            <a:avLst/>
          </a:prstGeom>
          <a:noFill/>
        </p:spPr>
        <p:txBody>
          <a:bodyPr wrap="none" rtlCol="0">
            <a:spAutoFit/>
          </a:bodyPr>
          <a:lstStyle/>
          <a:p>
            <a:r>
              <a:rPr lang="tr-TR" sz="1400" b="1" dirty="0" smtClean="0"/>
              <a:t>2014</a:t>
            </a:r>
            <a:endParaRPr lang="tr-TR" sz="1400" b="1" dirty="0"/>
          </a:p>
        </p:txBody>
      </p:sp>
    </p:spTree>
  </p:cSld>
  <p:clrMapOvr>
    <a:masterClrMapping/>
  </p:clrMapOvr>
  <p:transition spd="med">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21</a:t>
            </a:fld>
            <a:endParaRPr lang="tr-TR"/>
          </a:p>
        </p:txBody>
      </p:sp>
      <p:sp>
        <p:nvSpPr>
          <p:cNvPr id="5" name="TextBox 3"/>
          <p:cNvSpPr txBox="1">
            <a:spLocks noChangeArrowheads="1"/>
          </p:cNvSpPr>
          <p:nvPr/>
        </p:nvSpPr>
        <p:spPr bwMode="auto">
          <a:xfrm>
            <a:off x="142844" y="247091"/>
            <a:ext cx="5938357"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Çoraklıktepe  Altın Madeni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10" name="Rectangle 4"/>
          <p:cNvSpPr txBox="1">
            <a:spLocks noChangeArrowheads="1"/>
          </p:cNvSpPr>
          <p:nvPr/>
        </p:nvSpPr>
        <p:spPr bwMode="gray">
          <a:xfrm>
            <a:off x="251520" y="1196752"/>
            <a:ext cx="8722775" cy="3017364"/>
          </a:xfrm>
          <a:prstGeom prst="rect">
            <a:avLst/>
          </a:prstGeom>
          <a:noFill/>
          <a:ln w="9525">
            <a:noFill/>
            <a:miter lim="800000"/>
            <a:headEnd/>
            <a:tailEnd/>
          </a:ln>
        </p:spPr>
        <p:txBody>
          <a:bodyPr wrap="square">
            <a:spAutoFit/>
          </a:bodyPr>
          <a:lstStyle/>
          <a:p>
            <a:pPr marL="342900" indent="-342900" algn="just">
              <a:spcBef>
                <a:spcPct val="48000"/>
              </a:spcBef>
              <a:buBlip>
                <a:blip r:embed="rId2"/>
              </a:buBlip>
              <a:defRPr/>
            </a:pPr>
            <a:r>
              <a:rPr lang="tr-TR" sz="1600" b="1" kern="0" dirty="0" smtClean="0">
                <a:solidFill>
                  <a:schemeClr val="tx1">
                    <a:lumMod val="75000"/>
                    <a:lumOff val="25000"/>
                  </a:schemeClr>
                </a:solidFill>
                <a:latin typeface="+mn-lt"/>
              </a:rPr>
              <a:t>Balıkesir’in Burhaniye ilçesi sınırları içerisindedir.</a:t>
            </a:r>
          </a:p>
          <a:p>
            <a:pPr marL="342900" indent="-342900" algn="just">
              <a:spcBef>
                <a:spcPct val="48000"/>
              </a:spcBef>
              <a:buBlip>
                <a:blip r:embed="rId2"/>
              </a:buBlip>
              <a:defRPr/>
            </a:pPr>
            <a:r>
              <a:rPr lang="tr-TR" sz="1600" b="1" kern="0" dirty="0" smtClean="0">
                <a:solidFill>
                  <a:schemeClr val="tx1">
                    <a:lumMod val="75000"/>
                    <a:lumOff val="25000"/>
                  </a:schemeClr>
                </a:solidFill>
                <a:latin typeface="+mn-lt"/>
              </a:rPr>
              <a:t>Satınalma yolu ile şirket bünyesine geçmiştir.</a:t>
            </a:r>
          </a:p>
          <a:p>
            <a:pPr marL="342900" indent="-342900" algn="just">
              <a:spcBef>
                <a:spcPct val="48000"/>
              </a:spcBef>
              <a:buFontTx/>
              <a:buBlip>
                <a:blip r:embed="rId2"/>
              </a:buBlip>
              <a:defRPr/>
            </a:pPr>
            <a:r>
              <a:rPr lang="tr-TR" sz="1600" b="1" kern="0" dirty="0" smtClean="0">
                <a:solidFill>
                  <a:schemeClr val="tx1">
                    <a:lumMod val="75000"/>
                    <a:lumOff val="25000"/>
                  </a:schemeClr>
                </a:solidFill>
              </a:rPr>
              <a:t>Cevher </a:t>
            </a:r>
            <a:r>
              <a:rPr lang="tr-TR" sz="1600" b="1" kern="0" dirty="0">
                <a:solidFill>
                  <a:schemeClr val="tx1">
                    <a:lumMod val="75000"/>
                    <a:lumOff val="25000"/>
                  </a:schemeClr>
                </a:solidFill>
              </a:rPr>
              <a:t>açık ocak </a:t>
            </a:r>
            <a:r>
              <a:rPr lang="tr-TR" sz="1600" b="1" kern="0" dirty="0" smtClean="0">
                <a:solidFill>
                  <a:schemeClr val="tx1">
                    <a:lumMod val="75000"/>
                    <a:lumOff val="25000"/>
                  </a:schemeClr>
                </a:solidFill>
              </a:rPr>
              <a:t>faaliyeti ile </a:t>
            </a:r>
            <a:r>
              <a:rPr lang="tr-TR" sz="1600" b="1" kern="0" dirty="0">
                <a:solidFill>
                  <a:schemeClr val="tx1">
                    <a:lumMod val="75000"/>
                    <a:lumOff val="25000"/>
                  </a:schemeClr>
                </a:solidFill>
              </a:rPr>
              <a:t>elde edilerek </a:t>
            </a:r>
            <a:r>
              <a:rPr lang="tr-TR" sz="1600" b="1" kern="0" dirty="0" smtClean="0">
                <a:solidFill>
                  <a:schemeClr val="tx1">
                    <a:lumMod val="75000"/>
                    <a:lumOff val="25000"/>
                  </a:schemeClr>
                </a:solidFill>
              </a:rPr>
              <a:t>Ovacık’a taşınmakta ve burada işlenmektedir.</a:t>
            </a:r>
          </a:p>
          <a:p>
            <a:pPr marL="342900" indent="-342900" algn="just">
              <a:spcBef>
                <a:spcPct val="48000"/>
              </a:spcBef>
              <a:buBlip>
                <a:blip r:embed="rId2"/>
              </a:buBlip>
              <a:defRPr/>
            </a:pPr>
            <a:r>
              <a:rPr lang="tr-TR" sz="1600" b="1" kern="0" dirty="0">
                <a:solidFill>
                  <a:schemeClr val="tx1">
                    <a:lumMod val="75000"/>
                    <a:lumOff val="25000"/>
                  </a:schemeClr>
                </a:solidFill>
                <a:latin typeface="+mn-lt"/>
              </a:rPr>
              <a:t>Ovacık’a 100 km mesafededir.</a:t>
            </a:r>
          </a:p>
          <a:p>
            <a:pPr marL="342900" indent="-342900" algn="just">
              <a:spcBef>
                <a:spcPct val="48000"/>
              </a:spcBef>
              <a:buFontTx/>
              <a:buBlip>
                <a:blip r:embed="rId2"/>
              </a:buBlip>
              <a:defRPr/>
            </a:pPr>
            <a:r>
              <a:rPr lang="tr-TR" sz="1600" b="1" kern="0" dirty="0" smtClean="0">
                <a:solidFill>
                  <a:schemeClr val="tx1">
                    <a:lumMod val="75000"/>
                    <a:lumOff val="25000"/>
                  </a:schemeClr>
                </a:solidFill>
              </a:rPr>
              <a:t>Mart 2013’de faaliyete başlamıştır.</a:t>
            </a:r>
          </a:p>
          <a:p>
            <a:pPr marL="342900" indent="-342900" algn="just">
              <a:spcBef>
                <a:spcPct val="48000"/>
              </a:spcBef>
              <a:buFontTx/>
              <a:buBlip>
                <a:blip r:embed="rId2"/>
              </a:buBlip>
              <a:defRPr/>
            </a:pPr>
            <a:r>
              <a:rPr lang="tr-TR" sz="1600" b="1" kern="0" dirty="0" smtClean="0">
                <a:solidFill>
                  <a:schemeClr val="tx1">
                    <a:lumMod val="75000"/>
                    <a:lumOff val="25000"/>
                  </a:schemeClr>
                </a:solidFill>
              </a:rPr>
              <a:t>Haziran 2014’te faaliyet tamamlanmıştır.</a:t>
            </a:r>
            <a:endParaRPr lang="tr-TR" sz="1600" b="1" kern="0" dirty="0">
              <a:solidFill>
                <a:schemeClr val="tx1">
                  <a:lumMod val="75000"/>
                  <a:lumOff val="25000"/>
                </a:schemeClr>
              </a:solidFill>
            </a:endParaRPr>
          </a:p>
          <a:p>
            <a:pPr marL="342900" indent="-342900" algn="just">
              <a:spcBef>
                <a:spcPct val="48000"/>
              </a:spcBef>
              <a:buFontTx/>
              <a:buBlip>
                <a:blip r:embed="rId2"/>
              </a:buBlip>
              <a:defRPr/>
            </a:pPr>
            <a:r>
              <a:rPr lang="tr-TR" sz="1600" b="1" kern="0" dirty="0" smtClean="0">
                <a:solidFill>
                  <a:schemeClr val="tx1">
                    <a:lumMod val="75000"/>
                    <a:lumOff val="25000"/>
                  </a:schemeClr>
                </a:solidFill>
              </a:rPr>
              <a:t>2014’te başlayan doğaya yeniden kazandırma çalışmaları sürmektedir. Bu güne kadar sahaya </a:t>
            </a:r>
            <a:r>
              <a:rPr lang="tr-TR" sz="1600" b="1" kern="0" dirty="0">
                <a:solidFill>
                  <a:schemeClr val="tx1">
                    <a:lumMod val="75000"/>
                    <a:lumOff val="25000"/>
                  </a:schemeClr>
                </a:solidFill>
              </a:rPr>
              <a:t>7500 adet </a:t>
            </a:r>
            <a:r>
              <a:rPr lang="tr-TR" sz="1600" b="1" kern="0" dirty="0" smtClean="0">
                <a:solidFill>
                  <a:schemeClr val="tx1">
                    <a:lumMod val="75000"/>
                    <a:lumOff val="25000"/>
                  </a:schemeClr>
                </a:solidFill>
              </a:rPr>
              <a:t>zeytin ve incir fidan dikilmiştir.</a:t>
            </a: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1560" y="4344882"/>
            <a:ext cx="3794078" cy="2266189"/>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0032" y="4344882"/>
            <a:ext cx="3864994" cy="2266189"/>
          </a:xfrm>
          <a:prstGeom prst="rect">
            <a:avLst/>
          </a:prstGeom>
        </p:spPr>
      </p:pic>
      <p:sp>
        <p:nvSpPr>
          <p:cNvPr id="7" name="TextBox 6"/>
          <p:cNvSpPr txBox="1"/>
          <p:nvPr/>
        </p:nvSpPr>
        <p:spPr>
          <a:xfrm>
            <a:off x="4918730" y="4344882"/>
            <a:ext cx="582211" cy="307777"/>
          </a:xfrm>
          <a:prstGeom prst="rect">
            <a:avLst/>
          </a:prstGeom>
          <a:noFill/>
        </p:spPr>
        <p:txBody>
          <a:bodyPr wrap="none" rtlCol="0">
            <a:spAutoFit/>
          </a:bodyPr>
          <a:lstStyle/>
          <a:p>
            <a:r>
              <a:rPr lang="tr-TR" sz="1400" b="1" dirty="0" smtClean="0"/>
              <a:t>2015</a:t>
            </a:r>
            <a:endParaRPr lang="tr-TR" sz="1400" b="1" dirty="0"/>
          </a:p>
        </p:txBody>
      </p:sp>
      <p:sp>
        <p:nvSpPr>
          <p:cNvPr id="8" name="TextBox 7"/>
          <p:cNvSpPr txBox="1"/>
          <p:nvPr/>
        </p:nvSpPr>
        <p:spPr>
          <a:xfrm>
            <a:off x="3707904" y="4344882"/>
            <a:ext cx="582211" cy="307777"/>
          </a:xfrm>
          <a:prstGeom prst="rect">
            <a:avLst/>
          </a:prstGeom>
          <a:noFill/>
        </p:spPr>
        <p:txBody>
          <a:bodyPr wrap="none" rtlCol="0">
            <a:spAutoFit/>
          </a:bodyPr>
          <a:lstStyle/>
          <a:p>
            <a:r>
              <a:rPr lang="tr-TR" sz="1400" b="1" dirty="0" smtClean="0">
                <a:solidFill>
                  <a:schemeClr val="bg1"/>
                </a:solidFill>
              </a:rPr>
              <a:t>2013</a:t>
            </a:r>
            <a:endParaRPr lang="tr-TR" sz="1400" b="1" dirty="0">
              <a:solidFill>
                <a:schemeClr val="bg1"/>
              </a:solidFill>
            </a:endParaRPr>
          </a:p>
        </p:txBody>
      </p:sp>
    </p:spTree>
    <p:extLst>
      <p:ext uri="{BB962C8B-B14F-4D97-AF65-F5344CB8AC3E}">
        <p14:creationId xmlns:p14="http://schemas.microsoft.com/office/powerpoint/2010/main" val="1827311166"/>
      </p:ext>
    </p:extLst>
  </p:cSld>
  <p:clrMapOvr>
    <a:masterClrMapping/>
  </p:clrMapOvr>
  <p:transition spd="med">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3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2915" y="0"/>
            <a:ext cx="7821613" cy="6858000"/>
          </a:xfrm>
          <a:prstGeom prst="rect">
            <a:avLst/>
          </a:prstGeom>
          <a:noFill/>
          <a:ln w="9525">
            <a:noFill/>
            <a:miter lim="800000"/>
            <a:headEnd/>
            <a:tailEnd/>
          </a:ln>
        </p:spPr>
      </p:pic>
      <p:pic>
        <p:nvPicPr>
          <p:cNvPr id="6" name="Resim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85"/>
            <a:ext cx="9324528" cy="6858000"/>
          </a:xfrm>
          <a:prstGeom prst="rect">
            <a:avLst/>
          </a:prstGeom>
        </p:spPr>
      </p:pic>
      <p:sp>
        <p:nvSpPr>
          <p:cNvPr id="5" name="TextBox 4"/>
          <p:cNvSpPr txBox="1"/>
          <p:nvPr/>
        </p:nvSpPr>
        <p:spPr>
          <a:xfrm>
            <a:off x="285750" y="571500"/>
            <a:ext cx="3224213" cy="1754188"/>
          </a:xfrm>
          <a:prstGeom prst="rect">
            <a:avLst/>
          </a:prstGeom>
          <a:noFill/>
        </p:spPr>
        <p:txBody>
          <a:bodyPr wrap="none">
            <a:spAutoFit/>
          </a:bodyPr>
          <a:lstStyle/>
          <a:p>
            <a:pPr>
              <a:defRPr/>
            </a:pPr>
            <a:r>
              <a:rPr lang="tr-TR" sz="5400" b="1" dirty="0">
                <a:solidFill>
                  <a:schemeClr val="tx1">
                    <a:lumMod val="85000"/>
                    <a:lumOff val="15000"/>
                  </a:schemeClr>
                </a:solidFill>
                <a:effectLst>
                  <a:outerShdw blurRad="38100" dist="38100" dir="2700000" algn="tl">
                    <a:srgbClr val="000000">
                      <a:alpha val="43137"/>
                    </a:srgbClr>
                  </a:outerShdw>
                </a:effectLst>
                <a:latin typeface="Arial" charset="0"/>
              </a:rPr>
              <a:t>Çevre</a:t>
            </a:r>
          </a:p>
          <a:p>
            <a:pPr>
              <a:defRPr/>
            </a:pPr>
            <a:r>
              <a:rPr lang="tr-TR" sz="5400" b="1" dirty="0">
                <a:solidFill>
                  <a:schemeClr val="tx1">
                    <a:lumMod val="85000"/>
                    <a:lumOff val="15000"/>
                  </a:schemeClr>
                </a:solidFill>
                <a:effectLst>
                  <a:outerShdw blurRad="38100" dist="38100" dir="2700000" algn="tl">
                    <a:srgbClr val="000000">
                      <a:alpha val="43137"/>
                    </a:srgbClr>
                  </a:outerShdw>
                </a:effectLst>
                <a:latin typeface="Arial" charset="0"/>
              </a:rPr>
              <a:t>Politikası</a:t>
            </a:r>
          </a:p>
        </p:txBody>
      </p:sp>
    </p:spTree>
    <p:extLst>
      <p:ext uri="{BB962C8B-B14F-4D97-AF65-F5344CB8AC3E}">
        <p14:creationId xmlns:p14="http://schemas.microsoft.com/office/powerpoint/2010/main" val="625588741"/>
      </p:ext>
    </p:extLst>
  </p:cSld>
  <p:clrMapOvr>
    <a:masterClrMapping/>
  </p:clrMapOvr>
  <p:transition spd="med">
    <p:strip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2"/>
          <p:cNvSpPr>
            <a:spLocks noGrp="1"/>
          </p:cNvSpPr>
          <p:nvPr>
            <p:ph type="sldNum" sz="quarter" idx="12"/>
          </p:nvPr>
        </p:nvSpPr>
        <p:spPr>
          <a:noFill/>
        </p:spPr>
        <p:txBody>
          <a:bodyPr/>
          <a:lstStyle/>
          <a:p>
            <a:fld id="{9F580F48-2201-4D1A-B4FD-11C14DAD09DE}" type="slidenum">
              <a:rPr lang="tr-TR" smtClean="0">
                <a:latin typeface="Arial" pitchFamily="34" charset="0"/>
              </a:rPr>
              <a:pPr/>
              <a:t>23</a:t>
            </a:fld>
            <a:endParaRPr lang="tr-TR" smtClean="0">
              <a:latin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32700869"/>
              </p:ext>
            </p:extLst>
          </p:nvPr>
        </p:nvGraphicFramePr>
        <p:xfrm>
          <a:off x="428596" y="1857364"/>
          <a:ext cx="8358246" cy="4429156"/>
        </p:xfrm>
        <a:graphic>
          <a:graphicData uri="http://schemas.openxmlformats.org/drawingml/2006/table">
            <a:tbl>
              <a:tblPr/>
              <a:tblGrid>
                <a:gridCol w="4179123"/>
                <a:gridCol w="4179123"/>
              </a:tblGrid>
              <a:tr h="391095">
                <a:tc>
                  <a:txBody>
                    <a:bodyPr/>
                    <a:lstStyle/>
                    <a:p>
                      <a:pPr algn="ctr">
                        <a:lnSpc>
                          <a:spcPct val="150000"/>
                        </a:lnSpc>
                        <a:spcBef>
                          <a:spcPts val="400"/>
                        </a:spcBef>
                        <a:spcAft>
                          <a:spcPts val="0"/>
                        </a:spcAft>
                      </a:pPr>
                      <a:r>
                        <a:rPr lang="tr-TR" sz="1400" b="1" dirty="0">
                          <a:solidFill>
                            <a:schemeClr val="tx1">
                              <a:lumMod val="75000"/>
                              <a:lumOff val="25000"/>
                            </a:schemeClr>
                          </a:solidFill>
                          <a:latin typeface="Arial"/>
                          <a:ea typeface="Times New Roman"/>
                          <a:cs typeface="Times New Roman"/>
                        </a:rPr>
                        <a:t>AB direktifleri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400"/>
                        </a:spcBef>
                        <a:spcAft>
                          <a:spcPts val="0"/>
                        </a:spcAft>
                      </a:pPr>
                      <a:r>
                        <a:rPr lang="tr-TR" sz="1400" b="1" dirty="0">
                          <a:solidFill>
                            <a:schemeClr val="tx1">
                              <a:lumMod val="75000"/>
                              <a:lumOff val="25000"/>
                            </a:schemeClr>
                          </a:solidFill>
                          <a:latin typeface="Arial"/>
                          <a:ea typeface="Times New Roman"/>
                          <a:cs typeface="Times New Roman"/>
                        </a:rPr>
                        <a:t>Ovacık Altın Madeni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505">
                <a:tc>
                  <a:txBody>
                    <a:bodyPr/>
                    <a:lstStyle/>
                    <a:p>
                      <a:pPr algn="just">
                        <a:lnSpc>
                          <a:spcPct val="100000"/>
                        </a:lnSpc>
                        <a:spcBef>
                          <a:spcPts val="1200"/>
                        </a:spcBef>
                        <a:spcAft>
                          <a:spcPts val="0"/>
                        </a:spcAft>
                      </a:pPr>
                      <a:r>
                        <a:rPr lang="tr-TR" sz="1200" b="1" dirty="0">
                          <a:solidFill>
                            <a:schemeClr val="tx1">
                              <a:lumMod val="75000"/>
                              <a:lumOff val="25000"/>
                            </a:schemeClr>
                          </a:solidFill>
                          <a:latin typeface="Arial"/>
                          <a:ea typeface="Times New Roman"/>
                          <a:cs typeface="Times New Roman"/>
                        </a:rPr>
                        <a:t>Atık havuzuna deşarj edilen atıktaki siyanür konsantrasyonu </a:t>
                      </a:r>
                      <a:r>
                        <a:rPr lang="tr-TR" sz="1200" b="1" dirty="0" smtClean="0">
                          <a:solidFill>
                            <a:schemeClr val="tx1">
                              <a:lumMod val="75000"/>
                              <a:lumOff val="25000"/>
                            </a:schemeClr>
                          </a:solidFill>
                          <a:latin typeface="Arial"/>
                          <a:ea typeface="Times New Roman"/>
                          <a:cs typeface="Times New Roman"/>
                        </a:rPr>
                        <a:t>10 mg/lt’yi </a:t>
                      </a:r>
                      <a:r>
                        <a:rPr lang="tr-TR" sz="1200" b="1" dirty="0">
                          <a:solidFill>
                            <a:schemeClr val="tx1">
                              <a:lumMod val="75000"/>
                              <a:lumOff val="25000"/>
                            </a:schemeClr>
                          </a:solidFill>
                          <a:latin typeface="Arial"/>
                          <a:ea typeface="Times New Roman"/>
                          <a:cs typeface="Times New Roman"/>
                        </a:rPr>
                        <a:t>geçmeyecektir.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tr-TR" sz="1200" b="1" dirty="0">
                          <a:solidFill>
                            <a:schemeClr val="tx1">
                              <a:lumMod val="75000"/>
                              <a:lumOff val="25000"/>
                            </a:schemeClr>
                          </a:solidFill>
                          <a:latin typeface="Arial"/>
                          <a:ea typeface="Times New Roman"/>
                          <a:cs typeface="Times New Roman"/>
                        </a:rPr>
                        <a:t>Ovacık Altın </a:t>
                      </a:r>
                      <a:r>
                        <a:rPr lang="tr-TR" sz="1200" b="1" dirty="0" smtClean="0">
                          <a:solidFill>
                            <a:schemeClr val="tx1">
                              <a:lumMod val="75000"/>
                              <a:lumOff val="25000"/>
                            </a:schemeClr>
                          </a:solidFill>
                          <a:latin typeface="Arial"/>
                          <a:ea typeface="Times New Roman"/>
                          <a:cs typeface="Times New Roman"/>
                        </a:rPr>
                        <a:t>Madeni’nde</a:t>
                      </a:r>
                      <a:r>
                        <a:rPr lang="tr-TR" sz="1200" b="1" baseline="0" dirty="0" smtClean="0">
                          <a:solidFill>
                            <a:schemeClr val="tx1">
                              <a:lumMod val="75000"/>
                              <a:lumOff val="25000"/>
                            </a:schemeClr>
                          </a:solidFill>
                          <a:latin typeface="Arial"/>
                          <a:ea typeface="Times New Roman"/>
                          <a:cs typeface="Times New Roman"/>
                        </a:rPr>
                        <a:t> atık havuzuna deşarj edilen atıktaki siyanür oranı </a:t>
                      </a:r>
                      <a:r>
                        <a:rPr lang="tr-TR" sz="1200" b="1" dirty="0" smtClean="0">
                          <a:solidFill>
                            <a:schemeClr val="tx1">
                              <a:lumMod val="75000"/>
                              <a:lumOff val="25000"/>
                            </a:schemeClr>
                          </a:solidFill>
                          <a:latin typeface="Arial"/>
                          <a:ea typeface="Times New Roman"/>
                          <a:cs typeface="Times New Roman"/>
                        </a:rPr>
                        <a:t>0.2 mg/lt’dir</a:t>
                      </a:r>
                      <a:r>
                        <a:rPr lang="tr-TR" sz="1200" b="1" dirty="0">
                          <a:solidFill>
                            <a:schemeClr val="tx1">
                              <a:lumMod val="75000"/>
                              <a:lumOff val="25000"/>
                            </a:schemeClr>
                          </a:solidFill>
                          <a:latin typeface="Arial"/>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972">
                <a:tc>
                  <a:txBody>
                    <a:bodyPr/>
                    <a:lstStyle/>
                    <a:p>
                      <a:pPr algn="just">
                        <a:lnSpc>
                          <a:spcPct val="100000"/>
                        </a:lnSpc>
                        <a:spcBef>
                          <a:spcPts val="0"/>
                        </a:spcBef>
                        <a:spcAft>
                          <a:spcPts val="0"/>
                        </a:spcAft>
                      </a:pPr>
                      <a:r>
                        <a:rPr lang="tr-TR" sz="1200" b="1" dirty="0">
                          <a:solidFill>
                            <a:schemeClr val="tx1">
                              <a:lumMod val="75000"/>
                              <a:lumOff val="25000"/>
                            </a:schemeClr>
                          </a:solidFill>
                          <a:latin typeface="Arial"/>
                          <a:ea typeface="Times New Roman"/>
                          <a:cs typeface="Times New Roman"/>
                        </a:rPr>
                        <a:t>Atık depolama tesislerinin inşası ve yönetiminde “Mevcut En İyi Teknikler” (BAT) uygulanmak zorundadır.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tr-TR" sz="1200" b="1" dirty="0">
                          <a:solidFill>
                            <a:schemeClr val="tx1">
                              <a:lumMod val="75000"/>
                              <a:lumOff val="25000"/>
                            </a:schemeClr>
                          </a:solidFill>
                          <a:latin typeface="Arial"/>
                          <a:ea typeface="Times New Roman"/>
                          <a:cs typeface="Times New Roman"/>
                        </a:rPr>
                        <a:t>“Mevcut En İyi Teknikler” (BAT) referans kitabında Ovacık, AB üyesi ülkelere örnek gösterilmiştir.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986">
                <a:tc>
                  <a:txBody>
                    <a:bodyPr/>
                    <a:lstStyle/>
                    <a:p>
                      <a:pPr algn="just">
                        <a:lnSpc>
                          <a:spcPct val="150000"/>
                        </a:lnSpc>
                        <a:spcBef>
                          <a:spcPts val="600"/>
                        </a:spcBef>
                        <a:spcAft>
                          <a:spcPts val="0"/>
                        </a:spcAft>
                      </a:pPr>
                      <a:r>
                        <a:rPr lang="tr-TR" sz="1200" b="1" dirty="0">
                          <a:solidFill>
                            <a:schemeClr val="tx1">
                              <a:lumMod val="75000"/>
                              <a:lumOff val="25000"/>
                            </a:schemeClr>
                          </a:solidFill>
                          <a:latin typeface="Arial"/>
                          <a:ea typeface="Times New Roman"/>
                          <a:cs typeface="Times New Roman"/>
                        </a:rPr>
                        <a:t>Atık yönetim planı hazırlanması esastır.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tr-TR" sz="1200" b="1" dirty="0">
                          <a:solidFill>
                            <a:schemeClr val="tx1">
                              <a:lumMod val="75000"/>
                              <a:lumOff val="25000"/>
                            </a:schemeClr>
                          </a:solidFill>
                          <a:latin typeface="Arial"/>
                          <a:ea typeface="Times New Roman"/>
                          <a:cs typeface="Times New Roman"/>
                        </a:rPr>
                        <a:t>Atık yönetim planı mevcuttur.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986">
                <a:tc>
                  <a:txBody>
                    <a:bodyPr/>
                    <a:lstStyle/>
                    <a:p>
                      <a:pPr algn="just">
                        <a:lnSpc>
                          <a:spcPct val="150000"/>
                        </a:lnSpc>
                        <a:spcBef>
                          <a:spcPts val="600"/>
                        </a:spcBef>
                        <a:spcAft>
                          <a:spcPts val="0"/>
                        </a:spcAft>
                      </a:pPr>
                      <a:r>
                        <a:rPr lang="tr-TR" sz="1200" b="1" dirty="0">
                          <a:solidFill>
                            <a:schemeClr val="tx1">
                              <a:lumMod val="75000"/>
                              <a:lumOff val="25000"/>
                            </a:schemeClr>
                          </a:solidFill>
                          <a:latin typeface="Arial"/>
                          <a:ea typeface="Times New Roman"/>
                          <a:cs typeface="Times New Roman"/>
                        </a:rPr>
                        <a:t>Acil durum planı hazırlanması esastır.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tr-TR" sz="1200" b="1" dirty="0">
                          <a:solidFill>
                            <a:schemeClr val="tx1">
                              <a:lumMod val="75000"/>
                              <a:lumOff val="25000"/>
                            </a:schemeClr>
                          </a:solidFill>
                          <a:latin typeface="Arial"/>
                          <a:ea typeface="Times New Roman"/>
                          <a:cs typeface="Times New Roman"/>
                        </a:rPr>
                        <a:t>Acil durum planı mevcuttur.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040">
                <a:tc>
                  <a:txBody>
                    <a:bodyPr/>
                    <a:lstStyle/>
                    <a:p>
                      <a:pPr algn="just">
                        <a:lnSpc>
                          <a:spcPct val="100000"/>
                        </a:lnSpc>
                        <a:spcBef>
                          <a:spcPts val="0"/>
                        </a:spcBef>
                        <a:spcAft>
                          <a:spcPts val="0"/>
                        </a:spcAft>
                      </a:pPr>
                      <a:r>
                        <a:rPr lang="tr-TR" sz="1200" b="1" dirty="0">
                          <a:solidFill>
                            <a:schemeClr val="tx1">
                              <a:lumMod val="75000"/>
                              <a:lumOff val="25000"/>
                            </a:schemeClr>
                          </a:solidFill>
                          <a:latin typeface="Arial"/>
                          <a:ea typeface="Times New Roman"/>
                          <a:cs typeface="Times New Roman"/>
                        </a:rPr>
                        <a:t>Tesisin kapanması ve kapatma sonrası izlenmesi dönemine ait parasal garanti temin edilmelidir.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tr-TR" sz="1200" b="1" dirty="0">
                          <a:solidFill>
                            <a:schemeClr val="tx1">
                              <a:lumMod val="75000"/>
                              <a:lumOff val="25000"/>
                            </a:schemeClr>
                          </a:solidFill>
                          <a:latin typeface="Arial"/>
                          <a:ea typeface="Times New Roman"/>
                          <a:cs typeface="Times New Roman"/>
                        </a:rPr>
                        <a:t>Konuyla ilgili Çevre Bakanlığı’na verilmiş taahhütname mevcuttur.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0600">
                <a:tc>
                  <a:txBody>
                    <a:bodyPr/>
                    <a:lstStyle/>
                    <a:p>
                      <a:pPr algn="just">
                        <a:lnSpc>
                          <a:spcPct val="100000"/>
                        </a:lnSpc>
                        <a:spcBef>
                          <a:spcPts val="0"/>
                        </a:spcBef>
                        <a:spcAft>
                          <a:spcPts val="0"/>
                        </a:spcAft>
                      </a:pPr>
                      <a:r>
                        <a:rPr lang="tr-TR" sz="1200" b="1" dirty="0">
                          <a:solidFill>
                            <a:schemeClr val="tx1">
                              <a:lumMod val="75000"/>
                              <a:lumOff val="25000"/>
                            </a:schemeClr>
                          </a:solidFill>
                          <a:latin typeface="Arial"/>
                          <a:ea typeface="Times New Roman"/>
                          <a:cs typeface="Times New Roman"/>
                        </a:rPr>
                        <a:t>Risk değerlendirmesi raporu ile tesisin potansiyel tehlike sınıfı belirlenmelidir. Tesisin nasıl ve ne zaman kapatılacağı, kapatma sonrası işletmecinin yükümlülükleri belirlenmelidir.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tr-TR" sz="1200" b="1" dirty="0">
                          <a:solidFill>
                            <a:schemeClr val="tx1">
                              <a:lumMod val="75000"/>
                              <a:lumOff val="25000"/>
                            </a:schemeClr>
                          </a:solidFill>
                          <a:latin typeface="Arial"/>
                          <a:ea typeface="Times New Roman"/>
                          <a:cs typeface="Times New Roman"/>
                        </a:rPr>
                        <a:t>Risk değerlendirme raporu ve maden kapatma planı mevcuttur.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972">
                <a:tc>
                  <a:txBody>
                    <a:bodyPr/>
                    <a:lstStyle/>
                    <a:p>
                      <a:pPr algn="just">
                        <a:lnSpc>
                          <a:spcPct val="100000"/>
                        </a:lnSpc>
                        <a:spcBef>
                          <a:spcPts val="0"/>
                        </a:spcBef>
                        <a:spcAft>
                          <a:spcPts val="0"/>
                        </a:spcAft>
                      </a:pPr>
                      <a:r>
                        <a:rPr lang="tr-TR" sz="1200" b="1" dirty="0">
                          <a:solidFill>
                            <a:schemeClr val="tx1">
                              <a:lumMod val="75000"/>
                              <a:lumOff val="25000"/>
                            </a:schemeClr>
                          </a:solidFill>
                          <a:latin typeface="Arial"/>
                          <a:ea typeface="Times New Roman"/>
                          <a:cs typeface="Times New Roman"/>
                        </a:rPr>
                        <a:t>Uzman yetkililerden oluşan bir denetim sistemi kurulmalıdır.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tr-TR" sz="1200" b="1" dirty="0">
                          <a:solidFill>
                            <a:schemeClr val="tx1">
                              <a:lumMod val="75000"/>
                              <a:lumOff val="25000"/>
                            </a:schemeClr>
                          </a:solidFill>
                          <a:latin typeface="Arial"/>
                          <a:ea typeface="Times New Roman"/>
                          <a:cs typeface="Times New Roman"/>
                        </a:rPr>
                        <a:t>İzmir Valiliği tarafından oluşturulan, ilgili birimlerden temsilcilerin bulunduğu bağımsız İzleme-Denetleme Komisyonu her ay Ovacık’ı denetlemektedir.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1" name="Rectangle 1"/>
          <p:cNvSpPr>
            <a:spLocks noChangeArrowheads="1"/>
          </p:cNvSpPr>
          <p:nvPr/>
        </p:nvSpPr>
        <p:spPr bwMode="auto">
          <a:xfrm>
            <a:off x="214282" y="1252823"/>
            <a:ext cx="878687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Times New Roman" pitchFamily="18" charset="0"/>
              </a:rPr>
              <a:t>AB Madencilik Atıkları Direktif Taslağında Avrupa Birliği üyesi ülkelerin uymak zorunda olduğu temel şartlar belirlenmiştir.  Bu şartlar Ovacık Altın Madeni ile karşılaştırıldığında;</a:t>
            </a:r>
            <a:endParaRPr kumimoji="0" lang="tr-TR" sz="1200" b="0" i="0" u="none" strike="noStrike" cap="none" normalizeH="0" baseline="0" dirty="0" smtClean="0">
              <a:ln>
                <a:noFill/>
              </a:ln>
              <a:solidFill>
                <a:schemeClr val="tx1">
                  <a:lumMod val="75000"/>
                  <a:lumOff val="25000"/>
                </a:schemeClr>
              </a:solidFill>
              <a:effectLst/>
              <a:latin typeface="Arial" pitchFamily="34" charset="0"/>
            </a:endParaRPr>
          </a:p>
        </p:txBody>
      </p:sp>
      <p:sp>
        <p:nvSpPr>
          <p:cNvPr id="8" name="TextBox 3"/>
          <p:cNvSpPr txBox="1">
            <a:spLocks noChangeArrowheads="1"/>
          </p:cNvSpPr>
          <p:nvPr/>
        </p:nvSpPr>
        <p:spPr bwMode="auto">
          <a:xfrm>
            <a:off x="142844" y="247091"/>
            <a:ext cx="5545108"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Çevre Politikası - Ovacık</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ransition spd="med">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2"/>
          <p:cNvSpPr>
            <a:spLocks noGrp="1"/>
          </p:cNvSpPr>
          <p:nvPr>
            <p:ph type="sldNum" sz="quarter" idx="12"/>
          </p:nvPr>
        </p:nvSpPr>
        <p:spPr>
          <a:noFill/>
        </p:spPr>
        <p:txBody>
          <a:bodyPr/>
          <a:lstStyle/>
          <a:p>
            <a:fld id="{8B9E3CC3-7FEF-4056-8293-D3961332D6BD}" type="slidenum">
              <a:rPr lang="tr-TR" smtClean="0">
                <a:latin typeface="Arial" pitchFamily="34" charset="0"/>
              </a:rPr>
              <a:pPr/>
              <a:t>24</a:t>
            </a:fld>
            <a:endParaRPr lang="tr-TR" smtClean="0">
              <a:latin typeface="Arial" pitchFamily="34" charset="0"/>
            </a:endParaRPr>
          </a:p>
        </p:txBody>
      </p:sp>
      <p:sp>
        <p:nvSpPr>
          <p:cNvPr id="61446" name="Text Box 13"/>
          <p:cNvSpPr txBox="1">
            <a:spLocks noChangeArrowheads="1"/>
          </p:cNvSpPr>
          <p:nvPr/>
        </p:nvSpPr>
        <p:spPr bwMode="auto">
          <a:xfrm>
            <a:off x="2813238" y="5274279"/>
            <a:ext cx="1429346" cy="276999"/>
          </a:xfrm>
          <a:prstGeom prst="rect">
            <a:avLst/>
          </a:prstGeom>
          <a:noFill/>
          <a:ln w="9525">
            <a:noFill/>
            <a:miter lim="800000"/>
            <a:headEnd/>
            <a:tailEnd/>
          </a:ln>
        </p:spPr>
        <p:txBody>
          <a:bodyPr wrap="square">
            <a:spAutoFit/>
          </a:bodyPr>
          <a:lstStyle/>
          <a:p>
            <a:pPr>
              <a:spcBef>
                <a:spcPct val="50000"/>
              </a:spcBef>
            </a:pPr>
            <a:r>
              <a:rPr lang="tr-TR" sz="600" b="1" dirty="0"/>
              <a:t>ADT den geri alınan Geri Dönüşüm Suyu Siyanür Seviyesi</a:t>
            </a:r>
            <a:endParaRPr lang="en-GB" sz="600" dirty="0"/>
          </a:p>
        </p:txBody>
      </p:sp>
      <p:sp>
        <p:nvSpPr>
          <p:cNvPr id="12" name="AutoShape 5"/>
          <p:cNvSpPr>
            <a:spLocks noChangeArrowheads="1"/>
          </p:cNvSpPr>
          <p:nvPr/>
        </p:nvSpPr>
        <p:spPr bwMode="gray">
          <a:xfrm>
            <a:off x="3212777" y="5931941"/>
            <a:ext cx="3332559" cy="233363"/>
          </a:xfrm>
          <a:prstGeom prst="roundRect">
            <a:avLst>
              <a:gd name="adj" fmla="val 50000"/>
            </a:avLst>
          </a:prstGeom>
          <a:solidFill>
            <a:srgbClr val="DB942C">
              <a:alpha val="95000"/>
            </a:srgbClr>
          </a:solidFill>
          <a:ln w="12700" algn="ctr">
            <a:noFill/>
            <a:round/>
            <a:headEnd/>
            <a:tailEnd/>
          </a:ln>
          <a:effectLst>
            <a:outerShdw dist="107763" dir="2700000" algn="ctr" rotWithShape="0">
              <a:schemeClr val="bg2">
                <a:alpha val="50000"/>
              </a:schemeClr>
            </a:outerShdw>
          </a:effectLst>
        </p:spPr>
        <p:txBody>
          <a:bodyPr lIns="70318" tIns="35159" rIns="70318" bIns="35159" anchor="ctr"/>
          <a:lstStyle/>
          <a:p>
            <a:pPr algn="ctr" defTabSz="698897" eaLnBrk="0" hangingPunct="0">
              <a:defRPr/>
            </a:pPr>
            <a:r>
              <a:rPr lang="tr-TR" sz="900" b="1" i="1" dirty="0">
                <a:solidFill>
                  <a:schemeClr val="bg1"/>
                </a:solidFill>
                <a:effectLst>
                  <a:outerShdw blurRad="38100" dist="38100" dir="2700000" algn="tl">
                    <a:srgbClr val="000000"/>
                  </a:outerShdw>
                </a:effectLst>
                <a:cs typeface="Arial" pitchFamily="34" charset="0"/>
              </a:rPr>
              <a:t>Çevresel Gerekliliklere Tam Uyuma Odaklanılmıştır</a:t>
            </a:r>
            <a:endParaRPr lang="en-GB" sz="900" b="1" i="1" dirty="0">
              <a:solidFill>
                <a:schemeClr val="bg1"/>
              </a:solidFill>
              <a:effectLst>
                <a:outerShdw blurRad="38100" dist="38100" dir="2700000" algn="tl">
                  <a:srgbClr val="000000"/>
                </a:outerShdw>
              </a:effectLst>
              <a:cs typeface="Arial" pitchFamily="34" charset="0"/>
            </a:endParaRPr>
          </a:p>
        </p:txBody>
      </p:sp>
      <p:sp>
        <p:nvSpPr>
          <p:cNvPr id="13" name="AutoShape 6"/>
          <p:cNvSpPr>
            <a:spLocks noChangeArrowheads="1"/>
          </p:cNvSpPr>
          <p:nvPr/>
        </p:nvSpPr>
        <p:spPr bwMode="gray">
          <a:xfrm>
            <a:off x="1584801" y="3645437"/>
            <a:ext cx="1652588" cy="214313"/>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tr-TR" sz="900" b="1" dirty="0">
                <a:solidFill>
                  <a:schemeClr val="bg1"/>
                </a:solidFill>
                <a:effectLst>
                  <a:outerShdw blurRad="38100" dist="38100" dir="2700000" algn="tl">
                    <a:srgbClr val="000000"/>
                  </a:outerShdw>
                </a:effectLst>
                <a:cs typeface="Arial" pitchFamily="34" charset="0"/>
              </a:rPr>
              <a:t>Proses Atıkları</a:t>
            </a:r>
            <a:r>
              <a:rPr lang="en-GB" sz="900" b="1" baseline="30000" dirty="0">
                <a:solidFill>
                  <a:schemeClr val="bg1"/>
                </a:solidFill>
                <a:effectLst>
                  <a:outerShdw blurRad="38100" dist="38100" dir="2700000" algn="tl">
                    <a:srgbClr val="000000"/>
                  </a:outerShdw>
                </a:effectLst>
                <a:cs typeface="Arial" pitchFamily="34" charset="0"/>
              </a:rPr>
              <a:t>3</a:t>
            </a:r>
            <a:endParaRPr lang="en-GB" sz="900" b="1" baseline="30000" dirty="0">
              <a:solidFill>
                <a:schemeClr val="bg1"/>
              </a:solidFill>
              <a:effectLst>
                <a:outerShdw blurRad="38100" dist="38100" dir="2700000" algn="tl">
                  <a:srgbClr val="000000"/>
                </a:outerShdw>
              </a:effectLst>
              <a:ea typeface="Arial Unicode MS" pitchFamily="34" charset="-128"/>
              <a:cs typeface="Arial Unicode MS" pitchFamily="34" charset="-128"/>
            </a:endParaRPr>
          </a:p>
        </p:txBody>
      </p:sp>
      <p:sp>
        <p:nvSpPr>
          <p:cNvPr id="61454" name="Text Box 7"/>
          <p:cNvSpPr txBox="1">
            <a:spLocks noChangeArrowheads="1"/>
          </p:cNvSpPr>
          <p:nvPr>
            <p:custDataLst>
              <p:tags r:id="rId1"/>
            </p:custDataLst>
          </p:nvPr>
        </p:nvSpPr>
        <p:spPr bwMode="auto">
          <a:xfrm>
            <a:off x="323528" y="5987315"/>
            <a:ext cx="3919056" cy="754053"/>
          </a:xfrm>
          <a:prstGeom prst="rect">
            <a:avLst/>
          </a:prstGeom>
          <a:noFill/>
          <a:ln w="28575">
            <a:noFill/>
            <a:miter lim="800000"/>
            <a:headEnd/>
            <a:tailEnd/>
          </a:ln>
        </p:spPr>
        <p:txBody>
          <a:bodyPr wrap="square" lIns="0" tIns="0" rIns="0" bIns="0" anchor="b">
            <a:spAutoFit/>
          </a:bodyPr>
          <a:lstStyle/>
          <a:p>
            <a:pPr marL="135731" indent="-135731"/>
            <a:r>
              <a:rPr lang="en-US" sz="700" i="1" dirty="0"/>
              <a:t>____________________</a:t>
            </a:r>
            <a:br>
              <a:rPr lang="en-US" sz="700" i="1" dirty="0"/>
            </a:br>
            <a:endParaRPr lang="en-US" sz="700" i="1" dirty="0"/>
          </a:p>
          <a:p>
            <a:pPr marL="135731" indent="-135731"/>
            <a:r>
              <a:rPr lang="en-US" sz="700" i="1" dirty="0"/>
              <a:t>(1)	</a:t>
            </a:r>
            <a:r>
              <a:rPr lang="tr-TR" sz="700" i="1" dirty="0"/>
              <a:t>ADT (Atık Depolama Tesisi) verisi SRK Raporu’ndan alınmıştır </a:t>
            </a:r>
            <a:r>
              <a:rPr lang="en-GB" sz="700" i="1" dirty="0"/>
              <a:t>(</a:t>
            </a:r>
            <a:r>
              <a:rPr lang="tr-TR" sz="700" i="1" dirty="0"/>
              <a:t>Aralık</a:t>
            </a:r>
            <a:r>
              <a:rPr lang="en-GB" sz="700" i="1" dirty="0"/>
              <a:t>-2009).  </a:t>
            </a:r>
            <a:endParaRPr lang="en-US" sz="700" i="1" dirty="0"/>
          </a:p>
          <a:p>
            <a:pPr marL="135731" indent="-135731"/>
            <a:r>
              <a:rPr lang="en-US" sz="700" i="1" dirty="0"/>
              <a:t>(2)	</a:t>
            </a:r>
            <a:r>
              <a:rPr lang="en-US" sz="700" i="1" dirty="0" err="1"/>
              <a:t>Koza</a:t>
            </a:r>
            <a:r>
              <a:rPr lang="en-US" sz="700" i="1" dirty="0"/>
              <a:t> </a:t>
            </a:r>
            <a:r>
              <a:rPr lang="tr-TR" sz="700" i="1" dirty="0"/>
              <a:t>Altın</a:t>
            </a:r>
            <a:r>
              <a:rPr lang="en-US" sz="700" i="1" dirty="0"/>
              <a:t>. </a:t>
            </a:r>
            <a:r>
              <a:rPr lang="en-US" sz="700" i="1" dirty="0" err="1"/>
              <a:t>Ovacık</a:t>
            </a:r>
            <a:r>
              <a:rPr lang="tr-TR" sz="700" i="1" dirty="0"/>
              <a:t>’da</a:t>
            </a:r>
            <a:r>
              <a:rPr lang="en-US" sz="700" i="1" dirty="0"/>
              <a:t> </a:t>
            </a:r>
            <a:r>
              <a:rPr lang="tr-TR" sz="700" i="1" dirty="0"/>
              <a:t>günlük kontrol yapılmaktadır. </a:t>
            </a:r>
            <a:endParaRPr lang="en-US" sz="700" i="1" dirty="0"/>
          </a:p>
          <a:p>
            <a:pPr marL="135731" indent="-135731"/>
            <a:r>
              <a:rPr lang="en-US" sz="700" i="1" dirty="0"/>
              <a:t>(3)	</a:t>
            </a:r>
            <a:r>
              <a:rPr lang="tr-TR" sz="700" i="1" dirty="0"/>
              <a:t>Atık </a:t>
            </a:r>
            <a:r>
              <a:rPr lang="tr-TR" sz="700" i="1" dirty="0" err="1"/>
              <a:t>stoğuna</a:t>
            </a:r>
            <a:r>
              <a:rPr lang="tr-TR" sz="700" i="1" dirty="0"/>
              <a:t> yapılan deşarj</a:t>
            </a:r>
            <a:endParaRPr lang="en-US" sz="700" i="1" dirty="0"/>
          </a:p>
          <a:p>
            <a:pPr marL="135731" indent="-135731"/>
            <a:r>
              <a:rPr lang="en-US" sz="700" i="1" dirty="0"/>
              <a:t>(4)	</a:t>
            </a:r>
            <a:r>
              <a:rPr lang="tr-TR" sz="700" i="1" dirty="0"/>
              <a:t>Bakanlığın mevcut durumda bir sınırlaması yoktur. Sınırlar </a:t>
            </a:r>
            <a:r>
              <a:rPr lang="tr-TR" sz="700" i="1" dirty="0" err="1"/>
              <a:t>Koza’nın</a:t>
            </a:r>
            <a:r>
              <a:rPr lang="tr-TR" sz="700" i="1" dirty="0"/>
              <a:t> ÇED raporlarında taahhüt ettiği sınırlardır.</a:t>
            </a:r>
            <a:endParaRPr lang="en-GB" sz="700" i="1" dirty="0"/>
          </a:p>
        </p:txBody>
      </p:sp>
      <p:sp>
        <p:nvSpPr>
          <p:cNvPr id="15" name="AutoShape 8"/>
          <p:cNvSpPr>
            <a:spLocks noChangeArrowheads="1"/>
          </p:cNvSpPr>
          <p:nvPr/>
        </p:nvSpPr>
        <p:spPr bwMode="gray">
          <a:xfrm>
            <a:off x="6084168" y="3645436"/>
            <a:ext cx="1856184" cy="214313"/>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tr-TR" sz="900" b="1" dirty="0">
                <a:solidFill>
                  <a:schemeClr val="bg1"/>
                </a:solidFill>
                <a:effectLst>
                  <a:outerShdw blurRad="38100" dist="38100" dir="2700000" algn="tl">
                    <a:srgbClr val="000000"/>
                  </a:outerShdw>
                </a:effectLst>
                <a:cs typeface="Arial" pitchFamily="34" charset="0"/>
              </a:rPr>
              <a:t>Günlük Arsenik </a:t>
            </a:r>
            <a:r>
              <a:rPr lang="en-GB" sz="900" b="1" dirty="0">
                <a:solidFill>
                  <a:schemeClr val="bg1"/>
                </a:solidFill>
                <a:effectLst>
                  <a:outerShdw blurRad="38100" dist="38100" dir="2700000" algn="tl">
                    <a:srgbClr val="000000"/>
                  </a:outerShdw>
                </a:effectLst>
                <a:cs typeface="Arial" pitchFamily="34" charset="0"/>
              </a:rPr>
              <a:t>&amp; Antimon</a:t>
            </a:r>
            <a:r>
              <a:rPr lang="en-GB" sz="900" b="1" baseline="30000" dirty="0">
                <a:solidFill>
                  <a:schemeClr val="bg1"/>
                </a:solidFill>
                <a:effectLst>
                  <a:outerShdw blurRad="38100" dist="38100" dir="2700000" algn="tl">
                    <a:srgbClr val="000000"/>
                  </a:outerShdw>
                </a:effectLst>
                <a:cs typeface="Arial" pitchFamily="34" charset="0"/>
              </a:rPr>
              <a:t>4</a:t>
            </a:r>
          </a:p>
        </p:txBody>
      </p:sp>
      <p:sp>
        <p:nvSpPr>
          <p:cNvPr id="61457" name="Rectangle 10"/>
          <p:cNvSpPr>
            <a:spLocks noChangeArrowheads="1"/>
          </p:cNvSpPr>
          <p:nvPr/>
        </p:nvSpPr>
        <p:spPr bwMode="auto">
          <a:xfrm flipH="1" flipV="1">
            <a:off x="410173" y="5343678"/>
            <a:ext cx="119623" cy="98086"/>
          </a:xfrm>
          <a:prstGeom prst="rect">
            <a:avLst/>
          </a:prstGeom>
          <a:solidFill>
            <a:srgbClr val="FFFF00"/>
          </a:solidFill>
          <a:ln w="9525">
            <a:noFill/>
            <a:miter lim="800000"/>
            <a:headEnd/>
            <a:tailEnd/>
          </a:ln>
        </p:spPr>
        <p:txBody>
          <a:bodyPr wrap="none" anchor="ctr"/>
          <a:lstStyle/>
          <a:p>
            <a:endParaRPr lang="tr-TR"/>
          </a:p>
        </p:txBody>
      </p:sp>
      <p:sp>
        <p:nvSpPr>
          <p:cNvPr id="61458" name="Rectangle 11"/>
          <p:cNvSpPr>
            <a:spLocks noChangeArrowheads="1"/>
          </p:cNvSpPr>
          <p:nvPr/>
        </p:nvSpPr>
        <p:spPr bwMode="auto">
          <a:xfrm>
            <a:off x="2699792" y="5364135"/>
            <a:ext cx="105882" cy="97147"/>
          </a:xfrm>
          <a:prstGeom prst="rect">
            <a:avLst/>
          </a:prstGeom>
          <a:solidFill>
            <a:schemeClr val="accent2"/>
          </a:solidFill>
          <a:ln w="9525">
            <a:noFill/>
            <a:miter lim="800000"/>
            <a:headEnd/>
            <a:tailEnd/>
          </a:ln>
        </p:spPr>
        <p:txBody>
          <a:bodyPr wrap="none" anchor="ctr"/>
          <a:lstStyle/>
          <a:p>
            <a:endParaRPr lang="tr-TR"/>
          </a:p>
        </p:txBody>
      </p:sp>
      <p:sp>
        <p:nvSpPr>
          <p:cNvPr id="61459" name="Text Box 12"/>
          <p:cNvSpPr txBox="1">
            <a:spLocks noChangeArrowheads="1"/>
          </p:cNvSpPr>
          <p:nvPr/>
        </p:nvSpPr>
        <p:spPr bwMode="auto">
          <a:xfrm>
            <a:off x="527998" y="5254222"/>
            <a:ext cx="1493643" cy="276999"/>
          </a:xfrm>
          <a:prstGeom prst="rect">
            <a:avLst/>
          </a:prstGeom>
          <a:noFill/>
          <a:ln w="9525">
            <a:noFill/>
            <a:miter lim="800000"/>
            <a:headEnd/>
            <a:tailEnd/>
          </a:ln>
        </p:spPr>
        <p:txBody>
          <a:bodyPr wrap="square">
            <a:spAutoFit/>
          </a:bodyPr>
          <a:lstStyle/>
          <a:p>
            <a:pPr>
              <a:spcBef>
                <a:spcPct val="50000"/>
              </a:spcBef>
            </a:pPr>
            <a:r>
              <a:rPr lang="tr-TR" sz="600" b="1" dirty="0"/>
              <a:t>Kimyasal </a:t>
            </a:r>
            <a:r>
              <a:rPr lang="tr-TR" sz="600" b="1" dirty="0" err="1"/>
              <a:t>Bozunmaya</a:t>
            </a:r>
            <a:r>
              <a:rPr lang="tr-TR" sz="600" b="1" dirty="0"/>
              <a:t> Tabi Tutulmuş Atık Su Siyanür Seviyesi</a:t>
            </a:r>
            <a:endParaRPr lang="en-GB" sz="600" b="1" dirty="0"/>
          </a:p>
        </p:txBody>
      </p:sp>
      <p:sp>
        <p:nvSpPr>
          <p:cNvPr id="61461" name="Text Box 15"/>
          <p:cNvSpPr txBox="1">
            <a:spLocks noChangeArrowheads="1"/>
          </p:cNvSpPr>
          <p:nvPr/>
        </p:nvSpPr>
        <p:spPr bwMode="auto">
          <a:xfrm>
            <a:off x="1211768" y="5559043"/>
            <a:ext cx="2064088" cy="246221"/>
          </a:xfrm>
          <a:prstGeom prst="rect">
            <a:avLst/>
          </a:prstGeom>
          <a:noFill/>
          <a:ln w="9525">
            <a:noFill/>
            <a:miter lim="800000"/>
            <a:headEnd/>
            <a:tailEnd/>
          </a:ln>
        </p:spPr>
        <p:txBody>
          <a:bodyPr wrap="square">
            <a:spAutoFit/>
          </a:bodyPr>
          <a:lstStyle/>
          <a:p>
            <a:pPr>
              <a:spcBef>
                <a:spcPct val="50000"/>
              </a:spcBef>
            </a:pPr>
            <a:r>
              <a:rPr lang="en-GB" sz="1000" b="1" dirty="0" err="1">
                <a:solidFill>
                  <a:srgbClr val="FF0000"/>
                </a:solidFill>
              </a:rPr>
              <a:t>Koza</a:t>
            </a:r>
            <a:r>
              <a:rPr lang="en-GB" sz="1000" b="1" dirty="0">
                <a:solidFill>
                  <a:srgbClr val="FF0000"/>
                </a:solidFill>
              </a:rPr>
              <a:t> </a:t>
            </a:r>
            <a:r>
              <a:rPr lang="tr-TR" sz="1000" b="1" dirty="0">
                <a:solidFill>
                  <a:srgbClr val="FF0000"/>
                </a:solidFill>
              </a:rPr>
              <a:t>Altın</a:t>
            </a:r>
            <a:r>
              <a:rPr lang="en-GB" sz="1000" b="1" dirty="0">
                <a:solidFill>
                  <a:srgbClr val="FF0000"/>
                </a:solidFill>
              </a:rPr>
              <a:t> </a:t>
            </a:r>
            <a:r>
              <a:rPr lang="tr-TR" sz="1000" b="1" dirty="0">
                <a:solidFill>
                  <a:srgbClr val="FF0000"/>
                </a:solidFill>
              </a:rPr>
              <a:t>ÇED</a:t>
            </a:r>
            <a:r>
              <a:rPr lang="en-GB" sz="1000" b="1" dirty="0">
                <a:solidFill>
                  <a:srgbClr val="FF0000"/>
                </a:solidFill>
              </a:rPr>
              <a:t> </a:t>
            </a:r>
            <a:r>
              <a:rPr lang="tr-TR" sz="1000" b="1" dirty="0">
                <a:solidFill>
                  <a:srgbClr val="FF0000"/>
                </a:solidFill>
              </a:rPr>
              <a:t>Sınırı</a:t>
            </a:r>
            <a:r>
              <a:rPr lang="en-GB" sz="1000" b="1" dirty="0">
                <a:solidFill>
                  <a:srgbClr val="FF0000"/>
                </a:solidFill>
              </a:rPr>
              <a:t>³</a:t>
            </a:r>
            <a:r>
              <a:rPr lang="tr-TR" sz="1000" b="1" dirty="0">
                <a:solidFill>
                  <a:srgbClr val="FF0000"/>
                </a:solidFill>
              </a:rPr>
              <a:t>   (1 mg/l)</a:t>
            </a:r>
            <a:endParaRPr lang="en-GB" sz="1000" b="1" dirty="0">
              <a:solidFill>
                <a:srgbClr val="FF0000"/>
              </a:solidFill>
            </a:endParaRPr>
          </a:p>
        </p:txBody>
      </p:sp>
      <p:sp>
        <p:nvSpPr>
          <p:cNvPr id="61472" name="Text Box 29"/>
          <p:cNvSpPr txBox="1">
            <a:spLocks noChangeArrowheads="1"/>
          </p:cNvSpPr>
          <p:nvPr/>
        </p:nvSpPr>
        <p:spPr bwMode="auto">
          <a:xfrm>
            <a:off x="6516216" y="5559043"/>
            <a:ext cx="2133600" cy="246221"/>
          </a:xfrm>
          <a:prstGeom prst="rect">
            <a:avLst/>
          </a:prstGeom>
          <a:noFill/>
          <a:ln w="9525">
            <a:noFill/>
            <a:miter lim="800000"/>
            <a:headEnd/>
            <a:tailEnd/>
          </a:ln>
        </p:spPr>
        <p:txBody>
          <a:bodyPr wrap="square">
            <a:spAutoFit/>
          </a:bodyPr>
          <a:lstStyle/>
          <a:p>
            <a:pPr>
              <a:spcBef>
                <a:spcPct val="50000"/>
              </a:spcBef>
            </a:pPr>
            <a:r>
              <a:rPr lang="en-GB" sz="1000" b="1" dirty="0" err="1">
                <a:solidFill>
                  <a:srgbClr val="FF0000"/>
                </a:solidFill>
              </a:rPr>
              <a:t>Koza</a:t>
            </a:r>
            <a:r>
              <a:rPr lang="en-GB" sz="1000" b="1" dirty="0">
                <a:solidFill>
                  <a:srgbClr val="FF0000"/>
                </a:solidFill>
              </a:rPr>
              <a:t> </a:t>
            </a:r>
            <a:r>
              <a:rPr lang="tr-TR" sz="1000" b="1" dirty="0">
                <a:solidFill>
                  <a:srgbClr val="FF0000"/>
                </a:solidFill>
              </a:rPr>
              <a:t>Altın</a:t>
            </a:r>
            <a:r>
              <a:rPr lang="en-GB" sz="1000" b="1" dirty="0">
                <a:solidFill>
                  <a:srgbClr val="FF0000"/>
                </a:solidFill>
              </a:rPr>
              <a:t> </a:t>
            </a:r>
            <a:r>
              <a:rPr lang="tr-TR" sz="1000" b="1" dirty="0">
                <a:solidFill>
                  <a:srgbClr val="FF0000"/>
                </a:solidFill>
              </a:rPr>
              <a:t>ÇED</a:t>
            </a:r>
            <a:r>
              <a:rPr lang="en-GB" sz="1000" b="1" dirty="0">
                <a:solidFill>
                  <a:srgbClr val="FF0000"/>
                </a:solidFill>
              </a:rPr>
              <a:t> </a:t>
            </a:r>
            <a:r>
              <a:rPr lang="tr-TR" sz="1000" b="1" dirty="0">
                <a:solidFill>
                  <a:srgbClr val="FF0000"/>
                </a:solidFill>
              </a:rPr>
              <a:t>Sınırı</a:t>
            </a:r>
            <a:r>
              <a:rPr lang="en-GB" sz="1000" b="1" dirty="0">
                <a:solidFill>
                  <a:srgbClr val="FF0000"/>
                </a:solidFill>
              </a:rPr>
              <a:t>³</a:t>
            </a:r>
            <a:r>
              <a:rPr lang="tr-TR" sz="1000" b="1" dirty="0">
                <a:solidFill>
                  <a:srgbClr val="FF0000"/>
                </a:solidFill>
              </a:rPr>
              <a:t>  (5 mg/l)</a:t>
            </a:r>
            <a:endParaRPr lang="en-GB" sz="1000" b="1" dirty="0">
              <a:solidFill>
                <a:srgbClr val="FF0000"/>
              </a:solidFill>
            </a:endParaRPr>
          </a:p>
        </p:txBody>
      </p:sp>
      <p:sp>
        <p:nvSpPr>
          <p:cNvPr id="37" name="Rectangle 34"/>
          <p:cNvSpPr txBox="1">
            <a:spLocks noChangeArrowheads="1"/>
          </p:cNvSpPr>
          <p:nvPr/>
        </p:nvSpPr>
        <p:spPr bwMode="auto">
          <a:xfrm>
            <a:off x="323528" y="1709208"/>
            <a:ext cx="8737965" cy="1963539"/>
          </a:xfrm>
          <a:prstGeom prst="rect">
            <a:avLst/>
          </a:prstGeom>
          <a:noFill/>
          <a:ln w="9525">
            <a:noFill/>
            <a:miter lim="800000"/>
            <a:headEnd/>
            <a:tailEnd/>
          </a:ln>
        </p:spPr>
        <p:txBody>
          <a:bodyPr/>
          <a:lstStyle>
            <a:defPPr>
              <a:defRPr lang="tr-TR"/>
            </a:defPPr>
            <a:lvl1pPr marL="342900" indent="-342900" algn="just" eaLnBrk="0" hangingPunct="0">
              <a:lnSpc>
                <a:spcPct val="90000"/>
              </a:lnSpc>
              <a:spcBef>
                <a:spcPct val="85000"/>
              </a:spcBef>
              <a:buFontTx/>
              <a:buBlip>
                <a:blip r:embed="rId3"/>
              </a:buBlip>
              <a:defRPr sz="1400" b="1" kern="0">
                <a:solidFill>
                  <a:schemeClr val="tx1">
                    <a:lumMod val="75000"/>
                    <a:lumOff val="25000"/>
                  </a:schemeClr>
                </a:solidFill>
                <a:latin typeface="+mn-lt"/>
              </a:defRPr>
            </a:lvl1pPr>
          </a:lstStyle>
          <a:p>
            <a:r>
              <a:rPr lang="en-US" sz="1200" dirty="0" err="1"/>
              <a:t>Ovacık</a:t>
            </a:r>
            <a:r>
              <a:rPr lang="en-US" sz="1200" dirty="0"/>
              <a:t> </a:t>
            </a:r>
            <a:r>
              <a:rPr lang="tr-TR" sz="1200" dirty="0"/>
              <a:t>için Çevresel Etki Değerlendirme </a:t>
            </a:r>
            <a:r>
              <a:rPr lang="en-US" sz="1200" dirty="0"/>
              <a:t>(</a:t>
            </a:r>
            <a:r>
              <a:rPr lang="tr-TR" sz="1200" dirty="0"/>
              <a:t>ÇED</a:t>
            </a:r>
            <a:r>
              <a:rPr lang="en-US" sz="1200" dirty="0"/>
              <a:t>)</a:t>
            </a:r>
            <a:r>
              <a:rPr lang="tr-TR" sz="1200" dirty="0"/>
              <a:t> çalışması tamamlanmıştır.</a:t>
            </a:r>
            <a:endParaRPr lang="en-US" sz="1200" dirty="0"/>
          </a:p>
          <a:p>
            <a:r>
              <a:rPr lang="tr-TR" sz="1200" dirty="0"/>
              <a:t>Uygulamadaki tüm yasa ve düzenlemelere uyulmaktadır.</a:t>
            </a:r>
          </a:p>
          <a:p>
            <a:r>
              <a:rPr lang="tr-TR" sz="1200" dirty="0"/>
              <a:t>İzmir Valiliği’nin İzleme ve Denetleme Komisyonu tarafından aylık olarak gerçekleştirilen kontroller mevcuttur.</a:t>
            </a:r>
          </a:p>
          <a:p>
            <a:r>
              <a:rPr lang="tr-TR" sz="1200" dirty="0"/>
              <a:t>Atık Havuzu ve su tedarik sistemi günlük olarak izlenmektedir.</a:t>
            </a:r>
          </a:p>
          <a:p>
            <a:r>
              <a:rPr lang="tr-TR" sz="1200" dirty="0"/>
              <a:t>“Sıfır Atık Deşarjı Prensibi” ile çalıştırılan ADT</a:t>
            </a:r>
            <a:r>
              <a:rPr lang="en-GB" sz="1200" dirty="0"/>
              <a:t>1</a:t>
            </a:r>
            <a:r>
              <a:rPr lang="tr-TR" sz="1200" dirty="0"/>
              <a:t> bulunmaktadır.</a:t>
            </a:r>
          </a:p>
          <a:p>
            <a:r>
              <a:rPr lang="tr-TR" sz="1200" dirty="0"/>
              <a:t>Ovacık madeni devlet ve düzenleyici kuruluşların izin ve onayları dahilinde faaliyetini sürdürmektedir.</a:t>
            </a:r>
          </a:p>
        </p:txBody>
      </p:sp>
      <p:sp>
        <p:nvSpPr>
          <p:cNvPr id="38" name="AutoShape 35"/>
          <p:cNvSpPr>
            <a:spLocks noChangeArrowheads="1"/>
          </p:cNvSpPr>
          <p:nvPr/>
        </p:nvSpPr>
        <p:spPr bwMode="gray">
          <a:xfrm>
            <a:off x="2935480" y="1453131"/>
            <a:ext cx="2937272" cy="214313"/>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tr-TR" sz="900" b="1" dirty="0">
                <a:solidFill>
                  <a:schemeClr val="bg1"/>
                </a:solidFill>
                <a:effectLst>
                  <a:outerShdw blurRad="38100" dist="38100" dir="2700000" algn="tl">
                    <a:srgbClr val="000000"/>
                  </a:outerShdw>
                </a:effectLst>
                <a:cs typeface="Arial" pitchFamily="34" charset="0"/>
              </a:rPr>
              <a:t>Mükemmel Çevre Performansı</a:t>
            </a:r>
            <a:endParaRPr lang="en-GB" sz="900" b="1" baseline="30000" dirty="0">
              <a:solidFill>
                <a:schemeClr val="bg1"/>
              </a:solidFill>
              <a:effectLst>
                <a:outerShdw blurRad="38100" dist="38100" dir="2700000" algn="tl">
                  <a:srgbClr val="000000"/>
                </a:outerShdw>
              </a:effectLst>
              <a:ea typeface="Arial Unicode MS" pitchFamily="34" charset="-128"/>
              <a:cs typeface="Arial Unicode MS" pitchFamily="34" charset="-128"/>
            </a:endParaRPr>
          </a:p>
        </p:txBody>
      </p:sp>
      <p:graphicFrame>
        <p:nvGraphicFramePr>
          <p:cNvPr id="7" name="Chart 6"/>
          <p:cNvGraphicFramePr/>
          <p:nvPr>
            <p:extLst>
              <p:ext uri="{D42A27DB-BD31-4B8C-83A1-F6EECF244321}">
                <p14:modId xmlns:p14="http://schemas.microsoft.com/office/powerpoint/2010/main" val="3292961447"/>
              </p:ext>
            </p:extLst>
          </p:nvPr>
        </p:nvGraphicFramePr>
        <p:xfrm>
          <a:off x="278958" y="4080789"/>
          <a:ext cx="4152596" cy="1114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3299881827"/>
              </p:ext>
            </p:extLst>
          </p:nvPr>
        </p:nvGraphicFramePr>
        <p:xfrm>
          <a:off x="5076056" y="3970906"/>
          <a:ext cx="3938613" cy="1517252"/>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3"/>
          <p:cNvSpPr txBox="1">
            <a:spLocks noChangeArrowheads="1"/>
          </p:cNvSpPr>
          <p:nvPr/>
        </p:nvSpPr>
        <p:spPr bwMode="auto">
          <a:xfrm>
            <a:off x="142844" y="247091"/>
            <a:ext cx="5545108"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Çevre Politikası - Ovacık</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2563697"/>
      </p:ext>
    </p:extLst>
  </p:cSld>
  <p:clrMapOvr>
    <a:masterClrMapping/>
  </p:clrMapOvr>
  <p:transition spd="med">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25</a:t>
            </a:fld>
            <a:endParaRPr lang="tr-TR"/>
          </a:p>
        </p:txBody>
      </p:sp>
      <p:sp>
        <p:nvSpPr>
          <p:cNvPr id="5" name="Text Box 115"/>
          <p:cNvSpPr txBox="1">
            <a:spLocks noChangeArrowheads="1"/>
          </p:cNvSpPr>
          <p:nvPr/>
        </p:nvSpPr>
        <p:spPr bwMode="auto">
          <a:xfrm>
            <a:off x="785786" y="6348435"/>
            <a:ext cx="5186362" cy="366713"/>
          </a:xfrm>
          <a:prstGeom prst="rect">
            <a:avLst/>
          </a:prstGeom>
          <a:noFill/>
          <a:ln w="28575">
            <a:noFill/>
            <a:miter lim="800000"/>
            <a:headEnd/>
            <a:tailEnd/>
          </a:ln>
        </p:spPr>
        <p:txBody>
          <a:bodyPr wrap="none" anchor="ctr">
            <a:spAutoFit/>
          </a:bodyPr>
          <a:lstStyle/>
          <a:p>
            <a:pPr>
              <a:spcBef>
                <a:spcPct val="50000"/>
              </a:spcBef>
            </a:pPr>
            <a:r>
              <a:rPr lang="en-AU" sz="1800" b="1" i="1" dirty="0" err="1">
                <a:solidFill>
                  <a:schemeClr val="tx1">
                    <a:lumMod val="75000"/>
                    <a:lumOff val="25000"/>
                  </a:schemeClr>
                </a:solidFill>
                <a:latin typeface="Arial" charset="0"/>
              </a:rPr>
              <a:t>Ovacık</a:t>
            </a:r>
            <a:r>
              <a:rPr lang="en-AU" sz="1800" b="1" i="1" dirty="0">
                <a:solidFill>
                  <a:schemeClr val="tx1">
                    <a:lumMod val="75000"/>
                    <a:lumOff val="25000"/>
                  </a:schemeClr>
                </a:solidFill>
                <a:latin typeface="Arial" charset="0"/>
              </a:rPr>
              <a:t> </a:t>
            </a:r>
            <a:r>
              <a:rPr lang="en-AU" sz="1800" b="1" i="1" dirty="0" err="1">
                <a:solidFill>
                  <a:schemeClr val="tx1">
                    <a:lumMod val="75000"/>
                    <a:lumOff val="25000"/>
                  </a:schemeClr>
                </a:solidFill>
                <a:latin typeface="Arial" charset="0"/>
              </a:rPr>
              <a:t>Altın</a:t>
            </a:r>
            <a:r>
              <a:rPr lang="en-AU" sz="1800" b="1" i="1" dirty="0">
                <a:solidFill>
                  <a:schemeClr val="tx1">
                    <a:lumMod val="75000"/>
                    <a:lumOff val="25000"/>
                  </a:schemeClr>
                </a:solidFill>
                <a:latin typeface="Arial" charset="0"/>
              </a:rPr>
              <a:t> </a:t>
            </a:r>
            <a:r>
              <a:rPr lang="tr-TR" sz="1800" b="1" i="1" dirty="0">
                <a:solidFill>
                  <a:schemeClr val="tx1">
                    <a:lumMod val="75000"/>
                    <a:lumOff val="25000"/>
                  </a:schemeClr>
                </a:solidFill>
                <a:latin typeface="Arial" charset="0"/>
              </a:rPr>
              <a:t>M</a:t>
            </a:r>
            <a:r>
              <a:rPr lang="en-AU" sz="1800" b="1" i="1" dirty="0" err="1">
                <a:solidFill>
                  <a:schemeClr val="tx1">
                    <a:lumMod val="75000"/>
                    <a:lumOff val="25000"/>
                  </a:schemeClr>
                </a:solidFill>
                <a:latin typeface="Arial" charset="0"/>
              </a:rPr>
              <a:t>adeni</a:t>
            </a:r>
            <a:r>
              <a:rPr lang="en-AU" sz="1800" b="1" i="1" dirty="0">
                <a:solidFill>
                  <a:schemeClr val="tx1">
                    <a:lumMod val="75000"/>
                    <a:lumOff val="25000"/>
                  </a:schemeClr>
                </a:solidFill>
                <a:latin typeface="Arial" charset="0"/>
              </a:rPr>
              <a:t> </a:t>
            </a:r>
            <a:r>
              <a:rPr lang="tr-TR" sz="1800" b="1" i="1" dirty="0">
                <a:solidFill>
                  <a:schemeClr val="tx1">
                    <a:lumMod val="75000"/>
                    <a:lumOff val="25000"/>
                  </a:schemeClr>
                </a:solidFill>
                <a:latin typeface="Arial" charset="0"/>
              </a:rPr>
              <a:t>Ç</a:t>
            </a:r>
            <a:r>
              <a:rPr lang="en-AU" sz="1800" b="1" i="1" dirty="0" err="1">
                <a:solidFill>
                  <a:schemeClr val="tx1">
                    <a:lumMod val="75000"/>
                    <a:lumOff val="25000"/>
                  </a:schemeClr>
                </a:solidFill>
                <a:latin typeface="Arial" charset="0"/>
              </a:rPr>
              <a:t>evresel</a:t>
            </a:r>
            <a:r>
              <a:rPr lang="en-AU" sz="1800" b="1" i="1" dirty="0">
                <a:solidFill>
                  <a:schemeClr val="tx1">
                    <a:lumMod val="75000"/>
                    <a:lumOff val="25000"/>
                  </a:schemeClr>
                </a:solidFill>
                <a:latin typeface="Arial" charset="0"/>
              </a:rPr>
              <a:t> </a:t>
            </a:r>
            <a:r>
              <a:rPr lang="tr-TR" sz="1800" b="1" i="1" dirty="0">
                <a:solidFill>
                  <a:schemeClr val="tx1">
                    <a:lumMod val="75000"/>
                    <a:lumOff val="25000"/>
                  </a:schemeClr>
                </a:solidFill>
                <a:latin typeface="Arial" charset="0"/>
              </a:rPr>
              <a:t>Ö</a:t>
            </a:r>
            <a:r>
              <a:rPr lang="en-AU" sz="1800" b="1" i="1" dirty="0" err="1">
                <a:solidFill>
                  <a:schemeClr val="tx1">
                    <a:lumMod val="75000"/>
                    <a:lumOff val="25000"/>
                  </a:schemeClr>
                </a:solidFill>
                <a:latin typeface="Arial" charset="0"/>
              </a:rPr>
              <a:t>lçüm</a:t>
            </a:r>
            <a:r>
              <a:rPr lang="en-AU" sz="1800" b="1" i="1" dirty="0">
                <a:solidFill>
                  <a:schemeClr val="tx1">
                    <a:lumMod val="75000"/>
                    <a:lumOff val="25000"/>
                  </a:schemeClr>
                </a:solidFill>
                <a:latin typeface="Arial" charset="0"/>
              </a:rPr>
              <a:t> </a:t>
            </a:r>
            <a:r>
              <a:rPr lang="tr-TR" sz="1800" b="1" i="1" dirty="0">
                <a:solidFill>
                  <a:schemeClr val="tx1">
                    <a:lumMod val="75000"/>
                    <a:lumOff val="25000"/>
                  </a:schemeClr>
                </a:solidFill>
                <a:latin typeface="Arial" charset="0"/>
              </a:rPr>
              <a:t>Noktaları</a:t>
            </a:r>
            <a:endParaRPr lang="en-AU" sz="1800" b="1" i="1" dirty="0">
              <a:solidFill>
                <a:schemeClr val="tx1">
                  <a:lumMod val="75000"/>
                  <a:lumOff val="25000"/>
                </a:schemeClr>
              </a:solidFill>
              <a:latin typeface="Arial" charset="0"/>
            </a:endParaRPr>
          </a:p>
        </p:txBody>
      </p:sp>
      <p:sp>
        <p:nvSpPr>
          <p:cNvPr id="13" name="TextBox 3"/>
          <p:cNvSpPr txBox="1">
            <a:spLocks noChangeArrowheads="1"/>
          </p:cNvSpPr>
          <p:nvPr/>
        </p:nvSpPr>
        <p:spPr bwMode="auto">
          <a:xfrm>
            <a:off x="142844" y="247091"/>
            <a:ext cx="7699544"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Çevresel Ölçüm Noktaları - Ovacık</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grpSp>
        <p:nvGrpSpPr>
          <p:cNvPr id="61442" name="Group 2"/>
          <p:cNvGrpSpPr>
            <a:grpSpLocks/>
          </p:cNvGrpSpPr>
          <p:nvPr/>
        </p:nvGrpSpPr>
        <p:grpSpPr bwMode="auto">
          <a:xfrm>
            <a:off x="76198" y="1219203"/>
            <a:ext cx="6996132" cy="5138755"/>
            <a:chOff x="570" y="561"/>
            <a:chExt cx="13455" cy="8775"/>
          </a:xfrm>
        </p:grpSpPr>
        <p:grpSp>
          <p:nvGrpSpPr>
            <p:cNvPr id="61443" name="Group 3"/>
            <p:cNvGrpSpPr>
              <a:grpSpLocks/>
            </p:cNvGrpSpPr>
            <p:nvPr/>
          </p:nvGrpSpPr>
          <p:grpSpPr bwMode="auto">
            <a:xfrm>
              <a:off x="570" y="561"/>
              <a:ext cx="13455" cy="8775"/>
              <a:chOff x="698" y="981"/>
              <a:chExt cx="13455" cy="8775"/>
            </a:xfrm>
          </p:grpSpPr>
          <p:grpSp>
            <p:nvGrpSpPr>
              <p:cNvPr id="61444" name="Group 4"/>
              <p:cNvGrpSpPr>
                <a:grpSpLocks/>
              </p:cNvGrpSpPr>
              <p:nvPr/>
            </p:nvGrpSpPr>
            <p:grpSpPr bwMode="auto">
              <a:xfrm>
                <a:off x="698" y="981"/>
                <a:ext cx="13455" cy="8775"/>
                <a:chOff x="698" y="981"/>
                <a:chExt cx="13455" cy="8775"/>
              </a:xfrm>
            </p:grpSpPr>
            <p:grpSp>
              <p:nvGrpSpPr>
                <p:cNvPr id="61445" name="Group 5"/>
                <p:cNvGrpSpPr>
                  <a:grpSpLocks/>
                </p:cNvGrpSpPr>
                <p:nvPr/>
              </p:nvGrpSpPr>
              <p:grpSpPr bwMode="auto">
                <a:xfrm>
                  <a:off x="698" y="981"/>
                  <a:ext cx="13455" cy="8775"/>
                  <a:chOff x="698" y="981"/>
                  <a:chExt cx="13455" cy="8775"/>
                </a:xfrm>
              </p:grpSpPr>
              <p:grpSp>
                <p:nvGrpSpPr>
                  <p:cNvPr id="61446" name="Group 6"/>
                  <p:cNvGrpSpPr>
                    <a:grpSpLocks/>
                  </p:cNvGrpSpPr>
                  <p:nvPr/>
                </p:nvGrpSpPr>
                <p:grpSpPr bwMode="auto">
                  <a:xfrm>
                    <a:off x="698" y="981"/>
                    <a:ext cx="13455" cy="8775"/>
                    <a:chOff x="698" y="981"/>
                    <a:chExt cx="13455" cy="8775"/>
                  </a:xfrm>
                </p:grpSpPr>
                <p:grpSp>
                  <p:nvGrpSpPr>
                    <p:cNvPr id="61447" name="Group 7"/>
                    <p:cNvGrpSpPr>
                      <a:grpSpLocks/>
                    </p:cNvGrpSpPr>
                    <p:nvPr/>
                  </p:nvGrpSpPr>
                  <p:grpSpPr bwMode="auto">
                    <a:xfrm>
                      <a:off x="698" y="981"/>
                      <a:ext cx="13455" cy="8775"/>
                      <a:chOff x="698" y="981"/>
                      <a:chExt cx="13455" cy="8775"/>
                    </a:xfrm>
                  </p:grpSpPr>
                  <p:grpSp>
                    <p:nvGrpSpPr>
                      <p:cNvPr id="61448" name="Group 8"/>
                      <p:cNvGrpSpPr>
                        <a:grpSpLocks/>
                      </p:cNvGrpSpPr>
                      <p:nvPr/>
                    </p:nvGrpSpPr>
                    <p:grpSpPr bwMode="auto">
                      <a:xfrm>
                        <a:off x="698" y="981"/>
                        <a:ext cx="13455" cy="8775"/>
                        <a:chOff x="698" y="981"/>
                        <a:chExt cx="13455" cy="8775"/>
                      </a:xfrm>
                    </p:grpSpPr>
                    <p:grpSp>
                      <p:nvGrpSpPr>
                        <p:cNvPr id="61449" name="Group 9"/>
                        <p:cNvGrpSpPr>
                          <a:grpSpLocks/>
                        </p:cNvGrpSpPr>
                        <p:nvPr/>
                      </p:nvGrpSpPr>
                      <p:grpSpPr bwMode="auto">
                        <a:xfrm>
                          <a:off x="698" y="981"/>
                          <a:ext cx="13455" cy="8775"/>
                          <a:chOff x="698" y="981"/>
                          <a:chExt cx="13455" cy="8775"/>
                        </a:xfrm>
                      </p:grpSpPr>
                      <p:grpSp>
                        <p:nvGrpSpPr>
                          <p:cNvPr id="61450" name="Group 10"/>
                          <p:cNvGrpSpPr>
                            <a:grpSpLocks/>
                          </p:cNvGrpSpPr>
                          <p:nvPr/>
                        </p:nvGrpSpPr>
                        <p:grpSpPr bwMode="auto">
                          <a:xfrm>
                            <a:off x="698" y="981"/>
                            <a:ext cx="13455" cy="8775"/>
                            <a:chOff x="698" y="981"/>
                            <a:chExt cx="13455" cy="8775"/>
                          </a:xfrm>
                        </p:grpSpPr>
                        <p:grpSp>
                          <p:nvGrpSpPr>
                            <p:cNvPr id="61451" name="Group 11"/>
                            <p:cNvGrpSpPr>
                              <a:grpSpLocks/>
                            </p:cNvGrpSpPr>
                            <p:nvPr/>
                          </p:nvGrpSpPr>
                          <p:grpSpPr bwMode="auto">
                            <a:xfrm>
                              <a:off x="698" y="981"/>
                              <a:ext cx="13455" cy="8775"/>
                              <a:chOff x="698" y="981"/>
                              <a:chExt cx="13455" cy="8775"/>
                            </a:xfrm>
                          </p:grpSpPr>
                          <p:grpSp>
                            <p:nvGrpSpPr>
                              <p:cNvPr id="61452" name="Group 12"/>
                              <p:cNvGrpSpPr>
                                <a:grpSpLocks/>
                              </p:cNvGrpSpPr>
                              <p:nvPr/>
                            </p:nvGrpSpPr>
                            <p:grpSpPr bwMode="auto">
                              <a:xfrm>
                                <a:off x="698" y="981"/>
                                <a:ext cx="13455" cy="8775"/>
                                <a:chOff x="698" y="981"/>
                                <a:chExt cx="13455" cy="8775"/>
                              </a:xfrm>
                            </p:grpSpPr>
                            <p:grpSp>
                              <p:nvGrpSpPr>
                                <p:cNvPr id="61453" name="Group 13"/>
                                <p:cNvGrpSpPr>
                                  <a:grpSpLocks/>
                                </p:cNvGrpSpPr>
                                <p:nvPr/>
                              </p:nvGrpSpPr>
                              <p:grpSpPr bwMode="auto">
                                <a:xfrm>
                                  <a:off x="698" y="981"/>
                                  <a:ext cx="13455" cy="8775"/>
                                  <a:chOff x="698" y="981"/>
                                  <a:chExt cx="13455" cy="8775"/>
                                </a:xfrm>
                              </p:grpSpPr>
                              <p:pic>
                                <p:nvPicPr>
                                  <p:cNvPr id="61454" name="Picture 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 y="981"/>
                                    <a:ext cx="13455" cy="8775"/>
                                  </a:xfrm>
                                  <a:prstGeom prst="rect">
                                    <a:avLst/>
                                  </a:prstGeom>
                                  <a:noFill/>
                                  <a:ln w="9525">
                                    <a:noFill/>
                                    <a:miter lim="800000"/>
                                    <a:headEnd/>
                                    <a:tailEnd/>
                                  </a:ln>
                                </p:spPr>
                              </p:pic>
                              <p:sp>
                                <p:nvSpPr>
                                  <p:cNvPr id="61455" name="AutoShape 15"/>
                                  <p:cNvSpPr>
                                    <a:spLocks noChangeArrowheads="1"/>
                                  </p:cNvSpPr>
                                  <p:nvPr/>
                                </p:nvSpPr>
                                <p:spPr bwMode="auto">
                                  <a:xfrm>
                                    <a:off x="5978" y="476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61456" name="Group 16"/>
                                  <p:cNvGrpSpPr>
                                    <a:grpSpLocks/>
                                  </p:cNvGrpSpPr>
                                  <p:nvPr/>
                                </p:nvGrpSpPr>
                                <p:grpSpPr bwMode="auto">
                                  <a:xfrm>
                                    <a:off x="2138" y="3846"/>
                                    <a:ext cx="3900" cy="4537"/>
                                    <a:chOff x="2138" y="3846"/>
                                    <a:chExt cx="3900" cy="4537"/>
                                  </a:xfrm>
                                </p:grpSpPr>
                                <p:sp>
                                  <p:nvSpPr>
                                    <p:cNvPr id="61457" name="AutoShape 17"/>
                                    <p:cNvSpPr>
                                      <a:spLocks noChangeArrowheads="1"/>
                                    </p:cNvSpPr>
                                    <p:nvPr/>
                                  </p:nvSpPr>
                                  <p:spPr bwMode="auto">
                                    <a:xfrm>
                                      <a:off x="4058" y="785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58" name="AutoShape 18"/>
                                    <p:cNvSpPr>
                                      <a:spLocks noChangeArrowheads="1"/>
                                    </p:cNvSpPr>
                                    <p:nvPr/>
                                  </p:nvSpPr>
                                  <p:spPr bwMode="auto">
                                    <a:xfrm>
                                      <a:off x="2138" y="818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59" name="AutoShape 19"/>
                                    <p:cNvSpPr>
                                      <a:spLocks noChangeArrowheads="1"/>
                                    </p:cNvSpPr>
                                    <p:nvPr/>
                                  </p:nvSpPr>
                                  <p:spPr bwMode="auto">
                                    <a:xfrm>
                                      <a:off x="5378" y="764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60" name="Text Box 20"/>
                                    <p:cNvSpPr txBox="1">
                                      <a:spLocks noChangeArrowheads="1"/>
                                    </p:cNvSpPr>
                                    <p:nvPr/>
                                  </p:nvSpPr>
                                  <p:spPr bwMode="auto">
                                    <a:xfrm>
                                      <a:off x="2138" y="8001"/>
                                      <a:ext cx="1260"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 GK 21</a:t>
                                      </a:r>
                                      <a:endParaRPr kumimoji="0" lang="tr-TR" sz="1800" b="0" i="0" u="none" strike="noStrike" cap="none" normalizeH="0" baseline="0" smtClean="0">
                                        <a:ln>
                                          <a:noFill/>
                                        </a:ln>
                                        <a:solidFill>
                                          <a:schemeClr val="tx1"/>
                                        </a:solidFill>
                                        <a:effectLst/>
                                        <a:latin typeface="Arial" pitchFamily="34" charset="0"/>
                                      </a:endParaRPr>
                                    </a:p>
                                  </p:txBody>
                                </p:sp>
                                <p:sp>
                                  <p:nvSpPr>
                                    <p:cNvPr id="61461" name="Text Box 21"/>
                                    <p:cNvSpPr txBox="1">
                                      <a:spLocks noChangeArrowheads="1"/>
                                    </p:cNvSpPr>
                                    <p:nvPr/>
                                  </p:nvSpPr>
                                  <p:spPr bwMode="auto">
                                    <a:xfrm>
                                      <a:off x="3698" y="7461"/>
                                      <a:ext cx="1260"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 GK 22</a:t>
                                      </a:r>
                                      <a:endParaRPr kumimoji="0" lang="tr-TR" sz="1800" b="0" i="0" u="none" strike="noStrike" cap="none" normalizeH="0" baseline="0" smtClean="0">
                                        <a:ln>
                                          <a:noFill/>
                                        </a:ln>
                                        <a:solidFill>
                                          <a:schemeClr val="tx1"/>
                                        </a:solidFill>
                                        <a:effectLst/>
                                        <a:latin typeface="Arial" pitchFamily="34" charset="0"/>
                                      </a:endParaRPr>
                                    </a:p>
                                  </p:txBody>
                                </p:sp>
                                <p:sp>
                                  <p:nvSpPr>
                                    <p:cNvPr id="61462" name="Text Box 22"/>
                                    <p:cNvSpPr txBox="1">
                                      <a:spLocks noChangeArrowheads="1"/>
                                    </p:cNvSpPr>
                                    <p:nvPr/>
                                  </p:nvSpPr>
                                  <p:spPr bwMode="auto">
                                    <a:xfrm>
                                      <a:off x="4778" y="7281"/>
                                      <a:ext cx="1260"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 GK 23</a:t>
                                      </a:r>
                                      <a:endParaRPr kumimoji="0" lang="tr-TR" sz="1800" b="0" i="0" u="none" strike="noStrike" cap="none" normalizeH="0" baseline="0" smtClean="0">
                                        <a:ln>
                                          <a:noFill/>
                                        </a:ln>
                                        <a:solidFill>
                                          <a:schemeClr val="tx1"/>
                                        </a:solidFill>
                                        <a:effectLst/>
                                        <a:latin typeface="Arial" pitchFamily="34" charset="0"/>
                                      </a:endParaRPr>
                                    </a:p>
                                  </p:txBody>
                                </p:sp>
                                <p:sp>
                                  <p:nvSpPr>
                                    <p:cNvPr id="61463" name="Text Box 23"/>
                                    <p:cNvSpPr txBox="1">
                                      <a:spLocks noChangeArrowheads="1"/>
                                    </p:cNvSpPr>
                                    <p:nvPr/>
                                  </p:nvSpPr>
                                  <p:spPr bwMode="auto">
                                    <a:xfrm>
                                      <a:off x="3353" y="3846"/>
                                      <a:ext cx="1260"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 GK 20</a:t>
                                      </a:r>
                                      <a:endParaRPr kumimoji="0" lang="tr-TR" sz="1800" b="0" i="0" u="none" strike="noStrike" cap="none" normalizeH="0" baseline="0" smtClean="0">
                                        <a:ln>
                                          <a:noFill/>
                                        </a:ln>
                                        <a:solidFill>
                                          <a:schemeClr val="tx1"/>
                                        </a:solidFill>
                                        <a:effectLst/>
                                        <a:latin typeface="Arial" pitchFamily="34" charset="0"/>
                                      </a:endParaRPr>
                                    </a:p>
                                  </p:txBody>
                                </p:sp>
                              </p:grpSp>
                              <p:sp>
                                <p:nvSpPr>
                                  <p:cNvPr id="61464" name="AutoShape 24"/>
                                  <p:cNvSpPr>
                                    <a:spLocks noChangeArrowheads="1"/>
                                  </p:cNvSpPr>
                                  <p:nvPr/>
                                </p:nvSpPr>
                                <p:spPr bwMode="auto">
                                  <a:xfrm>
                                    <a:off x="5618" y="5399"/>
                                    <a:ext cx="240" cy="17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65" name="Text Box 25"/>
                                  <p:cNvSpPr txBox="1">
                                    <a:spLocks noChangeArrowheads="1"/>
                                  </p:cNvSpPr>
                                  <p:nvPr/>
                                </p:nvSpPr>
                                <p:spPr bwMode="auto">
                                  <a:xfrm>
                                    <a:off x="5483" y="5121"/>
                                    <a:ext cx="156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GK 8 S/D</a:t>
                                    </a:r>
                                    <a:endParaRPr kumimoji="0" lang="tr-TR" sz="1800" b="0" i="0" u="none" strike="noStrike" cap="none" normalizeH="0" baseline="0" smtClean="0">
                                      <a:ln>
                                        <a:noFill/>
                                      </a:ln>
                                      <a:solidFill>
                                        <a:schemeClr val="tx1"/>
                                      </a:solidFill>
                                      <a:effectLst/>
                                      <a:latin typeface="Arial" pitchFamily="34" charset="0"/>
                                    </a:endParaRPr>
                                  </a:p>
                                </p:txBody>
                              </p:sp>
                            </p:grpSp>
                            <p:sp>
                              <p:nvSpPr>
                                <p:cNvPr id="61466" name="AutoShape 26"/>
                                <p:cNvSpPr>
                                  <a:spLocks noChangeArrowheads="1"/>
                                </p:cNvSpPr>
                                <p:nvPr/>
                              </p:nvSpPr>
                              <p:spPr bwMode="auto">
                                <a:xfrm>
                                  <a:off x="10688" y="4746"/>
                                  <a:ext cx="208" cy="206"/>
                                </a:xfrm>
                                <a:prstGeom prst="diamond">
                                  <a:avLst/>
                                </a:prstGeom>
                                <a:solidFill>
                                  <a:srgbClr val="9933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61467" name="Group 27"/>
                                <p:cNvGrpSpPr>
                                  <a:grpSpLocks/>
                                </p:cNvGrpSpPr>
                                <p:nvPr/>
                              </p:nvGrpSpPr>
                              <p:grpSpPr bwMode="auto">
                                <a:xfrm>
                                  <a:off x="6698" y="2061"/>
                                  <a:ext cx="5330" cy="2967"/>
                                  <a:chOff x="6698" y="2061"/>
                                  <a:chExt cx="5330" cy="2967"/>
                                </a:xfrm>
                              </p:grpSpPr>
                              <p:sp>
                                <p:nvSpPr>
                                  <p:cNvPr id="61468" name="Text Box 28"/>
                                  <p:cNvSpPr txBox="1">
                                    <a:spLocks noChangeArrowheads="1"/>
                                  </p:cNvSpPr>
                                  <p:nvPr/>
                                </p:nvSpPr>
                                <p:spPr bwMode="auto">
                                  <a:xfrm>
                                    <a:off x="6698" y="3501"/>
                                    <a:ext cx="802"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GK 4</a:t>
                                    </a:r>
                                    <a:endParaRPr kumimoji="0" lang="tr-TR" sz="1800" b="0" i="0" u="none" strike="noStrike" cap="none" normalizeH="0" baseline="0" smtClean="0">
                                      <a:ln>
                                        <a:noFill/>
                                      </a:ln>
                                      <a:solidFill>
                                        <a:schemeClr val="tx1"/>
                                      </a:solidFill>
                                      <a:effectLst/>
                                      <a:latin typeface="Arial" pitchFamily="34" charset="0"/>
                                    </a:endParaRPr>
                                  </a:p>
                                </p:txBody>
                              </p:sp>
                              <p:grpSp>
                                <p:nvGrpSpPr>
                                  <p:cNvPr id="61469" name="Group 29"/>
                                  <p:cNvGrpSpPr>
                                    <a:grpSpLocks/>
                                  </p:cNvGrpSpPr>
                                  <p:nvPr/>
                                </p:nvGrpSpPr>
                                <p:grpSpPr bwMode="auto">
                                  <a:xfrm>
                                    <a:off x="7538" y="2061"/>
                                    <a:ext cx="4490" cy="2967"/>
                                    <a:chOff x="7538" y="2061"/>
                                    <a:chExt cx="4490" cy="2967"/>
                                  </a:xfrm>
                                </p:grpSpPr>
                                <p:grpSp>
                                  <p:nvGrpSpPr>
                                    <p:cNvPr id="61470" name="Group 30"/>
                                    <p:cNvGrpSpPr>
                                      <a:grpSpLocks/>
                                    </p:cNvGrpSpPr>
                                    <p:nvPr/>
                                  </p:nvGrpSpPr>
                                  <p:grpSpPr bwMode="auto">
                                    <a:xfrm>
                                      <a:off x="7538" y="2061"/>
                                      <a:ext cx="2220" cy="658"/>
                                      <a:chOff x="7200" y="2377"/>
                                      <a:chExt cx="2220" cy="658"/>
                                    </a:xfrm>
                                  </p:grpSpPr>
                                  <p:sp>
                                    <p:nvSpPr>
                                      <p:cNvPr id="61471" name="Rectangle 31"/>
                                      <p:cNvSpPr>
                                        <a:spLocks noChangeArrowheads="1"/>
                                      </p:cNvSpPr>
                                      <p:nvPr/>
                                    </p:nvSpPr>
                                    <p:spPr bwMode="auto">
                                      <a:xfrm>
                                        <a:off x="8919" y="2377"/>
                                        <a:ext cx="177" cy="196"/>
                                      </a:xfrm>
                                      <a:prstGeom prst="rect">
                                        <a:avLst/>
                                      </a:prstGeom>
                                      <a:solidFill>
                                        <a:srgbClr val="00CC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72" name="AutoShape 32"/>
                                      <p:cNvSpPr>
                                        <a:spLocks noChangeArrowheads="1"/>
                                      </p:cNvSpPr>
                                      <p:nvPr/>
                                    </p:nvSpPr>
                                    <p:spPr bwMode="auto">
                                      <a:xfrm>
                                        <a:off x="8072" y="252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73" name="Text Box 33"/>
                                      <p:cNvSpPr txBox="1">
                                        <a:spLocks noChangeArrowheads="1"/>
                                      </p:cNvSpPr>
                                      <p:nvPr/>
                                    </p:nvSpPr>
                                    <p:spPr bwMode="auto">
                                      <a:xfrm>
                                        <a:off x="7200" y="2395"/>
                                        <a:ext cx="900" cy="3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 GK 6</a:t>
                                        </a:r>
                                        <a:endParaRPr kumimoji="0" lang="tr-TR" sz="1800" b="0" i="0" u="none" strike="noStrike" cap="none" normalizeH="0" baseline="0" smtClean="0">
                                          <a:ln>
                                            <a:noFill/>
                                          </a:ln>
                                          <a:solidFill>
                                            <a:schemeClr val="tx1"/>
                                          </a:solidFill>
                                          <a:effectLst/>
                                          <a:latin typeface="Arial" pitchFamily="34" charset="0"/>
                                        </a:endParaRPr>
                                      </a:p>
                                    </p:txBody>
                                  </p:sp>
                                  <p:sp>
                                    <p:nvSpPr>
                                      <p:cNvPr id="61474" name="Text Box 34"/>
                                      <p:cNvSpPr txBox="1">
                                        <a:spLocks noChangeArrowheads="1"/>
                                      </p:cNvSpPr>
                                      <p:nvPr/>
                                    </p:nvSpPr>
                                    <p:spPr bwMode="auto">
                                      <a:xfrm>
                                        <a:off x="8820" y="2517"/>
                                        <a:ext cx="600" cy="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5</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1" i="0" u="none" strike="noStrike" cap="none" normalizeH="0" baseline="0" smtClean="0">
                                          <a:ln>
                                            <a:noFill/>
                                          </a:ln>
                                          <a:solidFill>
                                            <a:srgbClr val="FFFF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grpSp>
                                <p:grpSp>
                                  <p:nvGrpSpPr>
                                    <p:cNvPr id="61475" name="Group 35"/>
                                    <p:cNvGrpSpPr>
                                      <a:grpSpLocks/>
                                    </p:cNvGrpSpPr>
                                    <p:nvPr/>
                                  </p:nvGrpSpPr>
                                  <p:grpSpPr bwMode="auto">
                                    <a:xfrm>
                                      <a:off x="9758" y="3861"/>
                                      <a:ext cx="2270" cy="1167"/>
                                      <a:chOff x="9758" y="3861"/>
                                      <a:chExt cx="2270" cy="1167"/>
                                    </a:xfrm>
                                  </p:grpSpPr>
                                  <p:grpSp>
                                    <p:nvGrpSpPr>
                                      <p:cNvPr id="61476" name="Group 36"/>
                                      <p:cNvGrpSpPr>
                                        <a:grpSpLocks/>
                                      </p:cNvGrpSpPr>
                                      <p:nvPr/>
                                    </p:nvGrpSpPr>
                                    <p:grpSpPr bwMode="auto">
                                      <a:xfrm>
                                        <a:off x="9758" y="4221"/>
                                        <a:ext cx="2270" cy="807"/>
                                        <a:chOff x="9758" y="4221"/>
                                        <a:chExt cx="2270" cy="807"/>
                                      </a:xfrm>
                                    </p:grpSpPr>
                                    <p:sp>
                                      <p:nvSpPr>
                                        <p:cNvPr id="61477" name="AutoShape 37"/>
                                        <p:cNvSpPr>
                                          <a:spLocks noChangeArrowheads="1"/>
                                        </p:cNvSpPr>
                                        <p:nvPr/>
                                      </p:nvSpPr>
                                      <p:spPr bwMode="auto">
                                        <a:xfrm>
                                          <a:off x="10478" y="4719"/>
                                          <a:ext cx="222" cy="206"/>
                                        </a:xfrm>
                                        <a:prstGeom prst="diamond">
                                          <a:avLst/>
                                        </a:prstGeom>
                                        <a:solidFill>
                                          <a:srgbClr val="FF00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78" name="AutoShape 38"/>
                                        <p:cNvSpPr>
                                          <a:spLocks noChangeArrowheads="1"/>
                                        </p:cNvSpPr>
                                        <p:nvPr/>
                                      </p:nvSpPr>
                                      <p:spPr bwMode="auto">
                                        <a:xfrm>
                                          <a:off x="10478" y="4567"/>
                                          <a:ext cx="221" cy="177"/>
                                        </a:xfrm>
                                        <a:prstGeom prst="parallelogram">
                                          <a:avLst>
                                            <a:gd name="adj" fmla="val 31215"/>
                                          </a:avLst>
                                        </a:prstGeom>
                                        <a:solidFill>
                                          <a:srgbClr val="FF66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79" name="AutoShape 39"/>
                                        <p:cNvSpPr>
                                          <a:spLocks noChangeArrowheads="1"/>
                                        </p:cNvSpPr>
                                        <p:nvPr/>
                                      </p:nvSpPr>
                                      <p:spPr bwMode="auto">
                                        <a:xfrm>
                                          <a:off x="11027" y="4319"/>
                                          <a:ext cx="222" cy="206"/>
                                        </a:xfrm>
                                        <a:prstGeom prst="diamond">
                                          <a:avLst/>
                                        </a:prstGeom>
                                        <a:solidFill>
                                          <a:srgbClr val="FF00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80" name="AutoShape 40"/>
                                        <p:cNvSpPr>
                                          <a:spLocks noChangeArrowheads="1"/>
                                        </p:cNvSpPr>
                                        <p:nvPr/>
                                      </p:nvSpPr>
                                      <p:spPr bwMode="auto">
                                        <a:xfrm>
                                          <a:off x="11198" y="4791"/>
                                          <a:ext cx="203" cy="237"/>
                                        </a:xfrm>
                                        <a:prstGeom prst="plus">
                                          <a:avLst>
                                            <a:gd name="adj" fmla="val 25000"/>
                                          </a:avLst>
                                        </a:prstGeom>
                                        <a:solidFill>
                                          <a:srgbClr val="CC99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81" name="Text Box 41"/>
                                        <p:cNvSpPr txBox="1">
                                          <a:spLocks noChangeArrowheads="1"/>
                                        </p:cNvSpPr>
                                        <p:nvPr/>
                                      </p:nvSpPr>
                                      <p:spPr bwMode="auto">
                                        <a:xfrm>
                                          <a:off x="9758" y="4221"/>
                                          <a:ext cx="129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800" b="1" i="0" u="none" strike="noStrike" cap="none" normalizeH="0" baseline="0" smtClean="0">
                                              <a:ln>
                                                <a:noFill/>
                                              </a:ln>
                                              <a:solidFill>
                                                <a:schemeClr val="tx1"/>
                                              </a:solidFill>
                                              <a:effectLst/>
                                              <a:latin typeface="Arial" pitchFamily="34" charset="0"/>
                                            </a:rPr>
                                            <a:t>Su Toplama Kulesi</a:t>
                                          </a:r>
                                          <a:endParaRPr kumimoji="0" lang="tr-TR" sz="1800" b="0" i="0" u="none" strike="noStrike" cap="none" normalizeH="0" baseline="0" smtClean="0">
                                            <a:ln>
                                              <a:noFill/>
                                            </a:ln>
                                            <a:solidFill>
                                              <a:schemeClr val="tx1"/>
                                            </a:solidFill>
                                            <a:effectLst/>
                                            <a:latin typeface="Arial" pitchFamily="34" charset="0"/>
                                          </a:endParaRPr>
                                        </a:p>
                                      </p:txBody>
                                    </p:sp>
                                    <p:sp>
                                      <p:nvSpPr>
                                        <p:cNvPr id="61482" name="Text Box 42"/>
                                        <p:cNvSpPr txBox="1">
                                          <a:spLocks noChangeArrowheads="1"/>
                                        </p:cNvSpPr>
                                        <p:nvPr/>
                                      </p:nvSpPr>
                                      <p:spPr bwMode="auto">
                                        <a:xfrm>
                                          <a:off x="10948" y="4581"/>
                                          <a:ext cx="1080" cy="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800" b="1" i="0" u="none" strike="noStrike" cap="none" normalizeH="0" baseline="0" smtClean="0">
                                              <a:ln>
                                                <a:noFill/>
                                              </a:ln>
                                              <a:solidFill>
                                                <a:schemeClr val="tx1"/>
                                              </a:solidFill>
                                              <a:effectLst/>
                                              <a:latin typeface="Arial" pitchFamily="34" charset="0"/>
                                            </a:rPr>
                                            <a:t>Tesis</a:t>
                                          </a:r>
                                          <a:endParaRPr kumimoji="0" lang="tr-TR" sz="1800" b="0" i="0" u="none" strike="noStrike" cap="none" normalizeH="0" baseline="0" smtClean="0">
                                            <a:ln>
                                              <a:noFill/>
                                            </a:ln>
                                            <a:solidFill>
                                              <a:schemeClr val="tx1"/>
                                            </a:solidFill>
                                            <a:effectLst/>
                                            <a:latin typeface="Arial" pitchFamily="34" charset="0"/>
                                          </a:endParaRPr>
                                        </a:p>
                                      </p:txBody>
                                    </p:sp>
                                  </p:grpSp>
                                  <p:sp>
                                    <p:nvSpPr>
                                      <p:cNvPr id="61483" name="AutoShape 43"/>
                                      <p:cNvSpPr>
                                        <a:spLocks noChangeArrowheads="1"/>
                                      </p:cNvSpPr>
                                      <p:nvPr/>
                                    </p:nvSpPr>
                                    <p:spPr bwMode="auto">
                                      <a:xfrm>
                                        <a:off x="10523" y="3936"/>
                                        <a:ext cx="189" cy="184"/>
                                      </a:xfrm>
                                      <a:prstGeom prst="pentagon">
                                        <a:avLst/>
                                      </a:prstGeom>
                                      <a:solidFill>
                                        <a:srgbClr val="0000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84" name="AutoShape 44"/>
                                      <p:cNvSpPr>
                                        <a:spLocks noChangeArrowheads="1"/>
                                      </p:cNvSpPr>
                                      <p:nvPr/>
                                    </p:nvSpPr>
                                    <p:spPr bwMode="auto">
                                      <a:xfrm>
                                        <a:off x="10358" y="3996"/>
                                        <a:ext cx="189" cy="180"/>
                                      </a:xfrm>
                                      <a:prstGeom prst="pentagon">
                                        <a:avLst/>
                                      </a:prstGeom>
                                      <a:solidFill>
                                        <a:srgbClr val="0000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85" name="AutoShape 45"/>
                                      <p:cNvSpPr>
                                        <a:spLocks noChangeArrowheads="1"/>
                                      </p:cNvSpPr>
                                      <p:nvPr/>
                                    </p:nvSpPr>
                                    <p:spPr bwMode="auto">
                                      <a:xfrm>
                                        <a:off x="10403" y="3891"/>
                                        <a:ext cx="189" cy="184"/>
                                      </a:xfrm>
                                      <a:prstGeom prst="pentagon">
                                        <a:avLst/>
                                      </a:prstGeom>
                                      <a:solidFill>
                                        <a:srgbClr val="0000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86" name="AutoShape 46"/>
                                      <p:cNvSpPr>
                                        <a:spLocks noChangeArrowheads="1"/>
                                      </p:cNvSpPr>
                                      <p:nvPr/>
                                    </p:nvSpPr>
                                    <p:spPr bwMode="auto">
                                      <a:xfrm>
                                        <a:off x="10583" y="3861"/>
                                        <a:ext cx="189" cy="184"/>
                                      </a:xfrm>
                                      <a:prstGeom prst="pentagon">
                                        <a:avLst/>
                                      </a:prstGeom>
                                      <a:solidFill>
                                        <a:srgbClr val="0000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87" name="AutoShape 47"/>
                                      <p:cNvSpPr>
                                        <a:spLocks noChangeArrowheads="1"/>
                                      </p:cNvSpPr>
                                      <p:nvPr/>
                                    </p:nvSpPr>
                                    <p:spPr bwMode="auto">
                                      <a:xfrm>
                                        <a:off x="9818" y="3891"/>
                                        <a:ext cx="221" cy="177"/>
                                      </a:xfrm>
                                      <a:prstGeom prst="parallelogram">
                                        <a:avLst>
                                          <a:gd name="adj" fmla="val 31215"/>
                                        </a:avLst>
                                      </a:prstGeom>
                                      <a:solidFill>
                                        <a:srgbClr val="FF66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grpSp>
                            <p:grpSp>
                              <p:nvGrpSpPr>
                                <p:cNvPr id="61488" name="Group 48"/>
                                <p:cNvGrpSpPr>
                                  <a:grpSpLocks/>
                                </p:cNvGrpSpPr>
                                <p:nvPr/>
                              </p:nvGrpSpPr>
                              <p:grpSpPr bwMode="auto">
                                <a:xfrm>
                                  <a:off x="6428" y="6006"/>
                                  <a:ext cx="3936" cy="1120"/>
                                  <a:chOff x="6428" y="6006"/>
                                  <a:chExt cx="3936" cy="1120"/>
                                </a:xfrm>
                              </p:grpSpPr>
                              <p:grpSp>
                                <p:nvGrpSpPr>
                                  <p:cNvPr id="61489" name="Group 49"/>
                                  <p:cNvGrpSpPr>
                                    <a:grpSpLocks/>
                                  </p:cNvGrpSpPr>
                                  <p:nvPr/>
                                </p:nvGrpSpPr>
                                <p:grpSpPr bwMode="auto">
                                  <a:xfrm>
                                    <a:off x="9218" y="6561"/>
                                    <a:ext cx="1146" cy="496"/>
                                    <a:chOff x="9218" y="6561"/>
                                    <a:chExt cx="1146" cy="496"/>
                                  </a:xfrm>
                                </p:grpSpPr>
                                <p:sp>
                                  <p:nvSpPr>
                                    <p:cNvPr id="61490" name="Text Box 50"/>
                                    <p:cNvSpPr txBox="1">
                                      <a:spLocks noChangeArrowheads="1"/>
                                    </p:cNvSpPr>
                                    <p:nvPr/>
                                  </p:nvSpPr>
                                  <p:spPr bwMode="auto">
                                    <a:xfrm>
                                      <a:off x="9578" y="6561"/>
                                      <a:ext cx="786" cy="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BG2</a:t>
                                      </a:r>
                                      <a:endParaRPr kumimoji="0" lang="tr-TR" sz="1800" b="0" i="0" u="none" strike="noStrike" cap="none" normalizeH="0" baseline="0" smtClean="0">
                                        <a:ln>
                                          <a:noFill/>
                                        </a:ln>
                                        <a:solidFill>
                                          <a:schemeClr val="tx1"/>
                                        </a:solidFill>
                                        <a:effectLst/>
                                        <a:latin typeface="Arial" pitchFamily="34" charset="0"/>
                                      </a:endParaRPr>
                                    </a:p>
                                  </p:txBody>
                                </p:sp>
                                <p:grpSp>
                                  <p:nvGrpSpPr>
                                    <p:cNvPr id="61491" name="Group 51"/>
                                    <p:cNvGrpSpPr>
                                      <a:grpSpLocks/>
                                    </p:cNvGrpSpPr>
                                    <p:nvPr/>
                                  </p:nvGrpSpPr>
                                  <p:grpSpPr bwMode="auto">
                                    <a:xfrm>
                                      <a:off x="9218" y="6561"/>
                                      <a:ext cx="402" cy="496"/>
                                      <a:chOff x="9218" y="6561"/>
                                      <a:chExt cx="402" cy="496"/>
                                    </a:xfrm>
                                  </p:grpSpPr>
                                  <p:sp>
                                    <p:nvSpPr>
                                      <p:cNvPr id="61492" name="Rectangle 52"/>
                                      <p:cNvSpPr>
                                        <a:spLocks noChangeArrowheads="1"/>
                                      </p:cNvSpPr>
                                      <p:nvPr/>
                                    </p:nvSpPr>
                                    <p:spPr bwMode="auto">
                                      <a:xfrm>
                                        <a:off x="9443" y="6861"/>
                                        <a:ext cx="177" cy="196"/>
                                      </a:xfrm>
                                      <a:prstGeom prst="rect">
                                        <a:avLst/>
                                      </a:prstGeom>
                                      <a:solidFill>
                                        <a:srgbClr val="00CC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93" name="Text Box 53"/>
                                      <p:cNvSpPr txBox="1">
                                        <a:spLocks noChangeArrowheads="1"/>
                                      </p:cNvSpPr>
                                      <p:nvPr/>
                                    </p:nvSpPr>
                                    <p:spPr bwMode="auto">
                                      <a:xfrm>
                                        <a:off x="9218" y="6561"/>
                                        <a:ext cx="360" cy="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2</a:t>
                                        </a:r>
                                        <a:endParaRPr kumimoji="0" lang="tr-TR" sz="1800" b="0" i="0" u="none" strike="noStrike" cap="none" normalizeH="0" baseline="0" smtClean="0">
                                          <a:ln>
                                            <a:noFill/>
                                          </a:ln>
                                          <a:solidFill>
                                            <a:schemeClr val="tx1"/>
                                          </a:solidFill>
                                          <a:effectLst/>
                                          <a:latin typeface="Arial" pitchFamily="34" charset="0"/>
                                        </a:endParaRPr>
                                      </a:p>
                                    </p:txBody>
                                  </p:sp>
                                </p:grpSp>
                              </p:grpSp>
                              <p:sp>
                                <p:nvSpPr>
                                  <p:cNvPr id="61494" name="Oval 54"/>
                                  <p:cNvSpPr>
                                    <a:spLocks noChangeArrowheads="1"/>
                                  </p:cNvSpPr>
                                  <p:nvPr/>
                                </p:nvSpPr>
                                <p:spPr bwMode="auto">
                                  <a:xfrm>
                                    <a:off x="8333" y="6921"/>
                                    <a:ext cx="177" cy="205"/>
                                  </a:xfrm>
                                  <a:prstGeom prst="ellipse">
                                    <a:avLst/>
                                  </a:prstGeom>
                                  <a:solidFill>
                                    <a:srgbClr val="FF000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61495" name="AutoShape 55"/>
                                  <p:cNvSpPr>
                                    <a:spLocks noChangeArrowheads="1"/>
                                  </p:cNvSpPr>
                                  <p:nvPr/>
                                </p:nvSpPr>
                                <p:spPr bwMode="auto">
                                  <a:xfrm>
                                    <a:off x="8003" y="6741"/>
                                    <a:ext cx="222" cy="178"/>
                                  </a:xfrm>
                                  <a:prstGeom prst="triangle">
                                    <a:avLst>
                                      <a:gd name="adj" fmla="val 50000"/>
                                    </a:avLst>
                                  </a:prstGeom>
                                  <a:solidFill>
                                    <a:srgbClr val="00FF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96" name="AutoShape 56"/>
                                  <p:cNvSpPr>
                                    <a:spLocks noChangeArrowheads="1"/>
                                  </p:cNvSpPr>
                                  <p:nvPr/>
                                </p:nvSpPr>
                                <p:spPr bwMode="auto">
                                  <a:xfrm>
                                    <a:off x="7028" y="6516"/>
                                    <a:ext cx="222" cy="178"/>
                                  </a:xfrm>
                                  <a:prstGeom prst="triangle">
                                    <a:avLst>
                                      <a:gd name="adj" fmla="val 50000"/>
                                    </a:avLst>
                                  </a:prstGeom>
                                  <a:solidFill>
                                    <a:srgbClr val="00FF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97" name="AutoShape 57"/>
                                  <p:cNvSpPr>
                                    <a:spLocks noChangeArrowheads="1"/>
                                  </p:cNvSpPr>
                                  <p:nvPr/>
                                </p:nvSpPr>
                                <p:spPr bwMode="auto">
                                  <a:xfrm>
                                    <a:off x="6818" y="638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498" name="Text Box 58"/>
                                  <p:cNvSpPr txBox="1">
                                    <a:spLocks noChangeArrowheads="1"/>
                                  </p:cNvSpPr>
                                  <p:nvPr/>
                                </p:nvSpPr>
                                <p:spPr bwMode="auto">
                                  <a:xfrm>
                                    <a:off x="6578" y="6021"/>
                                    <a:ext cx="1304"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GK 7 S/D</a:t>
                                    </a:r>
                                    <a:endParaRPr kumimoji="0" lang="tr-TR" sz="1800" b="0" i="0" u="none" strike="noStrike" cap="none" normalizeH="0" baseline="0" smtClean="0">
                                      <a:ln>
                                        <a:noFill/>
                                      </a:ln>
                                      <a:solidFill>
                                        <a:schemeClr val="tx1"/>
                                      </a:solidFill>
                                      <a:effectLst/>
                                      <a:latin typeface="Arial" pitchFamily="34" charset="0"/>
                                    </a:endParaRPr>
                                  </a:p>
                                </p:txBody>
                              </p:sp>
                              <p:sp>
                                <p:nvSpPr>
                                  <p:cNvPr id="61499" name="Rectangle 59"/>
                                  <p:cNvSpPr>
                                    <a:spLocks noChangeArrowheads="1"/>
                                  </p:cNvSpPr>
                                  <p:nvPr/>
                                </p:nvSpPr>
                                <p:spPr bwMode="auto">
                                  <a:xfrm>
                                    <a:off x="6428" y="6006"/>
                                    <a:ext cx="177" cy="196"/>
                                  </a:xfrm>
                                  <a:prstGeom prst="rect">
                                    <a:avLst/>
                                  </a:prstGeom>
                                  <a:solidFill>
                                    <a:srgbClr val="00CC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grpSp>
                            <p:nvGrpSpPr>
                              <p:cNvPr id="61500" name="Group 60"/>
                              <p:cNvGrpSpPr>
                                <a:grpSpLocks/>
                              </p:cNvGrpSpPr>
                              <p:nvPr/>
                            </p:nvGrpSpPr>
                            <p:grpSpPr bwMode="auto">
                              <a:xfrm>
                                <a:off x="7058" y="2561"/>
                                <a:ext cx="1067" cy="2020"/>
                                <a:chOff x="7058" y="2561"/>
                                <a:chExt cx="1067" cy="2020"/>
                              </a:xfrm>
                            </p:grpSpPr>
                            <p:grpSp>
                              <p:nvGrpSpPr>
                                <p:cNvPr id="61501" name="Group 61"/>
                                <p:cNvGrpSpPr>
                                  <a:grpSpLocks/>
                                </p:cNvGrpSpPr>
                                <p:nvPr/>
                              </p:nvGrpSpPr>
                              <p:grpSpPr bwMode="auto">
                                <a:xfrm>
                                  <a:off x="7136" y="2561"/>
                                  <a:ext cx="989" cy="1675"/>
                                  <a:chOff x="7136" y="2561"/>
                                  <a:chExt cx="989" cy="1675"/>
                                </a:xfrm>
                              </p:grpSpPr>
                              <p:grpSp>
                                <p:nvGrpSpPr>
                                  <p:cNvPr id="61502" name="Group 62"/>
                                  <p:cNvGrpSpPr>
                                    <a:grpSpLocks/>
                                  </p:cNvGrpSpPr>
                                  <p:nvPr/>
                                </p:nvGrpSpPr>
                                <p:grpSpPr bwMode="auto">
                                  <a:xfrm>
                                    <a:off x="7136" y="2561"/>
                                    <a:ext cx="989" cy="382"/>
                                    <a:chOff x="6798" y="2877"/>
                                    <a:chExt cx="989" cy="382"/>
                                  </a:xfrm>
                                </p:grpSpPr>
                                <p:sp>
                                  <p:nvSpPr>
                                    <p:cNvPr id="61503" name="AutoShape 63"/>
                                    <p:cNvSpPr>
                                      <a:spLocks noChangeArrowheads="1"/>
                                    </p:cNvSpPr>
                                    <p:nvPr/>
                                  </p:nvSpPr>
                                  <p:spPr bwMode="auto">
                                    <a:xfrm>
                                      <a:off x="7560" y="3057"/>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504" name="Text Box 64"/>
                                    <p:cNvSpPr txBox="1">
                                      <a:spLocks noChangeArrowheads="1"/>
                                    </p:cNvSpPr>
                                    <p:nvPr/>
                                  </p:nvSpPr>
                                  <p:spPr bwMode="auto">
                                    <a:xfrm>
                                      <a:off x="6798" y="2877"/>
                                      <a:ext cx="900"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 GK 5</a:t>
                                      </a:r>
                                      <a:endParaRPr kumimoji="0" lang="tr-TR" sz="1800" b="0" i="0" u="none" strike="noStrike" cap="none" normalizeH="0" baseline="0" smtClean="0">
                                        <a:ln>
                                          <a:noFill/>
                                        </a:ln>
                                        <a:solidFill>
                                          <a:schemeClr val="tx1"/>
                                        </a:solidFill>
                                        <a:effectLst/>
                                        <a:latin typeface="Arial" pitchFamily="34" charset="0"/>
                                      </a:endParaRPr>
                                    </a:p>
                                  </p:txBody>
                                </p:sp>
                              </p:grpSp>
                              <p:sp>
                                <p:nvSpPr>
                                  <p:cNvPr id="61505" name="Rectangle 65"/>
                                  <p:cNvSpPr>
                                    <a:spLocks noChangeArrowheads="1"/>
                                  </p:cNvSpPr>
                                  <p:nvPr/>
                                </p:nvSpPr>
                                <p:spPr bwMode="auto">
                                  <a:xfrm>
                                    <a:off x="7658" y="3321"/>
                                    <a:ext cx="177" cy="196"/>
                                  </a:xfrm>
                                  <a:prstGeom prst="rect">
                                    <a:avLst/>
                                  </a:prstGeom>
                                  <a:solidFill>
                                    <a:srgbClr val="00CC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506" name="AutoShape 66"/>
                                  <p:cNvSpPr>
                                    <a:spLocks noChangeArrowheads="1"/>
                                  </p:cNvSpPr>
                                  <p:nvPr/>
                                </p:nvSpPr>
                                <p:spPr bwMode="auto">
                                  <a:xfrm>
                                    <a:off x="7418" y="368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507" name="AutoShape 67"/>
                                  <p:cNvSpPr>
                                    <a:spLocks noChangeArrowheads="1"/>
                                  </p:cNvSpPr>
                                  <p:nvPr/>
                                </p:nvSpPr>
                                <p:spPr bwMode="auto">
                                  <a:xfrm>
                                    <a:off x="7418" y="4041"/>
                                    <a:ext cx="187" cy="195"/>
                                  </a:xfrm>
                                  <a:prstGeom prst="hexagon">
                                    <a:avLst>
                                      <a:gd name="adj" fmla="val 25000"/>
                                      <a:gd name="vf" fmla="val 115470"/>
                                    </a:avLst>
                                  </a:prstGeom>
                                  <a:solidFill>
                                    <a:srgbClr val="FFFF00"/>
                                  </a:solidFill>
                                  <a:ln w="317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tr-TR"/>
                                  </a:p>
                                </p:txBody>
                              </p:sp>
                            </p:grpSp>
                            <p:sp>
                              <p:nvSpPr>
                                <p:cNvPr id="61508" name="Text Box 68"/>
                                <p:cNvSpPr txBox="1">
                                  <a:spLocks noChangeArrowheads="1"/>
                                </p:cNvSpPr>
                                <p:nvPr/>
                              </p:nvSpPr>
                              <p:spPr bwMode="auto">
                                <a:xfrm>
                                  <a:off x="7058" y="4221"/>
                                  <a:ext cx="872"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BG3</a:t>
                                  </a:r>
                                  <a:endParaRPr kumimoji="0" lang="tr-TR" sz="1800" b="0" i="0" u="none" strike="noStrike" cap="none" normalizeH="0" baseline="0" smtClean="0">
                                    <a:ln>
                                      <a:noFill/>
                                    </a:ln>
                                    <a:solidFill>
                                      <a:schemeClr val="tx1"/>
                                    </a:solidFill>
                                    <a:effectLst/>
                                    <a:latin typeface="Arial" pitchFamily="34" charset="0"/>
                                  </a:endParaRPr>
                                </a:p>
                              </p:txBody>
                            </p:sp>
                          </p:grpSp>
                        </p:grpSp>
                        <p:sp>
                          <p:nvSpPr>
                            <p:cNvPr id="61509" name="Text Box 69"/>
                            <p:cNvSpPr txBox="1">
                              <a:spLocks noChangeArrowheads="1"/>
                            </p:cNvSpPr>
                            <p:nvPr/>
                          </p:nvSpPr>
                          <p:spPr bwMode="auto">
                            <a:xfrm>
                              <a:off x="7298" y="3141"/>
                              <a:ext cx="358" cy="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4</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1" i="0" u="none" strike="noStrike" cap="none" normalizeH="0" baseline="0" smtClean="0">
                                <a:ln>
                                  <a:noFill/>
                                </a:ln>
                                <a:solidFill>
                                  <a:srgbClr val="FFFF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sp>
                          <p:nvSpPr>
                            <p:cNvPr id="61510" name="AutoShape 70"/>
                            <p:cNvSpPr>
                              <a:spLocks noChangeArrowheads="1"/>
                            </p:cNvSpPr>
                            <p:nvPr/>
                          </p:nvSpPr>
                          <p:spPr bwMode="auto">
                            <a:xfrm>
                              <a:off x="1778" y="764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511" name="AutoShape 71"/>
                            <p:cNvSpPr>
                              <a:spLocks noChangeArrowheads="1"/>
                            </p:cNvSpPr>
                            <p:nvPr/>
                          </p:nvSpPr>
                          <p:spPr bwMode="auto">
                            <a:xfrm>
                              <a:off x="3743" y="419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61512" name="Text Box 72"/>
                          <p:cNvSpPr txBox="1">
                            <a:spLocks noChangeArrowheads="1"/>
                          </p:cNvSpPr>
                          <p:nvPr/>
                        </p:nvSpPr>
                        <p:spPr bwMode="auto">
                          <a:xfrm>
                            <a:off x="1658" y="7281"/>
                            <a:ext cx="1260"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 GK 12</a:t>
                            </a:r>
                            <a:endParaRPr kumimoji="0" lang="tr-TR" sz="1800" b="0" i="0" u="none" strike="noStrike" cap="none" normalizeH="0" baseline="0" smtClean="0">
                              <a:ln>
                                <a:noFill/>
                              </a:ln>
                              <a:solidFill>
                                <a:schemeClr val="tx1"/>
                              </a:solidFill>
                              <a:effectLst/>
                              <a:latin typeface="Arial" pitchFamily="34" charset="0"/>
                            </a:endParaRPr>
                          </a:p>
                        </p:txBody>
                      </p:sp>
                    </p:grpSp>
                    <p:sp>
                      <p:nvSpPr>
                        <p:cNvPr id="61513" name="Rectangle 73"/>
                        <p:cNvSpPr>
                          <a:spLocks noChangeArrowheads="1"/>
                        </p:cNvSpPr>
                        <p:nvPr/>
                      </p:nvSpPr>
                      <p:spPr bwMode="auto">
                        <a:xfrm>
                          <a:off x="5993" y="5796"/>
                          <a:ext cx="177" cy="196"/>
                        </a:xfrm>
                        <a:prstGeom prst="rect">
                          <a:avLst/>
                        </a:prstGeom>
                        <a:solidFill>
                          <a:srgbClr val="00CC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514" name="AutoShape 74"/>
                        <p:cNvSpPr>
                          <a:spLocks noChangeArrowheads="1"/>
                        </p:cNvSpPr>
                        <p:nvPr/>
                      </p:nvSpPr>
                      <p:spPr bwMode="auto">
                        <a:xfrm>
                          <a:off x="5768" y="5721"/>
                          <a:ext cx="187" cy="195"/>
                        </a:xfrm>
                        <a:prstGeom prst="hexagon">
                          <a:avLst>
                            <a:gd name="adj" fmla="val 25000"/>
                            <a:gd name="vf" fmla="val 115470"/>
                          </a:avLst>
                        </a:prstGeom>
                        <a:solidFill>
                          <a:srgbClr val="FFFF00"/>
                        </a:solidFill>
                        <a:ln w="317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tr-TR"/>
                        </a:p>
                      </p:txBody>
                    </p:sp>
                    <p:sp>
                      <p:nvSpPr>
                        <p:cNvPr id="61515" name="Text Box 75"/>
                        <p:cNvSpPr txBox="1">
                          <a:spLocks noChangeArrowheads="1"/>
                        </p:cNvSpPr>
                        <p:nvPr/>
                      </p:nvSpPr>
                      <p:spPr bwMode="auto">
                        <a:xfrm>
                          <a:off x="5663" y="5436"/>
                          <a:ext cx="816" cy="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BG1</a:t>
                          </a:r>
                          <a:endParaRPr kumimoji="0" lang="tr-TR" sz="1800" b="0" i="0" u="none" strike="noStrike" cap="none" normalizeH="0" baseline="0" smtClean="0">
                            <a:ln>
                              <a:noFill/>
                            </a:ln>
                            <a:solidFill>
                              <a:schemeClr val="tx1"/>
                            </a:solidFill>
                            <a:effectLst/>
                            <a:latin typeface="Arial" pitchFamily="34" charset="0"/>
                          </a:endParaRPr>
                        </a:p>
                      </p:txBody>
                    </p:sp>
                  </p:grpSp>
                  <p:sp>
                    <p:nvSpPr>
                      <p:cNvPr id="61516" name="AutoShape 76"/>
                      <p:cNvSpPr>
                        <a:spLocks noChangeArrowheads="1"/>
                      </p:cNvSpPr>
                      <p:nvPr/>
                    </p:nvSpPr>
                    <p:spPr bwMode="auto">
                      <a:xfrm>
                        <a:off x="2858" y="8721"/>
                        <a:ext cx="227"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517" name="Text Box 77"/>
                      <p:cNvSpPr txBox="1">
                        <a:spLocks noChangeArrowheads="1"/>
                      </p:cNvSpPr>
                      <p:nvPr/>
                    </p:nvSpPr>
                    <p:spPr bwMode="auto">
                      <a:xfrm>
                        <a:off x="2738" y="8361"/>
                        <a:ext cx="1260"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 GK 11</a:t>
                        </a:r>
                        <a:endParaRPr kumimoji="0" lang="tr-TR" sz="1800" b="0" i="0" u="none" strike="noStrike" cap="none" normalizeH="0" baseline="0" smtClean="0">
                          <a:ln>
                            <a:noFill/>
                          </a:ln>
                          <a:solidFill>
                            <a:schemeClr val="tx1"/>
                          </a:solidFill>
                          <a:effectLst/>
                          <a:latin typeface="Arial" pitchFamily="34" charset="0"/>
                        </a:endParaRPr>
                      </a:p>
                    </p:txBody>
                  </p:sp>
                </p:grpSp>
                <p:sp>
                  <p:nvSpPr>
                    <p:cNvPr id="61518" name="Text Box 78"/>
                    <p:cNvSpPr txBox="1">
                      <a:spLocks noChangeArrowheads="1"/>
                    </p:cNvSpPr>
                    <p:nvPr/>
                  </p:nvSpPr>
                  <p:spPr bwMode="auto">
                    <a:xfrm>
                      <a:off x="5498" y="4401"/>
                      <a:ext cx="126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GK 9 S/D</a:t>
                      </a:r>
                      <a:endParaRPr kumimoji="0" lang="tr-TR" sz="1800" b="0" i="0" u="none" strike="noStrike" cap="none" normalizeH="0" baseline="0" smtClean="0">
                        <a:ln>
                          <a:noFill/>
                        </a:ln>
                        <a:solidFill>
                          <a:schemeClr val="tx1"/>
                        </a:solidFill>
                        <a:effectLst/>
                        <a:latin typeface="Arial" pitchFamily="34" charset="0"/>
                      </a:endParaRPr>
                    </a:p>
                  </p:txBody>
                </p:sp>
              </p:grpSp>
              <p:sp>
                <p:nvSpPr>
                  <p:cNvPr id="61519" name="Text Box 79"/>
                  <p:cNvSpPr txBox="1">
                    <a:spLocks noChangeArrowheads="1"/>
                  </p:cNvSpPr>
                  <p:nvPr/>
                </p:nvSpPr>
                <p:spPr bwMode="auto">
                  <a:xfrm>
                    <a:off x="5852" y="5946"/>
                    <a:ext cx="486" cy="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grpSp>
            <p:sp>
              <p:nvSpPr>
                <p:cNvPr id="61520" name="AutoShape 80"/>
                <p:cNvSpPr>
                  <a:spLocks noChangeArrowheads="1"/>
                </p:cNvSpPr>
                <p:nvPr/>
              </p:nvSpPr>
              <p:spPr bwMode="auto">
                <a:xfrm>
                  <a:off x="10043" y="4146"/>
                  <a:ext cx="222" cy="206"/>
                </a:xfrm>
                <a:prstGeom prst="diamond">
                  <a:avLst/>
                </a:prstGeom>
                <a:solidFill>
                  <a:srgbClr val="FF00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521" name="Text Box 81"/>
                <p:cNvSpPr txBox="1">
                  <a:spLocks noChangeArrowheads="1"/>
                </p:cNvSpPr>
                <p:nvPr/>
              </p:nvSpPr>
              <p:spPr bwMode="auto">
                <a:xfrm>
                  <a:off x="6323" y="6186"/>
                  <a:ext cx="280" cy="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smtClean="0">
                      <a:ln>
                        <a:noFill/>
                      </a:ln>
                      <a:solidFill>
                        <a:schemeClr val="tx1"/>
                      </a:solidFill>
                      <a:effectLst/>
                      <a:latin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grpSp>
          <p:sp>
            <p:nvSpPr>
              <p:cNvPr id="61522" name="AutoShape 82"/>
              <p:cNvSpPr>
                <a:spLocks noChangeArrowheads="1"/>
              </p:cNvSpPr>
              <p:nvPr/>
            </p:nvSpPr>
            <p:spPr bwMode="auto">
              <a:xfrm>
                <a:off x="11123" y="4311"/>
                <a:ext cx="208" cy="206"/>
              </a:xfrm>
              <a:prstGeom prst="diamond">
                <a:avLst/>
              </a:prstGeom>
              <a:solidFill>
                <a:srgbClr val="9933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1523" name="AutoShape 83"/>
              <p:cNvSpPr>
                <a:spLocks noChangeArrowheads="1"/>
              </p:cNvSpPr>
              <p:nvPr/>
            </p:nvSpPr>
            <p:spPr bwMode="auto">
              <a:xfrm>
                <a:off x="9653" y="6876"/>
                <a:ext cx="187" cy="195"/>
              </a:xfrm>
              <a:prstGeom prst="hexagon">
                <a:avLst>
                  <a:gd name="adj" fmla="val 25000"/>
                  <a:gd name="vf" fmla="val 115470"/>
                </a:avLst>
              </a:prstGeom>
              <a:solidFill>
                <a:srgbClr val="FFFF00"/>
              </a:solidFill>
              <a:ln w="317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tr-TR"/>
              </a:p>
            </p:txBody>
          </p:sp>
          <p:sp>
            <p:nvSpPr>
              <p:cNvPr id="61524" name="AutoShape 84"/>
              <p:cNvSpPr>
                <a:spLocks noChangeArrowheads="1"/>
              </p:cNvSpPr>
              <p:nvPr/>
            </p:nvSpPr>
            <p:spPr bwMode="auto">
              <a:xfrm>
                <a:off x="10163" y="4176"/>
                <a:ext cx="208" cy="206"/>
              </a:xfrm>
              <a:prstGeom prst="diamond">
                <a:avLst/>
              </a:prstGeom>
              <a:solidFill>
                <a:srgbClr val="9933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grpSp>
        <p:pic>
          <p:nvPicPr>
            <p:cNvPr id="61525" name="Object 1"/>
            <p:cNvPicPr>
              <a:picLocks noChangeArrowheads="1"/>
            </p:cNvPicPr>
            <p:nvPr/>
          </p:nvPicPr>
          <p:blipFill>
            <a:blip r:embed="rId3" cstate="email">
              <a:extLst>
                <a:ext uri="{28A0092B-C50C-407E-A947-70E740481C1C}">
                  <a14:useLocalDpi xmlns:a14="http://schemas.microsoft.com/office/drawing/2010/main"/>
                </a:ext>
              </a:extLst>
            </a:blip>
            <a:srcRect b="-33954"/>
            <a:stretch>
              <a:fillRect/>
            </a:stretch>
          </p:blipFill>
          <p:spPr bwMode="auto">
            <a:xfrm>
              <a:off x="3392" y="4608"/>
              <a:ext cx="1258" cy="693"/>
            </a:xfrm>
            <a:prstGeom prst="rect">
              <a:avLst/>
            </a:prstGeom>
            <a:noFill/>
            <a:ln w="9525">
              <a:noFill/>
              <a:miter lim="800000"/>
              <a:headEnd/>
              <a:tailEnd/>
            </a:ln>
          </p:spPr>
        </p:pic>
        <p:pic>
          <p:nvPicPr>
            <p:cNvPr id="61526" name="Object 4"/>
            <p:cNvPicPr>
              <a:picLocks noChangeArrowheads="1"/>
            </p:cNvPicPr>
            <p:nvPr/>
          </p:nvPicPr>
          <p:blipFill>
            <a:blip r:embed="rId4" cstate="email">
              <a:extLst>
                <a:ext uri="{28A0092B-C50C-407E-A947-70E740481C1C}">
                  <a14:useLocalDpi xmlns:a14="http://schemas.microsoft.com/office/drawing/2010/main"/>
                </a:ext>
              </a:extLst>
            </a:blip>
            <a:srcRect t="-5135" b="-66753"/>
            <a:stretch>
              <a:fillRect/>
            </a:stretch>
          </p:blipFill>
          <p:spPr bwMode="auto">
            <a:xfrm>
              <a:off x="2535" y="6296"/>
              <a:ext cx="224" cy="341"/>
            </a:xfrm>
            <a:prstGeom prst="rect">
              <a:avLst/>
            </a:prstGeom>
            <a:noFill/>
            <a:ln w="9525">
              <a:noFill/>
              <a:miter lim="800000"/>
              <a:headEnd/>
              <a:tailEnd/>
            </a:ln>
          </p:spPr>
        </p:pic>
      </p:grpSp>
      <p:grpSp>
        <p:nvGrpSpPr>
          <p:cNvPr id="61527" name="Group 87"/>
          <p:cNvGrpSpPr>
            <a:grpSpLocks/>
          </p:cNvGrpSpPr>
          <p:nvPr/>
        </p:nvGrpSpPr>
        <p:grpSpPr bwMode="auto">
          <a:xfrm>
            <a:off x="7215207" y="3062285"/>
            <a:ext cx="1714511" cy="3081359"/>
            <a:chOff x="14123" y="4612"/>
            <a:chExt cx="2384" cy="4853"/>
          </a:xfrm>
        </p:grpSpPr>
        <p:grpSp>
          <p:nvGrpSpPr>
            <p:cNvPr id="61528" name="Group 88"/>
            <p:cNvGrpSpPr>
              <a:grpSpLocks/>
            </p:cNvGrpSpPr>
            <p:nvPr/>
          </p:nvGrpSpPr>
          <p:grpSpPr bwMode="auto">
            <a:xfrm>
              <a:off x="14123" y="4612"/>
              <a:ext cx="2384" cy="4456"/>
              <a:chOff x="13242" y="6204"/>
              <a:chExt cx="2384" cy="4290"/>
            </a:xfrm>
          </p:grpSpPr>
          <p:sp>
            <p:nvSpPr>
              <p:cNvPr id="61529" name="Text Box 89"/>
              <p:cNvSpPr txBox="1">
                <a:spLocks noChangeArrowheads="1"/>
              </p:cNvSpPr>
              <p:nvPr/>
            </p:nvSpPr>
            <p:spPr bwMode="auto">
              <a:xfrm>
                <a:off x="13680" y="10257"/>
                <a:ext cx="1736" cy="18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smtClean="0">
                    <a:ln>
                      <a:noFill/>
                    </a:ln>
                    <a:solidFill>
                      <a:schemeClr val="tx1"/>
                    </a:solidFill>
                    <a:effectLst/>
                    <a:latin typeface="Arial" pitchFamily="34" charset="0"/>
                  </a:rPr>
                  <a:t>Meteroloji ölçümü </a:t>
                </a:r>
              </a:p>
            </p:txBody>
          </p:sp>
          <p:grpSp>
            <p:nvGrpSpPr>
              <p:cNvPr id="61530" name="Group 90"/>
              <p:cNvGrpSpPr>
                <a:grpSpLocks/>
              </p:cNvGrpSpPr>
              <p:nvPr/>
            </p:nvGrpSpPr>
            <p:grpSpPr bwMode="auto">
              <a:xfrm>
                <a:off x="13242" y="6204"/>
                <a:ext cx="2384" cy="4290"/>
                <a:chOff x="13242" y="6204"/>
                <a:chExt cx="2384" cy="4290"/>
              </a:xfrm>
            </p:grpSpPr>
            <p:sp>
              <p:nvSpPr>
                <p:cNvPr id="61531" name="Text Box 91"/>
                <p:cNvSpPr txBox="1">
                  <a:spLocks noChangeArrowheads="1"/>
                </p:cNvSpPr>
                <p:nvPr/>
              </p:nvSpPr>
              <p:spPr bwMode="auto">
                <a:xfrm>
                  <a:off x="13680" y="9897"/>
                  <a:ext cx="1946" cy="26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smtClean="0">
                      <a:ln>
                        <a:noFill/>
                      </a:ln>
                      <a:solidFill>
                        <a:schemeClr val="tx1"/>
                      </a:solidFill>
                      <a:effectLst/>
                      <a:latin typeface="Arial" pitchFamily="34" charset="0"/>
                    </a:rPr>
                    <a:t>Yeraltısuyu numune alımı </a:t>
                  </a:r>
                </a:p>
              </p:txBody>
            </p:sp>
            <p:grpSp>
              <p:nvGrpSpPr>
                <p:cNvPr id="61532" name="Group 92"/>
                <p:cNvGrpSpPr>
                  <a:grpSpLocks/>
                </p:cNvGrpSpPr>
                <p:nvPr/>
              </p:nvGrpSpPr>
              <p:grpSpPr bwMode="auto">
                <a:xfrm>
                  <a:off x="13242" y="6204"/>
                  <a:ext cx="2382" cy="4290"/>
                  <a:chOff x="13242" y="6204"/>
                  <a:chExt cx="2382" cy="4290"/>
                </a:xfrm>
              </p:grpSpPr>
              <p:sp>
                <p:nvSpPr>
                  <p:cNvPr id="61533" name="Text Box 93"/>
                  <p:cNvSpPr txBox="1">
                    <a:spLocks noChangeArrowheads="1"/>
                  </p:cNvSpPr>
                  <p:nvPr/>
                </p:nvSpPr>
                <p:spPr bwMode="auto">
                  <a:xfrm>
                    <a:off x="13680" y="9537"/>
                    <a:ext cx="1944" cy="377"/>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smtClean="0">
                        <a:ln>
                          <a:noFill/>
                        </a:ln>
                        <a:solidFill>
                          <a:schemeClr val="tx1"/>
                        </a:solidFill>
                        <a:effectLst/>
                        <a:latin typeface="Arial" pitchFamily="34" charset="0"/>
                      </a:rPr>
                      <a:t>Atık havuzu numune alımı </a:t>
                    </a:r>
                  </a:p>
                </p:txBody>
              </p:sp>
              <p:grpSp>
                <p:nvGrpSpPr>
                  <p:cNvPr id="61534" name="Group 94"/>
                  <p:cNvGrpSpPr>
                    <a:grpSpLocks/>
                  </p:cNvGrpSpPr>
                  <p:nvPr/>
                </p:nvGrpSpPr>
                <p:grpSpPr bwMode="auto">
                  <a:xfrm>
                    <a:off x="13242" y="6204"/>
                    <a:ext cx="2303" cy="4290"/>
                    <a:chOff x="13242" y="6204"/>
                    <a:chExt cx="2303" cy="4290"/>
                  </a:xfrm>
                </p:grpSpPr>
                <p:sp>
                  <p:nvSpPr>
                    <p:cNvPr id="61535" name="Text Box 95"/>
                    <p:cNvSpPr txBox="1">
                      <a:spLocks noChangeArrowheads="1"/>
                    </p:cNvSpPr>
                    <p:nvPr/>
                  </p:nvSpPr>
                  <p:spPr bwMode="auto">
                    <a:xfrm>
                      <a:off x="13680" y="9177"/>
                      <a:ext cx="1823" cy="31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dirty="0" smtClean="0">
                          <a:ln>
                            <a:noFill/>
                          </a:ln>
                          <a:solidFill>
                            <a:schemeClr val="tx1"/>
                          </a:solidFill>
                          <a:effectLst/>
                          <a:latin typeface="Arial" pitchFamily="34" charset="0"/>
                        </a:rPr>
                        <a:t>Siyanür numune alımı </a:t>
                      </a:r>
                    </a:p>
                  </p:txBody>
                </p:sp>
                <p:grpSp>
                  <p:nvGrpSpPr>
                    <p:cNvPr id="61536" name="Group 96"/>
                    <p:cNvGrpSpPr>
                      <a:grpSpLocks/>
                    </p:cNvGrpSpPr>
                    <p:nvPr/>
                  </p:nvGrpSpPr>
                  <p:grpSpPr bwMode="auto">
                    <a:xfrm>
                      <a:off x="13242" y="6204"/>
                      <a:ext cx="2303" cy="4290"/>
                      <a:chOff x="13242" y="6204"/>
                      <a:chExt cx="2303" cy="4290"/>
                    </a:xfrm>
                  </p:grpSpPr>
                  <p:sp>
                    <p:nvSpPr>
                      <p:cNvPr id="61537" name="Text Box 97"/>
                      <p:cNvSpPr txBox="1">
                        <a:spLocks noChangeArrowheads="1"/>
                      </p:cNvSpPr>
                      <p:nvPr/>
                    </p:nvSpPr>
                    <p:spPr bwMode="auto">
                      <a:xfrm>
                        <a:off x="13680" y="8697"/>
                        <a:ext cx="1272" cy="34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smtClean="0">
                            <a:ln>
                              <a:noFill/>
                            </a:ln>
                            <a:solidFill>
                              <a:schemeClr val="tx1"/>
                            </a:solidFill>
                            <a:effectLst/>
                            <a:latin typeface="Arial" pitchFamily="34" charset="0"/>
                          </a:rPr>
                          <a:t>Patlatma ölçümü</a:t>
                        </a:r>
                      </a:p>
                    </p:txBody>
                  </p:sp>
                  <p:grpSp>
                    <p:nvGrpSpPr>
                      <p:cNvPr id="61538" name="Group 98"/>
                      <p:cNvGrpSpPr>
                        <a:grpSpLocks/>
                      </p:cNvGrpSpPr>
                      <p:nvPr/>
                    </p:nvGrpSpPr>
                    <p:grpSpPr bwMode="auto">
                      <a:xfrm>
                        <a:off x="13242" y="6204"/>
                        <a:ext cx="2303" cy="4290"/>
                        <a:chOff x="13242" y="6204"/>
                        <a:chExt cx="2303" cy="4290"/>
                      </a:xfrm>
                    </p:grpSpPr>
                    <p:grpSp>
                      <p:nvGrpSpPr>
                        <p:cNvPr id="61539" name="Group 99"/>
                        <p:cNvGrpSpPr>
                          <a:grpSpLocks/>
                        </p:cNvGrpSpPr>
                        <p:nvPr/>
                      </p:nvGrpSpPr>
                      <p:grpSpPr bwMode="auto">
                        <a:xfrm>
                          <a:off x="13242" y="6204"/>
                          <a:ext cx="2303" cy="4290"/>
                          <a:chOff x="13242" y="6204"/>
                          <a:chExt cx="2303" cy="4290"/>
                        </a:xfrm>
                      </p:grpSpPr>
                      <p:sp>
                        <p:nvSpPr>
                          <p:cNvPr id="61540" name="Text Box 100"/>
                          <p:cNvSpPr txBox="1">
                            <a:spLocks noChangeArrowheads="1"/>
                          </p:cNvSpPr>
                          <p:nvPr/>
                        </p:nvSpPr>
                        <p:spPr bwMode="auto">
                          <a:xfrm>
                            <a:off x="13680" y="8337"/>
                            <a:ext cx="1159" cy="32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smtClean="0">
                                <a:ln>
                                  <a:noFill/>
                                </a:ln>
                                <a:solidFill>
                                  <a:schemeClr val="tx1"/>
                                </a:solidFill>
                                <a:effectLst/>
                                <a:latin typeface="Arial" pitchFamily="34" charset="0"/>
                              </a:rPr>
                              <a:t>Gürültü ölçümü</a:t>
                            </a:r>
                          </a:p>
                        </p:txBody>
                      </p:sp>
                      <p:grpSp>
                        <p:nvGrpSpPr>
                          <p:cNvPr id="61541" name="Group 101"/>
                          <p:cNvGrpSpPr>
                            <a:grpSpLocks/>
                          </p:cNvGrpSpPr>
                          <p:nvPr/>
                        </p:nvGrpSpPr>
                        <p:grpSpPr bwMode="auto">
                          <a:xfrm>
                            <a:off x="13242" y="6204"/>
                            <a:ext cx="2303" cy="4290"/>
                            <a:chOff x="13242" y="6204"/>
                            <a:chExt cx="2303" cy="4290"/>
                          </a:xfrm>
                        </p:grpSpPr>
                        <p:sp>
                          <p:nvSpPr>
                            <p:cNvPr id="61542" name="Text Box 102"/>
                            <p:cNvSpPr txBox="1">
                              <a:spLocks noChangeArrowheads="1"/>
                            </p:cNvSpPr>
                            <p:nvPr/>
                          </p:nvSpPr>
                          <p:spPr bwMode="auto">
                            <a:xfrm>
                              <a:off x="13604" y="7506"/>
                              <a:ext cx="1458" cy="39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smtClean="0">
                                  <a:ln>
                                    <a:noFill/>
                                  </a:ln>
                                  <a:solidFill>
                                    <a:schemeClr val="tx1"/>
                                  </a:solidFill>
                                  <a:effectLst/>
                                  <a:latin typeface="Arial" pitchFamily="34" charset="0"/>
                                </a:rPr>
                                <a:t>HCN gazı ölçümü</a:t>
                              </a:r>
                            </a:p>
                          </p:txBody>
                        </p:sp>
                        <p:grpSp>
                          <p:nvGrpSpPr>
                            <p:cNvPr id="61543" name="Group 103"/>
                            <p:cNvGrpSpPr>
                              <a:grpSpLocks/>
                            </p:cNvGrpSpPr>
                            <p:nvPr/>
                          </p:nvGrpSpPr>
                          <p:grpSpPr bwMode="auto">
                            <a:xfrm>
                              <a:off x="13242" y="6204"/>
                              <a:ext cx="2303" cy="4290"/>
                              <a:chOff x="13242" y="6204"/>
                              <a:chExt cx="2303" cy="4290"/>
                            </a:xfrm>
                          </p:grpSpPr>
                          <p:sp>
                            <p:nvSpPr>
                              <p:cNvPr id="61544" name="Text Box 104"/>
                              <p:cNvSpPr txBox="1">
                                <a:spLocks noChangeArrowheads="1"/>
                              </p:cNvSpPr>
                              <p:nvPr/>
                            </p:nvSpPr>
                            <p:spPr bwMode="auto">
                              <a:xfrm>
                                <a:off x="13592" y="7051"/>
                                <a:ext cx="1386" cy="34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smtClean="0">
                                    <a:ln>
                                      <a:noFill/>
                                    </a:ln>
                                    <a:solidFill>
                                      <a:schemeClr val="tx1"/>
                                    </a:solidFill>
                                    <a:effectLst/>
                                    <a:latin typeface="Arial" pitchFamily="34" charset="0"/>
                                  </a:rPr>
                                  <a:t>Çöken toz ölçümü</a:t>
                                </a:r>
                              </a:p>
                            </p:txBody>
                          </p:sp>
                          <p:grpSp>
                            <p:nvGrpSpPr>
                              <p:cNvPr id="61545" name="Group 105"/>
                              <p:cNvGrpSpPr>
                                <a:grpSpLocks/>
                              </p:cNvGrpSpPr>
                              <p:nvPr/>
                            </p:nvGrpSpPr>
                            <p:grpSpPr bwMode="auto">
                              <a:xfrm>
                                <a:off x="13242" y="6204"/>
                                <a:ext cx="2303" cy="4290"/>
                                <a:chOff x="13242" y="6204"/>
                                <a:chExt cx="2303" cy="4290"/>
                              </a:xfrm>
                            </p:grpSpPr>
                            <p:sp>
                              <p:nvSpPr>
                                <p:cNvPr id="61546" name="Rectangle 106"/>
                                <p:cNvSpPr>
                                  <a:spLocks noChangeArrowheads="1"/>
                                </p:cNvSpPr>
                                <p:nvPr/>
                              </p:nvSpPr>
                              <p:spPr bwMode="auto">
                                <a:xfrm>
                                  <a:off x="13342" y="7080"/>
                                  <a:ext cx="165" cy="196"/>
                                </a:xfrm>
                                <a:prstGeom prst="rect">
                                  <a:avLst/>
                                </a:prstGeom>
                                <a:solidFill>
                                  <a:srgbClr val="00CC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sz="900"/>
                                </a:p>
                              </p:txBody>
                            </p:sp>
                            <p:sp>
                              <p:nvSpPr>
                                <p:cNvPr id="61547" name="AutoShape 107"/>
                                <p:cNvSpPr>
                                  <a:spLocks noChangeArrowheads="1"/>
                                </p:cNvSpPr>
                                <p:nvPr/>
                              </p:nvSpPr>
                              <p:spPr bwMode="auto">
                                <a:xfrm>
                                  <a:off x="13320" y="8322"/>
                                  <a:ext cx="208" cy="178"/>
                                </a:xfrm>
                                <a:prstGeom prst="triangle">
                                  <a:avLst>
                                    <a:gd name="adj" fmla="val 50000"/>
                                  </a:avLst>
                                </a:prstGeom>
                                <a:solidFill>
                                  <a:srgbClr val="00FF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sz="900"/>
                                </a:p>
                              </p:txBody>
                            </p:sp>
                            <p:sp>
                              <p:nvSpPr>
                                <p:cNvPr id="61548" name="Oval 108"/>
                                <p:cNvSpPr>
                                  <a:spLocks noChangeArrowheads="1"/>
                                </p:cNvSpPr>
                                <p:nvPr/>
                              </p:nvSpPr>
                              <p:spPr bwMode="auto">
                                <a:xfrm>
                                  <a:off x="13335" y="8697"/>
                                  <a:ext cx="165" cy="205"/>
                                </a:xfrm>
                                <a:prstGeom prst="ellipse">
                                  <a:avLst/>
                                </a:prstGeom>
                                <a:solidFill>
                                  <a:srgbClr val="FF000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sz="900"/>
                                </a:p>
                              </p:txBody>
                            </p:sp>
                            <p:sp>
                              <p:nvSpPr>
                                <p:cNvPr id="61549" name="Text Box 109"/>
                                <p:cNvSpPr txBox="1">
                                  <a:spLocks noChangeArrowheads="1"/>
                                </p:cNvSpPr>
                                <p:nvPr/>
                              </p:nvSpPr>
                              <p:spPr bwMode="auto">
                                <a:xfrm>
                                  <a:off x="13472" y="6552"/>
                                  <a:ext cx="1690" cy="44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smtClean="0">
                                      <a:ln>
                                        <a:noFill/>
                                      </a:ln>
                                      <a:solidFill>
                                        <a:schemeClr val="tx1"/>
                                      </a:solidFill>
                                      <a:effectLst/>
                                      <a:latin typeface="Arial" pitchFamily="34" charset="0"/>
                                    </a:rPr>
                                    <a:t>Partikül toz ölçümü</a:t>
                                  </a:r>
                                </a:p>
                              </p:txBody>
                            </p:sp>
                            <p:sp>
                              <p:nvSpPr>
                                <p:cNvPr id="61550" name="AutoShape 110"/>
                                <p:cNvSpPr>
                                  <a:spLocks noChangeArrowheads="1"/>
                                </p:cNvSpPr>
                                <p:nvPr/>
                              </p:nvSpPr>
                              <p:spPr bwMode="auto">
                                <a:xfrm>
                                  <a:off x="13329" y="7528"/>
                                  <a:ext cx="208" cy="206"/>
                                </a:xfrm>
                                <a:prstGeom prst="diamond">
                                  <a:avLst/>
                                </a:prstGeom>
                                <a:solidFill>
                                  <a:srgbClr val="FF00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sz="900"/>
                                </a:p>
                              </p:txBody>
                            </p:sp>
                            <p:sp>
                              <p:nvSpPr>
                                <p:cNvPr id="61551" name="AutoShape 111"/>
                                <p:cNvSpPr>
                                  <a:spLocks noChangeArrowheads="1"/>
                                </p:cNvSpPr>
                                <p:nvPr/>
                              </p:nvSpPr>
                              <p:spPr bwMode="auto">
                                <a:xfrm>
                                  <a:off x="13320" y="9177"/>
                                  <a:ext cx="206" cy="177"/>
                                </a:xfrm>
                                <a:prstGeom prst="parallelogram">
                                  <a:avLst>
                                    <a:gd name="adj" fmla="val 29096"/>
                                  </a:avLst>
                                </a:prstGeom>
                                <a:solidFill>
                                  <a:srgbClr val="FF66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sz="900"/>
                                </a:p>
                              </p:txBody>
                            </p:sp>
                            <p:sp>
                              <p:nvSpPr>
                                <p:cNvPr id="61552" name="AutoShape 112"/>
                                <p:cNvSpPr>
                                  <a:spLocks noChangeArrowheads="1"/>
                                </p:cNvSpPr>
                                <p:nvPr/>
                              </p:nvSpPr>
                              <p:spPr bwMode="auto">
                                <a:xfrm>
                                  <a:off x="13320" y="9537"/>
                                  <a:ext cx="176" cy="184"/>
                                </a:xfrm>
                                <a:prstGeom prst="pentagon">
                                  <a:avLst/>
                                </a:prstGeom>
                                <a:solidFill>
                                  <a:srgbClr val="0000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sz="900"/>
                                </a:p>
                              </p:txBody>
                            </p:sp>
                            <p:sp>
                              <p:nvSpPr>
                                <p:cNvPr id="61553" name="AutoShape 113"/>
                                <p:cNvSpPr>
                                  <a:spLocks noChangeArrowheads="1"/>
                                </p:cNvSpPr>
                                <p:nvPr/>
                              </p:nvSpPr>
                              <p:spPr bwMode="auto">
                                <a:xfrm>
                                  <a:off x="13320" y="10257"/>
                                  <a:ext cx="189" cy="237"/>
                                </a:xfrm>
                                <a:prstGeom prst="plus">
                                  <a:avLst>
                                    <a:gd name="adj" fmla="val 25000"/>
                                  </a:avLst>
                                </a:prstGeom>
                                <a:solidFill>
                                  <a:srgbClr val="CC99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sz="900"/>
                                </a:p>
                              </p:txBody>
                            </p:sp>
                            <p:sp>
                              <p:nvSpPr>
                                <p:cNvPr id="61554" name="AutoShape 114"/>
                                <p:cNvSpPr>
                                  <a:spLocks noChangeArrowheads="1"/>
                                </p:cNvSpPr>
                                <p:nvPr/>
                              </p:nvSpPr>
                              <p:spPr bwMode="auto">
                                <a:xfrm>
                                  <a:off x="13320" y="9897"/>
                                  <a:ext cx="212" cy="2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sz="900"/>
                                </a:p>
                              </p:txBody>
                            </p:sp>
                            <p:grpSp>
                              <p:nvGrpSpPr>
                                <p:cNvPr id="61555" name="Group 115"/>
                                <p:cNvGrpSpPr>
                                  <a:grpSpLocks/>
                                </p:cNvGrpSpPr>
                                <p:nvPr/>
                              </p:nvGrpSpPr>
                              <p:grpSpPr bwMode="auto">
                                <a:xfrm>
                                  <a:off x="13242" y="6204"/>
                                  <a:ext cx="2303" cy="663"/>
                                  <a:chOff x="13242" y="6204"/>
                                  <a:chExt cx="2303" cy="663"/>
                                </a:xfrm>
                              </p:grpSpPr>
                              <p:sp>
                                <p:nvSpPr>
                                  <p:cNvPr id="61556" name="Text Box 116"/>
                                  <p:cNvSpPr txBox="1">
                                    <a:spLocks noChangeArrowheads="1"/>
                                  </p:cNvSpPr>
                                  <p:nvPr/>
                                </p:nvSpPr>
                                <p:spPr bwMode="auto">
                                  <a:xfrm>
                                    <a:off x="13242" y="6204"/>
                                    <a:ext cx="2303" cy="351"/>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1000"/>
                                      </a:spcAft>
                                      <a:buClrTx/>
                                      <a:buSzTx/>
                                      <a:buFontTx/>
                                      <a:buNone/>
                                      <a:tabLst/>
                                    </a:pPr>
                                    <a:r>
                                      <a:rPr kumimoji="0" lang="tr-TR" sz="900" b="1" i="0" u="sng" strike="noStrike" cap="none" normalizeH="0" baseline="0" dirty="0" smtClean="0">
                                        <a:ln>
                                          <a:noFill/>
                                        </a:ln>
                                        <a:solidFill>
                                          <a:schemeClr val="tx1"/>
                                        </a:solidFill>
                                        <a:effectLst/>
                                        <a:latin typeface="Arial" pitchFamily="34" charset="0"/>
                                      </a:rPr>
                                      <a:t>Çevresel Ölçüm Noktaları</a:t>
                                    </a:r>
                                    <a:endParaRPr kumimoji="0" lang="tr-TR" sz="900" b="0" i="0" u="none" strike="noStrike" cap="none" normalizeH="0" baseline="0" dirty="0" smtClean="0">
                                      <a:ln>
                                        <a:noFill/>
                                      </a:ln>
                                      <a:solidFill>
                                        <a:schemeClr val="tx1"/>
                                      </a:solidFill>
                                      <a:effectLst/>
                                      <a:latin typeface="Arial" pitchFamily="34" charset="0"/>
                                    </a:endParaRPr>
                                  </a:p>
                                </p:txBody>
                              </p:sp>
                              <p:sp>
                                <p:nvSpPr>
                                  <p:cNvPr id="61557" name="AutoShape 117"/>
                                  <p:cNvSpPr>
                                    <a:spLocks noChangeArrowheads="1"/>
                                  </p:cNvSpPr>
                                  <p:nvPr/>
                                </p:nvSpPr>
                                <p:spPr bwMode="auto">
                                  <a:xfrm>
                                    <a:off x="13325" y="6672"/>
                                    <a:ext cx="174" cy="195"/>
                                  </a:xfrm>
                                  <a:prstGeom prst="hexagon">
                                    <a:avLst>
                                      <a:gd name="adj" fmla="val 25000"/>
                                      <a:gd name="vf" fmla="val 115470"/>
                                    </a:avLst>
                                  </a:prstGeom>
                                  <a:solidFill>
                                    <a:srgbClr val="FFFF00"/>
                                  </a:solidFill>
                                  <a:ln w="317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tr-TR" sz="900"/>
                                  </a:p>
                                </p:txBody>
                              </p:sp>
                            </p:grpSp>
                            <p:sp>
                              <p:nvSpPr>
                                <p:cNvPr id="61558" name="AutoShape 118"/>
                                <p:cNvSpPr>
                                  <a:spLocks noChangeArrowheads="1"/>
                                </p:cNvSpPr>
                                <p:nvPr/>
                              </p:nvSpPr>
                              <p:spPr bwMode="auto">
                                <a:xfrm>
                                  <a:off x="13320" y="7917"/>
                                  <a:ext cx="208" cy="206"/>
                                </a:xfrm>
                                <a:prstGeom prst="diamond">
                                  <a:avLst/>
                                </a:prstGeom>
                                <a:solidFill>
                                  <a:srgbClr val="9933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sz="900"/>
                                </a:p>
                              </p:txBody>
                            </p:sp>
                          </p:grpSp>
                        </p:grpSp>
                      </p:grpSp>
                    </p:grpSp>
                    <p:sp>
                      <p:nvSpPr>
                        <p:cNvPr id="61559" name="Text Box 119"/>
                        <p:cNvSpPr txBox="1">
                          <a:spLocks noChangeArrowheads="1"/>
                        </p:cNvSpPr>
                        <p:nvPr/>
                      </p:nvSpPr>
                      <p:spPr bwMode="auto">
                        <a:xfrm>
                          <a:off x="13650" y="7917"/>
                          <a:ext cx="1458" cy="39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900" b="0" i="0" u="none" strike="noStrike" cap="none" normalizeH="0" baseline="0" smtClean="0">
                              <a:ln>
                                <a:noFill/>
                              </a:ln>
                              <a:solidFill>
                                <a:schemeClr val="tx1"/>
                              </a:solidFill>
                              <a:effectLst/>
                              <a:latin typeface="Arial" pitchFamily="34" charset="0"/>
                            </a:rPr>
                            <a:t>H2S gazı ölçümü</a:t>
                          </a:r>
                        </a:p>
                      </p:txBody>
                    </p:sp>
                  </p:grpSp>
                </p:grpSp>
              </p:grpSp>
            </p:grpSp>
          </p:grpSp>
        </p:grpSp>
        <p:pic>
          <p:nvPicPr>
            <p:cNvPr id="61560" name="Object 8"/>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19" y="9232"/>
              <a:ext cx="240" cy="134"/>
            </a:xfrm>
            <a:prstGeom prst="rect">
              <a:avLst/>
            </a:prstGeom>
            <a:noFill/>
          </p:spPr>
        </p:pic>
        <p:pic>
          <p:nvPicPr>
            <p:cNvPr id="61561" name="Object 11"/>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567" y="9112"/>
              <a:ext cx="1482" cy="353"/>
            </a:xfrm>
            <a:prstGeom prst="rect">
              <a:avLst/>
            </a:prstGeom>
            <a:noFill/>
          </p:spPr>
        </p:pic>
      </p:grpSp>
    </p:spTree>
  </p:cSld>
  <p:clrMapOvr>
    <a:masterClrMapping/>
  </p:clrMapOvr>
  <p:transition spd="med">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26</a:t>
            </a:fld>
            <a:endParaRPr lang="tr-TR"/>
          </a:p>
        </p:txBody>
      </p:sp>
      <p:sp>
        <p:nvSpPr>
          <p:cNvPr id="5" name="Text Box 2"/>
          <p:cNvSpPr txBox="1">
            <a:spLocks noChangeArrowheads="1"/>
          </p:cNvSpPr>
          <p:nvPr/>
        </p:nvSpPr>
        <p:spPr bwMode="auto">
          <a:xfrm>
            <a:off x="101099" y="1125538"/>
            <a:ext cx="5146644" cy="2555050"/>
          </a:xfrm>
          <a:prstGeom prst="rect">
            <a:avLst/>
          </a:prstGeom>
          <a:noFill/>
          <a:ln w="9525">
            <a:noFill/>
            <a:miter lim="800000"/>
            <a:headEnd/>
            <a:tailEnd/>
          </a:ln>
        </p:spPr>
        <p:txBody>
          <a:bodyPr wrap="square" lIns="91938" tIns="45970" rIns="91938" bIns="45970">
            <a:spAutoFit/>
          </a:bodyPr>
          <a:lstStyle/>
          <a:p>
            <a:pPr marL="288925" indent="-288925" algn="just" defTabSz="919163" eaLnBrk="0" hangingPunct="0">
              <a:spcBef>
                <a:spcPct val="20000"/>
              </a:spcBef>
              <a:buSzPct val="120000"/>
              <a:buBlip>
                <a:blip r:embed="rId2"/>
              </a:buBlip>
              <a:tabLst>
                <a:tab pos="3162300" algn="l"/>
              </a:tabLst>
            </a:pPr>
            <a:r>
              <a:rPr lang="tr-TR" sz="2000" b="1" dirty="0" smtClean="0">
                <a:solidFill>
                  <a:schemeClr val="tx1">
                    <a:lumMod val="75000"/>
                    <a:lumOff val="25000"/>
                  </a:schemeClr>
                </a:solidFill>
                <a:latin typeface="Arial" charset="0"/>
              </a:rPr>
              <a:t>Ovacık’ta açık ocak faaliyeti esnasında ortaya çıkan cevher niteliği </a:t>
            </a:r>
            <a:r>
              <a:rPr lang="tr-TR" sz="2000" b="1" dirty="0">
                <a:solidFill>
                  <a:schemeClr val="tx1">
                    <a:lumMod val="75000"/>
                    <a:lumOff val="25000"/>
                  </a:schemeClr>
                </a:solidFill>
                <a:latin typeface="Arial" charset="0"/>
              </a:rPr>
              <a:t>olmayan ve hiçbir kimyasal işlemden geçmemiş kaya dolgu </a:t>
            </a:r>
            <a:r>
              <a:rPr lang="tr-TR" sz="2000" b="1" dirty="0" smtClean="0">
                <a:solidFill>
                  <a:schemeClr val="tx1">
                    <a:lumMod val="75000"/>
                    <a:lumOff val="25000"/>
                  </a:schemeClr>
                </a:solidFill>
                <a:latin typeface="Arial" charset="0"/>
              </a:rPr>
              <a:t>malzemeleri Ekim </a:t>
            </a:r>
            <a:r>
              <a:rPr lang="tr-TR" sz="2000" b="1" dirty="0">
                <a:solidFill>
                  <a:schemeClr val="tx1">
                    <a:lumMod val="75000"/>
                    <a:lumOff val="25000"/>
                  </a:schemeClr>
                </a:solidFill>
                <a:latin typeface="Arial" charset="0"/>
              </a:rPr>
              <a:t>2007’de açık ocağın doldurulması için geri taşınmaya başlandı. </a:t>
            </a:r>
            <a:r>
              <a:rPr lang="tr-TR" sz="2000" b="1" dirty="0" smtClean="0">
                <a:solidFill>
                  <a:schemeClr val="tx1">
                    <a:lumMod val="75000"/>
                    <a:lumOff val="25000"/>
                  </a:schemeClr>
                </a:solidFill>
                <a:latin typeface="Arial" charset="0"/>
              </a:rPr>
              <a:t>Yol keneranındaki pasalar ise </a:t>
            </a:r>
            <a:r>
              <a:rPr lang="tr-TR" sz="2000" b="1" dirty="0">
                <a:solidFill>
                  <a:schemeClr val="tx1">
                    <a:lumMod val="75000"/>
                    <a:lumOff val="25000"/>
                  </a:schemeClr>
                </a:solidFill>
                <a:latin typeface="Arial" charset="0"/>
              </a:rPr>
              <a:t>zeytin </a:t>
            </a:r>
            <a:r>
              <a:rPr lang="tr-TR" sz="2000" b="1" dirty="0" smtClean="0">
                <a:solidFill>
                  <a:schemeClr val="tx1">
                    <a:lumMod val="75000"/>
                    <a:lumOff val="25000"/>
                  </a:schemeClr>
                </a:solidFill>
                <a:latin typeface="Arial" charset="0"/>
              </a:rPr>
              <a:t>fidanı dikilerek doğaya yeniden kazandırıldı.</a:t>
            </a:r>
            <a:endParaRPr lang="en-US" sz="2000" b="1" dirty="0">
              <a:solidFill>
                <a:schemeClr val="tx1">
                  <a:lumMod val="75000"/>
                  <a:lumOff val="25000"/>
                </a:schemeClr>
              </a:solidFill>
              <a:latin typeface="Arial" charset="0"/>
            </a:endParaRPr>
          </a:p>
        </p:txBody>
      </p:sp>
      <p:sp>
        <p:nvSpPr>
          <p:cNvPr id="6" name="Rectangle 4"/>
          <p:cNvSpPr>
            <a:spLocks noChangeArrowheads="1"/>
          </p:cNvSpPr>
          <p:nvPr/>
        </p:nvSpPr>
        <p:spPr bwMode="auto">
          <a:xfrm>
            <a:off x="4857752" y="4071942"/>
            <a:ext cx="4143404" cy="2381394"/>
          </a:xfrm>
          <a:prstGeom prst="rect">
            <a:avLst/>
          </a:prstGeom>
          <a:noFill/>
          <a:ln w="9525">
            <a:noFill/>
            <a:miter lim="800000"/>
            <a:headEnd/>
            <a:tailEnd/>
          </a:ln>
        </p:spPr>
        <p:txBody>
          <a:bodyPr/>
          <a:lstStyle/>
          <a:p>
            <a:pPr marL="288000" indent="-288000" algn="just">
              <a:spcBef>
                <a:spcPct val="20000"/>
              </a:spcBef>
              <a:buSzPct val="120000"/>
              <a:buBlip>
                <a:blip r:embed="rId2"/>
              </a:buBlip>
            </a:pPr>
            <a:r>
              <a:rPr lang="tr-TR" sz="2000" b="1" dirty="0">
                <a:solidFill>
                  <a:schemeClr val="tx1">
                    <a:lumMod val="75000"/>
                    <a:lumOff val="25000"/>
                  </a:schemeClr>
                </a:solidFill>
                <a:latin typeface="Arial" charset="0"/>
              </a:rPr>
              <a:t>Maden sahasında çalışma biten her alanda yeşillendirme ve ağaçlandırma çalışmaları devam ediyor. Daha önce açık ocak olan </a:t>
            </a:r>
            <a:r>
              <a:rPr lang="tr-TR" sz="2000" b="1" dirty="0" smtClean="0">
                <a:solidFill>
                  <a:schemeClr val="tx1">
                    <a:lumMod val="75000"/>
                    <a:lumOff val="25000"/>
                  </a:schemeClr>
                </a:solidFill>
                <a:latin typeface="Arial" charset="0"/>
              </a:rPr>
              <a:t>alan </a:t>
            </a:r>
            <a:r>
              <a:rPr lang="tr-TR" sz="2000" b="1" dirty="0">
                <a:solidFill>
                  <a:schemeClr val="tx1">
                    <a:lumMod val="75000"/>
                    <a:lumOff val="25000"/>
                  </a:schemeClr>
                </a:solidFill>
                <a:latin typeface="Arial" charset="0"/>
              </a:rPr>
              <a:t>fıstık çamı </a:t>
            </a:r>
            <a:r>
              <a:rPr lang="tr-TR" sz="2000" b="1" dirty="0" smtClean="0">
                <a:solidFill>
                  <a:schemeClr val="tx1">
                    <a:lumMod val="75000"/>
                    <a:lumOff val="25000"/>
                  </a:schemeClr>
                </a:solidFill>
                <a:latin typeface="Arial" charset="0"/>
              </a:rPr>
              <a:t>fidanı dikilerek doğaya yeniden kazandırıldı.</a:t>
            </a:r>
          </a:p>
        </p:txBody>
      </p:sp>
      <p:sp>
        <p:nvSpPr>
          <p:cNvPr id="9" name="TextBox 3"/>
          <p:cNvSpPr txBox="1">
            <a:spLocks noChangeArrowheads="1"/>
          </p:cNvSpPr>
          <p:nvPr/>
        </p:nvSpPr>
        <p:spPr bwMode="auto">
          <a:xfrm>
            <a:off x="107504" y="332656"/>
            <a:ext cx="8607806" cy="523220"/>
          </a:xfrm>
          <a:prstGeom prst="rect">
            <a:avLst/>
          </a:prstGeom>
          <a:noFill/>
          <a:ln w="9525">
            <a:noFill/>
            <a:miter lim="800000"/>
            <a:headEnd/>
            <a:tailEnd/>
          </a:ln>
        </p:spPr>
        <p:txBody>
          <a:bodyPr wrap="none">
            <a:spAutoFit/>
          </a:bodyPr>
          <a:lstStyle/>
          <a:p>
            <a:pPr>
              <a:defRPr/>
            </a:pPr>
            <a:r>
              <a:rPr lang="tr-TR" sz="2800" b="1" dirty="0" smtClean="0">
                <a:solidFill>
                  <a:schemeClr val="tx1">
                    <a:lumMod val="85000"/>
                    <a:lumOff val="15000"/>
                  </a:schemeClr>
                </a:solidFill>
                <a:effectLst>
                  <a:outerShdw blurRad="38100" dist="38100" dir="2700000" algn="tl">
                    <a:srgbClr val="000000">
                      <a:alpha val="43137"/>
                    </a:srgbClr>
                  </a:outerShdw>
                </a:effectLst>
              </a:rPr>
              <a:t>Doğaya Yeniden Kazandırma Çalışmaları - Ovacık</a:t>
            </a:r>
            <a:endParaRPr lang="tr-TR" sz="2800" b="1" dirty="0">
              <a:solidFill>
                <a:schemeClr val="tx1">
                  <a:lumMod val="85000"/>
                  <a:lumOff val="15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3887670"/>
            <a:ext cx="4582001" cy="2690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6650" y="1179226"/>
            <a:ext cx="3776566" cy="2501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9" descr="finans.jpg"/>
          <p:cNvPicPr>
            <a:picLocks noChangeAspect="1"/>
          </p:cNvPicPr>
          <p:nvPr/>
        </p:nvPicPr>
        <p:blipFill>
          <a:blip r:embed="rId3" cstate="print"/>
          <a:srcRect/>
          <a:stretch>
            <a:fillRect/>
          </a:stretch>
        </p:blipFill>
        <p:spPr bwMode="auto">
          <a:xfrm>
            <a:off x="334963" y="0"/>
            <a:ext cx="8905875" cy="6334125"/>
          </a:xfrm>
          <a:prstGeom prst="rect">
            <a:avLst/>
          </a:prstGeom>
          <a:noFill/>
          <a:ln w="9525">
            <a:noFill/>
            <a:miter lim="800000"/>
            <a:headEnd/>
            <a:tailEnd/>
          </a:ln>
        </p:spPr>
      </p:pic>
      <p:pic>
        <p:nvPicPr>
          <p:cNvPr id="6" name="Resim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9240837" cy="6858000"/>
          </a:xfrm>
          <a:prstGeom prst="rect">
            <a:avLst/>
          </a:prstGeom>
        </p:spPr>
      </p:pic>
      <p:sp>
        <p:nvSpPr>
          <p:cNvPr id="8" name="TextBox 7"/>
          <p:cNvSpPr txBox="1"/>
          <p:nvPr/>
        </p:nvSpPr>
        <p:spPr>
          <a:xfrm>
            <a:off x="0" y="642918"/>
            <a:ext cx="5763116" cy="923330"/>
          </a:xfrm>
          <a:prstGeom prst="rect">
            <a:avLst/>
          </a:prstGeom>
          <a:noFill/>
        </p:spPr>
        <p:txBody>
          <a:bodyPr wrap="none">
            <a:spAutoFit/>
          </a:bodyPr>
          <a:lstStyle/>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Ekonomiye Katkı</a:t>
            </a:r>
            <a:endParaRPr lang="tr-TR" sz="5400" b="1" dirty="0">
              <a:solidFill>
                <a:schemeClr val="tx1">
                  <a:lumMod val="85000"/>
                  <a:lumOff val="15000"/>
                </a:schemeClr>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29509017"/>
      </p:ext>
    </p:extLst>
  </p:cSld>
  <p:clrMapOvr>
    <a:masterClrMapping/>
  </p:clrMapOvr>
  <p:transition spd="med">
    <p:strip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28</a:t>
            </a:fld>
            <a:endParaRPr lang="tr-TR"/>
          </a:p>
        </p:txBody>
      </p:sp>
      <p:sp>
        <p:nvSpPr>
          <p:cNvPr id="5"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15FB75B-BB9A-44FB-968C-3A8DD714CA39}" type="slidenum">
              <a:rPr lang="tr-TR" smtClean="0"/>
              <a:pPr>
                <a:defRPr/>
              </a:pPr>
              <a:t>28</a:t>
            </a:fld>
            <a:endParaRPr lang="tr-TR"/>
          </a:p>
        </p:txBody>
      </p:sp>
      <p:sp>
        <p:nvSpPr>
          <p:cNvPr id="6" name="Rectangle 3"/>
          <p:cNvSpPr>
            <a:spLocks noChangeArrowheads="1"/>
          </p:cNvSpPr>
          <p:nvPr/>
        </p:nvSpPr>
        <p:spPr bwMode="auto">
          <a:xfrm>
            <a:off x="249186" y="1031490"/>
            <a:ext cx="8643294" cy="3970318"/>
          </a:xfrm>
          <a:prstGeom prst="rect">
            <a:avLst/>
          </a:prstGeom>
          <a:noFill/>
          <a:ln w="9525" algn="ctr">
            <a:noFill/>
            <a:miter lim="800000"/>
            <a:headEnd/>
            <a:tailEnd/>
          </a:ln>
        </p:spPr>
        <p:txBody>
          <a:bodyPr wrap="square" anchor="ctr">
            <a:spAutoFit/>
          </a:bodyPr>
          <a:lstStyle/>
          <a:p>
            <a:pPr algn="just"/>
            <a:endParaRPr lang="tr-TR" b="1" dirty="0" smtClean="0">
              <a:solidFill>
                <a:schemeClr val="tx1">
                  <a:lumMod val="75000"/>
                  <a:lumOff val="25000"/>
                </a:schemeClr>
              </a:solidFill>
              <a:latin typeface="Arial" charset="0"/>
            </a:endParaRPr>
          </a:p>
          <a:p>
            <a:pPr algn="just"/>
            <a:r>
              <a:rPr lang="tr-TR" b="1" dirty="0">
                <a:solidFill>
                  <a:schemeClr val="tx1">
                    <a:lumMod val="75000"/>
                    <a:lumOff val="25000"/>
                  </a:schemeClr>
                </a:solidFill>
                <a:latin typeface="Arial" charset="0"/>
              </a:rPr>
              <a:t>Koza Altın İşletmeleri A.Ş.Türkiye geneli Kurumlar Vergi sıralamasında </a:t>
            </a:r>
            <a:r>
              <a:rPr lang="tr-TR" b="1" dirty="0" smtClean="0">
                <a:solidFill>
                  <a:schemeClr val="tx1">
                    <a:lumMod val="75000"/>
                    <a:lumOff val="25000"/>
                  </a:schemeClr>
                </a:solidFill>
                <a:latin typeface="Arial" charset="0"/>
              </a:rPr>
              <a:t>2014 </a:t>
            </a:r>
            <a:r>
              <a:rPr lang="tr-TR" b="1" dirty="0">
                <a:solidFill>
                  <a:schemeClr val="tx1">
                    <a:lumMod val="75000"/>
                    <a:lumOff val="25000"/>
                  </a:schemeClr>
                </a:solidFill>
                <a:latin typeface="Arial" charset="0"/>
              </a:rPr>
              <a:t>yılında Devlet Hakkı ile birlikte ödediği </a:t>
            </a:r>
            <a:r>
              <a:rPr lang="tr-TR" b="1" dirty="0" smtClean="0">
                <a:solidFill>
                  <a:srgbClr val="C00000"/>
                </a:solidFill>
                <a:latin typeface="Arial" charset="0"/>
              </a:rPr>
              <a:t>132,376 milyon </a:t>
            </a:r>
            <a:r>
              <a:rPr lang="tr-TR" b="1" dirty="0">
                <a:solidFill>
                  <a:srgbClr val="C00000"/>
                </a:solidFill>
                <a:latin typeface="Arial" charset="0"/>
              </a:rPr>
              <a:t>TL </a:t>
            </a:r>
            <a:r>
              <a:rPr lang="tr-TR" b="1" dirty="0" smtClean="0">
                <a:latin typeface="Arial" charset="0"/>
              </a:rPr>
              <a:t>vergi</a:t>
            </a:r>
            <a:r>
              <a:rPr lang="tr-TR" b="1" dirty="0" smtClean="0">
                <a:solidFill>
                  <a:srgbClr val="C00000"/>
                </a:solidFill>
                <a:latin typeface="Arial" charset="0"/>
              </a:rPr>
              <a:t> </a:t>
            </a:r>
            <a:r>
              <a:rPr lang="tr-TR" b="1" dirty="0" smtClean="0">
                <a:solidFill>
                  <a:schemeClr val="tx1">
                    <a:lumMod val="75000"/>
                    <a:lumOff val="25000"/>
                  </a:schemeClr>
                </a:solidFill>
                <a:latin typeface="Arial" charset="0"/>
              </a:rPr>
              <a:t>ile </a:t>
            </a:r>
            <a:r>
              <a:rPr lang="tr-TR" b="1" dirty="0" smtClean="0">
                <a:solidFill>
                  <a:srgbClr val="C00000"/>
                </a:solidFill>
                <a:latin typeface="Arial" charset="0"/>
              </a:rPr>
              <a:t>25’inci</a:t>
            </a:r>
            <a:r>
              <a:rPr lang="tr-TR" b="1" dirty="0" smtClean="0">
                <a:solidFill>
                  <a:schemeClr val="tx1">
                    <a:lumMod val="75000"/>
                    <a:lumOff val="25000"/>
                  </a:schemeClr>
                </a:solidFill>
                <a:latin typeface="Arial" charset="0"/>
              </a:rPr>
              <a:t> </a:t>
            </a:r>
            <a:r>
              <a:rPr lang="tr-TR" b="1" dirty="0">
                <a:solidFill>
                  <a:schemeClr val="tx1">
                    <a:lumMod val="75000"/>
                    <a:lumOff val="25000"/>
                  </a:schemeClr>
                </a:solidFill>
                <a:latin typeface="Arial" charset="0"/>
              </a:rPr>
              <a:t>sırada yer aldı. </a:t>
            </a:r>
            <a:endParaRPr lang="tr-TR" dirty="0"/>
          </a:p>
          <a:p>
            <a:pPr algn="just"/>
            <a:endParaRPr lang="tr-TR" sz="1800" b="1" dirty="0" smtClean="0">
              <a:solidFill>
                <a:schemeClr val="tx1">
                  <a:lumMod val="75000"/>
                  <a:lumOff val="25000"/>
                </a:schemeClr>
              </a:solidFill>
              <a:latin typeface="Arial" charset="0"/>
            </a:endParaRPr>
          </a:p>
          <a:p>
            <a:pPr algn="just"/>
            <a:r>
              <a:rPr lang="tr-TR" sz="1800" b="1" dirty="0" smtClean="0">
                <a:solidFill>
                  <a:schemeClr val="tx1">
                    <a:lumMod val="75000"/>
                    <a:lumOff val="25000"/>
                  </a:schemeClr>
                </a:solidFill>
                <a:latin typeface="Arial" charset="0"/>
              </a:rPr>
              <a:t>İstanbul </a:t>
            </a:r>
            <a:r>
              <a:rPr lang="tr-TR" sz="1800" b="1" dirty="0">
                <a:solidFill>
                  <a:schemeClr val="tx1">
                    <a:lumMod val="75000"/>
                    <a:lumOff val="25000"/>
                  </a:schemeClr>
                </a:solidFill>
                <a:latin typeface="Arial" charset="0"/>
              </a:rPr>
              <a:t>Sanayi Odası tarafından açıklanan</a:t>
            </a:r>
            <a:r>
              <a:rPr lang="tr-TR" sz="1800" b="1" dirty="0">
                <a:solidFill>
                  <a:schemeClr val="tx1">
                    <a:lumMod val="65000"/>
                    <a:lumOff val="35000"/>
                  </a:schemeClr>
                </a:solidFill>
                <a:latin typeface="Arial" charset="0"/>
              </a:rPr>
              <a:t> </a:t>
            </a:r>
            <a:r>
              <a:rPr lang="tr-TR" sz="1800" b="1" dirty="0">
                <a:solidFill>
                  <a:srgbClr val="C00000"/>
                </a:solidFill>
                <a:latin typeface="Arial" charset="0"/>
              </a:rPr>
              <a:t>Türkiye’nin 500 Büyük Sanayi Kuruluşu</a:t>
            </a:r>
            <a:r>
              <a:rPr lang="tr-TR" sz="1800" b="1" dirty="0">
                <a:solidFill>
                  <a:schemeClr val="tx1"/>
                </a:solidFill>
                <a:latin typeface="Arial" charset="0"/>
              </a:rPr>
              <a:t> </a:t>
            </a:r>
            <a:r>
              <a:rPr lang="tr-TR" sz="1800" b="1" dirty="0" smtClean="0">
                <a:solidFill>
                  <a:schemeClr val="tx1">
                    <a:lumMod val="75000"/>
                    <a:lumOff val="25000"/>
                  </a:schemeClr>
                </a:solidFill>
                <a:latin typeface="Arial" charset="0"/>
              </a:rPr>
              <a:t>listesinde de 2014 yılında </a:t>
            </a:r>
            <a:r>
              <a:rPr lang="tr-TR" b="1" dirty="0" smtClean="0">
                <a:solidFill>
                  <a:srgbClr val="C00000"/>
                </a:solidFill>
                <a:latin typeface="Arial" charset="0"/>
              </a:rPr>
              <a:t>99</a:t>
            </a:r>
            <a:r>
              <a:rPr lang="tr-TR" sz="1800" b="1" dirty="0" smtClean="0">
                <a:solidFill>
                  <a:srgbClr val="C00000"/>
                </a:solidFill>
                <a:latin typeface="Arial" charset="0"/>
              </a:rPr>
              <a:t>.</a:t>
            </a:r>
            <a:r>
              <a:rPr lang="tr-TR" sz="1800" b="1" dirty="0" smtClean="0">
                <a:solidFill>
                  <a:schemeClr val="tx1"/>
                </a:solidFill>
                <a:latin typeface="Arial" charset="0"/>
              </a:rPr>
              <a:t> </a:t>
            </a:r>
            <a:r>
              <a:rPr lang="tr-TR" sz="1800" b="1" dirty="0" smtClean="0">
                <a:solidFill>
                  <a:schemeClr val="tx1">
                    <a:lumMod val="75000"/>
                    <a:lumOff val="25000"/>
                  </a:schemeClr>
                </a:solidFill>
                <a:latin typeface="Arial" charset="0"/>
              </a:rPr>
              <a:t>sırada yer aldı. </a:t>
            </a:r>
            <a:endParaRPr lang="tr-TR" sz="1800" b="1" dirty="0">
              <a:solidFill>
                <a:schemeClr val="tx1">
                  <a:lumMod val="75000"/>
                  <a:lumOff val="25000"/>
                </a:schemeClr>
              </a:solidFill>
              <a:latin typeface="Arial" charset="0"/>
            </a:endParaRPr>
          </a:p>
          <a:p>
            <a:endParaRPr lang="tr-TR" b="1" dirty="0" smtClean="0">
              <a:solidFill>
                <a:schemeClr val="tx1">
                  <a:lumMod val="75000"/>
                  <a:lumOff val="25000"/>
                </a:schemeClr>
              </a:solidFill>
              <a:latin typeface="Arial" charset="0"/>
            </a:endParaRPr>
          </a:p>
          <a:p>
            <a:pPr algn="just"/>
            <a:r>
              <a:rPr lang="tr-TR" b="1" dirty="0" smtClean="0">
                <a:solidFill>
                  <a:schemeClr val="tx1">
                    <a:lumMod val="75000"/>
                    <a:lumOff val="25000"/>
                  </a:schemeClr>
                </a:solidFill>
                <a:latin typeface="Arial" charset="0"/>
              </a:rPr>
              <a:t>Her yıl Ege Bölgesi Sanayi Odası (EBSO) tarafından Maden İstihraç Sanayii meslek kolunda </a:t>
            </a:r>
            <a:r>
              <a:rPr lang="tr-TR" b="1" dirty="0" smtClean="0">
                <a:solidFill>
                  <a:srgbClr val="C00000"/>
                </a:solidFill>
                <a:latin typeface="Arial" charset="0"/>
              </a:rPr>
              <a:t>en yüksek yatırım, en yüksek üretim, en fazla istihdam ve en yüksek ihracat </a:t>
            </a:r>
            <a:r>
              <a:rPr lang="tr-TR" b="1" dirty="0" smtClean="0">
                <a:solidFill>
                  <a:schemeClr val="tx1">
                    <a:lumMod val="75000"/>
                    <a:lumOff val="25000"/>
                  </a:schemeClr>
                </a:solidFill>
                <a:latin typeface="Arial" charset="0"/>
              </a:rPr>
              <a:t>dallarında ilk üçe girerek Başarı Belgesi almaya hak kazanan Koza Altın İşletmeleri EBSO’nun 2014’ün </a:t>
            </a:r>
            <a:r>
              <a:rPr lang="tr-TR" b="1" dirty="0" smtClean="0">
                <a:solidFill>
                  <a:srgbClr val="C00000"/>
                </a:solidFill>
                <a:latin typeface="Arial" charset="0"/>
              </a:rPr>
              <a:t>“En Büyük 100 Firma” </a:t>
            </a:r>
            <a:r>
              <a:rPr lang="tr-TR" b="1" dirty="0" smtClean="0">
                <a:solidFill>
                  <a:schemeClr val="tx1">
                    <a:lumMod val="75000"/>
                    <a:lumOff val="25000"/>
                  </a:schemeClr>
                </a:solidFill>
                <a:latin typeface="Arial" charset="0"/>
              </a:rPr>
              <a:t>sıralamasında</a:t>
            </a:r>
            <a:r>
              <a:rPr lang="tr-TR" b="1" dirty="0" smtClean="0">
                <a:solidFill>
                  <a:schemeClr val="tx1">
                    <a:lumMod val="65000"/>
                    <a:lumOff val="35000"/>
                  </a:schemeClr>
                </a:solidFill>
                <a:latin typeface="Arial" charset="0"/>
              </a:rPr>
              <a:t> </a:t>
            </a:r>
            <a:r>
              <a:rPr lang="tr-TR" b="1" dirty="0" smtClean="0">
                <a:solidFill>
                  <a:srgbClr val="C00000"/>
                </a:solidFill>
                <a:latin typeface="Arial" charset="0"/>
              </a:rPr>
              <a:t>12.</a:t>
            </a:r>
            <a:r>
              <a:rPr lang="tr-TR" b="1" dirty="0" smtClean="0">
                <a:latin typeface="Arial" charset="0"/>
              </a:rPr>
              <a:t> </a:t>
            </a:r>
            <a:r>
              <a:rPr lang="tr-TR" b="1" dirty="0" smtClean="0">
                <a:solidFill>
                  <a:schemeClr val="tx1">
                    <a:lumMod val="75000"/>
                    <a:lumOff val="25000"/>
                  </a:schemeClr>
                </a:solidFill>
                <a:latin typeface="Arial" charset="0"/>
              </a:rPr>
              <a:t>oldu.</a:t>
            </a:r>
            <a:r>
              <a:rPr lang="tr-TR" b="1" dirty="0" smtClean="0">
                <a:solidFill>
                  <a:schemeClr val="tx1">
                    <a:lumMod val="65000"/>
                    <a:lumOff val="35000"/>
                  </a:schemeClr>
                </a:solidFill>
                <a:latin typeface="Arial" charset="0"/>
              </a:rPr>
              <a:t> </a:t>
            </a:r>
          </a:p>
          <a:p>
            <a:pPr algn="l"/>
            <a:endParaRPr lang="tr-TR" sz="1800" b="1" dirty="0">
              <a:solidFill>
                <a:schemeClr val="tx1"/>
              </a:solidFill>
              <a:latin typeface="Arial" charset="0"/>
            </a:endParaRPr>
          </a:p>
        </p:txBody>
      </p:sp>
      <p:grpSp>
        <p:nvGrpSpPr>
          <p:cNvPr id="7" name="Group 4"/>
          <p:cNvGrpSpPr>
            <a:grpSpLocks/>
          </p:cNvGrpSpPr>
          <p:nvPr/>
        </p:nvGrpSpPr>
        <p:grpSpPr bwMode="auto">
          <a:xfrm>
            <a:off x="142844" y="4929198"/>
            <a:ext cx="8956706" cy="1185898"/>
            <a:chOff x="199" y="3329"/>
            <a:chExt cx="5915" cy="918"/>
          </a:xfrm>
        </p:grpSpPr>
        <p:pic>
          <p:nvPicPr>
            <p:cNvPr id="8" name="Picture 5" descr="ordeklerimiz"/>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04" y="3329"/>
              <a:ext cx="1224" cy="918"/>
            </a:xfrm>
            <a:prstGeom prst="rect">
              <a:avLst/>
            </a:prstGeom>
            <a:ln>
              <a:noFill/>
            </a:ln>
            <a:effectLst>
              <a:outerShdw blurRad="190500" algn="tl" rotWithShape="0">
                <a:srgbClr val="000000">
                  <a:alpha val="70000"/>
                </a:srgbClr>
              </a:outerShdw>
            </a:effectLst>
          </p:spPr>
        </p:pic>
        <p:pic>
          <p:nvPicPr>
            <p:cNvPr id="9" name="Picture 6" descr="dokum11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53" y="3339"/>
              <a:ext cx="1361" cy="907"/>
            </a:xfrm>
            <a:prstGeom prst="rect">
              <a:avLst/>
            </a:prstGeom>
            <a:ln>
              <a:noFill/>
            </a:ln>
            <a:effectLst>
              <a:outerShdw blurRad="190500" algn="tl" rotWithShape="0">
                <a:srgbClr val="000000">
                  <a:alpha val="70000"/>
                </a:srgbClr>
              </a:outerShdw>
            </a:effectLst>
          </p:spPr>
        </p:pic>
        <p:pic>
          <p:nvPicPr>
            <p:cNvPr id="10" name="Picture 7" descr="dokum8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1" y="3339"/>
              <a:ext cx="697" cy="907"/>
            </a:xfrm>
            <a:prstGeom prst="rect">
              <a:avLst/>
            </a:prstGeom>
            <a:ln>
              <a:noFill/>
            </a:ln>
            <a:effectLst>
              <a:outerShdw blurRad="190500" algn="tl" rotWithShape="0">
                <a:srgbClr val="000000">
                  <a:alpha val="70000"/>
                </a:srgbClr>
              </a:outerShdw>
            </a:effectLst>
          </p:spPr>
        </p:pic>
        <p:pic>
          <p:nvPicPr>
            <p:cNvPr id="11" name="Picture 8" descr="tesis20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29" y="3339"/>
              <a:ext cx="634" cy="907"/>
            </a:xfrm>
            <a:prstGeom prst="rect">
              <a:avLst/>
            </a:prstGeom>
            <a:ln>
              <a:noFill/>
            </a:ln>
            <a:effectLst>
              <a:outerShdw blurRad="190500" algn="tl" rotWithShape="0">
                <a:srgbClr val="000000">
                  <a:alpha val="70000"/>
                </a:srgbClr>
              </a:outerShdw>
            </a:effectLst>
          </p:spPr>
        </p:pic>
        <p:pic>
          <p:nvPicPr>
            <p:cNvPr id="12" name="Picture 9" descr="tesis25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2" y="3339"/>
              <a:ext cx="604" cy="907"/>
            </a:xfrm>
            <a:prstGeom prst="rect">
              <a:avLst/>
            </a:prstGeom>
            <a:ln>
              <a:noFill/>
            </a:ln>
            <a:effectLst>
              <a:outerShdw blurRad="190500" algn="tl" rotWithShape="0">
                <a:srgbClr val="000000">
                  <a:alpha val="70000"/>
                </a:srgbClr>
              </a:outerShdw>
            </a:effectLst>
          </p:spPr>
        </p:pic>
        <p:pic>
          <p:nvPicPr>
            <p:cNvPr id="13" name="Picture 10" descr="9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9" y="3339"/>
              <a:ext cx="1197" cy="907"/>
            </a:xfrm>
            <a:prstGeom prst="rect">
              <a:avLst/>
            </a:prstGeom>
            <a:ln>
              <a:noFill/>
            </a:ln>
            <a:effectLst>
              <a:outerShdw blurRad="190500" algn="tl" rotWithShape="0">
                <a:srgbClr val="000000">
                  <a:alpha val="70000"/>
                </a:srgbClr>
              </a:outerShdw>
            </a:effectLst>
          </p:spPr>
        </p:pic>
        <p:pic>
          <p:nvPicPr>
            <p:cNvPr id="14" name="Picture 11" descr="dokum3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96" y="3340"/>
              <a:ext cx="590" cy="907"/>
            </a:xfrm>
            <a:prstGeom prst="rect">
              <a:avLst/>
            </a:prstGeom>
            <a:ln>
              <a:noFill/>
            </a:ln>
            <a:effectLst>
              <a:outerShdw blurRad="190500" algn="tl" rotWithShape="0">
                <a:srgbClr val="000000">
                  <a:alpha val="70000"/>
                </a:srgbClr>
              </a:outerShdw>
            </a:effectLst>
          </p:spPr>
        </p:pic>
      </p:grpSp>
      <p:sp>
        <p:nvSpPr>
          <p:cNvPr id="15" name="TextBox 3"/>
          <p:cNvSpPr txBox="1">
            <a:spLocks noChangeArrowheads="1"/>
          </p:cNvSpPr>
          <p:nvPr/>
        </p:nvSpPr>
        <p:spPr bwMode="auto">
          <a:xfrm>
            <a:off x="249186" y="247091"/>
            <a:ext cx="3903633"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Ekonomiye Katkı</a:t>
            </a:r>
          </a:p>
        </p:txBody>
      </p:sp>
    </p:spTree>
    <p:extLst>
      <p:ext uri="{BB962C8B-B14F-4D97-AF65-F5344CB8AC3E}">
        <p14:creationId xmlns:p14="http://schemas.microsoft.com/office/powerpoint/2010/main" val="3357157187"/>
      </p:ext>
    </p:extLst>
  </p:cSld>
  <p:clrMapOvr>
    <a:masterClrMapping/>
  </p:clrMapOvr>
  <p:transition spd="med">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1196752"/>
            <a:ext cx="2065627"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29</a:t>
            </a:fld>
            <a:endParaRPr lang="tr-TR"/>
          </a:p>
        </p:txBody>
      </p:sp>
      <p:sp>
        <p:nvSpPr>
          <p:cNvPr id="5" name="Rectangle 3"/>
          <p:cNvSpPr txBox="1">
            <a:spLocks noChangeArrowheads="1"/>
          </p:cNvSpPr>
          <p:nvPr/>
        </p:nvSpPr>
        <p:spPr bwMode="auto">
          <a:xfrm>
            <a:off x="19849" y="3508921"/>
            <a:ext cx="4572000" cy="2736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10000"/>
              </a:lnSpc>
              <a:spcBef>
                <a:spcPct val="20000"/>
              </a:spcBef>
              <a:spcAft>
                <a:spcPct val="0"/>
              </a:spcAft>
              <a:buClrTx/>
              <a:buSzTx/>
              <a:buFontTx/>
              <a:buNone/>
              <a:tabLst/>
              <a:defRPr/>
            </a:pPr>
            <a:r>
              <a:rPr kumimoji="0" lang="tr-TR" b="1" i="0" u="none" strike="noStrike" kern="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tr-TR"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Koza Altın</a:t>
            </a:r>
            <a:r>
              <a:rPr kumimoji="0" lang="tr-TR" b="1" i="0" u="none" strike="noStrike" kern="0" cap="none" spc="0" normalizeH="0" noProof="0" dirty="0" smtClean="0">
                <a:ln>
                  <a:noFill/>
                </a:ln>
                <a:solidFill>
                  <a:schemeClr val="tx1">
                    <a:lumMod val="75000"/>
                    <a:lumOff val="25000"/>
                  </a:schemeClr>
                </a:solidFill>
                <a:effectLst/>
                <a:uLnTx/>
                <a:uFillTx/>
                <a:latin typeface="+mn-lt"/>
                <a:ea typeface="+mn-ea"/>
                <a:cs typeface="+mn-cs"/>
              </a:rPr>
              <a:t> </a:t>
            </a:r>
            <a:r>
              <a:rPr kumimoji="0" lang="tr-TR"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İşletmeleri, Ovacık Altın Madeni’nde</a:t>
            </a:r>
            <a:r>
              <a:rPr kumimoji="0" lang="tr-TR" b="1" i="0" u="none" strike="noStrike" kern="0" cap="none" spc="0" normalizeH="0" noProof="0" dirty="0" smtClean="0">
                <a:ln>
                  <a:noFill/>
                </a:ln>
                <a:solidFill>
                  <a:schemeClr val="tx1">
                    <a:lumMod val="75000"/>
                    <a:lumOff val="25000"/>
                  </a:schemeClr>
                </a:solidFill>
                <a:effectLst/>
                <a:uLnTx/>
                <a:uFillTx/>
                <a:latin typeface="+mn-lt"/>
                <a:ea typeface="+mn-ea"/>
                <a:cs typeface="+mn-cs"/>
              </a:rPr>
              <a:t> </a:t>
            </a:r>
            <a:r>
              <a:rPr kumimoji="0" lang="tr-TR"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Uluslararası Kalite, Çevre, İş Sağlığı ve Güvenliği standartlarını uygulayarak </a:t>
            </a:r>
          </a:p>
          <a:p>
            <a:pPr marL="342900" marR="0" lvl="0" indent="-342900" defTabSz="914400" rtl="0" eaLnBrk="1" fontAlgn="base" latinLnBrk="0" hangingPunct="1">
              <a:lnSpc>
                <a:spcPct val="110000"/>
              </a:lnSpc>
              <a:spcBef>
                <a:spcPct val="20000"/>
              </a:spcBef>
              <a:spcAft>
                <a:spcPct val="0"/>
              </a:spcAft>
              <a:buClrTx/>
              <a:buSzTx/>
              <a:buFontTx/>
              <a:buNone/>
              <a:tabLst/>
              <a:defRPr/>
            </a:pPr>
            <a:r>
              <a:rPr lang="tr-TR" b="1" kern="0" dirty="0" smtClean="0">
                <a:solidFill>
                  <a:schemeClr val="tx1">
                    <a:lumMod val="65000"/>
                    <a:lumOff val="35000"/>
                  </a:schemeClr>
                </a:solidFill>
                <a:latin typeface="+mn-lt"/>
              </a:rPr>
              <a:t>	</a:t>
            </a:r>
            <a:r>
              <a:rPr kumimoji="0" lang="tr-TR" b="1" i="0" u="none" strike="noStrike" kern="0" cap="none" spc="0" normalizeH="0" baseline="0" noProof="0" dirty="0" smtClean="0">
                <a:ln>
                  <a:noFill/>
                </a:ln>
                <a:solidFill>
                  <a:srgbClr val="C00000"/>
                </a:solidFill>
                <a:effectLst/>
                <a:uLnTx/>
                <a:uFillTx/>
                <a:latin typeface="+mn-lt"/>
                <a:ea typeface="+mn-ea"/>
                <a:cs typeface="+mn-cs"/>
              </a:rPr>
              <a:t>ISO 9001:Kalite, </a:t>
            </a:r>
          </a:p>
          <a:p>
            <a:pPr marL="342900" marR="0" lvl="0" indent="-342900" defTabSz="914400" rtl="0" eaLnBrk="1" fontAlgn="base" latinLnBrk="0" hangingPunct="1">
              <a:lnSpc>
                <a:spcPct val="110000"/>
              </a:lnSpc>
              <a:spcBef>
                <a:spcPct val="20000"/>
              </a:spcBef>
              <a:spcAft>
                <a:spcPct val="0"/>
              </a:spcAft>
              <a:buClrTx/>
              <a:buSzTx/>
              <a:buFontTx/>
              <a:buNone/>
              <a:tabLst/>
              <a:defRPr/>
            </a:pPr>
            <a:r>
              <a:rPr lang="tr-TR" b="1" kern="0" dirty="0" smtClean="0">
                <a:solidFill>
                  <a:srgbClr val="C00000"/>
                </a:solidFill>
                <a:latin typeface="+mn-lt"/>
              </a:rPr>
              <a:t>	</a:t>
            </a:r>
            <a:r>
              <a:rPr kumimoji="0" lang="tr-TR" b="1" i="0" u="none" strike="noStrike" kern="0" cap="none" spc="0" normalizeH="0" baseline="0" noProof="0" dirty="0" smtClean="0">
                <a:ln>
                  <a:noFill/>
                </a:ln>
                <a:solidFill>
                  <a:srgbClr val="C00000"/>
                </a:solidFill>
                <a:effectLst/>
                <a:uLnTx/>
                <a:uFillTx/>
                <a:latin typeface="+mn-lt"/>
                <a:ea typeface="+mn-ea"/>
                <a:cs typeface="+mn-cs"/>
              </a:rPr>
              <a:t>ISO 14001: Çevre, </a:t>
            </a:r>
          </a:p>
          <a:p>
            <a:pPr marL="342900" marR="0" lvl="0" indent="-342900" defTabSz="914400" rtl="0" eaLnBrk="1" fontAlgn="base" latinLnBrk="0" hangingPunct="1">
              <a:lnSpc>
                <a:spcPct val="110000"/>
              </a:lnSpc>
              <a:spcBef>
                <a:spcPct val="20000"/>
              </a:spcBef>
              <a:spcAft>
                <a:spcPct val="0"/>
              </a:spcAft>
              <a:buClrTx/>
              <a:buSzTx/>
              <a:buFontTx/>
              <a:buNone/>
              <a:tabLst/>
              <a:defRPr/>
            </a:pPr>
            <a:r>
              <a:rPr lang="tr-TR" b="1" kern="0" dirty="0" smtClean="0">
                <a:solidFill>
                  <a:srgbClr val="C00000"/>
                </a:solidFill>
                <a:latin typeface="+mn-lt"/>
              </a:rPr>
              <a:t>	</a:t>
            </a:r>
            <a:r>
              <a:rPr kumimoji="0" lang="tr-TR" b="1" i="0" u="none" strike="noStrike" kern="0" cap="none" spc="0" normalizeH="0" baseline="0" noProof="0" dirty="0" smtClean="0">
                <a:ln>
                  <a:noFill/>
                </a:ln>
                <a:solidFill>
                  <a:srgbClr val="C00000"/>
                </a:solidFill>
                <a:effectLst/>
                <a:uLnTx/>
                <a:uFillTx/>
                <a:latin typeface="+mn-lt"/>
                <a:ea typeface="+mn-ea"/>
                <a:cs typeface="+mn-cs"/>
              </a:rPr>
              <a:t>OHSAS 18001 İş Sağlığı ve Güvenliği </a:t>
            </a:r>
          </a:p>
          <a:p>
            <a:pPr marL="342900" marR="0" lvl="0" indent="-342900" defTabSz="914400" rtl="0" eaLnBrk="1" fontAlgn="base" latinLnBrk="0" hangingPunct="1">
              <a:lnSpc>
                <a:spcPct val="110000"/>
              </a:lnSpc>
              <a:spcBef>
                <a:spcPct val="20000"/>
              </a:spcBef>
              <a:spcAft>
                <a:spcPct val="0"/>
              </a:spcAft>
              <a:buClrTx/>
              <a:buSzTx/>
              <a:buFontTx/>
              <a:buNone/>
              <a:tabLst/>
              <a:defRPr/>
            </a:pPr>
            <a:r>
              <a:rPr lang="tr-TR" b="1" kern="0" dirty="0" smtClean="0">
                <a:solidFill>
                  <a:schemeClr val="tx1">
                    <a:lumMod val="65000"/>
                    <a:lumOff val="35000"/>
                  </a:schemeClr>
                </a:solidFill>
                <a:latin typeface="+mn-lt"/>
              </a:rPr>
              <a:t>	</a:t>
            </a:r>
            <a:r>
              <a:rPr kumimoji="0" lang="tr-TR"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belgelerini almaya hak kazandı. </a:t>
            </a:r>
          </a:p>
        </p:txBody>
      </p:sp>
      <p:pic>
        <p:nvPicPr>
          <p:cNvPr id="6" name="Picture 10" descr="ISO_14001_T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2412" y="2741327"/>
            <a:ext cx="2031588" cy="2658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9" descr="ISO_9001_T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2" y="3389399"/>
            <a:ext cx="2094419" cy="2796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1" descr="ISO_18001_T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8" y="3965463"/>
            <a:ext cx="2000264" cy="2703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3"/>
          <p:cNvSpPr txBox="1">
            <a:spLocks noChangeArrowheads="1"/>
          </p:cNvSpPr>
          <p:nvPr/>
        </p:nvSpPr>
        <p:spPr bwMode="auto">
          <a:xfrm>
            <a:off x="249186" y="247091"/>
            <a:ext cx="2903359"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Belgelerimiz</a:t>
            </a:r>
          </a:p>
        </p:txBody>
      </p:sp>
      <p:sp>
        <p:nvSpPr>
          <p:cNvPr id="10" name="Rectangle 9"/>
          <p:cNvSpPr>
            <a:spLocks noChangeArrowheads="1"/>
          </p:cNvSpPr>
          <p:nvPr/>
        </p:nvSpPr>
        <p:spPr bwMode="auto">
          <a:xfrm>
            <a:off x="361633" y="1718228"/>
            <a:ext cx="3888432" cy="1477328"/>
          </a:xfrm>
          <a:prstGeom prst="rect">
            <a:avLst/>
          </a:prstGeom>
          <a:noFill/>
          <a:ln w="9525" algn="ctr">
            <a:noFill/>
            <a:miter lim="800000"/>
            <a:headEnd/>
            <a:tailEnd/>
          </a:ln>
        </p:spPr>
        <p:txBody>
          <a:bodyPr wrap="square" anchor="ctr">
            <a:spAutoFit/>
          </a:bodyPr>
          <a:lstStyle/>
          <a:p>
            <a:pPr algn="just">
              <a:spcBef>
                <a:spcPts val="600"/>
              </a:spcBef>
              <a:spcAft>
                <a:spcPts val="600"/>
              </a:spcAft>
              <a:buSzPct val="120000"/>
            </a:pPr>
            <a:r>
              <a:rPr lang="tr-TR" b="1" dirty="0" smtClean="0">
                <a:solidFill>
                  <a:schemeClr val="tx1">
                    <a:lumMod val="75000"/>
                    <a:lumOff val="25000"/>
                  </a:schemeClr>
                </a:solidFill>
                <a:latin typeface="Arial" charset="0"/>
              </a:rPr>
              <a:t>Koza Altın İşletmeleri, çevre </a:t>
            </a:r>
            <a:r>
              <a:rPr lang="tr-TR" b="1" dirty="0">
                <a:solidFill>
                  <a:schemeClr val="tx1">
                    <a:lumMod val="75000"/>
                    <a:lumOff val="25000"/>
                  </a:schemeClr>
                </a:solidFill>
                <a:latin typeface="Arial" charset="0"/>
              </a:rPr>
              <a:t>konusunda yapmış olduğu çalışmalardan dolayı EBSO tarafından 2008 Yılı </a:t>
            </a:r>
            <a:r>
              <a:rPr lang="tr-TR" b="1" dirty="0">
                <a:solidFill>
                  <a:srgbClr val="C00000"/>
                </a:solidFill>
                <a:latin typeface="Arial" charset="0"/>
              </a:rPr>
              <a:t>“Çevre Teşvik Belgesi</a:t>
            </a:r>
            <a:r>
              <a:rPr lang="tr-TR" b="1" dirty="0">
                <a:solidFill>
                  <a:schemeClr val="tx1">
                    <a:lumMod val="75000"/>
                    <a:lumOff val="25000"/>
                  </a:schemeClr>
                </a:solidFill>
                <a:latin typeface="Arial" charset="0"/>
              </a:rPr>
              <a:t>” ile ödüllendirildi.</a:t>
            </a:r>
          </a:p>
        </p:txBody>
      </p:sp>
    </p:spTree>
  </p:cSld>
  <p:clrMapOvr>
    <a:masterClrMapping/>
  </p:clrMapOvr>
  <p:transition spd="med">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69485" y="2905633"/>
            <a:ext cx="2931671" cy="18451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5" y="2924944"/>
            <a:ext cx="3015673" cy="1823276"/>
          </a:xfrm>
          <a:prstGeom prst="rect">
            <a:avLst/>
          </a:prstGeom>
          <a:ln>
            <a:noFill/>
          </a:ln>
          <a:effectLst>
            <a:outerShdw blurRad="190500" algn="tl" rotWithShape="0">
              <a:srgbClr val="000000">
                <a:alpha val="70000"/>
              </a:srgbClr>
            </a:outerShdw>
          </a:effectLst>
        </p:spPr>
      </p:pic>
      <p:pic>
        <p:nvPicPr>
          <p:cNvPr id="48" name="Picture 47" descr="11_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894" y="2948020"/>
            <a:ext cx="2654745" cy="1800200"/>
          </a:xfrm>
          <a:prstGeom prst="rect">
            <a:avLst/>
          </a:prstGeom>
          <a:ln>
            <a:noFill/>
          </a:ln>
          <a:effectLst>
            <a:outerShdw blurRad="190500" algn="tl" rotWithShape="0">
              <a:srgbClr val="000000">
                <a:alpha val="70000"/>
              </a:srgbClr>
            </a:outerShdw>
          </a:effectLst>
        </p:spPr>
      </p:pic>
      <p:sp>
        <p:nvSpPr>
          <p:cNvPr id="52" name="TextBox 51"/>
          <p:cNvSpPr txBox="1"/>
          <p:nvPr/>
        </p:nvSpPr>
        <p:spPr>
          <a:xfrm>
            <a:off x="5450144" y="7787835"/>
            <a:ext cx="165485" cy="1569660"/>
          </a:xfrm>
          <a:prstGeom prst="rect">
            <a:avLst/>
          </a:prstGeom>
          <a:noFill/>
        </p:spPr>
        <p:txBody>
          <a:bodyPr wrap="square" rtlCol="0">
            <a:spAutoFit/>
          </a:bodyPr>
          <a:lstStyle/>
          <a:p>
            <a:r>
              <a:rPr lang="tr-TR" sz="1600" b="1" dirty="0" smtClean="0">
                <a:solidFill>
                  <a:srgbClr val="FFFFCC"/>
                </a:solidFill>
                <a:latin typeface="Monotype Corsiva" pitchFamily="66" charset="0"/>
              </a:rPr>
              <a:t>Mastra</a:t>
            </a:r>
            <a:endParaRPr lang="tr-TR" sz="1600" b="1" dirty="0">
              <a:solidFill>
                <a:srgbClr val="FFFFCC"/>
              </a:solidFill>
              <a:latin typeface="Monotype Corsiva" pitchFamily="66" charset="0"/>
            </a:endParaRPr>
          </a:p>
        </p:txBody>
      </p:sp>
      <p:sp>
        <p:nvSpPr>
          <p:cNvPr id="22531" name="TextBox 4"/>
          <p:cNvSpPr txBox="1">
            <a:spLocks noChangeArrowheads="1"/>
          </p:cNvSpPr>
          <p:nvPr/>
        </p:nvSpPr>
        <p:spPr bwMode="auto">
          <a:xfrm>
            <a:off x="357188" y="214313"/>
            <a:ext cx="5844292"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Koza Altın İşletmeleri A.Ş.</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2" name="Slide Number Placeholder 7"/>
          <p:cNvSpPr>
            <a:spLocks noGrp="1"/>
          </p:cNvSpPr>
          <p:nvPr>
            <p:ph type="sldNum" sz="quarter" idx="12"/>
          </p:nvPr>
        </p:nvSpPr>
        <p:spPr>
          <a:noFill/>
        </p:spPr>
        <p:txBody>
          <a:bodyPr/>
          <a:lstStyle/>
          <a:p>
            <a:fld id="{F83525E7-8A09-4E2C-A21F-6D9AE89FFB9C}" type="slidenum">
              <a:rPr lang="tr-TR" smtClean="0">
                <a:latin typeface="Arial" pitchFamily="34" charset="0"/>
              </a:rPr>
              <a:pPr/>
              <a:t>3</a:t>
            </a:fld>
            <a:endParaRPr lang="tr-TR" dirty="0" smtClean="0">
              <a:latin typeface="Arial" pitchFamily="34" charset="0"/>
            </a:endParaRPr>
          </a:p>
        </p:txBody>
      </p:sp>
      <p:sp>
        <p:nvSpPr>
          <p:cNvPr id="23556" name="Text Box 2"/>
          <p:cNvSpPr txBox="1">
            <a:spLocks noChangeArrowheads="1"/>
          </p:cNvSpPr>
          <p:nvPr/>
        </p:nvSpPr>
        <p:spPr bwMode="auto">
          <a:xfrm>
            <a:off x="24134" y="1124744"/>
            <a:ext cx="8977022" cy="1592744"/>
          </a:xfrm>
          <a:prstGeom prst="rect">
            <a:avLst/>
          </a:prstGeom>
          <a:noFill/>
          <a:ln w="9525">
            <a:noFill/>
            <a:miter lim="800000"/>
            <a:headEnd/>
            <a:tailEnd/>
          </a:ln>
        </p:spPr>
        <p:txBody>
          <a:bodyPr wrap="square">
            <a:spAutoFit/>
          </a:bodyPr>
          <a:lstStyle/>
          <a:p>
            <a:pPr marL="285750" indent="-285750" algn="just">
              <a:spcBef>
                <a:spcPct val="25000"/>
              </a:spcBef>
              <a:buClr>
                <a:srgbClr val="000099"/>
              </a:buClr>
              <a:buSzPct val="130000"/>
              <a:buBlip>
                <a:blip r:embed="rId5"/>
              </a:buBlip>
              <a:defRPr/>
            </a:pPr>
            <a:r>
              <a:rPr lang="tr-TR" sz="1300" b="1" dirty="0">
                <a:solidFill>
                  <a:schemeClr val="tx1">
                    <a:lumMod val="85000"/>
                    <a:lumOff val="15000"/>
                  </a:schemeClr>
                </a:solidFill>
                <a:cs typeface="Arial" pitchFamily="34" charset="0"/>
              </a:rPr>
              <a:t>Koza Altın İşletmeleri A.Ş</a:t>
            </a:r>
            <a:r>
              <a:rPr lang="tr-TR" sz="1300" b="1" dirty="0" smtClean="0">
                <a:solidFill>
                  <a:schemeClr val="tx1">
                    <a:lumMod val="85000"/>
                    <a:lumOff val="15000"/>
                  </a:schemeClr>
                </a:solidFill>
                <a:cs typeface="Arial" pitchFamily="34" charset="0"/>
              </a:rPr>
              <a:t>., 2005 yılında, </a:t>
            </a:r>
            <a:r>
              <a:rPr lang="tr-TR" sz="1300" b="1" dirty="0">
                <a:solidFill>
                  <a:schemeClr val="tx1">
                    <a:lumMod val="85000"/>
                    <a:lumOff val="15000"/>
                  </a:schemeClr>
                </a:solidFill>
                <a:cs typeface="Arial" pitchFamily="34" charset="0"/>
              </a:rPr>
              <a:t>ülkemizdeki altın madenlerini aramak ve işletmek üzere %100 Türk sermayesi ile kurulmuş bir Türk Şirketidir</a:t>
            </a:r>
            <a:r>
              <a:rPr lang="tr-TR" sz="1300" b="1" dirty="0" smtClean="0">
                <a:solidFill>
                  <a:schemeClr val="tx1">
                    <a:lumMod val="85000"/>
                    <a:lumOff val="15000"/>
                  </a:schemeClr>
                </a:solidFill>
                <a:cs typeface="Arial" pitchFamily="34" charset="0"/>
              </a:rPr>
              <a:t>. 2010 yılında halka arz edilmiştir.</a:t>
            </a:r>
          </a:p>
          <a:p>
            <a:pPr marL="285750" indent="-285750" algn="just">
              <a:spcBef>
                <a:spcPct val="25000"/>
              </a:spcBef>
              <a:buClr>
                <a:srgbClr val="000099"/>
              </a:buClr>
              <a:buSzPct val="130000"/>
              <a:buBlip>
                <a:blip r:embed="rId5"/>
              </a:buBlip>
              <a:defRPr/>
            </a:pPr>
            <a:r>
              <a:rPr lang="en-US" sz="1300" b="1" dirty="0" err="1">
                <a:solidFill>
                  <a:schemeClr val="tx1">
                    <a:lumMod val="85000"/>
                    <a:lumOff val="15000"/>
                  </a:schemeClr>
                </a:solidFill>
                <a:cs typeface="Arial" pitchFamily="34" charset="0"/>
              </a:rPr>
              <a:t>Koza</a:t>
            </a:r>
            <a:r>
              <a:rPr lang="tr-TR" sz="1300" b="1" dirty="0">
                <a:solidFill>
                  <a:schemeClr val="tx1">
                    <a:lumMod val="85000"/>
                    <a:lumOff val="15000"/>
                  </a:schemeClr>
                </a:solidFill>
                <a:cs typeface="Arial" pitchFamily="34" charset="0"/>
              </a:rPr>
              <a:t>,</a:t>
            </a:r>
            <a:r>
              <a:rPr lang="en-US" sz="1300" b="1" dirty="0">
                <a:solidFill>
                  <a:schemeClr val="tx1">
                    <a:lumMod val="85000"/>
                    <a:lumOff val="15000"/>
                  </a:schemeClr>
                </a:solidFill>
                <a:cs typeface="Arial" pitchFamily="34" charset="0"/>
              </a:rPr>
              <a:t> T</a:t>
            </a:r>
            <a:r>
              <a:rPr lang="tr-TR" sz="1300" b="1" dirty="0">
                <a:solidFill>
                  <a:schemeClr val="tx1">
                    <a:lumMod val="85000"/>
                    <a:lumOff val="15000"/>
                  </a:schemeClr>
                </a:solidFill>
                <a:cs typeface="Arial" pitchFamily="34" charset="0"/>
              </a:rPr>
              <a:t>ürkiye’nin ilk altın madeni Ovacık’ı çalıştıran ilk Türk şirketidir. Koza Altın İşletmeleri 2005 yılından günümüze kadar aramalar ile kaynaklarını </a:t>
            </a:r>
            <a:r>
              <a:rPr lang="tr-TR" sz="1300" b="1" dirty="0" smtClean="0">
                <a:solidFill>
                  <a:schemeClr val="tx1">
                    <a:lumMod val="85000"/>
                    <a:lumOff val="15000"/>
                  </a:schemeClr>
                </a:solidFill>
                <a:cs typeface="Arial" pitchFamily="34" charset="0"/>
              </a:rPr>
              <a:t>13.4 </a:t>
            </a:r>
            <a:r>
              <a:rPr lang="tr-TR" sz="1300" b="1" dirty="0">
                <a:solidFill>
                  <a:schemeClr val="tx1">
                    <a:lumMod val="85000"/>
                    <a:lumOff val="15000"/>
                  </a:schemeClr>
                </a:solidFill>
                <a:cs typeface="Arial" pitchFamily="34" charset="0"/>
              </a:rPr>
              <a:t>milyon onsa, rezervlerini </a:t>
            </a:r>
            <a:r>
              <a:rPr lang="tr-TR" sz="1300" b="1" dirty="0" smtClean="0">
                <a:solidFill>
                  <a:schemeClr val="tx1">
                    <a:lumMod val="85000"/>
                    <a:lumOff val="15000"/>
                  </a:schemeClr>
                </a:solidFill>
                <a:cs typeface="Arial" pitchFamily="34" charset="0"/>
              </a:rPr>
              <a:t>4.2 </a:t>
            </a:r>
            <a:r>
              <a:rPr lang="tr-TR" sz="1300" b="1" dirty="0">
                <a:solidFill>
                  <a:schemeClr val="tx1">
                    <a:lumMod val="85000"/>
                    <a:lumOff val="15000"/>
                  </a:schemeClr>
                </a:solidFill>
                <a:cs typeface="Arial" pitchFamily="34" charset="0"/>
              </a:rPr>
              <a:t>milyon onsa </a:t>
            </a:r>
            <a:r>
              <a:rPr lang="tr-TR" sz="1300" b="1" dirty="0" smtClean="0">
                <a:solidFill>
                  <a:schemeClr val="tx1">
                    <a:lumMod val="85000"/>
                    <a:lumOff val="15000"/>
                  </a:schemeClr>
                </a:solidFill>
                <a:cs typeface="Arial" pitchFamily="34" charset="0"/>
              </a:rPr>
              <a:t>çıkarmıştır</a:t>
            </a:r>
            <a:r>
              <a:rPr lang="tr-TR" sz="1300" b="1" dirty="0">
                <a:solidFill>
                  <a:schemeClr val="tx1">
                    <a:lumMod val="85000"/>
                    <a:lumOff val="15000"/>
                  </a:schemeClr>
                </a:solidFill>
                <a:cs typeface="Arial" pitchFamily="34" charset="0"/>
              </a:rPr>
              <a:t>.</a:t>
            </a:r>
          </a:p>
          <a:p>
            <a:pPr marL="285750" indent="-285750" algn="just">
              <a:spcBef>
                <a:spcPct val="25000"/>
              </a:spcBef>
              <a:buClr>
                <a:srgbClr val="000099"/>
              </a:buClr>
              <a:buSzPct val="130000"/>
              <a:buBlip>
                <a:blip r:embed="rId5"/>
              </a:buBlip>
              <a:defRPr/>
            </a:pPr>
            <a:r>
              <a:rPr lang="tr-TR" sz="1300" b="1" dirty="0" smtClean="0">
                <a:solidFill>
                  <a:schemeClr val="tx1">
                    <a:lumMod val="85000"/>
                    <a:lumOff val="15000"/>
                  </a:schemeClr>
                </a:solidFill>
                <a:cs typeface="Arial" pitchFamily="34" charset="0"/>
              </a:rPr>
              <a:t>Koza Altın, mevcut ve ilerideki </a:t>
            </a:r>
            <a:r>
              <a:rPr lang="tr-TR" sz="1300" b="1" dirty="0">
                <a:solidFill>
                  <a:schemeClr val="tx1">
                    <a:lumMod val="85000"/>
                    <a:lumOff val="15000"/>
                  </a:schemeClr>
                </a:solidFill>
                <a:cs typeface="Arial" pitchFamily="34" charset="0"/>
              </a:rPr>
              <a:t>yıllarda geliştireceği projeler ile ülkemizin çeşitli bölgelerinde  yöre insanı ile karşılıklı güven içinde, onların değerlerine saygılı, mevcut en yüksek çevre teknolojilerini uygulayarak, şeffaf, kalıcı ve ekonomik getirisi yüksek altın madenciliği hedeflemektedir.</a:t>
            </a:r>
            <a:endParaRPr lang="tr-TR" sz="1300" b="1" dirty="0">
              <a:solidFill>
                <a:schemeClr val="tx1">
                  <a:lumMod val="85000"/>
                  <a:lumOff val="15000"/>
                </a:schemeClr>
              </a:solidFill>
            </a:endParaRPr>
          </a:p>
        </p:txBody>
      </p:sp>
      <p:pic>
        <p:nvPicPr>
          <p:cNvPr id="49" name="Picture 48" descr="IMG_5051-k.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294" y="4876977"/>
            <a:ext cx="2664296" cy="1776197"/>
          </a:xfrm>
          <a:prstGeom prst="rect">
            <a:avLst/>
          </a:prstGeom>
          <a:ln>
            <a:noFill/>
          </a:ln>
          <a:effectLst>
            <a:outerShdw blurRad="190500" algn="tl" rotWithShape="0">
              <a:srgbClr val="000000">
                <a:alpha val="70000"/>
              </a:srgbClr>
            </a:outerShdw>
          </a:effectLst>
        </p:spPr>
      </p:pic>
      <p:sp>
        <p:nvSpPr>
          <p:cNvPr id="51" name="TextBox 50"/>
          <p:cNvSpPr txBox="1"/>
          <p:nvPr/>
        </p:nvSpPr>
        <p:spPr>
          <a:xfrm>
            <a:off x="103029" y="2905633"/>
            <a:ext cx="1850186" cy="307777"/>
          </a:xfrm>
          <a:prstGeom prst="rect">
            <a:avLst/>
          </a:prstGeom>
          <a:noFill/>
        </p:spPr>
        <p:txBody>
          <a:bodyPr wrap="none" rtlCol="0">
            <a:spAutoFit/>
          </a:bodyPr>
          <a:lstStyle/>
          <a:p>
            <a:r>
              <a:rPr lang="tr-TR" sz="1400" b="1" i="1" dirty="0" smtClean="0">
                <a:latin typeface="Calibri" panose="020F0502020204030204" pitchFamily="34" charset="0"/>
                <a:cs typeface="Calibri" panose="020F0502020204030204" pitchFamily="34" charset="0"/>
              </a:rPr>
              <a:t>Ovacık-Bergama-İzmir</a:t>
            </a:r>
            <a:endParaRPr lang="tr-TR" sz="1400" b="1" i="1" dirty="0">
              <a:latin typeface="Calibri" panose="020F0502020204030204" pitchFamily="34" charset="0"/>
              <a:cs typeface="Calibri" panose="020F0502020204030204" pitchFamily="34" charset="0"/>
            </a:endParaRPr>
          </a:p>
        </p:txBody>
      </p:sp>
      <p:sp>
        <p:nvSpPr>
          <p:cNvPr id="53" name="TextBox 52"/>
          <p:cNvSpPr txBox="1"/>
          <p:nvPr/>
        </p:nvSpPr>
        <p:spPr>
          <a:xfrm>
            <a:off x="2915816" y="2873615"/>
            <a:ext cx="1469505" cy="307777"/>
          </a:xfrm>
          <a:prstGeom prst="rect">
            <a:avLst/>
          </a:prstGeom>
          <a:noFill/>
        </p:spPr>
        <p:txBody>
          <a:bodyPr wrap="none" rtlCol="0">
            <a:spAutoFit/>
          </a:bodyPr>
          <a:lstStyle/>
          <a:p>
            <a:r>
              <a:rPr lang="tr-TR" sz="1400" b="1" dirty="0" smtClean="0">
                <a:latin typeface="Calibri" panose="020F0502020204030204" pitchFamily="34" charset="0"/>
                <a:cs typeface="Calibri" panose="020F0502020204030204" pitchFamily="34" charset="0"/>
              </a:rPr>
              <a:t>Kaymaz-Eskişehir</a:t>
            </a:r>
            <a:endParaRPr lang="tr-TR" sz="1400" b="1" dirty="0">
              <a:latin typeface="Calibri" panose="020F0502020204030204" pitchFamily="34" charset="0"/>
              <a:cs typeface="Calibri" panose="020F0502020204030204" pitchFamily="34" charset="0"/>
            </a:endParaRPr>
          </a:p>
        </p:txBody>
      </p:sp>
      <p:sp>
        <p:nvSpPr>
          <p:cNvPr id="13" name="TextBox 12"/>
          <p:cNvSpPr txBox="1"/>
          <p:nvPr/>
        </p:nvSpPr>
        <p:spPr>
          <a:xfrm>
            <a:off x="97894" y="4853854"/>
            <a:ext cx="1659878" cy="307777"/>
          </a:xfrm>
          <a:prstGeom prst="rect">
            <a:avLst/>
          </a:prstGeom>
          <a:noFill/>
        </p:spPr>
        <p:txBody>
          <a:bodyPr wrap="none" rtlCol="0">
            <a:spAutoFit/>
          </a:bodyPr>
          <a:lstStyle/>
          <a:p>
            <a:r>
              <a:rPr lang="tr-TR" sz="1400" b="1" dirty="0" smtClean="0">
                <a:latin typeface="Calibri" panose="020F0502020204030204" pitchFamily="34" charset="0"/>
                <a:cs typeface="Calibri" panose="020F0502020204030204" pitchFamily="34" charset="0"/>
              </a:rPr>
              <a:t>Mastra-Gümüşhane</a:t>
            </a:r>
            <a:endParaRPr lang="tr-TR" sz="1400" b="1" dirty="0">
              <a:latin typeface="Calibri" panose="020F0502020204030204" pitchFamily="34" charset="0"/>
              <a:cs typeface="Calibri" panose="020F0502020204030204" pitchFamily="34" charset="0"/>
            </a:endParaRPr>
          </a:p>
        </p:txBody>
      </p:sp>
      <p:sp>
        <p:nvSpPr>
          <p:cNvPr id="15" name="TextBox 14"/>
          <p:cNvSpPr txBox="1"/>
          <p:nvPr/>
        </p:nvSpPr>
        <p:spPr>
          <a:xfrm>
            <a:off x="6069484" y="2873615"/>
            <a:ext cx="1399486" cy="307777"/>
          </a:xfrm>
          <a:prstGeom prst="rect">
            <a:avLst/>
          </a:prstGeom>
          <a:noFill/>
        </p:spPr>
        <p:txBody>
          <a:bodyPr wrap="none" rtlCol="0">
            <a:spAutoFit/>
          </a:bodyPr>
          <a:lstStyle/>
          <a:p>
            <a:r>
              <a:rPr lang="tr-TR" sz="1400" b="1" dirty="0" smtClean="0">
                <a:latin typeface="Calibri" panose="020F0502020204030204" pitchFamily="34" charset="0"/>
                <a:cs typeface="Calibri" panose="020F0502020204030204" pitchFamily="34" charset="0"/>
              </a:rPr>
              <a:t>Havran-Balıkesir</a:t>
            </a:r>
            <a:endParaRPr lang="tr-TR" sz="1400" b="1" dirty="0">
              <a:latin typeface="Calibri" panose="020F0502020204030204" pitchFamily="34" charset="0"/>
              <a:cs typeface="Calibri" panose="020F0502020204030204" pitchFamily="34" charset="0"/>
            </a:endParaRPr>
          </a:p>
        </p:txBody>
      </p:sp>
      <p:pic>
        <p:nvPicPr>
          <p:cNvPr id="49154" name="Picture 2" descr="R:\Halkla İlişkiler\Fotograflar\2014\Bugun TV foto - 28.11.2014\DSCF4253.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915816" y="4879063"/>
            <a:ext cx="3015673" cy="17761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915815" y="4853854"/>
            <a:ext cx="1802416" cy="307777"/>
          </a:xfrm>
          <a:prstGeom prst="rect">
            <a:avLst/>
          </a:prstGeom>
          <a:noFill/>
        </p:spPr>
        <p:txBody>
          <a:bodyPr wrap="none" rtlCol="0">
            <a:spAutoFit/>
          </a:bodyPr>
          <a:lstStyle/>
          <a:p>
            <a:r>
              <a:rPr lang="tr-TR" sz="1400" b="1" i="1" dirty="0" smtClean="0">
                <a:latin typeface="Calibri" panose="020F0502020204030204" pitchFamily="34" charset="0"/>
                <a:cs typeface="Calibri" panose="020F0502020204030204" pitchFamily="34" charset="0"/>
              </a:rPr>
              <a:t>Çukuralan-Dikili-İzmir</a:t>
            </a:r>
            <a:endParaRPr lang="tr-TR" sz="1400" b="1" i="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9485" y="4853296"/>
            <a:ext cx="2931671" cy="1799878"/>
          </a:xfrm>
          <a:prstGeom prst="rect">
            <a:avLst/>
          </a:prstGeom>
          <a:ln>
            <a:noFill/>
          </a:ln>
          <a:effectLst>
            <a:outerShdw blurRad="190500" algn="tl" rotWithShape="0">
              <a:srgbClr val="000000">
                <a:alpha val="70000"/>
              </a:srgbClr>
            </a:outerShdw>
          </a:effectLst>
        </p:spPr>
      </p:pic>
      <p:sp>
        <p:nvSpPr>
          <p:cNvPr id="17" name="TextBox 16"/>
          <p:cNvSpPr txBox="1"/>
          <p:nvPr/>
        </p:nvSpPr>
        <p:spPr>
          <a:xfrm>
            <a:off x="6069485" y="4853296"/>
            <a:ext cx="1745671" cy="307777"/>
          </a:xfrm>
          <a:prstGeom prst="rect">
            <a:avLst/>
          </a:prstGeom>
          <a:noFill/>
        </p:spPr>
        <p:txBody>
          <a:bodyPr wrap="none" rtlCol="0">
            <a:spAutoFit/>
          </a:bodyPr>
          <a:lstStyle/>
          <a:p>
            <a:r>
              <a:rPr lang="tr-TR" sz="1400" b="1" dirty="0" smtClean="0">
                <a:latin typeface="Calibri" panose="020F0502020204030204" pitchFamily="34" charset="0"/>
                <a:cs typeface="Calibri" panose="020F0502020204030204" pitchFamily="34" charset="0"/>
              </a:rPr>
              <a:t>Himmetdede-Kayseri</a:t>
            </a:r>
            <a:endParaRPr lang="tr-TR"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737566"/>
      </p:ext>
    </p:extLst>
  </p:cSld>
  <p:clrMapOvr>
    <a:masterClrMapping/>
  </p:clrMapOvr>
  <p:transition spd="med">
    <p:strip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SC0209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 y="0"/>
            <a:ext cx="9224682" cy="6858000"/>
          </a:xfrm>
          <a:prstGeom prst="rect">
            <a:avLst/>
          </a:prstGeom>
        </p:spPr>
      </p:pic>
      <p:pic>
        <p:nvPicPr>
          <p:cNvPr id="6" name="Resim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9261257" cy="6858000"/>
          </a:xfrm>
          <a:prstGeom prst="rect">
            <a:avLst/>
          </a:prstGeom>
        </p:spPr>
      </p:pic>
      <p:sp>
        <p:nvSpPr>
          <p:cNvPr id="5" name="TextBox 4"/>
          <p:cNvSpPr txBox="1"/>
          <p:nvPr/>
        </p:nvSpPr>
        <p:spPr>
          <a:xfrm>
            <a:off x="251520" y="4653136"/>
            <a:ext cx="6417141" cy="1754326"/>
          </a:xfrm>
          <a:prstGeom prst="rect">
            <a:avLst/>
          </a:prstGeom>
          <a:noFill/>
        </p:spPr>
        <p:txBody>
          <a:bodyPr wrap="none">
            <a:spAutoFit/>
          </a:bodyPr>
          <a:lstStyle/>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İK &amp; </a:t>
            </a:r>
          </a:p>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Sosyal Sorumluluk</a:t>
            </a:r>
            <a:endParaRPr lang="tr-TR" sz="5400" b="1" dirty="0">
              <a:solidFill>
                <a:schemeClr val="tx1">
                  <a:lumMod val="85000"/>
                  <a:lumOff val="15000"/>
                </a:schemeClr>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4144235859"/>
      </p:ext>
    </p:extLst>
  </p:cSld>
  <p:clrMapOvr>
    <a:masterClrMapping/>
  </p:clrMapOvr>
  <p:transition spd="med">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31</a:t>
            </a:fld>
            <a:endParaRPr lang="tr-TR"/>
          </a:p>
        </p:txBody>
      </p:sp>
      <p:sp>
        <p:nvSpPr>
          <p:cNvPr id="5" name="Slide Number Placeholder 2"/>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D81F1276-8136-44E0-AF19-8992BB35DBE8}" type="slidenum">
              <a:rPr lang="tr-TR" smtClean="0">
                <a:latin typeface="Arial" pitchFamily="34" charset="0"/>
              </a:rPr>
              <a:pPr/>
              <a:t>31</a:t>
            </a:fld>
            <a:endParaRPr lang="tr-TR" smtClean="0">
              <a:latin typeface="Arial" pitchFamily="34" charset="0"/>
            </a:endParaRPr>
          </a:p>
        </p:txBody>
      </p:sp>
      <p:pic>
        <p:nvPicPr>
          <p:cNvPr id="6" name="Picture 6" descr="UK002VTX_Map Turkey Regions no label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029" y="4022077"/>
            <a:ext cx="4392613" cy="1855787"/>
          </a:xfrm>
          <a:prstGeom prst="rect">
            <a:avLst/>
          </a:prstGeom>
          <a:noFill/>
          <a:ln w="9525">
            <a:noFill/>
            <a:miter lim="800000"/>
            <a:headEnd/>
            <a:tailEnd/>
          </a:ln>
        </p:spPr>
      </p:pic>
      <p:sp>
        <p:nvSpPr>
          <p:cNvPr id="7" name="AutoShape 7"/>
          <p:cNvSpPr>
            <a:spLocks noChangeArrowheads="1"/>
          </p:cNvSpPr>
          <p:nvPr/>
        </p:nvSpPr>
        <p:spPr bwMode="gray">
          <a:xfrm>
            <a:off x="6807200" y="3795713"/>
            <a:ext cx="2051050" cy="285750"/>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en-GB" sz="1200" b="1">
                <a:solidFill>
                  <a:schemeClr val="bg1"/>
                </a:solidFill>
                <a:effectLst>
                  <a:outerShdw blurRad="38100" dist="38100" dir="2700000" algn="tl">
                    <a:srgbClr val="000000"/>
                  </a:outerShdw>
                </a:effectLst>
                <a:cs typeface="Arial" pitchFamily="34" charset="0"/>
              </a:rPr>
              <a:t>E</a:t>
            </a:r>
            <a:r>
              <a:rPr lang="tr-TR" sz="1200" b="1">
                <a:solidFill>
                  <a:schemeClr val="bg1"/>
                </a:solidFill>
                <a:effectLst>
                  <a:outerShdw blurRad="38100" dist="38100" dir="2700000" algn="tl">
                    <a:srgbClr val="000000"/>
                  </a:outerShdw>
                </a:effectLst>
                <a:cs typeface="Arial" pitchFamily="34" charset="0"/>
              </a:rPr>
              <a:t>ğitim</a:t>
            </a:r>
            <a:endParaRPr lang="en-GB" sz="1200" b="1">
              <a:solidFill>
                <a:schemeClr val="bg1"/>
              </a:solidFill>
              <a:effectLst>
                <a:outerShdw blurRad="38100" dist="38100" dir="2700000" algn="tl">
                  <a:srgbClr val="000000"/>
                </a:outerShdw>
              </a:effectLst>
              <a:cs typeface="Arial" pitchFamily="34" charset="0"/>
            </a:endParaRPr>
          </a:p>
        </p:txBody>
      </p:sp>
      <p:sp>
        <p:nvSpPr>
          <p:cNvPr id="8" name="AutoShape 8"/>
          <p:cNvSpPr>
            <a:spLocks noChangeArrowheads="1"/>
          </p:cNvSpPr>
          <p:nvPr/>
        </p:nvSpPr>
        <p:spPr bwMode="gray">
          <a:xfrm>
            <a:off x="4430713" y="3795713"/>
            <a:ext cx="2051050" cy="285750"/>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tr-TR" sz="1200" b="1">
                <a:solidFill>
                  <a:schemeClr val="bg1"/>
                </a:solidFill>
                <a:effectLst>
                  <a:outerShdw blurRad="38100" dist="38100" dir="2700000" algn="tl">
                    <a:srgbClr val="000000"/>
                  </a:outerShdw>
                </a:effectLst>
                <a:cs typeface="Arial" pitchFamily="34" charset="0"/>
              </a:rPr>
              <a:t>Uzmanlık</a:t>
            </a:r>
            <a:endParaRPr lang="en-GB" sz="1200" b="1">
              <a:solidFill>
                <a:schemeClr val="bg1"/>
              </a:solidFill>
              <a:effectLst>
                <a:outerShdw blurRad="38100" dist="38100" dir="2700000" algn="tl">
                  <a:srgbClr val="000000"/>
                </a:outerShdw>
              </a:effectLst>
              <a:cs typeface="Arial" pitchFamily="34" charset="0"/>
            </a:endParaRPr>
          </a:p>
        </p:txBody>
      </p:sp>
      <p:sp>
        <p:nvSpPr>
          <p:cNvPr id="9" name="Oval 9"/>
          <p:cNvSpPr>
            <a:spLocks noChangeArrowheads="1"/>
          </p:cNvSpPr>
          <p:nvPr/>
        </p:nvSpPr>
        <p:spPr bwMode="auto">
          <a:xfrm>
            <a:off x="2954338" y="4605338"/>
            <a:ext cx="144462" cy="144462"/>
          </a:xfrm>
          <a:prstGeom prst="ellipse">
            <a:avLst/>
          </a:prstGeom>
          <a:solidFill>
            <a:schemeClr val="accent1"/>
          </a:solidFill>
          <a:ln w="9525">
            <a:noFill/>
            <a:round/>
            <a:headEnd/>
            <a:tailEnd/>
          </a:ln>
        </p:spPr>
        <p:txBody>
          <a:bodyPr wrap="none" anchor="ctr"/>
          <a:lstStyle/>
          <a:p>
            <a:endParaRPr lang="tr-TR"/>
          </a:p>
        </p:txBody>
      </p:sp>
      <p:sp>
        <p:nvSpPr>
          <p:cNvPr id="10" name="Oval 10"/>
          <p:cNvSpPr>
            <a:spLocks noChangeArrowheads="1"/>
          </p:cNvSpPr>
          <p:nvPr/>
        </p:nvSpPr>
        <p:spPr bwMode="auto">
          <a:xfrm>
            <a:off x="468313" y="5181600"/>
            <a:ext cx="144462" cy="144463"/>
          </a:xfrm>
          <a:prstGeom prst="ellipse">
            <a:avLst/>
          </a:prstGeom>
          <a:solidFill>
            <a:schemeClr val="accent1"/>
          </a:solidFill>
          <a:ln w="9525">
            <a:noFill/>
            <a:round/>
            <a:headEnd/>
            <a:tailEnd/>
          </a:ln>
        </p:spPr>
        <p:txBody>
          <a:bodyPr wrap="none" anchor="ctr"/>
          <a:lstStyle/>
          <a:p>
            <a:endParaRPr lang="tr-TR"/>
          </a:p>
        </p:txBody>
      </p:sp>
      <p:sp>
        <p:nvSpPr>
          <p:cNvPr id="11" name="Oval 11"/>
          <p:cNvSpPr>
            <a:spLocks noChangeArrowheads="1"/>
          </p:cNvSpPr>
          <p:nvPr/>
        </p:nvSpPr>
        <p:spPr bwMode="auto">
          <a:xfrm>
            <a:off x="468313" y="5037138"/>
            <a:ext cx="144462" cy="144462"/>
          </a:xfrm>
          <a:prstGeom prst="ellipse">
            <a:avLst/>
          </a:prstGeom>
          <a:solidFill>
            <a:schemeClr val="accent1"/>
          </a:solidFill>
          <a:ln w="9525">
            <a:noFill/>
            <a:round/>
            <a:headEnd/>
            <a:tailEnd/>
          </a:ln>
        </p:spPr>
        <p:txBody>
          <a:bodyPr wrap="none" anchor="ctr"/>
          <a:lstStyle/>
          <a:p>
            <a:endParaRPr lang="tr-TR"/>
          </a:p>
        </p:txBody>
      </p:sp>
      <p:sp>
        <p:nvSpPr>
          <p:cNvPr id="12" name="Oval 13"/>
          <p:cNvSpPr>
            <a:spLocks noChangeArrowheads="1"/>
          </p:cNvSpPr>
          <p:nvPr/>
        </p:nvSpPr>
        <p:spPr bwMode="auto">
          <a:xfrm>
            <a:off x="1873250" y="4892675"/>
            <a:ext cx="144463" cy="144463"/>
          </a:xfrm>
          <a:prstGeom prst="ellipse">
            <a:avLst/>
          </a:prstGeom>
          <a:solidFill>
            <a:schemeClr val="accent1"/>
          </a:solidFill>
          <a:ln w="9525">
            <a:noFill/>
            <a:round/>
            <a:headEnd/>
            <a:tailEnd/>
          </a:ln>
        </p:spPr>
        <p:txBody>
          <a:bodyPr wrap="none" anchor="ctr"/>
          <a:lstStyle/>
          <a:p>
            <a:endParaRPr lang="tr-TR"/>
          </a:p>
        </p:txBody>
      </p:sp>
      <p:sp>
        <p:nvSpPr>
          <p:cNvPr id="13" name="AutoShape 14"/>
          <p:cNvSpPr>
            <a:spLocks noChangeArrowheads="1"/>
          </p:cNvSpPr>
          <p:nvPr/>
        </p:nvSpPr>
        <p:spPr bwMode="auto">
          <a:xfrm>
            <a:off x="1828800" y="4605338"/>
            <a:ext cx="765175" cy="504825"/>
          </a:xfrm>
          <a:prstGeom prst="roundRect">
            <a:avLst>
              <a:gd name="adj" fmla="val 10259"/>
            </a:avLst>
          </a:prstGeom>
          <a:solidFill>
            <a:schemeClr val="folHlink">
              <a:alpha val="54901"/>
            </a:schemeClr>
          </a:solidFill>
          <a:ln w="9525" algn="ctr">
            <a:noFill/>
            <a:round/>
            <a:headEnd/>
            <a:tailEnd/>
          </a:ln>
        </p:spPr>
        <p:txBody>
          <a:bodyPr anchor="ctr"/>
          <a:lstStyle/>
          <a:p>
            <a:pPr algn="ctr"/>
            <a:r>
              <a:rPr lang="en-GB" sz="1000" b="1" dirty="0">
                <a:solidFill>
                  <a:schemeClr val="tx1">
                    <a:lumMod val="75000"/>
                    <a:lumOff val="25000"/>
                  </a:schemeClr>
                </a:solidFill>
              </a:rPr>
              <a:t>Ankara </a:t>
            </a:r>
            <a:r>
              <a:rPr lang="tr-TR" sz="1000" b="1" dirty="0" smtClean="0">
                <a:solidFill>
                  <a:schemeClr val="tx1">
                    <a:lumMod val="75000"/>
                    <a:lumOff val="25000"/>
                  </a:schemeClr>
                </a:solidFill>
              </a:rPr>
              <a:t>177</a:t>
            </a:r>
            <a:endParaRPr lang="en-GB" sz="1000" b="1" dirty="0">
              <a:solidFill>
                <a:schemeClr val="tx1">
                  <a:lumMod val="75000"/>
                  <a:lumOff val="25000"/>
                </a:schemeClr>
              </a:solidFill>
            </a:endParaRPr>
          </a:p>
        </p:txBody>
      </p:sp>
      <p:sp>
        <p:nvSpPr>
          <p:cNvPr id="14" name="AutoShape 15"/>
          <p:cNvSpPr>
            <a:spLocks noChangeArrowheads="1"/>
          </p:cNvSpPr>
          <p:nvPr/>
        </p:nvSpPr>
        <p:spPr bwMode="auto">
          <a:xfrm>
            <a:off x="2738438" y="4349750"/>
            <a:ext cx="1008062" cy="433388"/>
          </a:xfrm>
          <a:prstGeom prst="roundRect">
            <a:avLst>
              <a:gd name="adj" fmla="val 10259"/>
            </a:avLst>
          </a:prstGeom>
          <a:solidFill>
            <a:srgbClr val="F9E66E">
              <a:alpha val="54901"/>
            </a:srgbClr>
          </a:solidFill>
          <a:ln w="9525" algn="ctr">
            <a:noFill/>
            <a:round/>
            <a:headEnd/>
            <a:tailEnd/>
          </a:ln>
        </p:spPr>
        <p:txBody>
          <a:bodyPr anchor="ctr"/>
          <a:lstStyle/>
          <a:p>
            <a:pPr algn="ctr"/>
            <a:r>
              <a:rPr lang="en-GB" sz="1000" b="1" dirty="0" err="1">
                <a:solidFill>
                  <a:schemeClr val="tx1">
                    <a:lumMod val="75000"/>
                    <a:lumOff val="25000"/>
                  </a:schemeClr>
                </a:solidFill>
              </a:rPr>
              <a:t>Mastra</a:t>
            </a:r>
            <a:endParaRPr lang="en-GB" sz="1000" b="1" dirty="0">
              <a:solidFill>
                <a:schemeClr val="tx1">
                  <a:lumMod val="75000"/>
                  <a:lumOff val="25000"/>
                </a:schemeClr>
              </a:solidFill>
            </a:endParaRPr>
          </a:p>
          <a:p>
            <a:pPr algn="ctr"/>
            <a:r>
              <a:rPr lang="tr-TR" sz="1000" b="1" dirty="0" smtClean="0">
                <a:solidFill>
                  <a:schemeClr val="tx1">
                    <a:lumMod val="75000"/>
                    <a:lumOff val="25000"/>
                  </a:schemeClr>
                </a:solidFill>
              </a:rPr>
              <a:t>74</a:t>
            </a:r>
            <a:endParaRPr lang="en-GB" sz="1000" b="1" dirty="0">
              <a:solidFill>
                <a:schemeClr val="tx1">
                  <a:lumMod val="75000"/>
                  <a:lumOff val="25000"/>
                </a:schemeClr>
              </a:solidFill>
            </a:endParaRPr>
          </a:p>
        </p:txBody>
      </p:sp>
      <p:sp>
        <p:nvSpPr>
          <p:cNvPr id="15" name="AutoShape 16"/>
          <p:cNvSpPr>
            <a:spLocks noChangeArrowheads="1"/>
          </p:cNvSpPr>
          <p:nvPr/>
        </p:nvSpPr>
        <p:spPr bwMode="auto">
          <a:xfrm>
            <a:off x="479425" y="5208588"/>
            <a:ext cx="765175" cy="433387"/>
          </a:xfrm>
          <a:prstGeom prst="roundRect">
            <a:avLst>
              <a:gd name="adj" fmla="val 10259"/>
            </a:avLst>
          </a:prstGeom>
          <a:solidFill>
            <a:srgbClr val="F9E66E">
              <a:alpha val="54901"/>
            </a:srgbClr>
          </a:solidFill>
          <a:ln w="9525" algn="ctr">
            <a:noFill/>
            <a:round/>
            <a:headEnd/>
            <a:tailEnd/>
          </a:ln>
        </p:spPr>
        <p:txBody>
          <a:bodyPr anchor="ctr"/>
          <a:lstStyle/>
          <a:p>
            <a:pPr algn="ctr"/>
            <a:r>
              <a:rPr lang="en-GB" sz="1000" b="1" dirty="0" err="1">
                <a:solidFill>
                  <a:schemeClr val="tx1">
                    <a:lumMod val="75000"/>
                    <a:lumOff val="25000"/>
                  </a:schemeClr>
                </a:solidFill>
              </a:rPr>
              <a:t>Ovacık</a:t>
            </a:r>
            <a:endParaRPr lang="en-GB" sz="1000" b="1" dirty="0">
              <a:solidFill>
                <a:schemeClr val="tx1">
                  <a:lumMod val="75000"/>
                  <a:lumOff val="25000"/>
                </a:schemeClr>
              </a:solidFill>
            </a:endParaRPr>
          </a:p>
          <a:p>
            <a:pPr algn="ctr"/>
            <a:r>
              <a:rPr lang="tr-TR" sz="1000" b="1" dirty="0" smtClean="0">
                <a:solidFill>
                  <a:schemeClr val="tx1">
                    <a:lumMod val="75000"/>
                    <a:lumOff val="25000"/>
                  </a:schemeClr>
                </a:solidFill>
              </a:rPr>
              <a:t>278</a:t>
            </a:r>
            <a:endParaRPr lang="en-GB" sz="1000" b="1" dirty="0">
              <a:solidFill>
                <a:schemeClr val="tx1">
                  <a:lumMod val="75000"/>
                  <a:lumOff val="25000"/>
                </a:schemeClr>
              </a:solidFill>
            </a:endParaRPr>
          </a:p>
        </p:txBody>
      </p:sp>
      <p:sp>
        <p:nvSpPr>
          <p:cNvPr id="16" name="AutoShape 17"/>
          <p:cNvSpPr>
            <a:spLocks noChangeArrowheads="1"/>
          </p:cNvSpPr>
          <p:nvPr/>
        </p:nvSpPr>
        <p:spPr bwMode="auto">
          <a:xfrm>
            <a:off x="323528" y="4795813"/>
            <a:ext cx="909638" cy="433387"/>
          </a:xfrm>
          <a:prstGeom prst="roundRect">
            <a:avLst>
              <a:gd name="adj" fmla="val 10259"/>
            </a:avLst>
          </a:prstGeom>
          <a:solidFill>
            <a:srgbClr val="F9E66E">
              <a:alpha val="54901"/>
            </a:srgbClr>
          </a:solidFill>
          <a:ln w="9525" algn="ctr">
            <a:noFill/>
            <a:round/>
            <a:headEnd/>
            <a:tailEnd/>
          </a:ln>
        </p:spPr>
        <p:txBody>
          <a:bodyPr anchor="ctr"/>
          <a:lstStyle/>
          <a:p>
            <a:pPr algn="ctr"/>
            <a:r>
              <a:rPr lang="tr-TR" sz="1000" b="1" dirty="0" smtClean="0">
                <a:solidFill>
                  <a:schemeClr val="tx1">
                    <a:lumMod val="75000"/>
                    <a:lumOff val="25000"/>
                  </a:schemeClr>
                </a:solidFill>
              </a:rPr>
              <a:t>Çukuralan</a:t>
            </a:r>
            <a:endParaRPr lang="en-GB" sz="1000" b="1" dirty="0">
              <a:solidFill>
                <a:schemeClr val="tx1">
                  <a:lumMod val="75000"/>
                  <a:lumOff val="25000"/>
                </a:schemeClr>
              </a:solidFill>
            </a:endParaRPr>
          </a:p>
          <a:p>
            <a:pPr algn="ctr"/>
            <a:r>
              <a:rPr lang="tr-TR" sz="1000" b="1" dirty="0" smtClean="0">
                <a:solidFill>
                  <a:schemeClr val="tx1">
                    <a:lumMod val="75000"/>
                    <a:lumOff val="25000"/>
                  </a:schemeClr>
                </a:solidFill>
              </a:rPr>
              <a:t>183</a:t>
            </a:r>
            <a:endParaRPr lang="en-GB" sz="1000" b="1" dirty="0">
              <a:solidFill>
                <a:schemeClr val="tx1">
                  <a:lumMod val="75000"/>
                  <a:lumOff val="25000"/>
                </a:schemeClr>
              </a:solidFill>
            </a:endParaRPr>
          </a:p>
        </p:txBody>
      </p:sp>
      <p:sp>
        <p:nvSpPr>
          <p:cNvPr id="18" name="AutoShape 21"/>
          <p:cNvSpPr>
            <a:spLocks noChangeArrowheads="1"/>
          </p:cNvSpPr>
          <p:nvPr/>
        </p:nvSpPr>
        <p:spPr bwMode="gray">
          <a:xfrm>
            <a:off x="6807200" y="1130300"/>
            <a:ext cx="2051050" cy="285750"/>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tr-TR" sz="1200" b="1">
                <a:solidFill>
                  <a:schemeClr val="bg1"/>
                </a:solidFill>
                <a:effectLst>
                  <a:outerShdw blurRad="38100" dist="38100" dir="2700000" algn="tl">
                    <a:srgbClr val="000000"/>
                  </a:outerShdw>
                </a:effectLst>
                <a:cs typeface="Arial" pitchFamily="34" charset="0"/>
              </a:rPr>
              <a:t>Yaş</a:t>
            </a:r>
            <a:endParaRPr lang="en-GB" sz="1200" b="1">
              <a:solidFill>
                <a:schemeClr val="bg1"/>
              </a:solidFill>
              <a:effectLst>
                <a:outerShdw blurRad="38100" dist="38100" dir="2700000" algn="tl">
                  <a:srgbClr val="000000"/>
                </a:outerShdw>
              </a:effectLst>
              <a:cs typeface="Arial" pitchFamily="34" charset="0"/>
            </a:endParaRPr>
          </a:p>
        </p:txBody>
      </p:sp>
      <p:sp>
        <p:nvSpPr>
          <p:cNvPr id="19" name="AutoShape 22"/>
          <p:cNvSpPr>
            <a:spLocks noChangeArrowheads="1"/>
          </p:cNvSpPr>
          <p:nvPr/>
        </p:nvSpPr>
        <p:spPr bwMode="gray">
          <a:xfrm>
            <a:off x="4430713" y="1130300"/>
            <a:ext cx="2051050" cy="285750"/>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en-GB" sz="1200" b="1">
                <a:solidFill>
                  <a:schemeClr val="bg1"/>
                </a:solidFill>
                <a:effectLst>
                  <a:outerShdw blurRad="38100" dist="38100" dir="2700000" algn="tl">
                    <a:srgbClr val="000000"/>
                  </a:outerShdw>
                </a:effectLst>
                <a:cs typeface="Arial" pitchFamily="34" charset="0"/>
              </a:rPr>
              <a:t>Segment</a:t>
            </a:r>
            <a:r>
              <a:rPr lang="tr-TR" sz="1200" b="1">
                <a:solidFill>
                  <a:schemeClr val="bg1"/>
                </a:solidFill>
                <a:effectLst>
                  <a:outerShdw blurRad="38100" dist="38100" dir="2700000" algn="tl">
                    <a:srgbClr val="000000"/>
                  </a:outerShdw>
                </a:effectLst>
                <a:cs typeface="Arial" pitchFamily="34" charset="0"/>
              </a:rPr>
              <a:t>asyon</a:t>
            </a:r>
            <a:endParaRPr lang="en-GB" sz="1200" b="1">
              <a:solidFill>
                <a:schemeClr val="bg1"/>
              </a:solidFill>
              <a:effectLst>
                <a:outerShdw blurRad="38100" dist="38100" dir="2700000" algn="tl">
                  <a:srgbClr val="000000"/>
                </a:outerShdw>
              </a:effectLst>
              <a:cs typeface="Arial" pitchFamily="34" charset="0"/>
            </a:endParaRPr>
          </a:p>
        </p:txBody>
      </p:sp>
      <p:sp>
        <p:nvSpPr>
          <p:cNvPr id="20" name="Rectangle 23"/>
          <p:cNvSpPr txBox="1">
            <a:spLocks noChangeArrowheads="1"/>
          </p:cNvSpPr>
          <p:nvPr/>
        </p:nvSpPr>
        <p:spPr bwMode="auto">
          <a:xfrm>
            <a:off x="219074" y="1259809"/>
            <a:ext cx="4200525" cy="2643206"/>
          </a:xfrm>
          <a:prstGeom prst="rect">
            <a:avLst/>
          </a:prstGeom>
          <a:noFill/>
          <a:ln w="9525">
            <a:noFill/>
            <a:miter lim="800000"/>
            <a:headEnd/>
            <a:tailEnd/>
          </a:ln>
        </p:spPr>
        <p:txBody>
          <a:bodyPr/>
          <a:lstStyle/>
          <a:p>
            <a:pPr marL="342900" indent="-342900" algn="just">
              <a:lnSpc>
                <a:spcPct val="90000"/>
              </a:lnSpc>
              <a:spcBef>
                <a:spcPct val="55000"/>
              </a:spcBef>
              <a:defRPr/>
            </a:pPr>
            <a:endParaRPr lang="tr-TR" b="1" kern="0" dirty="0">
              <a:solidFill>
                <a:schemeClr val="tx1">
                  <a:lumMod val="75000"/>
                  <a:lumOff val="25000"/>
                </a:schemeClr>
              </a:solidFill>
              <a:latin typeface="+mn-lt"/>
            </a:endParaRPr>
          </a:p>
          <a:p>
            <a:pPr marL="252000" indent="-252000" algn="just">
              <a:lnSpc>
                <a:spcPct val="90000"/>
              </a:lnSpc>
              <a:spcBef>
                <a:spcPct val="55000"/>
              </a:spcBef>
              <a:buFontTx/>
              <a:buBlip>
                <a:blip r:embed="rId3"/>
              </a:buBlip>
              <a:defRPr/>
            </a:pPr>
            <a:r>
              <a:rPr lang="tr-TR" b="1" kern="0" dirty="0">
                <a:solidFill>
                  <a:schemeClr val="tx1">
                    <a:lumMod val="75000"/>
                    <a:lumOff val="25000"/>
                  </a:schemeClr>
                </a:solidFill>
                <a:latin typeface="+mn-lt"/>
              </a:rPr>
              <a:t>Koza Altın İşletmeleri’nde 1 Ocak </a:t>
            </a:r>
            <a:r>
              <a:rPr lang="tr-TR" b="1" kern="0" dirty="0" smtClean="0">
                <a:solidFill>
                  <a:schemeClr val="tx1">
                    <a:lumMod val="75000"/>
                    <a:lumOff val="25000"/>
                  </a:schemeClr>
                </a:solidFill>
                <a:latin typeface="+mn-lt"/>
              </a:rPr>
              <a:t>2016 </a:t>
            </a:r>
            <a:r>
              <a:rPr lang="tr-TR" b="1" kern="0" dirty="0">
                <a:solidFill>
                  <a:schemeClr val="tx1">
                    <a:lumMod val="75000"/>
                    <a:lumOff val="25000"/>
                  </a:schemeClr>
                </a:solidFill>
                <a:latin typeface="+mn-lt"/>
              </a:rPr>
              <a:t>itibari ile </a:t>
            </a:r>
            <a:r>
              <a:rPr lang="tr-TR" b="1" kern="0" dirty="0" smtClean="0">
                <a:solidFill>
                  <a:schemeClr val="tx1">
                    <a:lumMod val="75000"/>
                    <a:lumOff val="25000"/>
                  </a:schemeClr>
                </a:solidFill>
                <a:latin typeface="+mn-lt"/>
              </a:rPr>
              <a:t>1250</a:t>
            </a:r>
            <a:r>
              <a:rPr lang="en-GB" b="1" kern="0" dirty="0" smtClean="0">
                <a:solidFill>
                  <a:schemeClr val="tx1">
                    <a:lumMod val="75000"/>
                    <a:lumOff val="25000"/>
                  </a:schemeClr>
                </a:solidFill>
                <a:latin typeface="+mn-lt"/>
              </a:rPr>
              <a:t> </a:t>
            </a:r>
            <a:r>
              <a:rPr lang="tr-TR" b="1" kern="0" dirty="0">
                <a:solidFill>
                  <a:schemeClr val="tx1">
                    <a:lumMod val="75000"/>
                    <a:lumOff val="25000"/>
                  </a:schemeClr>
                </a:solidFill>
                <a:latin typeface="+mn-lt"/>
              </a:rPr>
              <a:t>çalışanı bulunmaktadır.</a:t>
            </a:r>
          </a:p>
          <a:p>
            <a:pPr marL="252000" indent="-252000" algn="just">
              <a:lnSpc>
                <a:spcPct val="90000"/>
              </a:lnSpc>
              <a:spcBef>
                <a:spcPct val="55000"/>
              </a:spcBef>
              <a:defRPr/>
            </a:pPr>
            <a:r>
              <a:rPr lang="tr-TR" b="1" kern="0" dirty="0" smtClean="0">
                <a:solidFill>
                  <a:schemeClr val="tx1">
                    <a:lumMod val="75000"/>
                    <a:lumOff val="25000"/>
                  </a:schemeClr>
                </a:solidFill>
                <a:latin typeface="+mn-lt"/>
              </a:rPr>
              <a:t>	- Yaklaşık </a:t>
            </a:r>
            <a:r>
              <a:rPr lang="en-GB" b="1" kern="0" dirty="0" smtClean="0">
                <a:solidFill>
                  <a:schemeClr val="tx1">
                    <a:lumMod val="75000"/>
                    <a:lumOff val="25000"/>
                  </a:schemeClr>
                </a:solidFill>
                <a:latin typeface="+mn-lt"/>
              </a:rPr>
              <a:t>%</a:t>
            </a:r>
            <a:r>
              <a:rPr lang="tr-TR" b="1" kern="0" dirty="0" smtClean="0">
                <a:solidFill>
                  <a:schemeClr val="tx1">
                    <a:lumMod val="75000"/>
                    <a:lumOff val="25000"/>
                  </a:schemeClr>
                </a:solidFill>
                <a:latin typeface="+mn-lt"/>
              </a:rPr>
              <a:t>80’i </a:t>
            </a:r>
            <a:r>
              <a:rPr lang="en-GB" b="1" kern="0" dirty="0" smtClean="0">
                <a:solidFill>
                  <a:schemeClr val="tx1">
                    <a:lumMod val="75000"/>
                    <a:lumOff val="25000"/>
                  </a:schemeClr>
                </a:solidFill>
                <a:latin typeface="+mn-lt"/>
              </a:rPr>
              <a:t>40</a:t>
            </a:r>
            <a:r>
              <a:rPr lang="tr-TR" b="1" kern="0" dirty="0" smtClean="0">
                <a:solidFill>
                  <a:schemeClr val="tx1">
                    <a:lumMod val="75000"/>
                    <a:lumOff val="25000"/>
                  </a:schemeClr>
                </a:solidFill>
                <a:latin typeface="+mn-lt"/>
              </a:rPr>
              <a:t> yaşın altında</a:t>
            </a:r>
          </a:p>
          <a:p>
            <a:pPr marL="252000" indent="-252000" algn="just">
              <a:lnSpc>
                <a:spcPct val="90000"/>
              </a:lnSpc>
              <a:spcBef>
                <a:spcPct val="55000"/>
              </a:spcBef>
              <a:defRPr/>
            </a:pPr>
            <a:r>
              <a:rPr lang="tr-TR" b="1" kern="0" dirty="0" smtClean="0">
                <a:solidFill>
                  <a:schemeClr val="tx1">
                    <a:lumMod val="75000"/>
                    <a:lumOff val="25000"/>
                  </a:schemeClr>
                </a:solidFill>
                <a:latin typeface="+mn-lt"/>
              </a:rPr>
              <a:t>	Tüm bölgelerde yöreden istihdam politikası uygulanmaktadır.</a:t>
            </a:r>
            <a:endParaRPr lang="en-GB" b="1" kern="0" dirty="0">
              <a:solidFill>
                <a:schemeClr val="tx1">
                  <a:lumMod val="75000"/>
                  <a:lumOff val="25000"/>
                </a:schemeClr>
              </a:solidFill>
              <a:latin typeface="+mn-lt"/>
            </a:endParaRPr>
          </a:p>
        </p:txBody>
      </p:sp>
      <p:sp>
        <p:nvSpPr>
          <p:cNvPr id="21" name="AutoShape 24"/>
          <p:cNvSpPr>
            <a:spLocks noChangeArrowheads="1"/>
          </p:cNvSpPr>
          <p:nvPr/>
        </p:nvSpPr>
        <p:spPr bwMode="auto">
          <a:xfrm>
            <a:off x="1773238" y="5094288"/>
            <a:ext cx="765175" cy="504825"/>
          </a:xfrm>
          <a:prstGeom prst="roundRect">
            <a:avLst>
              <a:gd name="adj" fmla="val 10259"/>
            </a:avLst>
          </a:prstGeom>
          <a:solidFill>
            <a:srgbClr val="F9E66E">
              <a:alpha val="54901"/>
            </a:srgbClr>
          </a:solidFill>
          <a:ln w="9525" algn="ctr">
            <a:noFill/>
            <a:round/>
            <a:headEnd/>
            <a:tailEnd/>
          </a:ln>
        </p:spPr>
        <p:txBody>
          <a:bodyPr anchor="ctr"/>
          <a:lstStyle/>
          <a:p>
            <a:pPr algn="ctr"/>
            <a:r>
              <a:rPr lang="tr-TR" sz="1000" b="1" dirty="0">
                <a:solidFill>
                  <a:schemeClr val="tx1">
                    <a:lumMod val="75000"/>
                    <a:lumOff val="25000"/>
                  </a:schemeClr>
                </a:solidFill>
              </a:rPr>
              <a:t>Kaymaz </a:t>
            </a:r>
            <a:r>
              <a:rPr lang="tr-TR" sz="1000" b="1" dirty="0" smtClean="0">
                <a:solidFill>
                  <a:schemeClr val="tx1">
                    <a:lumMod val="75000"/>
                    <a:lumOff val="25000"/>
                  </a:schemeClr>
                </a:solidFill>
              </a:rPr>
              <a:t>175</a:t>
            </a:r>
            <a:endParaRPr lang="en-GB" sz="1000" b="1" dirty="0">
              <a:solidFill>
                <a:schemeClr val="tx1">
                  <a:lumMod val="75000"/>
                  <a:lumOff val="25000"/>
                </a:schemeClr>
              </a:solidFill>
            </a:endParaRPr>
          </a:p>
        </p:txBody>
      </p:sp>
      <p:sp>
        <p:nvSpPr>
          <p:cNvPr id="23" name="AutoShape 4"/>
          <p:cNvSpPr>
            <a:spLocks noChangeArrowheads="1"/>
          </p:cNvSpPr>
          <p:nvPr/>
        </p:nvSpPr>
        <p:spPr bwMode="gray">
          <a:xfrm>
            <a:off x="239713" y="6175374"/>
            <a:ext cx="7786687" cy="396897"/>
          </a:xfrm>
          <a:prstGeom prst="roundRect">
            <a:avLst>
              <a:gd name="adj" fmla="val 50000"/>
            </a:avLst>
          </a:prstGeom>
          <a:solidFill>
            <a:srgbClr val="CC9900">
              <a:alpha val="95000"/>
            </a:srgbClr>
          </a:solidFill>
          <a:ln w="12700" algn="ctr">
            <a:noFill/>
            <a:round/>
            <a:headEnd/>
            <a:tailEnd/>
          </a:ln>
          <a:effectLst/>
        </p:spPr>
        <p:txBody>
          <a:bodyPr lIns="93757" tIns="46878" rIns="93757" bIns="46878" anchor="ctr"/>
          <a:lstStyle/>
          <a:p>
            <a:pPr algn="ctr" defTabSz="931863" eaLnBrk="0" hangingPunct="0">
              <a:defRPr/>
            </a:pPr>
            <a:r>
              <a:rPr lang="en-GB" sz="1600" b="1" i="1" dirty="0">
                <a:solidFill>
                  <a:srgbClr val="FFFFCC"/>
                </a:solidFill>
                <a:effectLst>
                  <a:outerShdw blurRad="38100" dist="38100" dir="2700000" algn="tl">
                    <a:srgbClr val="000000"/>
                  </a:outerShdw>
                </a:effectLst>
                <a:cs typeface="Arial" pitchFamily="34" charset="0"/>
              </a:rPr>
              <a:t>Koza</a:t>
            </a:r>
            <a:r>
              <a:rPr lang="tr-TR" sz="1600" b="1" i="1" dirty="0">
                <a:solidFill>
                  <a:srgbClr val="FFFFCC"/>
                </a:solidFill>
                <a:effectLst>
                  <a:outerShdw blurRad="38100" dist="38100" dir="2700000" algn="tl">
                    <a:srgbClr val="000000"/>
                  </a:outerShdw>
                </a:effectLst>
                <a:cs typeface="Arial" pitchFamily="34" charset="0"/>
              </a:rPr>
              <a:t> Altın genç ve üstün nitelikli bir işgücüne </a:t>
            </a:r>
            <a:r>
              <a:rPr lang="tr-TR" sz="1600" b="1" i="1" dirty="0" smtClean="0">
                <a:solidFill>
                  <a:srgbClr val="FFFFCC"/>
                </a:solidFill>
                <a:effectLst>
                  <a:outerShdw blurRad="38100" dist="38100" dir="2700000" algn="tl">
                    <a:srgbClr val="000000"/>
                  </a:outerShdw>
                </a:effectLst>
                <a:cs typeface="Arial" pitchFamily="34" charset="0"/>
              </a:rPr>
              <a:t>sahiptir.</a:t>
            </a:r>
            <a:endParaRPr lang="en-GB" sz="1600" b="1" i="1" dirty="0">
              <a:solidFill>
                <a:srgbClr val="FFFFCC"/>
              </a:solidFill>
              <a:effectLst>
                <a:outerShdw blurRad="38100" dist="38100" dir="2700000" algn="tl">
                  <a:srgbClr val="000000"/>
                </a:outerShdw>
              </a:effectLst>
              <a:cs typeface="Arial" pitchFamily="34" charset="0"/>
            </a:endParaRPr>
          </a:p>
        </p:txBody>
      </p:sp>
      <p:sp>
        <p:nvSpPr>
          <p:cNvPr id="24" name="TextBox 3"/>
          <p:cNvSpPr txBox="1">
            <a:spLocks noChangeArrowheads="1"/>
          </p:cNvSpPr>
          <p:nvPr/>
        </p:nvSpPr>
        <p:spPr bwMode="auto">
          <a:xfrm>
            <a:off x="249186" y="247091"/>
            <a:ext cx="2082621"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İstihdam</a:t>
            </a:r>
          </a:p>
        </p:txBody>
      </p:sp>
      <p:graphicFrame>
        <p:nvGraphicFramePr>
          <p:cNvPr id="25" name="Chart 24"/>
          <p:cNvGraphicFramePr/>
          <p:nvPr/>
        </p:nvGraphicFramePr>
        <p:xfrm>
          <a:off x="6732240" y="1772816"/>
          <a:ext cx="1944216" cy="1944216"/>
        </p:xfrm>
        <a:graphic>
          <a:graphicData uri="http://schemas.openxmlformats.org/drawingml/2006/chart">
            <c:chart xmlns:c="http://schemas.openxmlformats.org/drawingml/2006/chart" xmlns:r="http://schemas.openxmlformats.org/officeDocument/2006/relationships" r:id="rId4"/>
          </a:graphicData>
        </a:graphic>
      </p:graphicFrame>
      <p:sp>
        <p:nvSpPr>
          <p:cNvPr id="29" name="AutoShape 15"/>
          <p:cNvSpPr>
            <a:spLocks noChangeArrowheads="1"/>
          </p:cNvSpPr>
          <p:nvPr/>
        </p:nvSpPr>
        <p:spPr bwMode="auto">
          <a:xfrm>
            <a:off x="2738438" y="4900612"/>
            <a:ext cx="1008062" cy="433388"/>
          </a:xfrm>
          <a:prstGeom prst="roundRect">
            <a:avLst>
              <a:gd name="adj" fmla="val 10259"/>
            </a:avLst>
          </a:prstGeom>
          <a:solidFill>
            <a:srgbClr val="F9E66E">
              <a:alpha val="54901"/>
            </a:srgbClr>
          </a:solidFill>
          <a:ln w="9525" algn="ctr">
            <a:noFill/>
            <a:round/>
            <a:headEnd/>
            <a:tailEnd/>
          </a:ln>
        </p:spPr>
        <p:txBody>
          <a:bodyPr anchor="ctr"/>
          <a:lstStyle/>
          <a:p>
            <a:pPr algn="ctr"/>
            <a:r>
              <a:rPr lang="tr-TR" sz="1000" b="1" dirty="0" smtClean="0">
                <a:solidFill>
                  <a:schemeClr val="tx1">
                    <a:lumMod val="75000"/>
                    <a:lumOff val="25000"/>
                  </a:schemeClr>
                </a:solidFill>
              </a:rPr>
              <a:t>Himmetdede</a:t>
            </a:r>
            <a:endParaRPr lang="en-GB" sz="1000" b="1" dirty="0">
              <a:solidFill>
                <a:schemeClr val="tx1">
                  <a:lumMod val="75000"/>
                  <a:lumOff val="25000"/>
                </a:schemeClr>
              </a:solidFill>
            </a:endParaRPr>
          </a:p>
          <a:p>
            <a:pPr algn="ctr"/>
            <a:r>
              <a:rPr lang="tr-TR" sz="1000" b="1" dirty="0" smtClean="0">
                <a:solidFill>
                  <a:schemeClr val="tx1">
                    <a:lumMod val="75000"/>
                    <a:lumOff val="25000"/>
                  </a:schemeClr>
                </a:solidFill>
              </a:rPr>
              <a:t>347</a:t>
            </a:r>
            <a:endParaRPr lang="en-GB" sz="1000" b="1" dirty="0">
              <a:solidFill>
                <a:schemeClr val="tx1">
                  <a:lumMod val="75000"/>
                  <a:lumOff val="25000"/>
                </a:schemeClr>
              </a:solidFill>
            </a:endParaRPr>
          </a:p>
        </p:txBody>
      </p:sp>
      <p:sp>
        <p:nvSpPr>
          <p:cNvPr id="30" name="AutoShape 17"/>
          <p:cNvSpPr>
            <a:spLocks noChangeArrowheads="1"/>
          </p:cNvSpPr>
          <p:nvPr/>
        </p:nvSpPr>
        <p:spPr bwMode="auto">
          <a:xfrm>
            <a:off x="1133475" y="4316413"/>
            <a:ext cx="909638" cy="433387"/>
          </a:xfrm>
          <a:prstGeom prst="roundRect">
            <a:avLst>
              <a:gd name="adj" fmla="val 10259"/>
            </a:avLst>
          </a:prstGeom>
          <a:solidFill>
            <a:srgbClr val="F9E66E">
              <a:alpha val="54901"/>
            </a:srgbClr>
          </a:solidFill>
          <a:ln w="9525" algn="ctr">
            <a:noFill/>
            <a:round/>
            <a:headEnd/>
            <a:tailEnd/>
          </a:ln>
        </p:spPr>
        <p:txBody>
          <a:bodyPr anchor="ctr"/>
          <a:lstStyle/>
          <a:p>
            <a:pPr algn="ctr"/>
            <a:r>
              <a:rPr lang="tr-TR" sz="1000" b="1" dirty="0" smtClean="0">
                <a:solidFill>
                  <a:schemeClr val="tx1">
                    <a:lumMod val="75000"/>
                    <a:lumOff val="25000"/>
                  </a:schemeClr>
                </a:solidFill>
              </a:rPr>
              <a:t>Söğüt </a:t>
            </a:r>
            <a:endParaRPr lang="en-GB" sz="1000" b="1" dirty="0">
              <a:solidFill>
                <a:schemeClr val="tx1">
                  <a:lumMod val="75000"/>
                  <a:lumOff val="25000"/>
                </a:schemeClr>
              </a:solidFill>
            </a:endParaRPr>
          </a:p>
          <a:p>
            <a:pPr algn="ctr"/>
            <a:r>
              <a:rPr lang="tr-TR" sz="1000" b="1" dirty="0" smtClean="0">
                <a:solidFill>
                  <a:schemeClr val="tx1">
                    <a:lumMod val="75000"/>
                    <a:lumOff val="25000"/>
                  </a:schemeClr>
                </a:solidFill>
              </a:rPr>
              <a:t>14</a:t>
            </a:r>
            <a:endParaRPr lang="en-GB" sz="1000" b="1" dirty="0">
              <a:solidFill>
                <a:schemeClr val="tx1">
                  <a:lumMod val="75000"/>
                  <a:lumOff val="25000"/>
                </a:schemeClr>
              </a:solidFill>
            </a:endParaRPr>
          </a:p>
        </p:txBody>
      </p:sp>
      <p:sp>
        <p:nvSpPr>
          <p:cNvPr id="31" name="AutoShape 17"/>
          <p:cNvSpPr>
            <a:spLocks noChangeArrowheads="1"/>
          </p:cNvSpPr>
          <p:nvPr/>
        </p:nvSpPr>
        <p:spPr bwMode="auto">
          <a:xfrm>
            <a:off x="85725" y="4349751"/>
            <a:ext cx="1047750" cy="433387"/>
          </a:xfrm>
          <a:prstGeom prst="roundRect">
            <a:avLst>
              <a:gd name="adj" fmla="val 10259"/>
            </a:avLst>
          </a:prstGeom>
          <a:solidFill>
            <a:srgbClr val="F9E66E">
              <a:alpha val="54901"/>
            </a:srgbClr>
          </a:solidFill>
          <a:ln w="9525" algn="ctr">
            <a:noFill/>
            <a:round/>
            <a:headEnd/>
            <a:tailEnd/>
          </a:ln>
        </p:spPr>
        <p:txBody>
          <a:bodyPr anchor="ctr"/>
          <a:lstStyle/>
          <a:p>
            <a:pPr algn="ctr"/>
            <a:r>
              <a:rPr lang="tr-TR" sz="1000" b="1" dirty="0" smtClean="0">
                <a:solidFill>
                  <a:schemeClr val="tx1">
                    <a:lumMod val="75000"/>
                    <a:lumOff val="25000"/>
                  </a:schemeClr>
                </a:solidFill>
              </a:rPr>
              <a:t>Çoraklıktepe</a:t>
            </a:r>
            <a:endParaRPr lang="en-GB" sz="1000" b="1" dirty="0">
              <a:solidFill>
                <a:schemeClr val="tx1">
                  <a:lumMod val="75000"/>
                  <a:lumOff val="25000"/>
                </a:schemeClr>
              </a:solidFill>
            </a:endParaRPr>
          </a:p>
          <a:p>
            <a:pPr algn="ctr"/>
            <a:r>
              <a:rPr lang="tr-TR" sz="1000" b="1" dirty="0">
                <a:solidFill>
                  <a:schemeClr val="tx1">
                    <a:lumMod val="75000"/>
                    <a:lumOff val="25000"/>
                  </a:schemeClr>
                </a:solidFill>
              </a:rPr>
              <a:t>2</a:t>
            </a:r>
            <a:endParaRPr lang="en-GB" sz="1000" b="1" dirty="0">
              <a:solidFill>
                <a:schemeClr val="tx1">
                  <a:lumMod val="75000"/>
                  <a:lumOff val="25000"/>
                </a:schemeClr>
              </a:solidFill>
            </a:endParaRPr>
          </a:p>
        </p:txBody>
      </p:sp>
      <p:pic>
        <p:nvPicPr>
          <p:cNvPr id="49154" name="Chart 5" descr="image00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86015" y="1629795"/>
            <a:ext cx="1862449" cy="136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Chart 4" descr="image01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8564" t="16277" r="4670" b="1821"/>
          <a:stretch/>
        </p:blipFill>
        <p:spPr bwMode="auto">
          <a:xfrm>
            <a:off x="6818649" y="4293096"/>
            <a:ext cx="1929815" cy="144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image01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6554" t="19639" r="1775" b="4727"/>
          <a:stretch/>
        </p:blipFill>
        <p:spPr bwMode="auto">
          <a:xfrm>
            <a:off x="4531139" y="1689122"/>
            <a:ext cx="2159729" cy="143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Chart 7" descr="image01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2106" t="13799" r="2048" b="2730"/>
          <a:stretch/>
        </p:blipFill>
        <p:spPr bwMode="auto">
          <a:xfrm>
            <a:off x="4419599" y="4218927"/>
            <a:ext cx="2062163" cy="15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53742"/>
      </p:ext>
    </p:extLst>
  </p:cSld>
  <p:clrMapOvr>
    <a:masterClrMapping/>
  </p:clrMapOvr>
  <p:transition spd="med">
    <p:strip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2"/>
          <p:cNvSpPr>
            <a:spLocks noGrp="1"/>
          </p:cNvSpPr>
          <p:nvPr>
            <p:ph type="sldNum" sz="quarter" idx="12"/>
          </p:nvPr>
        </p:nvSpPr>
        <p:spPr>
          <a:noFill/>
        </p:spPr>
        <p:txBody>
          <a:bodyPr/>
          <a:lstStyle/>
          <a:p>
            <a:fld id="{8DE0562A-987D-4CF3-A7D9-8434078D934E}" type="slidenum">
              <a:rPr lang="tr-TR" smtClean="0">
                <a:latin typeface="Arial" pitchFamily="34" charset="0"/>
              </a:rPr>
              <a:pPr/>
              <a:t>32</a:t>
            </a:fld>
            <a:endParaRPr lang="tr-TR" smtClean="0">
              <a:latin typeface="Arial" pitchFamily="34" charset="0"/>
            </a:endParaRPr>
          </a:p>
        </p:txBody>
      </p:sp>
      <p:sp>
        <p:nvSpPr>
          <p:cNvPr id="55300" name="AutoShape 2"/>
          <p:cNvSpPr>
            <a:spLocks noChangeArrowheads="1"/>
          </p:cNvSpPr>
          <p:nvPr/>
        </p:nvSpPr>
        <p:spPr bwMode="auto">
          <a:xfrm>
            <a:off x="5248275" y="3695718"/>
            <a:ext cx="2520950" cy="1944687"/>
          </a:xfrm>
          <a:prstGeom prst="roundRect">
            <a:avLst>
              <a:gd name="adj" fmla="val 7537"/>
            </a:avLst>
          </a:prstGeom>
          <a:solidFill>
            <a:srgbClr val="DB942C"/>
          </a:solidFill>
          <a:ln w="9525" algn="ctr">
            <a:noFill/>
            <a:round/>
            <a:headEnd/>
            <a:tailEnd/>
          </a:ln>
        </p:spPr>
        <p:txBody>
          <a:bodyPr anchor="ctr"/>
          <a:lstStyle/>
          <a:p>
            <a:pPr algn="ctr"/>
            <a:endParaRPr lang="tr-TR" sz="1000" b="1">
              <a:solidFill>
                <a:schemeClr val="bg1"/>
              </a:solidFill>
            </a:endParaRPr>
          </a:p>
        </p:txBody>
      </p:sp>
      <p:sp>
        <p:nvSpPr>
          <p:cNvPr id="5" name="Rectangle 4"/>
          <p:cNvSpPr txBox="1">
            <a:spLocks noChangeArrowheads="1"/>
          </p:cNvSpPr>
          <p:nvPr/>
        </p:nvSpPr>
        <p:spPr bwMode="auto">
          <a:xfrm>
            <a:off x="251736" y="3245020"/>
            <a:ext cx="4790336" cy="2571445"/>
          </a:xfrm>
          <a:prstGeom prst="rect">
            <a:avLst/>
          </a:prstGeom>
          <a:noFill/>
          <a:ln w="9525">
            <a:noFill/>
            <a:miter lim="800000"/>
            <a:headEnd/>
            <a:tailEnd/>
          </a:ln>
        </p:spPr>
        <p:txBody>
          <a:bodyPr/>
          <a:lstStyle/>
          <a:p>
            <a:pPr marL="342900" indent="-342900" algn="just">
              <a:spcBef>
                <a:spcPct val="40000"/>
              </a:spcBef>
              <a:buFontTx/>
              <a:buBlip>
                <a:blip r:embed="rId3"/>
              </a:buBlip>
              <a:defRPr/>
            </a:pPr>
            <a:r>
              <a:rPr lang="tr-TR" sz="1500" b="1" kern="0" dirty="0" smtClean="0">
                <a:solidFill>
                  <a:schemeClr val="tx1">
                    <a:lumMod val="75000"/>
                    <a:lumOff val="25000"/>
                  </a:schemeClr>
                </a:solidFill>
                <a:latin typeface="+mn-lt"/>
              </a:rPr>
              <a:t>Bölgesindeki </a:t>
            </a:r>
            <a:r>
              <a:rPr lang="tr-TR" sz="1500" b="1" kern="0" dirty="0">
                <a:solidFill>
                  <a:schemeClr val="tx1">
                    <a:lumMod val="75000"/>
                    <a:lumOff val="25000"/>
                  </a:schemeClr>
                </a:solidFill>
                <a:latin typeface="+mn-lt"/>
              </a:rPr>
              <a:t>en büyük işveren</a:t>
            </a:r>
            <a:endParaRPr lang="en-GB" sz="1500" b="1" kern="0" dirty="0">
              <a:solidFill>
                <a:schemeClr val="tx1">
                  <a:lumMod val="75000"/>
                  <a:lumOff val="25000"/>
                </a:schemeClr>
              </a:solidFill>
              <a:latin typeface="+mn-lt"/>
            </a:endParaRPr>
          </a:p>
          <a:p>
            <a:pPr marL="742950" lvl="1" indent="-285750" algn="just">
              <a:spcBef>
                <a:spcPct val="40000"/>
              </a:spcBef>
              <a:buFontTx/>
              <a:buChar char="–"/>
              <a:defRPr/>
            </a:pPr>
            <a:r>
              <a:rPr lang="tr-TR" sz="1500" b="1" kern="0" dirty="0">
                <a:solidFill>
                  <a:schemeClr val="tx1">
                    <a:lumMod val="75000"/>
                    <a:lumOff val="25000"/>
                  </a:schemeClr>
                </a:solidFill>
                <a:latin typeface="+mn-lt"/>
              </a:rPr>
              <a:t>Ovacık sahası işgücünün </a:t>
            </a:r>
            <a:r>
              <a:rPr lang="en-GB" sz="1500" b="1" kern="0" dirty="0">
                <a:solidFill>
                  <a:srgbClr val="C00000"/>
                </a:solidFill>
                <a:latin typeface="+mn-lt"/>
              </a:rPr>
              <a:t>%</a:t>
            </a:r>
            <a:r>
              <a:rPr lang="tr-TR" sz="1500" b="1" kern="0" dirty="0" smtClean="0">
                <a:solidFill>
                  <a:srgbClr val="C00000"/>
                </a:solidFill>
                <a:latin typeface="+mn-lt"/>
              </a:rPr>
              <a:t>87’i </a:t>
            </a:r>
            <a:r>
              <a:rPr lang="tr-TR" sz="1500" b="1" kern="0" dirty="0">
                <a:solidFill>
                  <a:schemeClr val="tx1">
                    <a:lumMod val="75000"/>
                    <a:lumOff val="25000"/>
                  </a:schemeClr>
                </a:solidFill>
                <a:latin typeface="+mn-lt"/>
              </a:rPr>
              <a:t>yöreden</a:t>
            </a:r>
          </a:p>
          <a:p>
            <a:pPr marL="742950" lvl="1" indent="-285750" algn="just">
              <a:spcBef>
                <a:spcPct val="40000"/>
              </a:spcBef>
              <a:buFontTx/>
              <a:buChar char="–"/>
              <a:defRPr/>
            </a:pPr>
            <a:r>
              <a:rPr lang="tr-TR" sz="1500" b="1" kern="0" dirty="0">
                <a:solidFill>
                  <a:schemeClr val="tx1">
                    <a:lumMod val="75000"/>
                    <a:lumOff val="25000"/>
                  </a:schemeClr>
                </a:solidFill>
                <a:latin typeface="+mn-lt"/>
              </a:rPr>
              <a:t>Çukuralan  sahası işgücünün </a:t>
            </a:r>
            <a:r>
              <a:rPr lang="en-GB" sz="1500" b="1" kern="0" dirty="0">
                <a:solidFill>
                  <a:srgbClr val="C00000"/>
                </a:solidFill>
                <a:latin typeface="+mn-lt"/>
              </a:rPr>
              <a:t>%</a:t>
            </a:r>
            <a:r>
              <a:rPr lang="tr-TR" sz="1500" b="1" kern="0" dirty="0" smtClean="0">
                <a:solidFill>
                  <a:srgbClr val="C00000"/>
                </a:solidFill>
                <a:latin typeface="+mn-lt"/>
              </a:rPr>
              <a:t>92’i </a:t>
            </a:r>
            <a:r>
              <a:rPr lang="tr-TR" sz="1500" b="1" kern="0" dirty="0">
                <a:solidFill>
                  <a:schemeClr val="tx1">
                    <a:lumMod val="75000"/>
                    <a:lumOff val="25000"/>
                  </a:schemeClr>
                </a:solidFill>
                <a:latin typeface="+mn-lt"/>
              </a:rPr>
              <a:t>yöreden</a:t>
            </a:r>
            <a:endParaRPr lang="en-GB" sz="1500" b="1" kern="0" dirty="0">
              <a:solidFill>
                <a:schemeClr val="tx1">
                  <a:lumMod val="75000"/>
                  <a:lumOff val="25000"/>
                </a:schemeClr>
              </a:solidFill>
              <a:latin typeface="+mn-lt"/>
            </a:endParaRPr>
          </a:p>
          <a:p>
            <a:pPr marL="342900" indent="-342900" algn="just">
              <a:spcBef>
                <a:spcPct val="40000"/>
              </a:spcBef>
              <a:buFontTx/>
              <a:buBlip>
                <a:blip r:embed="rId3"/>
              </a:buBlip>
              <a:defRPr/>
            </a:pPr>
            <a:r>
              <a:rPr lang="tr-TR" sz="1500" b="1" kern="0" dirty="0">
                <a:solidFill>
                  <a:schemeClr val="tx1">
                    <a:lumMod val="75000"/>
                    <a:lumOff val="25000"/>
                  </a:schemeClr>
                </a:solidFill>
                <a:latin typeface="+mn-lt"/>
              </a:rPr>
              <a:t>Yerel halk ile kaynaşmak ve iletişimi geliştirmek için bölge halkı ile </a:t>
            </a:r>
            <a:r>
              <a:rPr lang="tr-TR" sz="1500" b="1" kern="0" dirty="0" smtClean="0">
                <a:solidFill>
                  <a:schemeClr val="tx1">
                    <a:lumMod val="75000"/>
                    <a:lumOff val="25000"/>
                  </a:schemeClr>
                </a:solidFill>
                <a:latin typeface="+mn-lt"/>
              </a:rPr>
              <a:t>ilişkilerin </a:t>
            </a:r>
            <a:r>
              <a:rPr lang="tr-TR" sz="1500" b="1" kern="0" dirty="0">
                <a:solidFill>
                  <a:schemeClr val="tx1">
                    <a:lumMod val="75000"/>
                    <a:lumOff val="25000"/>
                  </a:schemeClr>
                </a:solidFill>
                <a:latin typeface="+mn-lt"/>
              </a:rPr>
              <a:t>yönetim planı </a:t>
            </a:r>
            <a:endParaRPr lang="en-GB" sz="1500" b="1" kern="0" dirty="0">
              <a:solidFill>
                <a:schemeClr val="tx1">
                  <a:lumMod val="75000"/>
                  <a:lumOff val="25000"/>
                </a:schemeClr>
              </a:solidFill>
              <a:latin typeface="+mn-lt"/>
            </a:endParaRPr>
          </a:p>
          <a:p>
            <a:pPr marL="342900" indent="-342900" algn="just">
              <a:spcBef>
                <a:spcPct val="40000"/>
              </a:spcBef>
              <a:buFontTx/>
              <a:buBlip>
                <a:blip r:embed="rId3"/>
              </a:buBlip>
              <a:defRPr/>
            </a:pPr>
            <a:r>
              <a:rPr lang="tr-TR" sz="1500" b="1" kern="0" dirty="0">
                <a:solidFill>
                  <a:schemeClr val="tx1">
                    <a:lumMod val="75000"/>
                    <a:lumOff val="25000"/>
                  </a:schemeClr>
                </a:solidFill>
                <a:latin typeface="+mn-lt"/>
              </a:rPr>
              <a:t>Gelişime destek ve bölgenin yaşam kalitesini </a:t>
            </a:r>
            <a:r>
              <a:rPr lang="tr-TR" sz="1500" b="1" kern="0" dirty="0" smtClean="0">
                <a:solidFill>
                  <a:schemeClr val="tx1">
                    <a:lumMod val="75000"/>
                    <a:lumOff val="25000"/>
                  </a:schemeClr>
                </a:solidFill>
                <a:latin typeface="+mn-lt"/>
              </a:rPr>
              <a:t>yükseltmek.</a:t>
            </a:r>
            <a:endParaRPr lang="en-GB" sz="1500" b="1" kern="0" dirty="0">
              <a:solidFill>
                <a:schemeClr val="tx1">
                  <a:lumMod val="75000"/>
                  <a:lumOff val="25000"/>
                </a:schemeClr>
              </a:solidFill>
              <a:latin typeface="+mn-lt"/>
            </a:endParaRPr>
          </a:p>
        </p:txBody>
      </p:sp>
      <p:sp>
        <p:nvSpPr>
          <p:cNvPr id="7" name="AutoShape 6"/>
          <p:cNvSpPr>
            <a:spLocks noChangeArrowheads="1"/>
          </p:cNvSpPr>
          <p:nvPr/>
        </p:nvSpPr>
        <p:spPr bwMode="gray">
          <a:xfrm>
            <a:off x="5072066" y="3213118"/>
            <a:ext cx="3773484" cy="287320"/>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tr-TR" sz="1200" b="1">
                <a:solidFill>
                  <a:schemeClr val="bg1"/>
                </a:solidFill>
                <a:effectLst>
                  <a:outerShdw blurRad="38100" dist="38100" dir="2700000" algn="tl">
                    <a:srgbClr val="000000"/>
                  </a:outerShdw>
                </a:effectLst>
                <a:cs typeface="Arial" pitchFamily="34" charset="0"/>
              </a:rPr>
              <a:t>Sosyal Yardımlar</a:t>
            </a:r>
            <a:endParaRPr lang="en-GB" sz="1200" b="1">
              <a:solidFill>
                <a:schemeClr val="bg1"/>
              </a:solidFill>
              <a:effectLst>
                <a:outerShdw blurRad="38100" dist="38100" dir="2700000" algn="tl">
                  <a:srgbClr val="000000"/>
                </a:outerShdw>
              </a:effectLst>
              <a:cs typeface="Arial" pitchFamily="34" charset="0"/>
            </a:endParaRPr>
          </a:p>
        </p:txBody>
      </p:sp>
      <p:sp>
        <p:nvSpPr>
          <p:cNvPr id="55303" name="Rectangle 7"/>
          <p:cNvSpPr>
            <a:spLocks noChangeArrowheads="1"/>
          </p:cNvSpPr>
          <p:nvPr/>
        </p:nvSpPr>
        <p:spPr bwMode="auto">
          <a:xfrm>
            <a:off x="5289550" y="5640405"/>
            <a:ext cx="2487613" cy="288925"/>
          </a:xfrm>
          <a:prstGeom prst="rect">
            <a:avLst/>
          </a:prstGeom>
          <a:noFill/>
          <a:ln w="9525">
            <a:noFill/>
            <a:miter lim="800000"/>
            <a:headEnd/>
            <a:tailEnd/>
          </a:ln>
        </p:spPr>
        <p:txBody>
          <a:bodyPr/>
          <a:lstStyle/>
          <a:p>
            <a:pPr marL="342900" indent="-342900" algn="ctr">
              <a:spcBef>
                <a:spcPct val="20000"/>
              </a:spcBef>
            </a:pPr>
            <a:r>
              <a:rPr lang="tr-TR" sz="1200" b="1" i="1">
                <a:solidFill>
                  <a:schemeClr val="tx1">
                    <a:lumMod val="65000"/>
                    <a:lumOff val="35000"/>
                  </a:schemeClr>
                </a:solidFill>
              </a:rPr>
              <a:t>Mesleki Eğitim Programı</a:t>
            </a:r>
            <a:endParaRPr lang="en-GB" sz="1200" i="1">
              <a:solidFill>
                <a:schemeClr val="tx1">
                  <a:lumMod val="65000"/>
                  <a:lumOff val="35000"/>
                </a:schemeClr>
              </a:solidFill>
            </a:endParaRPr>
          </a:p>
        </p:txBody>
      </p:sp>
      <p:sp>
        <p:nvSpPr>
          <p:cNvPr id="55304" name="Text Box 8"/>
          <p:cNvSpPr txBox="1">
            <a:spLocks noChangeArrowheads="1"/>
          </p:cNvSpPr>
          <p:nvPr>
            <p:custDataLst>
              <p:tags r:id="rId1"/>
            </p:custDataLst>
          </p:nvPr>
        </p:nvSpPr>
        <p:spPr bwMode="auto">
          <a:xfrm>
            <a:off x="71438" y="6443663"/>
            <a:ext cx="5908675" cy="276225"/>
          </a:xfrm>
          <a:prstGeom prst="rect">
            <a:avLst/>
          </a:prstGeom>
          <a:noFill/>
          <a:ln w="28575">
            <a:noFill/>
            <a:miter lim="800000"/>
            <a:headEnd/>
            <a:tailEnd/>
          </a:ln>
        </p:spPr>
        <p:txBody>
          <a:bodyPr lIns="0" tIns="0" rIns="0" bIns="0" anchor="b">
            <a:spAutoFit/>
          </a:bodyPr>
          <a:lstStyle/>
          <a:p>
            <a:pPr marL="228600" indent="-228600"/>
            <a:r>
              <a:rPr lang="en-US" sz="600" i="1"/>
              <a:t>____________________</a:t>
            </a:r>
            <a:br>
              <a:rPr lang="en-US" sz="600" i="1"/>
            </a:br>
            <a:endParaRPr lang="en-US" sz="600" i="1"/>
          </a:p>
          <a:p>
            <a:pPr marL="228600" indent="-228600"/>
            <a:r>
              <a:rPr lang="tr-TR" sz="600" i="1"/>
              <a:t>Kaynak</a:t>
            </a:r>
            <a:r>
              <a:rPr lang="en-US" sz="600" i="1"/>
              <a:t>:  Koza </a:t>
            </a:r>
            <a:r>
              <a:rPr lang="tr-TR" sz="600" i="1"/>
              <a:t>Altın</a:t>
            </a:r>
            <a:r>
              <a:rPr lang="en-US" sz="600" i="1"/>
              <a:t>.</a:t>
            </a:r>
            <a:endParaRPr lang="en-GB" sz="600" i="1"/>
          </a:p>
        </p:txBody>
      </p:sp>
      <p:pic>
        <p:nvPicPr>
          <p:cNvPr id="55322" name="Picture 29"/>
          <p:cNvPicPr>
            <a:picLocks noChangeAspect="1" noChangeArrowheads="1"/>
          </p:cNvPicPr>
          <p:nvPr/>
        </p:nvPicPr>
        <p:blipFill>
          <a:blip r:embed="rId4" cstate="print"/>
          <a:srcRect/>
          <a:stretch>
            <a:fillRect/>
          </a:stretch>
        </p:blipFill>
        <p:spPr bwMode="auto">
          <a:xfrm>
            <a:off x="5303838" y="3786205"/>
            <a:ext cx="2409825" cy="1762125"/>
          </a:xfrm>
          <a:prstGeom prst="rect">
            <a:avLst/>
          </a:prstGeom>
          <a:noFill/>
          <a:ln w="9525">
            <a:noFill/>
            <a:miter lim="800000"/>
            <a:headEnd/>
            <a:tailEnd/>
          </a:ln>
        </p:spPr>
      </p:pic>
      <p:pic>
        <p:nvPicPr>
          <p:cNvPr id="55323" name="Picture 30"/>
          <p:cNvPicPr>
            <a:picLocks noChangeAspect="1" noChangeArrowheads="1"/>
          </p:cNvPicPr>
          <p:nvPr/>
        </p:nvPicPr>
        <p:blipFill>
          <a:blip r:embed="rId5" cstate="print"/>
          <a:srcRect/>
          <a:stretch>
            <a:fillRect/>
          </a:stretch>
        </p:blipFill>
        <p:spPr bwMode="auto">
          <a:xfrm>
            <a:off x="8196263" y="3911618"/>
            <a:ext cx="723900" cy="619125"/>
          </a:xfrm>
          <a:prstGeom prst="rect">
            <a:avLst/>
          </a:prstGeom>
          <a:noFill/>
          <a:ln w="9525">
            <a:noFill/>
            <a:miter lim="800000"/>
            <a:headEnd/>
            <a:tailEnd/>
          </a:ln>
        </p:spPr>
      </p:pic>
      <p:pic>
        <p:nvPicPr>
          <p:cNvPr id="55324" name="Picture 31"/>
          <p:cNvPicPr>
            <a:picLocks noChangeAspect="1" noChangeArrowheads="1"/>
          </p:cNvPicPr>
          <p:nvPr/>
        </p:nvPicPr>
        <p:blipFill>
          <a:blip r:embed="rId6" cstate="print"/>
          <a:srcRect/>
          <a:stretch>
            <a:fillRect/>
          </a:stretch>
        </p:blipFill>
        <p:spPr bwMode="auto">
          <a:xfrm>
            <a:off x="8269288" y="4775218"/>
            <a:ext cx="619125" cy="647700"/>
          </a:xfrm>
          <a:prstGeom prst="rect">
            <a:avLst/>
          </a:prstGeom>
          <a:noFill/>
          <a:ln w="9525">
            <a:noFill/>
            <a:miter lim="800000"/>
            <a:headEnd/>
            <a:tailEnd/>
          </a:ln>
        </p:spPr>
      </p:pic>
      <p:sp>
        <p:nvSpPr>
          <p:cNvPr id="14" name="AutoShape 4"/>
          <p:cNvSpPr>
            <a:spLocks noChangeArrowheads="1"/>
          </p:cNvSpPr>
          <p:nvPr/>
        </p:nvSpPr>
        <p:spPr bwMode="gray">
          <a:xfrm>
            <a:off x="285750" y="6000750"/>
            <a:ext cx="7786688" cy="325438"/>
          </a:xfrm>
          <a:prstGeom prst="roundRect">
            <a:avLst>
              <a:gd name="adj" fmla="val 50000"/>
            </a:avLst>
          </a:prstGeom>
          <a:solidFill>
            <a:srgbClr val="CC9900">
              <a:alpha val="95000"/>
            </a:srgbClr>
          </a:solidFill>
          <a:ln w="12700" algn="ctr">
            <a:noFill/>
            <a:round/>
            <a:headEnd/>
            <a:tailEnd/>
          </a:ln>
          <a:effectLst/>
        </p:spPr>
        <p:txBody>
          <a:bodyPr lIns="93757" tIns="46878" rIns="93757" bIns="46878" anchor="ctr"/>
          <a:lstStyle/>
          <a:p>
            <a:pPr algn="ctr" defTabSz="931863" eaLnBrk="0" hangingPunct="0">
              <a:defRPr/>
            </a:pPr>
            <a:r>
              <a:rPr lang="en-GB" sz="1400" b="1" i="1" dirty="0">
                <a:solidFill>
                  <a:schemeClr val="bg1"/>
                </a:solidFill>
                <a:effectLst>
                  <a:outerShdw blurRad="38100" dist="38100" dir="2700000" algn="tl">
                    <a:srgbClr val="000000"/>
                  </a:outerShdw>
                </a:effectLst>
                <a:cs typeface="Arial" pitchFamily="34" charset="0"/>
              </a:rPr>
              <a:t>Koza </a:t>
            </a:r>
            <a:r>
              <a:rPr lang="tr-TR" sz="1400" b="1" i="1" dirty="0">
                <a:solidFill>
                  <a:schemeClr val="bg1"/>
                </a:solidFill>
                <a:effectLst>
                  <a:outerShdw blurRad="38100" dist="38100" dir="2700000" algn="tl">
                    <a:srgbClr val="000000"/>
                  </a:outerShdw>
                </a:effectLst>
                <a:cs typeface="Arial" pitchFamily="34" charset="0"/>
              </a:rPr>
              <a:t>Altın yerel halk ve çevre için önemli yatırımlar </a:t>
            </a:r>
            <a:r>
              <a:rPr lang="tr-TR" sz="1400" b="1" i="1" dirty="0" smtClean="0">
                <a:solidFill>
                  <a:schemeClr val="bg1"/>
                </a:solidFill>
                <a:effectLst>
                  <a:outerShdw blurRad="38100" dist="38100" dir="2700000" algn="tl">
                    <a:srgbClr val="000000"/>
                  </a:outerShdw>
                </a:effectLst>
                <a:cs typeface="Arial" pitchFamily="34" charset="0"/>
              </a:rPr>
              <a:t>yapmaktadır.</a:t>
            </a:r>
            <a:endParaRPr lang="en-GB" sz="1400" b="1" i="1" dirty="0">
              <a:solidFill>
                <a:schemeClr val="bg1"/>
              </a:solidFill>
              <a:effectLst>
                <a:outerShdw blurRad="38100" dist="38100" dir="2700000" algn="tl">
                  <a:srgbClr val="000000"/>
                </a:outerShdw>
              </a:effectLst>
              <a:cs typeface="Arial" pitchFamily="34" charset="0"/>
            </a:endParaRPr>
          </a:p>
        </p:txBody>
      </p:sp>
      <p:sp>
        <p:nvSpPr>
          <p:cNvPr id="15" name="Text Box 2"/>
          <p:cNvSpPr txBox="1">
            <a:spLocks noChangeArrowheads="1"/>
          </p:cNvSpPr>
          <p:nvPr/>
        </p:nvSpPr>
        <p:spPr bwMode="auto">
          <a:xfrm>
            <a:off x="-32" y="1214422"/>
            <a:ext cx="8858312" cy="1754831"/>
          </a:xfrm>
          <a:prstGeom prst="rect">
            <a:avLst/>
          </a:prstGeom>
          <a:noFill/>
          <a:ln w="9525">
            <a:noFill/>
            <a:miter lim="800000"/>
            <a:headEnd/>
            <a:tailEnd/>
          </a:ln>
        </p:spPr>
        <p:txBody>
          <a:bodyPr wrap="square" lIns="91938" tIns="45970" rIns="91938" bIns="45970">
            <a:spAutoFit/>
          </a:bodyPr>
          <a:lstStyle/>
          <a:p>
            <a:pPr marL="288925" indent="-288925" algn="just" defTabSz="919163" eaLnBrk="0" hangingPunct="0">
              <a:spcBef>
                <a:spcPct val="20000"/>
              </a:spcBef>
              <a:tabLst>
                <a:tab pos="3162300" algn="l"/>
              </a:tabLst>
            </a:pPr>
            <a:r>
              <a:rPr lang="tr-TR" b="1" dirty="0">
                <a:solidFill>
                  <a:schemeClr val="tx1"/>
                </a:solidFill>
                <a:latin typeface="Arial" charset="0"/>
              </a:rPr>
              <a:t>	</a:t>
            </a:r>
            <a:r>
              <a:rPr lang="tr-TR" b="1" dirty="0">
                <a:solidFill>
                  <a:schemeClr val="tx1">
                    <a:lumMod val="75000"/>
                    <a:lumOff val="25000"/>
                  </a:schemeClr>
                </a:solidFill>
                <a:latin typeface="Arial" charset="0"/>
              </a:rPr>
              <a:t>Koza Altın İşletmeleri iş hedeflerinin dışında faaliyette bulunduğu yörenin toplumsal sorunları ile ilgilenerek, onların ekonomik yönden gelişmesinin yanı sıra sosyal yönden de desteklenmesi için bir takım projeler geliştirmiş ve geliştirmeye de devam etmektedir. Koza Altın İşletmeleri </a:t>
            </a:r>
            <a:r>
              <a:rPr lang="tr-TR" b="1" dirty="0">
                <a:solidFill>
                  <a:srgbClr val="C00000"/>
                </a:solidFill>
                <a:latin typeface="Arial" charset="0"/>
              </a:rPr>
              <a:t>“Sürdürülebilir Madencilik Kriterleri"</a:t>
            </a:r>
            <a:r>
              <a:rPr lang="tr-TR" b="1" dirty="0">
                <a:solidFill>
                  <a:schemeClr val="tx1">
                    <a:lumMod val="65000"/>
                    <a:lumOff val="35000"/>
                  </a:schemeClr>
                </a:solidFill>
                <a:latin typeface="Arial" charset="0"/>
              </a:rPr>
              <a:t> </a:t>
            </a:r>
            <a:r>
              <a:rPr lang="tr-TR" b="1" dirty="0">
                <a:solidFill>
                  <a:schemeClr val="tx1">
                    <a:lumMod val="75000"/>
                    <a:lumOff val="25000"/>
                  </a:schemeClr>
                </a:solidFill>
                <a:latin typeface="Arial" charset="0"/>
              </a:rPr>
              <a:t>doğrultusunda, yöreye en yüksek ekonomik ve sosyal katkıyı sağlayacak yaklaşımı benimsemiştir.</a:t>
            </a:r>
            <a:endParaRPr lang="en-US" b="1" dirty="0">
              <a:solidFill>
                <a:schemeClr val="tx1">
                  <a:lumMod val="75000"/>
                  <a:lumOff val="25000"/>
                </a:schemeClr>
              </a:solidFill>
              <a:latin typeface="Arial" charset="0"/>
            </a:endParaRPr>
          </a:p>
        </p:txBody>
      </p:sp>
      <p:sp>
        <p:nvSpPr>
          <p:cNvPr id="16" name="TextBox 3"/>
          <p:cNvSpPr txBox="1">
            <a:spLocks noChangeArrowheads="1"/>
          </p:cNvSpPr>
          <p:nvPr/>
        </p:nvSpPr>
        <p:spPr bwMode="auto">
          <a:xfrm>
            <a:off x="249186" y="247091"/>
            <a:ext cx="4339650"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Sosyal Sorumluluk</a:t>
            </a:r>
          </a:p>
        </p:txBody>
      </p:sp>
    </p:spTree>
    <p:extLst>
      <p:ext uri="{BB962C8B-B14F-4D97-AF65-F5344CB8AC3E}">
        <p14:creationId xmlns:p14="http://schemas.microsoft.com/office/powerpoint/2010/main" val="995838450"/>
      </p:ext>
    </p:extLst>
  </p:cSld>
  <p:clrMapOvr>
    <a:masterClrMapping/>
  </p:clrMapOvr>
  <p:transition spd="med">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3"/>
          <p:cNvSpPr txBox="1">
            <a:spLocks noChangeArrowheads="1"/>
          </p:cNvSpPr>
          <p:nvPr/>
        </p:nvSpPr>
        <p:spPr bwMode="auto">
          <a:xfrm>
            <a:off x="249186" y="247091"/>
            <a:ext cx="3518912"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Sosyal Projeler</a:t>
            </a:r>
          </a:p>
        </p:txBody>
      </p:sp>
      <p:sp>
        <p:nvSpPr>
          <p:cNvPr id="28" name="Slide Number Placeholder 2"/>
          <p:cNvSpPr>
            <a:spLocks noGrp="1"/>
          </p:cNvSpPr>
          <p:nvPr>
            <p:ph type="sldNum" sz="quarter" idx="12"/>
          </p:nvPr>
        </p:nvSpPr>
        <p:spPr>
          <a:xfrm>
            <a:off x="6553200" y="6245225"/>
            <a:ext cx="2133600" cy="476250"/>
          </a:xfrm>
          <a:noFill/>
        </p:spPr>
        <p:txBody>
          <a:bodyPr/>
          <a:lstStyle/>
          <a:p>
            <a:fld id="{D6183F5F-B0D7-484C-83CF-27F0993C54F3}" type="slidenum">
              <a:rPr lang="tr-TR" smtClean="0">
                <a:latin typeface="Arial" pitchFamily="34" charset="0"/>
              </a:rPr>
              <a:pPr/>
              <a:t>33</a:t>
            </a:fld>
            <a:endParaRPr lang="tr-TR" dirty="0" smtClean="0">
              <a:latin typeface="Arial" pitchFamily="34" charset="0"/>
            </a:endParaRPr>
          </a:p>
        </p:txBody>
      </p:sp>
      <p:sp>
        <p:nvSpPr>
          <p:cNvPr id="30" name="AutoShape 2"/>
          <p:cNvSpPr>
            <a:spLocks noChangeArrowheads="1"/>
          </p:cNvSpPr>
          <p:nvPr/>
        </p:nvSpPr>
        <p:spPr bwMode="auto">
          <a:xfrm>
            <a:off x="679450" y="1196975"/>
            <a:ext cx="1800225" cy="1368425"/>
          </a:xfrm>
          <a:prstGeom prst="roundRect">
            <a:avLst>
              <a:gd name="adj" fmla="val 7537"/>
            </a:avLst>
          </a:prstGeom>
          <a:solidFill>
            <a:srgbClr val="DB942C"/>
          </a:solidFill>
          <a:ln w="9525" algn="ctr">
            <a:noFill/>
            <a:round/>
            <a:headEnd/>
            <a:tailEnd/>
          </a:ln>
        </p:spPr>
        <p:txBody>
          <a:bodyPr anchor="ctr"/>
          <a:lstStyle/>
          <a:p>
            <a:pPr algn="ctr"/>
            <a:endParaRPr lang="tr-TR" sz="1000" b="1">
              <a:solidFill>
                <a:schemeClr val="bg1"/>
              </a:solidFill>
            </a:endParaRPr>
          </a:p>
        </p:txBody>
      </p:sp>
      <p:sp>
        <p:nvSpPr>
          <p:cNvPr id="31" name="Rectangle 4"/>
          <p:cNvSpPr txBox="1">
            <a:spLocks noChangeArrowheads="1"/>
          </p:cNvSpPr>
          <p:nvPr/>
        </p:nvSpPr>
        <p:spPr bwMode="auto">
          <a:xfrm>
            <a:off x="338125" y="3000372"/>
            <a:ext cx="2447925" cy="3596980"/>
          </a:xfrm>
          <a:prstGeom prst="rect">
            <a:avLst/>
          </a:prstGeom>
          <a:noFill/>
          <a:ln w="9525">
            <a:noFill/>
            <a:miter lim="800000"/>
            <a:headEnd/>
            <a:tailEnd/>
          </a:ln>
        </p:spPr>
        <p:txBody>
          <a:bodyPr/>
          <a:lstStyle/>
          <a:p>
            <a:pPr marL="342900" indent="-216000">
              <a:spcBef>
                <a:spcPct val="20000"/>
              </a:spcBef>
              <a:buFontTx/>
              <a:buBlip>
                <a:blip r:embed="rId2"/>
              </a:buBlip>
            </a:pPr>
            <a:r>
              <a:rPr lang="tr-TR" sz="1000" dirty="0" smtClean="0"/>
              <a:t>Tepeköy İO ek bina yapımı</a:t>
            </a:r>
          </a:p>
          <a:p>
            <a:pPr marL="342900" indent="-216000">
              <a:spcBef>
                <a:spcPct val="20000"/>
              </a:spcBef>
              <a:buFontTx/>
              <a:buBlip>
                <a:blip r:embed="rId2"/>
              </a:buBlip>
            </a:pPr>
            <a:r>
              <a:rPr lang="tr-TR" sz="1000" dirty="0" smtClean="0"/>
              <a:t>13 Nisan Anadolu Lisesi, Ali Rıza Eroğlu İO, Osman Nuri Ersezgin İO Fen Bilgisi Laboratuvarı kurulumu</a:t>
            </a:r>
            <a:endParaRPr lang="en-GB" sz="1000" dirty="0" smtClean="0"/>
          </a:p>
          <a:p>
            <a:pPr marL="342900" indent="-216000">
              <a:spcBef>
                <a:spcPct val="20000"/>
              </a:spcBef>
              <a:buBlip>
                <a:blip r:embed="rId2"/>
              </a:buBlip>
              <a:defRPr/>
            </a:pPr>
            <a:r>
              <a:rPr lang="tr-TR" sz="1000" dirty="0" smtClean="0"/>
              <a:t>Narlıca İlköğretim Okulu, Bergama Lisesi, Cumhuriyet Lisesi, Ege Üniversitesi  Bergama MYO, Ticaret Meslek Lisesi için basketbol , voleybol sahaları yapımı</a:t>
            </a:r>
          </a:p>
          <a:p>
            <a:pPr marL="342900" indent="-216000">
              <a:spcBef>
                <a:spcPct val="20000"/>
              </a:spcBef>
              <a:buBlip>
                <a:blip r:embed="rId2"/>
              </a:buBlip>
              <a:defRPr/>
            </a:pPr>
            <a:r>
              <a:rPr lang="tr-TR" sz="1000" dirty="0" smtClean="0"/>
              <a:t>Ege Üniversitesi Bergama Meslek Yüksekokulu Hava, Toprak Su Tahlil Laboratuvarı bina yapımı, kimyasal temini</a:t>
            </a:r>
          </a:p>
          <a:p>
            <a:pPr marL="342900" indent="-216000">
              <a:spcBef>
                <a:spcPct val="20000"/>
              </a:spcBef>
              <a:buBlip>
                <a:blip r:embed="rId2"/>
              </a:buBlip>
              <a:defRPr/>
            </a:pPr>
            <a:r>
              <a:rPr lang="tr-TR" sz="1000" dirty="0" smtClean="0"/>
              <a:t>Mesleki Eğitim Merkezi Müdürlüğü  eğitim ekipmanları temini</a:t>
            </a:r>
          </a:p>
          <a:p>
            <a:pPr marL="342900" indent="-216000">
              <a:spcBef>
                <a:spcPct val="20000"/>
              </a:spcBef>
              <a:buBlip>
                <a:blip r:embed="rId2"/>
              </a:buBlip>
              <a:defRPr/>
            </a:pPr>
            <a:r>
              <a:rPr lang="tr-TR" sz="1000" dirty="0" smtClean="0"/>
              <a:t>Endüstri Meslek Lisesi  Pimapen Atölyesi  ekipman temini</a:t>
            </a:r>
            <a:endParaRPr lang="en-GB" sz="1000" dirty="0"/>
          </a:p>
          <a:p>
            <a:pPr marL="342900" indent="-216000">
              <a:spcBef>
                <a:spcPct val="20000"/>
              </a:spcBef>
              <a:buFontTx/>
              <a:buBlip>
                <a:blip r:embed="rId2"/>
              </a:buBlip>
              <a:defRPr/>
            </a:pPr>
            <a:r>
              <a:rPr lang="tr-TR" sz="1000" kern="0" dirty="0" smtClean="0">
                <a:latin typeface="+mn-lt"/>
              </a:rPr>
              <a:t>Okullarda yenileme çalışmaları ve </a:t>
            </a:r>
            <a:r>
              <a:rPr lang="tr-TR" sz="1000" kern="0" dirty="0">
                <a:latin typeface="+mn-lt"/>
              </a:rPr>
              <a:t>araç gereç </a:t>
            </a:r>
            <a:r>
              <a:rPr lang="tr-TR" sz="1000" kern="0" dirty="0" smtClean="0">
                <a:latin typeface="+mn-lt"/>
              </a:rPr>
              <a:t> tedariği</a:t>
            </a:r>
          </a:p>
        </p:txBody>
      </p:sp>
      <p:sp>
        <p:nvSpPr>
          <p:cNvPr id="32" name="AutoShape 6"/>
          <p:cNvSpPr>
            <a:spLocks noChangeArrowheads="1"/>
          </p:cNvSpPr>
          <p:nvPr/>
        </p:nvSpPr>
        <p:spPr bwMode="auto">
          <a:xfrm>
            <a:off x="6623050" y="1196975"/>
            <a:ext cx="1800225" cy="1366838"/>
          </a:xfrm>
          <a:prstGeom prst="roundRect">
            <a:avLst>
              <a:gd name="adj" fmla="val 7537"/>
            </a:avLst>
          </a:prstGeom>
          <a:solidFill>
            <a:srgbClr val="DB942C"/>
          </a:solidFill>
          <a:ln w="9525" algn="ctr">
            <a:noFill/>
            <a:round/>
            <a:headEnd/>
            <a:tailEnd/>
          </a:ln>
        </p:spPr>
        <p:txBody>
          <a:bodyPr anchor="ctr"/>
          <a:lstStyle/>
          <a:p>
            <a:pPr algn="ctr"/>
            <a:endParaRPr lang="tr-TR" sz="1000" b="1">
              <a:solidFill>
                <a:schemeClr val="bg1"/>
              </a:solidFill>
            </a:endParaRPr>
          </a:p>
        </p:txBody>
      </p:sp>
      <p:sp>
        <p:nvSpPr>
          <p:cNvPr id="33" name="AutoShape 8"/>
          <p:cNvSpPr>
            <a:spLocks noChangeArrowheads="1"/>
          </p:cNvSpPr>
          <p:nvPr/>
        </p:nvSpPr>
        <p:spPr bwMode="auto">
          <a:xfrm>
            <a:off x="319088" y="2636838"/>
            <a:ext cx="2449512" cy="290512"/>
          </a:xfrm>
          <a:prstGeom prst="roundRect">
            <a:avLst>
              <a:gd name="adj" fmla="val 50000"/>
            </a:avLst>
          </a:prstGeom>
          <a:solidFill>
            <a:srgbClr val="DB942C"/>
          </a:solidFill>
          <a:ln w="9525" algn="ctr">
            <a:noFill/>
            <a:round/>
            <a:headEnd/>
            <a:tailEnd/>
          </a:ln>
          <a:effectLst/>
        </p:spPr>
        <p:txBody>
          <a:bodyPr anchor="ctr"/>
          <a:lstStyle/>
          <a:p>
            <a:pPr algn="ctr">
              <a:defRPr/>
            </a:pPr>
            <a:r>
              <a:rPr lang="tr-TR" sz="1400" b="1" dirty="0" smtClean="0">
                <a:solidFill>
                  <a:schemeClr val="bg1"/>
                </a:solidFill>
                <a:effectLst>
                  <a:outerShdw blurRad="38100" dist="38100" dir="2700000" algn="tl">
                    <a:srgbClr val="000000"/>
                  </a:outerShdw>
                </a:effectLst>
                <a:cs typeface="Arial" pitchFamily="34" charset="0"/>
              </a:rPr>
              <a:t>Eğitim</a:t>
            </a:r>
            <a:endParaRPr lang="en-GB" sz="1400" b="1" dirty="0">
              <a:solidFill>
                <a:schemeClr val="bg1"/>
              </a:solidFill>
              <a:effectLst>
                <a:outerShdw blurRad="38100" dist="38100" dir="2700000" algn="tl">
                  <a:srgbClr val="000000"/>
                </a:outerShdw>
              </a:effectLst>
              <a:cs typeface="Arial" pitchFamily="34" charset="0"/>
            </a:endParaRPr>
          </a:p>
        </p:txBody>
      </p:sp>
      <p:sp>
        <p:nvSpPr>
          <p:cNvPr id="34" name="AutoShape 13"/>
          <p:cNvSpPr>
            <a:spLocks noChangeArrowheads="1"/>
          </p:cNvSpPr>
          <p:nvPr/>
        </p:nvSpPr>
        <p:spPr bwMode="auto">
          <a:xfrm>
            <a:off x="6418762" y="2654409"/>
            <a:ext cx="2449513" cy="290512"/>
          </a:xfrm>
          <a:prstGeom prst="roundRect">
            <a:avLst>
              <a:gd name="adj" fmla="val 50000"/>
            </a:avLst>
          </a:prstGeom>
          <a:solidFill>
            <a:srgbClr val="DB942C"/>
          </a:solidFill>
          <a:ln w="9525" algn="ctr">
            <a:noFill/>
            <a:round/>
            <a:headEnd/>
            <a:tailEnd/>
          </a:ln>
          <a:effectLst/>
        </p:spPr>
        <p:txBody>
          <a:bodyPr anchor="ctr"/>
          <a:lstStyle/>
          <a:p>
            <a:pPr algn="ctr">
              <a:defRPr/>
            </a:pPr>
            <a:r>
              <a:rPr lang="tr-TR" sz="1400" b="1" dirty="0" smtClean="0">
                <a:solidFill>
                  <a:schemeClr val="bg1"/>
                </a:solidFill>
                <a:effectLst>
                  <a:outerShdw blurRad="38100" dist="38100" dir="2700000" algn="tl">
                    <a:srgbClr val="000000"/>
                  </a:outerShdw>
                </a:effectLst>
                <a:cs typeface="Arial" pitchFamily="34" charset="0"/>
              </a:rPr>
              <a:t>Yeni iş imkanları</a:t>
            </a:r>
            <a:endParaRPr lang="en-GB" sz="1400" b="1" dirty="0">
              <a:solidFill>
                <a:schemeClr val="bg1"/>
              </a:solidFill>
              <a:effectLst>
                <a:outerShdw blurRad="38100" dist="38100" dir="2700000" algn="tl">
                  <a:srgbClr val="000000"/>
                </a:outerShdw>
              </a:effectLst>
              <a:cs typeface="Arial" pitchFamily="34" charset="0"/>
            </a:endParaRPr>
          </a:p>
        </p:txBody>
      </p:sp>
      <p:sp>
        <p:nvSpPr>
          <p:cNvPr id="35" name="AutoShape 16"/>
          <p:cNvSpPr>
            <a:spLocks noChangeArrowheads="1"/>
          </p:cNvSpPr>
          <p:nvPr/>
        </p:nvSpPr>
        <p:spPr bwMode="auto">
          <a:xfrm>
            <a:off x="3817988" y="1192754"/>
            <a:ext cx="1800225" cy="1366838"/>
          </a:xfrm>
          <a:prstGeom prst="roundRect">
            <a:avLst>
              <a:gd name="adj" fmla="val 7537"/>
            </a:avLst>
          </a:prstGeom>
          <a:solidFill>
            <a:srgbClr val="DB942C"/>
          </a:solidFill>
          <a:ln w="9525" algn="ctr">
            <a:noFill/>
            <a:round/>
            <a:headEnd/>
            <a:tailEnd/>
          </a:ln>
        </p:spPr>
        <p:txBody>
          <a:bodyPr anchor="ctr"/>
          <a:lstStyle/>
          <a:p>
            <a:pPr algn="ctr"/>
            <a:endParaRPr lang="tr-TR" sz="1000" b="1">
              <a:solidFill>
                <a:schemeClr val="bg1"/>
              </a:solidFill>
            </a:endParaRPr>
          </a:p>
        </p:txBody>
      </p:sp>
      <p:sp>
        <p:nvSpPr>
          <p:cNvPr id="36" name="AutoShape 17"/>
          <p:cNvSpPr>
            <a:spLocks noChangeArrowheads="1"/>
          </p:cNvSpPr>
          <p:nvPr/>
        </p:nvSpPr>
        <p:spPr bwMode="auto">
          <a:xfrm>
            <a:off x="3423924" y="2646619"/>
            <a:ext cx="2449512" cy="495621"/>
          </a:xfrm>
          <a:prstGeom prst="roundRect">
            <a:avLst>
              <a:gd name="adj" fmla="val 50000"/>
            </a:avLst>
          </a:prstGeom>
          <a:solidFill>
            <a:srgbClr val="DB942C"/>
          </a:solidFill>
          <a:ln w="9525" algn="ctr">
            <a:noFill/>
            <a:round/>
            <a:headEnd/>
            <a:tailEnd/>
          </a:ln>
          <a:effectLst/>
        </p:spPr>
        <p:txBody>
          <a:bodyPr anchor="ctr"/>
          <a:lstStyle/>
          <a:p>
            <a:pPr algn="ctr">
              <a:defRPr/>
            </a:pPr>
            <a:r>
              <a:rPr lang="tr-TR" sz="1400" b="1" dirty="0" smtClean="0">
                <a:solidFill>
                  <a:schemeClr val="bg1"/>
                </a:solidFill>
                <a:effectLst>
                  <a:outerShdw blurRad="38100" dist="38100" dir="2700000" algn="tl">
                    <a:srgbClr val="000000"/>
                  </a:outerShdw>
                </a:effectLst>
                <a:cs typeface="Arial" pitchFamily="34" charset="0"/>
              </a:rPr>
              <a:t>Ağaçlandırma  Çalışmaları</a:t>
            </a:r>
            <a:endParaRPr lang="en-GB" sz="1400" b="1" dirty="0">
              <a:solidFill>
                <a:schemeClr val="bg1"/>
              </a:solidFill>
              <a:effectLst>
                <a:outerShdw blurRad="38100" dist="38100" dir="2700000" algn="tl">
                  <a:srgbClr val="000000"/>
                </a:outerShdw>
              </a:effectLst>
              <a:cs typeface="Arial" pitchFamily="34" charset="0"/>
            </a:endParaRPr>
          </a:p>
        </p:txBody>
      </p:sp>
      <p:sp>
        <p:nvSpPr>
          <p:cNvPr id="37" name="Rectangle 21"/>
          <p:cNvSpPr>
            <a:spLocks noChangeArrowheads="1"/>
          </p:cNvSpPr>
          <p:nvPr/>
        </p:nvSpPr>
        <p:spPr bwMode="auto">
          <a:xfrm>
            <a:off x="3203848" y="3284984"/>
            <a:ext cx="2736304" cy="3240360"/>
          </a:xfrm>
          <a:prstGeom prst="rect">
            <a:avLst/>
          </a:prstGeom>
          <a:noFill/>
          <a:ln w="9525">
            <a:noFill/>
            <a:miter lim="800000"/>
            <a:headEnd/>
            <a:tailEnd/>
          </a:ln>
        </p:spPr>
        <p:txBody>
          <a:bodyPr/>
          <a:lstStyle/>
          <a:p>
            <a:pPr marL="342900" lvl="0" indent="-216000">
              <a:spcBef>
                <a:spcPct val="20000"/>
              </a:spcBef>
              <a:buBlip>
                <a:blip r:embed="rId2"/>
              </a:buBlip>
            </a:pPr>
            <a:r>
              <a:rPr lang="tr-TR" sz="1000" dirty="0" smtClean="0"/>
              <a:t>Doğaya yeniden kazandırma çalışmaları kapsamında, Ovacık Altın Madeni’nde15 bin, Havran-Küçükdere Altın Madeni’nde 2500 olmak üzere 17 bin 500 zeytin fidanı dikimi,</a:t>
            </a:r>
          </a:p>
          <a:p>
            <a:pPr marL="342900" indent="-216000">
              <a:spcBef>
                <a:spcPct val="20000"/>
              </a:spcBef>
              <a:buBlip>
                <a:blip r:embed="rId2"/>
              </a:buBlip>
            </a:pPr>
            <a:r>
              <a:rPr lang="tr-TR" sz="1000" dirty="0" smtClean="0"/>
              <a:t>Kozak Yaylası Köyleri Hacıhamzalar 16 bin, Kıranlı 7 bin, olmak üzere 23 bin fıstık çamı fidanı dikimi, </a:t>
            </a:r>
          </a:p>
          <a:p>
            <a:pPr marL="342900" indent="-216000">
              <a:spcBef>
                <a:spcPct val="20000"/>
              </a:spcBef>
              <a:buBlip>
                <a:blip r:embed="rId2"/>
              </a:buBlip>
            </a:pPr>
            <a:r>
              <a:rPr lang="tr-TR" sz="1000" dirty="0" smtClean="0"/>
              <a:t>İzmir Milli Ağaçlandırma Seferberliği kapsamında 5 hektarlık alanın ağaçlandırma çalışmaları,</a:t>
            </a:r>
          </a:p>
          <a:p>
            <a:pPr marL="342900" indent="-216000">
              <a:spcBef>
                <a:spcPct val="20000"/>
              </a:spcBef>
              <a:buBlip>
                <a:blip r:embed="rId2"/>
              </a:buBlip>
            </a:pPr>
            <a:r>
              <a:rPr lang="tr-TR" sz="1000" dirty="0" smtClean="0"/>
              <a:t>Balıkesir Milli Ağaçlandırma Seferberliği kapsamında 2 hektarlık alanın ağaçlandırma çalışmaları,</a:t>
            </a:r>
          </a:p>
          <a:p>
            <a:pPr marL="342900" indent="-216000">
              <a:spcBef>
                <a:spcPct val="20000"/>
              </a:spcBef>
              <a:buBlip>
                <a:blip r:embed="rId2"/>
              </a:buBlip>
            </a:pPr>
            <a:r>
              <a:rPr lang="tr-TR" sz="1000" dirty="0" smtClean="0"/>
              <a:t>Ege Orman Vakfı ile işbirliği içinde ağaçlandırma çalışmarı</a:t>
            </a:r>
          </a:p>
          <a:p>
            <a:pPr marL="342900" indent="-216000">
              <a:spcBef>
                <a:spcPct val="20000"/>
              </a:spcBef>
              <a:buBlip>
                <a:blip r:embed="rId2"/>
              </a:buBlip>
            </a:pPr>
            <a:r>
              <a:rPr lang="tr-TR" sz="1000" dirty="0" smtClean="0"/>
              <a:t>Var olan ağaçların korunması için Kozak Yaylasında yangın havuzu inşası,</a:t>
            </a:r>
          </a:p>
          <a:p>
            <a:pPr marL="342900" indent="-216000">
              <a:spcBef>
                <a:spcPct val="20000"/>
              </a:spcBef>
              <a:buFontTx/>
              <a:buBlip>
                <a:blip r:embed="rId2"/>
              </a:buBlip>
            </a:pPr>
            <a:endParaRPr lang="en-GB" sz="1000" dirty="0"/>
          </a:p>
        </p:txBody>
      </p:sp>
      <p:pic>
        <p:nvPicPr>
          <p:cNvPr id="38" name="Picture 22"/>
          <p:cNvPicPr>
            <a:picLocks noChangeAspect="1" noChangeArrowheads="1"/>
          </p:cNvPicPr>
          <p:nvPr/>
        </p:nvPicPr>
        <p:blipFill>
          <a:blip r:embed="rId3" cstate="print"/>
          <a:srcRect/>
          <a:stretch>
            <a:fillRect/>
          </a:stretch>
        </p:blipFill>
        <p:spPr bwMode="auto">
          <a:xfrm>
            <a:off x="750888" y="1262063"/>
            <a:ext cx="1657350" cy="1238250"/>
          </a:xfrm>
          <a:prstGeom prst="rect">
            <a:avLst/>
          </a:prstGeom>
          <a:noFill/>
          <a:ln w="9525">
            <a:noFill/>
            <a:miter lim="800000"/>
            <a:headEnd/>
            <a:tailEnd/>
          </a:ln>
        </p:spPr>
      </p:pic>
      <p:pic>
        <p:nvPicPr>
          <p:cNvPr id="39" name="Picture 26"/>
          <p:cNvPicPr>
            <a:picLocks noChangeAspect="1" noChangeArrowheads="1"/>
          </p:cNvPicPr>
          <p:nvPr/>
        </p:nvPicPr>
        <p:blipFill>
          <a:blip r:embed="rId4" cstate="print"/>
          <a:srcRect/>
          <a:stretch>
            <a:fillRect/>
          </a:stretch>
        </p:blipFill>
        <p:spPr bwMode="auto">
          <a:xfrm>
            <a:off x="3892104" y="1246981"/>
            <a:ext cx="1685925" cy="1266825"/>
          </a:xfrm>
          <a:prstGeom prst="rect">
            <a:avLst/>
          </a:prstGeom>
          <a:noFill/>
          <a:ln w="9525">
            <a:noFill/>
            <a:miter lim="800000"/>
            <a:headEnd/>
            <a:tailEnd/>
          </a:ln>
        </p:spPr>
      </p:pic>
      <p:sp>
        <p:nvSpPr>
          <p:cNvPr id="40" name="Rectangle 4"/>
          <p:cNvSpPr txBox="1">
            <a:spLocks noChangeArrowheads="1"/>
          </p:cNvSpPr>
          <p:nvPr/>
        </p:nvSpPr>
        <p:spPr bwMode="auto">
          <a:xfrm>
            <a:off x="6372200" y="3068960"/>
            <a:ext cx="2447925" cy="3096344"/>
          </a:xfrm>
          <a:prstGeom prst="rect">
            <a:avLst/>
          </a:prstGeom>
          <a:noFill/>
          <a:ln w="9525">
            <a:noFill/>
            <a:miter lim="800000"/>
            <a:headEnd/>
            <a:tailEnd/>
          </a:ln>
        </p:spPr>
        <p:txBody>
          <a:bodyPr/>
          <a:lstStyle/>
          <a:p>
            <a:pPr marL="342900" indent="-216000">
              <a:spcBef>
                <a:spcPct val="20000"/>
              </a:spcBef>
              <a:buBlip>
                <a:blip r:embed="rId2"/>
              </a:buBlip>
            </a:pPr>
            <a:r>
              <a:rPr lang="tr-TR" sz="1000" dirty="0" smtClean="0"/>
              <a:t>Kozak kültürünü  ve yöreye has tadları  tanıtmak amacıyla açılan  Cafe Pinea,</a:t>
            </a:r>
          </a:p>
          <a:p>
            <a:pPr marL="342900" indent="-216000">
              <a:spcBef>
                <a:spcPct val="20000"/>
              </a:spcBef>
              <a:buFontTx/>
              <a:buBlip>
                <a:blip r:embed="rId2"/>
              </a:buBlip>
            </a:pPr>
            <a:r>
              <a:rPr lang="tr-TR" sz="1000" dirty="0" smtClean="0"/>
              <a:t>1350 </a:t>
            </a:r>
            <a:r>
              <a:rPr lang="en-US" sz="1000" dirty="0" smtClean="0"/>
              <a:t>m</a:t>
            </a:r>
            <a:r>
              <a:rPr lang="en-US" sz="1000" baseline="30000" dirty="0" smtClean="0"/>
              <a:t>2 </a:t>
            </a:r>
            <a:r>
              <a:rPr lang="tr-TR" sz="1000" dirty="0" smtClean="0"/>
              <a:t>kapalı alana kurulu, süt ve süt ürünleri üretimi yapacak olan Kozak Çamavlu İpek Çiftliği Süt Ürünleri Tesisi </a:t>
            </a:r>
          </a:p>
          <a:p>
            <a:pPr marL="342900" indent="-216000">
              <a:spcBef>
                <a:spcPct val="20000"/>
              </a:spcBef>
              <a:buFontTx/>
              <a:buBlip>
                <a:blip r:embed="rId2"/>
              </a:buBlip>
            </a:pPr>
            <a:r>
              <a:rPr lang="en-US" sz="1000" dirty="0" smtClean="0"/>
              <a:t>2460 m</a:t>
            </a:r>
            <a:r>
              <a:rPr lang="en-US" sz="1000" baseline="30000" dirty="0" smtClean="0"/>
              <a:t>2 </a:t>
            </a:r>
            <a:r>
              <a:rPr lang="en-US" sz="1000" dirty="0" err="1" smtClean="0"/>
              <a:t>kapalı</a:t>
            </a:r>
            <a:r>
              <a:rPr lang="en-US" sz="1000" dirty="0" smtClean="0"/>
              <a:t> </a:t>
            </a:r>
            <a:r>
              <a:rPr lang="en-US" sz="1000" dirty="0" err="1" smtClean="0"/>
              <a:t>alanda</a:t>
            </a:r>
            <a:r>
              <a:rPr lang="en-US" sz="1000" dirty="0" smtClean="0"/>
              <a:t> </a:t>
            </a:r>
            <a:r>
              <a:rPr lang="en-US" sz="1000" dirty="0" err="1" smtClean="0"/>
              <a:t>kurulan</a:t>
            </a:r>
            <a:r>
              <a:rPr lang="en-US" sz="1000" dirty="0" smtClean="0"/>
              <a:t> </a:t>
            </a:r>
            <a:r>
              <a:rPr lang="en-US" sz="1000" dirty="0" err="1" smtClean="0"/>
              <a:t>modüler</a:t>
            </a:r>
            <a:r>
              <a:rPr lang="en-US" sz="1000" dirty="0" smtClean="0"/>
              <a:t> </a:t>
            </a:r>
            <a:r>
              <a:rPr lang="en-US" sz="1000" dirty="0" err="1" smtClean="0"/>
              <a:t>çam</a:t>
            </a:r>
            <a:r>
              <a:rPr lang="tr-TR" sz="1000" dirty="0" smtClean="0"/>
              <a:t> </a:t>
            </a:r>
            <a:r>
              <a:rPr lang="en-US" sz="1000" dirty="0" err="1" smtClean="0"/>
              <a:t>fıstığı</a:t>
            </a:r>
            <a:r>
              <a:rPr lang="en-US" sz="1000" dirty="0" smtClean="0"/>
              <a:t> </a:t>
            </a:r>
            <a:r>
              <a:rPr lang="en-US" sz="1000" dirty="0" err="1" smtClean="0"/>
              <a:t>işleme</a:t>
            </a:r>
            <a:r>
              <a:rPr lang="en-US" sz="1000" dirty="0" smtClean="0"/>
              <a:t> </a:t>
            </a:r>
            <a:r>
              <a:rPr lang="en-US" sz="1000" dirty="0" err="1" smtClean="0"/>
              <a:t>tesisi</a:t>
            </a:r>
            <a:endParaRPr lang="tr-TR" sz="1000" dirty="0" smtClean="0"/>
          </a:p>
          <a:p>
            <a:pPr marL="342900" indent="-216000">
              <a:spcBef>
                <a:spcPct val="20000"/>
              </a:spcBef>
              <a:buFontTx/>
              <a:buBlip>
                <a:blip r:embed="rId2"/>
              </a:buBlip>
            </a:pPr>
            <a:r>
              <a:rPr lang="tr-TR" sz="1000" dirty="0" smtClean="0"/>
              <a:t>Koza Altın İşletmeleri’nin Çukuralan’daki cevherini Ovacık’taki işletmeye taşımak üzere kurulmuş Kozdere ve Kozaklılar Şirketi</a:t>
            </a:r>
          </a:p>
          <a:p>
            <a:pPr marL="342900" indent="-216000">
              <a:spcBef>
                <a:spcPct val="20000"/>
              </a:spcBef>
              <a:buBlip>
                <a:blip r:embed="rId2"/>
              </a:buBlip>
            </a:pPr>
            <a:r>
              <a:rPr lang="tr-TR" sz="1000" dirty="0"/>
              <a:t>Saha içi çalışmaları yapmak üzere Ovacık Nakliye Şirketi’nin  yöredeki en yakın 7 köyden 102 katılımcı ile kurulmasına öncülük edildi.</a:t>
            </a:r>
          </a:p>
          <a:p>
            <a:pPr marL="126900">
              <a:spcBef>
                <a:spcPct val="20000"/>
              </a:spcBef>
            </a:pPr>
            <a:endParaRPr lang="tr-TR" sz="1000" dirty="0" smtClean="0"/>
          </a:p>
          <a:p>
            <a:pPr marL="342900" indent="-216000">
              <a:spcBef>
                <a:spcPct val="20000"/>
              </a:spcBef>
              <a:buFontTx/>
              <a:buBlip>
                <a:blip r:embed="rId2"/>
              </a:buBlip>
            </a:pPr>
            <a:endParaRPr lang="tr-TR" sz="1000" dirty="0" smtClean="0"/>
          </a:p>
        </p:txBody>
      </p:sp>
      <p:pic>
        <p:nvPicPr>
          <p:cNvPr id="41" name="Picture 40" descr="3.fistik fab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9189" y="1268760"/>
            <a:ext cx="1656184" cy="1229004"/>
          </a:xfrm>
          <a:prstGeom prst="rect">
            <a:avLst/>
          </a:prstGeom>
        </p:spPr>
      </p:pic>
    </p:spTree>
  </p:cSld>
  <p:clrMapOvr>
    <a:masterClrMapping/>
  </p:clrMapOvr>
  <p:transition spd="med">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descr="makut3-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8638" y="0"/>
            <a:ext cx="7453312" cy="6858000"/>
          </a:xfrm>
          <a:prstGeom prst="rect">
            <a:avLst/>
          </a:prstGeom>
          <a:noFill/>
          <a:ln w="9525">
            <a:noFill/>
            <a:miter lim="800000"/>
            <a:headEnd/>
            <a:tailEnd/>
          </a:ln>
        </p:spPr>
      </p:pic>
      <p:pic>
        <p:nvPicPr>
          <p:cNvPr id="6" name="Resim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9244012" cy="6858000"/>
          </a:xfrm>
          <a:prstGeom prst="rect">
            <a:avLst/>
          </a:prstGeom>
        </p:spPr>
      </p:pic>
      <p:sp>
        <p:nvSpPr>
          <p:cNvPr id="8" name="TextBox 7"/>
          <p:cNvSpPr txBox="1"/>
          <p:nvPr/>
        </p:nvSpPr>
        <p:spPr>
          <a:xfrm>
            <a:off x="142875" y="714375"/>
            <a:ext cx="4108450" cy="923925"/>
          </a:xfrm>
          <a:prstGeom prst="rect">
            <a:avLst/>
          </a:prstGeom>
          <a:noFill/>
        </p:spPr>
        <p:txBody>
          <a:bodyPr wrap="none">
            <a:spAutoFit/>
          </a:bodyPr>
          <a:lstStyle/>
          <a:p>
            <a:pPr>
              <a:defRPr/>
            </a:pPr>
            <a:r>
              <a:rPr lang="tr-TR" sz="5400" b="1" dirty="0">
                <a:solidFill>
                  <a:schemeClr val="tx1">
                    <a:lumMod val="85000"/>
                    <a:lumOff val="15000"/>
                  </a:schemeClr>
                </a:solidFill>
                <a:effectLst>
                  <a:outerShdw blurRad="38100" dist="38100" dir="2700000" algn="tl">
                    <a:srgbClr val="000000">
                      <a:alpha val="43137"/>
                    </a:srgbClr>
                  </a:outerShdw>
                </a:effectLst>
                <a:latin typeface="Arial" charset="0"/>
              </a:rPr>
              <a:t>İş Güvenliği</a:t>
            </a:r>
          </a:p>
        </p:txBody>
      </p:sp>
    </p:spTree>
    <p:extLst>
      <p:ext uri="{BB962C8B-B14F-4D97-AF65-F5344CB8AC3E}">
        <p14:creationId xmlns:p14="http://schemas.microsoft.com/office/powerpoint/2010/main" val="1641582826"/>
      </p:ext>
    </p:extLst>
  </p:cSld>
  <p:clrMapOvr>
    <a:masterClrMapping/>
  </p:clrMapOvr>
  <p:transition spd="med">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35</a:t>
            </a:fld>
            <a:endParaRPr lang="tr-TR"/>
          </a:p>
        </p:txBody>
      </p:sp>
      <p:sp>
        <p:nvSpPr>
          <p:cNvPr id="5" name="TextBox 3"/>
          <p:cNvSpPr txBox="1">
            <a:spLocks noChangeArrowheads="1"/>
          </p:cNvSpPr>
          <p:nvPr/>
        </p:nvSpPr>
        <p:spPr bwMode="auto">
          <a:xfrm>
            <a:off x="249186" y="247091"/>
            <a:ext cx="4083169"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Önce İş Güvenliği</a:t>
            </a:r>
          </a:p>
        </p:txBody>
      </p:sp>
      <p:pic>
        <p:nvPicPr>
          <p:cNvPr id="49156" name="Picture 4" descr="http://www.kirklareliisguvenligi.com/sayfalar/20131017-165629-1382018189-21754.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068" y="1192441"/>
            <a:ext cx="6336704" cy="20144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5416" y="3212976"/>
            <a:ext cx="8787309" cy="2308324"/>
          </a:xfrm>
          <a:prstGeom prst="rect">
            <a:avLst/>
          </a:prstGeom>
        </p:spPr>
        <p:txBody>
          <a:bodyPr wrap="square">
            <a:spAutoFit/>
          </a:bodyPr>
          <a:lstStyle/>
          <a:p>
            <a:pPr algn="ctr">
              <a:spcBef>
                <a:spcPct val="60000"/>
              </a:spcBef>
              <a:defRPr/>
            </a:pPr>
            <a:r>
              <a:rPr lang="tr-TR" sz="4800" b="1" kern="0" dirty="0" smtClean="0">
                <a:solidFill>
                  <a:schemeClr val="tx1">
                    <a:lumMod val="75000"/>
                    <a:lumOff val="25000"/>
                  </a:schemeClr>
                </a:solidFill>
              </a:rPr>
              <a:t>Hiçbir iş emniyetsiz yapılacak kadar önemli ve acil değildir.</a:t>
            </a:r>
            <a:endParaRPr lang="tr-TR" sz="4800" b="1" kern="0" dirty="0">
              <a:solidFill>
                <a:schemeClr val="tx1">
                  <a:lumMod val="75000"/>
                  <a:lumOff val="25000"/>
                </a:schemeClr>
              </a:solidFill>
            </a:endParaRPr>
          </a:p>
        </p:txBody>
      </p:sp>
    </p:spTree>
    <p:extLst>
      <p:ext uri="{BB962C8B-B14F-4D97-AF65-F5344CB8AC3E}">
        <p14:creationId xmlns:p14="http://schemas.microsoft.com/office/powerpoint/2010/main" val="4157758008"/>
      </p:ext>
    </p:extLst>
  </p:cSld>
  <p:clrMapOvr>
    <a:masterClrMapping/>
  </p:clrMapOvr>
  <p:transition spd="med">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2"/>
          <p:cNvSpPr>
            <a:spLocks noGrp="1"/>
          </p:cNvSpPr>
          <p:nvPr>
            <p:ph type="sldNum" sz="quarter" idx="12"/>
          </p:nvPr>
        </p:nvSpPr>
        <p:spPr>
          <a:noFill/>
        </p:spPr>
        <p:txBody>
          <a:bodyPr/>
          <a:lstStyle/>
          <a:p>
            <a:fld id="{CCD04743-CD5A-42AB-B978-7257C2107281}" type="slidenum">
              <a:rPr lang="tr-TR" smtClean="0">
                <a:latin typeface="Arial" pitchFamily="34" charset="0"/>
              </a:rPr>
              <a:pPr/>
              <a:t>36</a:t>
            </a:fld>
            <a:endParaRPr lang="tr-TR" smtClean="0">
              <a:latin typeface="Arial" pitchFamily="34" charset="0"/>
            </a:endParaRPr>
          </a:p>
        </p:txBody>
      </p:sp>
      <p:sp>
        <p:nvSpPr>
          <p:cNvPr id="4" name="Rectangle 3"/>
          <p:cNvSpPr txBox="1">
            <a:spLocks noChangeArrowheads="1"/>
          </p:cNvSpPr>
          <p:nvPr/>
        </p:nvSpPr>
        <p:spPr bwMode="auto">
          <a:xfrm>
            <a:off x="249186" y="1412776"/>
            <a:ext cx="4896544" cy="5040560"/>
          </a:xfrm>
          <a:prstGeom prst="rect">
            <a:avLst/>
          </a:prstGeom>
          <a:noFill/>
          <a:ln w="9525">
            <a:noFill/>
            <a:miter lim="800000"/>
            <a:headEnd/>
            <a:tailEnd/>
          </a:ln>
        </p:spPr>
        <p:txBody>
          <a:bodyPr/>
          <a:lstStyle/>
          <a:p>
            <a:pPr marL="252000" indent="-252000" algn="just">
              <a:spcBef>
                <a:spcPct val="60000"/>
              </a:spcBef>
              <a:buFontTx/>
              <a:buBlip>
                <a:blip r:embed="rId2"/>
              </a:buBlip>
              <a:defRPr/>
            </a:pPr>
            <a:r>
              <a:rPr lang="en-GB" sz="1500" b="1" kern="0" dirty="0">
                <a:solidFill>
                  <a:schemeClr val="tx1">
                    <a:lumMod val="75000"/>
                    <a:lumOff val="25000"/>
                  </a:schemeClr>
                </a:solidFill>
                <a:latin typeface="+mn-lt"/>
              </a:rPr>
              <a:t>Koza </a:t>
            </a:r>
            <a:r>
              <a:rPr lang="tr-TR" sz="1500" b="1" kern="0" dirty="0">
                <a:solidFill>
                  <a:schemeClr val="tx1">
                    <a:lumMod val="75000"/>
                    <a:lumOff val="25000"/>
                  </a:schemeClr>
                </a:solidFill>
                <a:latin typeface="+mn-lt"/>
              </a:rPr>
              <a:t>Altın’da güvenlik yönetim planı uygulanmaktadır</a:t>
            </a:r>
            <a:r>
              <a:rPr lang="en-GB" sz="1500" b="1" kern="0" dirty="0">
                <a:solidFill>
                  <a:schemeClr val="tx1">
                    <a:lumMod val="75000"/>
                    <a:lumOff val="25000"/>
                  </a:schemeClr>
                </a:solidFill>
                <a:latin typeface="+mn-lt"/>
              </a:rPr>
              <a:t>. </a:t>
            </a:r>
            <a:r>
              <a:rPr lang="tr-TR" sz="1500" b="1" kern="0" dirty="0">
                <a:solidFill>
                  <a:schemeClr val="tx1">
                    <a:lumMod val="75000"/>
                    <a:lumOff val="25000"/>
                  </a:schemeClr>
                </a:solidFill>
                <a:latin typeface="+mn-lt"/>
              </a:rPr>
              <a:t>Bu planın ana amacı maden sahalarındaki güvenlik yönetim faaliyetlerinin mevzuata ve Koza Altın güvenlik politikalarına uyumunu </a:t>
            </a:r>
            <a:r>
              <a:rPr lang="tr-TR" sz="1500" b="1" kern="0" dirty="0" smtClean="0">
                <a:solidFill>
                  <a:schemeClr val="tx1">
                    <a:lumMod val="75000"/>
                    <a:lumOff val="25000"/>
                  </a:schemeClr>
                </a:solidFill>
                <a:latin typeface="+mn-lt"/>
              </a:rPr>
              <a:t>gözetmektir.</a:t>
            </a:r>
          </a:p>
          <a:p>
            <a:pPr marL="252000" indent="-252000" algn="just">
              <a:spcBef>
                <a:spcPct val="60000"/>
              </a:spcBef>
              <a:buFontTx/>
              <a:buBlip>
                <a:blip r:embed="rId2"/>
              </a:buBlip>
              <a:defRPr/>
            </a:pPr>
            <a:r>
              <a:rPr lang="en-GB" sz="1500" b="1" kern="0" dirty="0" err="1">
                <a:solidFill>
                  <a:schemeClr val="tx1">
                    <a:lumMod val="75000"/>
                    <a:lumOff val="25000"/>
                  </a:schemeClr>
                </a:solidFill>
                <a:latin typeface="+mn-lt"/>
              </a:rPr>
              <a:t>Ovacık</a:t>
            </a:r>
            <a:r>
              <a:rPr lang="tr-TR" sz="1500" b="1" kern="0" dirty="0">
                <a:solidFill>
                  <a:schemeClr val="tx1">
                    <a:lumMod val="75000"/>
                    <a:lumOff val="25000"/>
                  </a:schemeClr>
                </a:solidFill>
                <a:latin typeface="+mn-lt"/>
              </a:rPr>
              <a:t>’ta iki acil durum ekibi bulunmaktadır; Yeraltı Tahlisiye Ekibi (11 çalışan) ve Yerüstü Maden Kurtarma (MAKUT) Ekibi (11 çalışan),</a:t>
            </a:r>
          </a:p>
          <a:p>
            <a:pPr marL="252000" indent="-252000" algn="just">
              <a:spcBef>
                <a:spcPct val="60000"/>
              </a:spcBef>
              <a:buBlip>
                <a:blip r:embed="rId2"/>
              </a:buBlip>
              <a:defRPr/>
            </a:pPr>
            <a:r>
              <a:rPr lang="tr-TR" sz="1500" b="1" kern="0" dirty="0">
                <a:solidFill>
                  <a:schemeClr val="tx1">
                    <a:lumMod val="75000"/>
                    <a:lumOff val="25000"/>
                  </a:schemeClr>
                </a:solidFill>
                <a:latin typeface="+mn-lt"/>
              </a:rPr>
              <a:t>Çukuralan da bir acil durum ekibi bulunmaktadır; Yeraltı Tahlisiye Ekibi (21 çalışan),</a:t>
            </a:r>
          </a:p>
          <a:p>
            <a:pPr marL="252000" indent="-252000" algn="just">
              <a:spcBef>
                <a:spcPct val="60000"/>
              </a:spcBef>
              <a:buBlip>
                <a:blip r:embed="rId2"/>
              </a:buBlip>
              <a:defRPr/>
            </a:pPr>
            <a:r>
              <a:rPr lang="tr-TR" sz="1500" b="1" kern="0" dirty="0">
                <a:solidFill>
                  <a:schemeClr val="tx1">
                    <a:lumMod val="75000"/>
                    <a:lumOff val="25000"/>
                  </a:schemeClr>
                </a:solidFill>
                <a:latin typeface="+mn-lt"/>
              </a:rPr>
              <a:t>Mastra da iki acil durum ekibi bulunmaktadır; Yeraltı Tahlisye Ekibi (11 çalışan), Yerüstü Maden Kurtarma (MAKUT) Ekibi (2 çalışan), </a:t>
            </a:r>
          </a:p>
          <a:p>
            <a:pPr marL="252000" indent="-252000" algn="just">
              <a:spcBef>
                <a:spcPct val="60000"/>
              </a:spcBef>
              <a:buFontTx/>
              <a:buBlip>
                <a:blip r:embed="rId2"/>
              </a:buBlip>
              <a:defRPr/>
            </a:pPr>
            <a:r>
              <a:rPr lang="tr-TR" sz="1500" b="1" kern="0" dirty="0">
                <a:solidFill>
                  <a:schemeClr val="tx1">
                    <a:lumMod val="75000"/>
                    <a:lumOff val="25000"/>
                  </a:schemeClr>
                </a:solidFill>
                <a:latin typeface="+mn-lt"/>
              </a:rPr>
              <a:t>Kaymaz da bir Yerüstü Maden Kurtarma (MAKUT) Ekibi (14 çalışan),</a:t>
            </a:r>
          </a:p>
          <a:p>
            <a:pPr marL="252000" indent="-252000" algn="just">
              <a:spcBef>
                <a:spcPct val="60000"/>
              </a:spcBef>
              <a:buBlip>
                <a:blip r:embed="rId2"/>
              </a:buBlip>
              <a:defRPr/>
            </a:pPr>
            <a:r>
              <a:rPr lang="tr-TR" sz="1500" b="1" kern="0" dirty="0">
                <a:solidFill>
                  <a:schemeClr val="tx1">
                    <a:lumMod val="75000"/>
                    <a:lumOff val="25000"/>
                  </a:schemeClr>
                </a:solidFill>
                <a:latin typeface="+mn-lt"/>
              </a:rPr>
              <a:t> Himmetdede de bir Yerüstü Maden Kurtarma (MAKUT) Ekibi (17 çalışan) </a:t>
            </a:r>
          </a:p>
        </p:txBody>
      </p:sp>
      <p:sp>
        <p:nvSpPr>
          <p:cNvPr id="6" name="TextBox 3"/>
          <p:cNvSpPr txBox="1">
            <a:spLocks noChangeArrowheads="1"/>
          </p:cNvSpPr>
          <p:nvPr/>
        </p:nvSpPr>
        <p:spPr bwMode="auto">
          <a:xfrm>
            <a:off x="249186" y="247091"/>
            <a:ext cx="6955750"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Sağlık ve Güvenlik Standartları</a:t>
            </a:r>
          </a:p>
        </p:txBody>
      </p:sp>
      <p:pic>
        <p:nvPicPr>
          <p:cNvPr id="49154" name="Picture 2" descr="F:\Fotograflar\2007\Makut\DSC0191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02056" y="1844824"/>
            <a:ext cx="3605760" cy="34827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2"/>
          <p:cNvSpPr>
            <a:spLocks noGrp="1"/>
          </p:cNvSpPr>
          <p:nvPr>
            <p:ph type="sldNum" sz="quarter" idx="12"/>
          </p:nvPr>
        </p:nvSpPr>
        <p:spPr>
          <a:noFill/>
        </p:spPr>
        <p:txBody>
          <a:bodyPr/>
          <a:lstStyle/>
          <a:p>
            <a:fld id="{CCD04743-CD5A-42AB-B978-7257C2107281}" type="slidenum">
              <a:rPr lang="tr-TR" smtClean="0">
                <a:latin typeface="Arial" pitchFamily="34" charset="0"/>
              </a:rPr>
              <a:pPr/>
              <a:t>37</a:t>
            </a:fld>
            <a:endParaRPr lang="tr-TR" smtClean="0">
              <a:latin typeface="Arial" pitchFamily="34" charset="0"/>
            </a:endParaRPr>
          </a:p>
        </p:txBody>
      </p:sp>
      <p:sp>
        <p:nvSpPr>
          <p:cNvPr id="4" name="Rectangle 3"/>
          <p:cNvSpPr txBox="1">
            <a:spLocks noChangeArrowheads="1"/>
          </p:cNvSpPr>
          <p:nvPr/>
        </p:nvSpPr>
        <p:spPr bwMode="auto">
          <a:xfrm>
            <a:off x="249186" y="1196752"/>
            <a:ext cx="4826869" cy="5472608"/>
          </a:xfrm>
          <a:prstGeom prst="rect">
            <a:avLst/>
          </a:prstGeom>
          <a:noFill/>
          <a:ln w="9525">
            <a:noFill/>
            <a:miter lim="800000"/>
            <a:headEnd/>
            <a:tailEnd/>
          </a:ln>
        </p:spPr>
        <p:txBody>
          <a:bodyPr/>
          <a:lstStyle/>
          <a:p>
            <a:pPr algn="just">
              <a:spcBef>
                <a:spcPct val="60000"/>
              </a:spcBef>
              <a:defRPr/>
            </a:pPr>
            <a:r>
              <a:rPr lang="tr-TR" sz="1500" b="1" kern="0" dirty="0" smtClean="0">
                <a:solidFill>
                  <a:schemeClr val="tx1">
                    <a:lumMod val="75000"/>
                    <a:lumOff val="25000"/>
                  </a:schemeClr>
                </a:solidFill>
                <a:latin typeface="+mn-lt"/>
              </a:rPr>
              <a:t>Yeni </a:t>
            </a:r>
            <a:r>
              <a:rPr lang="tr-TR" sz="1500" b="1" kern="0" dirty="0">
                <a:solidFill>
                  <a:schemeClr val="tx1">
                    <a:lumMod val="75000"/>
                    <a:lumOff val="25000"/>
                  </a:schemeClr>
                </a:solidFill>
                <a:latin typeface="+mn-lt"/>
              </a:rPr>
              <a:t>istihdam edilen personele ve İşletmelerimizde belirli süreli çalışma yapacak Müteahhit ve Tedarikçilere İşe giriş İş Güvenliği Eğitimlerinin yanında, çalışma bölgelerine özgün işbaşı eğitimleri verilmektedir.</a:t>
            </a:r>
          </a:p>
          <a:p>
            <a:pPr algn="just">
              <a:spcBef>
                <a:spcPct val="60000"/>
              </a:spcBef>
              <a:defRPr/>
            </a:pPr>
            <a:r>
              <a:rPr lang="tr-TR" sz="1500" b="1" kern="0" dirty="0">
                <a:solidFill>
                  <a:schemeClr val="tx1">
                    <a:lumMod val="75000"/>
                    <a:lumOff val="25000"/>
                  </a:schemeClr>
                </a:solidFill>
                <a:latin typeface="+mn-lt"/>
              </a:rPr>
              <a:t>Aylık İş Sağlığı ve Güvenliği Kurul toplantıları düzenli yapılmaktadır.</a:t>
            </a:r>
          </a:p>
          <a:p>
            <a:pPr algn="just"/>
            <a:endParaRPr lang="tr-TR" sz="1500" b="1" kern="0" dirty="0">
              <a:solidFill>
                <a:schemeClr val="tx1">
                  <a:lumMod val="75000"/>
                  <a:lumOff val="25000"/>
                </a:schemeClr>
              </a:solidFill>
              <a:latin typeface="+mn-lt"/>
            </a:endParaRPr>
          </a:p>
          <a:p>
            <a:pPr algn="just"/>
            <a:r>
              <a:rPr lang="tr-TR" sz="1500" b="1" kern="0" dirty="0">
                <a:solidFill>
                  <a:schemeClr val="tx1">
                    <a:lumMod val="75000"/>
                    <a:lumOff val="25000"/>
                  </a:schemeClr>
                </a:solidFill>
                <a:latin typeface="+mn-lt"/>
              </a:rPr>
              <a:t>Haftalık ve onbeş günlük periyodlarda tüm </a:t>
            </a:r>
            <a:r>
              <a:rPr lang="tr-TR" sz="1500" b="1" kern="0" dirty="0" smtClean="0">
                <a:solidFill>
                  <a:schemeClr val="tx1">
                    <a:lumMod val="75000"/>
                    <a:lumOff val="25000"/>
                  </a:schemeClr>
                </a:solidFill>
                <a:latin typeface="+mn-lt"/>
              </a:rPr>
              <a:t> bölümlerde </a:t>
            </a:r>
            <a:r>
              <a:rPr lang="tr-TR" sz="1500" b="1" kern="0" dirty="0">
                <a:solidFill>
                  <a:schemeClr val="tx1">
                    <a:lumMod val="75000"/>
                    <a:lumOff val="25000"/>
                  </a:schemeClr>
                </a:solidFill>
                <a:latin typeface="+mn-lt"/>
              </a:rPr>
              <a:t>Çalışma Alanı Kontrolleri yapılmaktadır. </a:t>
            </a:r>
            <a:endParaRPr lang="tr-TR" sz="1500" b="1" kern="0" dirty="0" smtClean="0">
              <a:solidFill>
                <a:schemeClr val="tx1">
                  <a:lumMod val="75000"/>
                  <a:lumOff val="25000"/>
                </a:schemeClr>
              </a:solidFill>
              <a:latin typeface="+mn-lt"/>
            </a:endParaRPr>
          </a:p>
          <a:p>
            <a:pPr algn="just"/>
            <a:endParaRPr lang="tr-TR" sz="1500" b="1" kern="0" dirty="0">
              <a:solidFill>
                <a:schemeClr val="tx1">
                  <a:lumMod val="75000"/>
                  <a:lumOff val="25000"/>
                </a:schemeClr>
              </a:solidFill>
              <a:latin typeface="+mn-lt"/>
            </a:endParaRPr>
          </a:p>
          <a:p>
            <a:pPr algn="just"/>
            <a:r>
              <a:rPr lang="tr-TR" sz="1500" b="1" kern="0" dirty="0">
                <a:solidFill>
                  <a:schemeClr val="tx1">
                    <a:lumMod val="75000"/>
                    <a:lumOff val="25000"/>
                  </a:schemeClr>
                </a:solidFill>
                <a:latin typeface="+mn-lt"/>
              </a:rPr>
              <a:t>Günlük ve vardiyalı çalışmalarda vardiya öncesi iş güvenliği toplantıları, </a:t>
            </a:r>
            <a:endParaRPr lang="tr-TR" sz="1500" b="1" kern="0" dirty="0" smtClean="0">
              <a:solidFill>
                <a:schemeClr val="tx1">
                  <a:lumMod val="75000"/>
                  <a:lumOff val="25000"/>
                </a:schemeClr>
              </a:solidFill>
              <a:latin typeface="+mn-lt"/>
            </a:endParaRPr>
          </a:p>
          <a:p>
            <a:pPr algn="just"/>
            <a:endParaRPr lang="tr-TR" sz="1500" b="1" kern="0" dirty="0">
              <a:solidFill>
                <a:schemeClr val="tx1">
                  <a:lumMod val="75000"/>
                  <a:lumOff val="25000"/>
                </a:schemeClr>
              </a:solidFill>
              <a:latin typeface="+mn-lt"/>
            </a:endParaRPr>
          </a:p>
          <a:p>
            <a:pPr algn="just"/>
            <a:r>
              <a:rPr lang="tr-TR" sz="1500" b="1" kern="0" dirty="0">
                <a:solidFill>
                  <a:schemeClr val="tx1">
                    <a:lumMod val="75000"/>
                    <a:lumOff val="25000"/>
                  </a:schemeClr>
                </a:solidFill>
                <a:latin typeface="+mn-lt"/>
              </a:rPr>
              <a:t>Haftalık tüm bölümlerde toolbox toplantıları yapılmaktadır. </a:t>
            </a:r>
          </a:p>
          <a:p>
            <a:pPr algn="just"/>
            <a:endParaRPr lang="tr-TR" sz="1500" b="1" kern="0" dirty="0">
              <a:solidFill>
                <a:schemeClr val="tx1">
                  <a:lumMod val="75000"/>
                  <a:lumOff val="25000"/>
                </a:schemeClr>
              </a:solidFill>
              <a:latin typeface="+mn-lt"/>
            </a:endParaRPr>
          </a:p>
          <a:p>
            <a:pPr algn="just"/>
            <a:r>
              <a:rPr lang="tr-TR" sz="1500" b="1" kern="0" dirty="0">
                <a:solidFill>
                  <a:schemeClr val="tx1">
                    <a:lumMod val="75000"/>
                    <a:lumOff val="25000"/>
                  </a:schemeClr>
                </a:solidFill>
                <a:latin typeface="+mn-lt"/>
              </a:rPr>
              <a:t>Ovacık’ta revir ve bir ambulansa ek olarak tam zamanlı doktor, Çukuralan da revir ve bir Ambulans, Mastra’da revir ve bir ambulans, Kaymaz da revir ve bir ambulans, Himmetdede de revir ve bir ambulans bulunmaktadır</a:t>
            </a:r>
            <a:r>
              <a:rPr lang="tr-TR" sz="1500" b="1" kern="0" dirty="0" smtClean="0">
                <a:solidFill>
                  <a:schemeClr val="tx1">
                    <a:lumMod val="75000"/>
                    <a:lumOff val="25000"/>
                  </a:schemeClr>
                </a:solidFill>
                <a:latin typeface="+mn-lt"/>
              </a:rPr>
              <a:t>.</a:t>
            </a:r>
            <a:endParaRPr lang="tr-TR" sz="1500" b="1" kern="0" dirty="0">
              <a:solidFill>
                <a:schemeClr val="tx1">
                  <a:lumMod val="75000"/>
                  <a:lumOff val="25000"/>
                </a:schemeClr>
              </a:solidFill>
              <a:latin typeface="+mn-lt"/>
            </a:endParaRPr>
          </a:p>
        </p:txBody>
      </p:sp>
      <p:sp>
        <p:nvSpPr>
          <p:cNvPr id="6" name="TextBox 3"/>
          <p:cNvSpPr txBox="1">
            <a:spLocks noChangeArrowheads="1"/>
          </p:cNvSpPr>
          <p:nvPr/>
        </p:nvSpPr>
        <p:spPr bwMode="auto">
          <a:xfrm>
            <a:off x="249186" y="247091"/>
            <a:ext cx="6955750"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Sağlık ve Güvenlik Standartları</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20073" y="1988840"/>
            <a:ext cx="3923927" cy="3528392"/>
          </a:xfrm>
          <a:prstGeom prst="rect">
            <a:avLst/>
          </a:prstGeom>
        </p:spPr>
      </p:pic>
    </p:spTree>
    <p:extLst>
      <p:ext uri="{BB962C8B-B14F-4D97-AF65-F5344CB8AC3E}">
        <p14:creationId xmlns:p14="http://schemas.microsoft.com/office/powerpoint/2010/main" val="2568265946"/>
      </p:ext>
    </p:extLst>
  </p:cSld>
  <p:clrMapOvr>
    <a:masterClrMapping/>
  </p:clrMapOvr>
  <p:transition spd="med">
    <p:strip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5).jpg"/>
          <p:cNvPicPr>
            <a:picLocks noChangeAspect="1"/>
          </p:cNvPicPr>
          <p:nvPr/>
        </p:nvPicPr>
        <p:blipFill>
          <a:blip r:embed="rId2" cstate="print"/>
          <a:stretch>
            <a:fillRect/>
          </a:stretch>
        </p:blipFill>
        <p:spPr>
          <a:xfrm>
            <a:off x="86421" y="0"/>
            <a:ext cx="9160612" cy="6215082"/>
          </a:xfrm>
          <a:prstGeom prst="rect">
            <a:avLst/>
          </a:prstGeom>
        </p:spPr>
      </p:pic>
      <p:pic>
        <p:nvPicPr>
          <p:cNvPr id="6" name="Resim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57661" cy="6858000"/>
          </a:xfrm>
          <a:prstGeom prst="rect">
            <a:avLst/>
          </a:prstGeom>
        </p:spPr>
      </p:pic>
      <p:sp>
        <p:nvSpPr>
          <p:cNvPr id="5" name="TextBox 4"/>
          <p:cNvSpPr txBox="1"/>
          <p:nvPr/>
        </p:nvSpPr>
        <p:spPr>
          <a:xfrm>
            <a:off x="214282" y="500042"/>
            <a:ext cx="3801041" cy="923330"/>
          </a:xfrm>
          <a:prstGeom prst="rect">
            <a:avLst/>
          </a:prstGeom>
          <a:noFill/>
        </p:spPr>
        <p:txBody>
          <a:bodyPr wrap="none">
            <a:spAutoFit/>
          </a:bodyPr>
          <a:lstStyle/>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Genel Bilgi</a:t>
            </a:r>
            <a:endParaRPr lang="tr-TR" sz="5400" b="1" dirty="0">
              <a:solidFill>
                <a:schemeClr val="tx1">
                  <a:lumMod val="85000"/>
                  <a:lumOff val="15000"/>
                </a:schemeClr>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866440129"/>
      </p:ext>
    </p:extLst>
  </p:cSld>
  <p:clrMapOvr>
    <a:masterClrMapping/>
  </p:clrMapOvr>
  <p:transition spd="med">
    <p:strip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icture 18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6667483" y="1357298"/>
            <a:ext cx="2476517" cy="1857388"/>
          </a:xfrm>
          <a:prstGeom prst="rect">
            <a:avLst/>
          </a:prstGeom>
          <a:noFill/>
          <a:ln w="9525">
            <a:noFill/>
            <a:miter lim="800000"/>
            <a:headEnd/>
            <a:tailEnd/>
          </a:ln>
        </p:spPr>
      </p:pic>
      <p:sp>
        <p:nvSpPr>
          <p:cNvPr id="3" name="Content Placeholder 2"/>
          <p:cNvSpPr>
            <a:spLocks noGrp="1"/>
          </p:cNvSpPr>
          <p:nvPr>
            <p:ph idx="1"/>
          </p:nvPr>
        </p:nvSpPr>
        <p:spPr>
          <a:xfrm>
            <a:off x="0" y="1124744"/>
            <a:ext cx="6715140" cy="5733256"/>
          </a:xfrm>
        </p:spPr>
        <p:txBody>
          <a:bodyPr/>
          <a:lstStyle/>
          <a:p>
            <a:pPr>
              <a:spcAft>
                <a:spcPts val="600"/>
              </a:spcAft>
            </a:pPr>
            <a:r>
              <a:rPr lang="tr-TR" sz="1700" b="1" dirty="0" smtClean="0">
                <a:solidFill>
                  <a:schemeClr val="tx1">
                    <a:lumMod val="75000"/>
                    <a:lumOff val="25000"/>
                  </a:schemeClr>
                </a:solidFill>
              </a:rPr>
              <a:t>Bakır, demir, kömür nasıl aranırsa, altın madeni de benzer yöntemlerle aranır.</a:t>
            </a:r>
          </a:p>
          <a:p>
            <a:pPr>
              <a:spcAft>
                <a:spcPts val="600"/>
              </a:spcAft>
            </a:pPr>
            <a:r>
              <a:rPr lang="tr-TR" sz="1700" b="1" dirty="0" smtClean="0">
                <a:solidFill>
                  <a:schemeClr val="tx1">
                    <a:lumMod val="75000"/>
                    <a:lumOff val="25000"/>
                  </a:schemeClr>
                </a:solidFill>
              </a:rPr>
              <a:t>Maden aramacılığında öncelikle jeolojik ve uzaktan algılama verileri kullanılarak arama yapılacak hedef alanlar belirlenir.</a:t>
            </a:r>
          </a:p>
          <a:p>
            <a:pPr>
              <a:spcAft>
                <a:spcPts val="600"/>
              </a:spcAft>
            </a:pPr>
            <a:r>
              <a:rPr lang="tr-TR" sz="1700" b="1" dirty="0" smtClean="0">
                <a:solidFill>
                  <a:schemeClr val="tx1">
                    <a:lumMod val="75000"/>
                    <a:lumOff val="25000"/>
                  </a:schemeClr>
                </a:solidFill>
              </a:rPr>
              <a:t>Seçilen alanlarda jeokimyasal örneklemeler, dere kumları, toprak, kaya örnekleri alınarak kimyasal analizler için laboratuvarlara gönderilirler. Analizler sonucu alınan örneklerde altın tespit edilmişse bu yerlerde sondajlar yapılarak maden yatağına ilişkin bilgiler (büyüklüğü, şekli ve kalitesi) ortaya çıkarılır.</a:t>
            </a:r>
          </a:p>
          <a:p>
            <a:pPr>
              <a:spcAft>
                <a:spcPts val="600"/>
              </a:spcAft>
            </a:pPr>
            <a:r>
              <a:rPr lang="tr-TR" sz="1700" b="1" dirty="0" smtClean="0">
                <a:solidFill>
                  <a:schemeClr val="tx1">
                    <a:lumMod val="75000"/>
                    <a:lumOff val="25000"/>
                  </a:schemeClr>
                </a:solidFill>
              </a:rPr>
              <a:t>Sondaj çalışmalarında kil ve bazen gerektiğinde kile karıştırılan selülozlar dışında hiçbir kimyasal madde kullanılmamaktadır. </a:t>
            </a:r>
          </a:p>
          <a:p>
            <a:pPr>
              <a:spcAft>
                <a:spcPts val="600"/>
              </a:spcAft>
            </a:pPr>
            <a:r>
              <a:rPr lang="tr-TR" sz="1700" b="1" dirty="0" smtClean="0">
                <a:solidFill>
                  <a:srgbClr val="C00000"/>
                </a:solidFill>
              </a:rPr>
              <a:t>Altın arama sürecinde hiçbir şekilde siyanür kullanılmamaktadır.</a:t>
            </a:r>
          </a:p>
          <a:p>
            <a:pPr>
              <a:spcAft>
                <a:spcPts val="600"/>
              </a:spcAft>
            </a:pPr>
            <a:r>
              <a:rPr lang="tr-TR" sz="1700" b="1" dirty="0" smtClean="0">
                <a:solidFill>
                  <a:schemeClr val="tx1">
                    <a:lumMod val="75000"/>
                    <a:lumOff val="25000"/>
                  </a:schemeClr>
                </a:solidFill>
              </a:rPr>
              <a:t>Siyanür altının üretim aşamasında kullanılmaktadır.</a:t>
            </a:r>
          </a:p>
          <a:p>
            <a:pPr>
              <a:buNone/>
            </a:pPr>
            <a:endParaRPr lang="tr-TR" sz="1100" b="1" i="1" dirty="0" smtClean="0">
              <a:solidFill>
                <a:schemeClr val="tx1">
                  <a:lumMod val="75000"/>
                  <a:lumOff val="25000"/>
                </a:schemeClr>
              </a:solidFill>
            </a:endParaRPr>
          </a:p>
          <a:p>
            <a:pPr>
              <a:buNone/>
            </a:pPr>
            <a:r>
              <a:rPr lang="tr-TR" sz="1000" b="1" i="1" u="sng" dirty="0" smtClean="0">
                <a:solidFill>
                  <a:schemeClr val="tx1">
                    <a:lumMod val="75000"/>
                    <a:lumOff val="25000"/>
                  </a:schemeClr>
                </a:solidFill>
              </a:rPr>
              <a:t>Kaynak: </a:t>
            </a:r>
          </a:p>
          <a:p>
            <a:pPr>
              <a:buNone/>
            </a:pPr>
            <a:r>
              <a:rPr lang="tr-TR" sz="1000" b="1" i="1" dirty="0" smtClean="0">
                <a:solidFill>
                  <a:schemeClr val="tx1">
                    <a:lumMod val="75000"/>
                    <a:lumOff val="25000"/>
                  </a:schemeClr>
                </a:solidFill>
              </a:rPr>
              <a:t>Madencilik Sektörü ve Türkiye’de Altın madenciliği – Altın Madencileri Derneği – Temmuz 2008</a:t>
            </a:r>
          </a:p>
          <a:p>
            <a:endParaRPr lang="tr-TR" sz="2000" b="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39</a:t>
            </a:fld>
            <a:endParaRPr lang="tr-TR" dirty="0"/>
          </a:p>
        </p:txBody>
      </p:sp>
      <p:sp>
        <p:nvSpPr>
          <p:cNvPr id="5" name="TextBox 3"/>
          <p:cNvSpPr txBox="1">
            <a:spLocks noChangeArrowheads="1"/>
          </p:cNvSpPr>
          <p:nvPr/>
        </p:nvSpPr>
        <p:spPr bwMode="auto">
          <a:xfrm>
            <a:off x="142844" y="247091"/>
            <a:ext cx="4194290"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Altın Nasıl Aranır?</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pic>
        <p:nvPicPr>
          <p:cNvPr id="6" name="Content Placeholder 3" descr="2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685337" y="4286256"/>
            <a:ext cx="2458663" cy="1844824"/>
          </a:xfrm>
          <a:prstGeom prst="rect">
            <a:avLst/>
          </a:prstGeom>
          <a:noFill/>
          <a:ln w="9525">
            <a:noFill/>
            <a:miter lim="800000"/>
            <a:headEnd/>
            <a:tailEnd/>
          </a:ln>
        </p:spPr>
      </p:pic>
    </p:spTree>
  </p:cSld>
  <p:clrMapOvr>
    <a:masterClrMapping/>
  </p:clrMapOvr>
  <p:transition spd="med">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6" descr="11-1.jpg"/>
          <p:cNvPicPr>
            <a:picLocks noChangeAspect="1"/>
          </p:cNvPicPr>
          <p:nvPr/>
        </p:nvPicPr>
        <p:blipFill>
          <a:blip r:embed="rId3" cstate="print"/>
          <a:srcRect/>
          <a:stretch>
            <a:fillRect/>
          </a:stretch>
        </p:blipFill>
        <p:spPr bwMode="auto">
          <a:xfrm>
            <a:off x="357188" y="0"/>
            <a:ext cx="8929687" cy="6719888"/>
          </a:xfrm>
          <a:prstGeom prst="rect">
            <a:avLst/>
          </a:prstGeom>
          <a:noFill/>
          <a:ln w="9525">
            <a:noFill/>
            <a:miter lim="800000"/>
            <a:headEnd/>
            <a:tailEnd/>
          </a:ln>
        </p:spPr>
      </p:pic>
      <p:pic>
        <p:nvPicPr>
          <p:cNvPr id="6" name="Resim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9286874" cy="6858000"/>
          </a:xfrm>
          <a:prstGeom prst="rect">
            <a:avLst/>
          </a:prstGeom>
        </p:spPr>
      </p:pic>
      <p:sp>
        <p:nvSpPr>
          <p:cNvPr id="8" name="TextBox 7"/>
          <p:cNvSpPr txBox="1"/>
          <p:nvPr/>
        </p:nvSpPr>
        <p:spPr>
          <a:xfrm>
            <a:off x="214282" y="357166"/>
            <a:ext cx="4160050" cy="1785950"/>
          </a:xfrm>
          <a:prstGeom prst="rect">
            <a:avLst/>
          </a:prstGeom>
          <a:noFill/>
        </p:spPr>
        <p:txBody>
          <a:bodyPr wrap="square">
            <a:spAutoFit/>
          </a:bodyPr>
          <a:lstStyle/>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Ovacık Altın</a:t>
            </a:r>
          </a:p>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Madeni</a:t>
            </a:r>
            <a:endParaRPr lang="tr-TR" sz="5400" b="1" dirty="0">
              <a:solidFill>
                <a:schemeClr val="tx1">
                  <a:lumMod val="85000"/>
                  <a:lumOff val="15000"/>
                </a:schemeClr>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948827582"/>
      </p:ext>
    </p:extLst>
  </p:cSld>
  <p:clrMapOvr>
    <a:masterClrMapping/>
  </p:clrMapOvr>
  <p:transition spd="med">
    <p:strip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40</a:t>
            </a:fld>
            <a:endParaRPr lang="tr-TR"/>
          </a:p>
        </p:txBody>
      </p:sp>
      <p:sp>
        <p:nvSpPr>
          <p:cNvPr id="5" name="Text Box 6"/>
          <p:cNvSpPr txBox="1">
            <a:spLocks noChangeArrowheads="1"/>
          </p:cNvSpPr>
          <p:nvPr/>
        </p:nvSpPr>
        <p:spPr bwMode="auto">
          <a:xfrm>
            <a:off x="147101" y="1272981"/>
            <a:ext cx="8958262" cy="1096954"/>
          </a:xfrm>
          <a:prstGeom prst="rect">
            <a:avLst/>
          </a:prstGeom>
          <a:solidFill>
            <a:srgbClr val="FFFFE1"/>
          </a:solidFill>
          <a:ln w="57150" cmpd="thickThin">
            <a:solidFill>
              <a:srgbClr val="996600"/>
            </a:solidFill>
            <a:miter lim="800000"/>
            <a:headEnd/>
            <a:tailEnd/>
          </a:ln>
          <a:effectLst>
            <a:outerShdw dist="35921" dir="2700000" algn="ctr" rotWithShape="0">
              <a:schemeClr val="tx1"/>
            </a:outerShdw>
          </a:effectLst>
        </p:spPr>
        <p:txBody>
          <a:bodyPr/>
          <a:lstStyle/>
          <a:p>
            <a:pPr algn="l" eaLnBrk="0" hangingPunct="0">
              <a:spcBef>
                <a:spcPts val="600"/>
              </a:spcBef>
              <a:defRPr/>
            </a:pPr>
            <a:r>
              <a:rPr lang="tr-TR" sz="2000" b="1" dirty="0">
                <a:latin typeface="Arial" charset="0"/>
              </a:rPr>
              <a:t>Cevher içerisinden altının alınmasında uygulanan yöntemler isteğe bağlı değildir. Altın tanelerinin boyutuna ve cevherin özelliklerine bağlı olarak dünya altın madenciliğinde başlıca 3 yöntem kullanılmaktadır.</a:t>
            </a:r>
          </a:p>
        </p:txBody>
      </p:sp>
      <p:sp>
        <p:nvSpPr>
          <p:cNvPr id="6" name="Text Box 7"/>
          <p:cNvSpPr txBox="1">
            <a:spLocks noChangeArrowheads="1"/>
          </p:cNvSpPr>
          <p:nvPr/>
        </p:nvSpPr>
        <p:spPr bwMode="auto">
          <a:xfrm>
            <a:off x="467544" y="6357958"/>
            <a:ext cx="3357554" cy="295298"/>
          </a:xfrm>
          <a:prstGeom prst="rect">
            <a:avLst/>
          </a:prstGeom>
          <a:solidFill>
            <a:srgbClr val="FFFFFF"/>
          </a:solidFill>
          <a:ln w="9525">
            <a:noFill/>
            <a:miter lim="800000"/>
            <a:headEnd/>
            <a:tailEnd/>
          </a:ln>
        </p:spPr>
        <p:txBody>
          <a:bodyPr/>
          <a:lstStyle/>
          <a:p>
            <a:pPr eaLnBrk="0" hangingPunct="0"/>
            <a:r>
              <a:rPr lang="en-US" sz="1200" b="1" i="1" dirty="0" err="1">
                <a:latin typeface="Times New Roman" pitchFamily="18" charset="0"/>
              </a:rPr>
              <a:t>Referans</a:t>
            </a:r>
            <a:r>
              <a:rPr lang="en-US" sz="1200" b="1" i="1" dirty="0">
                <a:latin typeface="Times New Roman" pitchFamily="18" charset="0"/>
              </a:rPr>
              <a:t>: </a:t>
            </a:r>
            <a:r>
              <a:rPr lang="en-US" sz="1200" i="1" dirty="0">
                <a:latin typeface="Times New Roman" pitchFamily="18" charset="0"/>
              </a:rPr>
              <a:t>The Chemistry of Gold Extraction, </a:t>
            </a:r>
            <a:r>
              <a:rPr lang="tr-TR" sz="1200" i="1" dirty="0">
                <a:latin typeface="Times New Roman" pitchFamily="18" charset="0"/>
              </a:rPr>
              <a:t>2007</a:t>
            </a:r>
            <a:endParaRPr lang="en-US" sz="1200" i="1" dirty="0">
              <a:latin typeface="Times New Roman" pitchFamily="18" charset="0"/>
            </a:endParaRPr>
          </a:p>
        </p:txBody>
      </p:sp>
      <p:graphicFrame>
        <p:nvGraphicFramePr>
          <p:cNvPr id="11" name="Object 8"/>
          <p:cNvGraphicFramePr>
            <a:graphicFrameLocks noChangeAspect="1"/>
          </p:cNvGraphicFramePr>
          <p:nvPr>
            <p:extLst>
              <p:ext uri="{D42A27DB-BD31-4B8C-83A1-F6EECF244321}">
                <p14:modId xmlns:p14="http://schemas.microsoft.com/office/powerpoint/2010/main" val="993295490"/>
              </p:ext>
            </p:extLst>
          </p:nvPr>
        </p:nvGraphicFramePr>
        <p:xfrm>
          <a:off x="147101" y="2384636"/>
          <a:ext cx="5743977" cy="39733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9"/>
          <p:cNvSpPr txBox="1">
            <a:spLocks noChangeArrowheads="1"/>
          </p:cNvSpPr>
          <p:nvPr/>
        </p:nvSpPr>
        <p:spPr bwMode="auto">
          <a:xfrm>
            <a:off x="5290628" y="3857628"/>
            <a:ext cx="3243263" cy="396875"/>
          </a:xfrm>
          <a:prstGeom prst="rect">
            <a:avLst/>
          </a:prstGeom>
          <a:noFill/>
          <a:ln w="9525">
            <a:noFill/>
            <a:miter lim="800000"/>
            <a:headEnd/>
            <a:tailEnd/>
          </a:ln>
        </p:spPr>
        <p:txBody>
          <a:bodyPr>
            <a:spAutoFit/>
          </a:bodyPr>
          <a:lstStyle/>
          <a:p>
            <a:pPr algn="l">
              <a:spcBef>
                <a:spcPct val="50000"/>
              </a:spcBef>
            </a:pPr>
            <a:r>
              <a:rPr lang="tr-TR" sz="2000" dirty="0">
                <a:solidFill>
                  <a:schemeClr val="tx1">
                    <a:lumMod val="75000"/>
                    <a:lumOff val="25000"/>
                  </a:schemeClr>
                </a:solidFill>
                <a:latin typeface="Times New Roman" pitchFamily="18" charset="0"/>
              </a:rPr>
              <a:t>(</a:t>
            </a:r>
            <a:r>
              <a:rPr lang="en-AU" sz="2000" dirty="0" err="1">
                <a:solidFill>
                  <a:schemeClr val="tx1">
                    <a:lumMod val="75000"/>
                    <a:lumOff val="25000"/>
                  </a:schemeClr>
                </a:solidFill>
                <a:latin typeface="Times New Roman" pitchFamily="18" charset="0"/>
              </a:rPr>
              <a:t>Altın</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tanesi</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serbest</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ve</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iri</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ise</a:t>
            </a:r>
            <a:r>
              <a:rPr lang="tr-TR" sz="2000" dirty="0">
                <a:solidFill>
                  <a:schemeClr val="tx1">
                    <a:lumMod val="75000"/>
                    <a:lumOff val="25000"/>
                  </a:schemeClr>
                </a:solidFill>
                <a:latin typeface="Times New Roman" pitchFamily="18" charset="0"/>
              </a:rPr>
              <a:t>)</a:t>
            </a:r>
            <a:endParaRPr lang="en-AU" sz="2000" dirty="0">
              <a:solidFill>
                <a:schemeClr val="tx1">
                  <a:lumMod val="75000"/>
                  <a:lumOff val="25000"/>
                </a:schemeClr>
              </a:solidFill>
              <a:latin typeface="Times New Roman" pitchFamily="18" charset="0"/>
            </a:endParaRPr>
          </a:p>
        </p:txBody>
      </p:sp>
      <p:sp>
        <p:nvSpPr>
          <p:cNvPr id="9" name="Text Box 10"/>
          <p:cNvSpPr txBox="1">
            <a:spLocks noChangeArrowheads="1"/>
          </p:cNvSpPr>
          <p:nvPr/>
        </p:nvSpPr>
        <p:spPr bwMode="auto">
          <a:xfrm>
            <a:off x="5286380" y="4429132"/>
            <a:ext cx="3243263" cy="396875"/>
          </a:xfrm>
          <a:prstGeom prst="rect">
            <a:avLst/>
          </a:prstGeom>
          <a:noFill/>
          <a:ln w="9525">
            <a:noFill/>
            <a:miter lim="800000"/>
            <a:headEnd/>
            <a:tailEnd/>
          </a:ln>
        </p:spPr>
        <p:txBody>
          <a:bodyPr>
            <a:spAutoFit/>
          </a:bodyPr>
          <a:lstStyle/>
          <a:p>
            <a:pPr algn="l">
              <a:spcBef>
                <a:spcPct val="50000"/>
              </a:spcBef>
            </a:pPr>
            <a:r>
              <a:rPr lang="tr-TR" sz="2000" dirty="0">
                <a:solidFill>
                  <a:schemeClr val="tx1">
                    <a:lumMod val="75000"/>
                    <a:lumOff val="25000"/>
                  </a:schemeClr>
                </a:solidFill>
                <a:latin typeface="Times New Roman" pitchFamily="18" charset="0"/>
              </a:rPr>
              <a:t>(</a:t>
            </a:r>
            <a:r>
              <a:rPr lang="en-AU" sz="2000" dirty="0" err="1">
                <a:solidFill>
                  <a:schemeClr val="tx1">
                    <a:lumMod val="75000"/>
                    <a:lumOff val="25000"/>
                  </a:schemeClr>
                </a:solidFill>
                <a:latin typeface="Times New Roman" pitchFamily="18" charset="0"/>
              </a:rPr>
              <a:t>Cevher</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bakır</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ve</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piritli</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ise</a:t>
            </a:r>
            <a:r>
              <a:rPr lang="tr-TR" sz="2000" dirty="0">
                <a:solidFill>
                  <a:schemeClr val="tx1">
                    <a:lumMod val="75000"/>
                    <a:lumOff val="25000"/>
                  </a:schemeClr>
                </a:solidFill>
                <a:latin typeface="Times New Roman" pitchFamily="18" charset="0"/>
              </a:rPr>
              <a:t>)</a:t>
            </a:r>
            <a:endParaRPr lang="en-AU" sz="2000" dirty="0">
              <a:solidFill>
                <a:schemeClr val="tx1">
                  <a:lumMod val="75000"/>
                  <a:lumOff val="25000"/>
                </a:schemeClr>
              </a:solidFill>
              <a:latin typeface="Times New Roman" pitchFamily="18" charset="0"/>
            </a:endParaRPr>
          </a:p>
        </p:txBody>
      </p:sp>
      <p:sp>
        <p:nvSpPr>
          <p:cNvPr id="10" name="Text Box 11"/>
          <p:cNvSpPr txBox="1">
            <a:spLocks noChangeArrowheads="1"/>
          </p:cNvSpPr>
          <p:nvPr/>
        </p:nvSpPr>
        <p:spPr bwMode="auto">
          <a:xfrm>
            <a:off x="5286381" y="5072074"/>
            <a:ext cx="3071834" cy="707886"/>
          </a:xfrm>
          <a:prstGeom prst="rect">
            <a:avLst/>
          </a:prstGeom>
          <a:noFill/>
          <a:ln w="9525">
            <a:noFill/>
            <a:miter lim="800000"/>
            <a:headEnd/>
            <a:tailEnd/>
          </a:ln>
        </p:spPr>
        <p:txBody>
          <a:bodyPr wrap="square">
            <a:spAutoFit/>
          </a:bodyPr>
          <a:lstStyle/>
          <a:p>
            <a:pPr algn="l">
              <a:spcBef>
                <a:spcPct val="50000"/>
              </a:spcBef>
            </a:pPr>
            <a:r>
              <a:rPr lang="tr-TR" sz="2000" dirty="0">
                <a:solidFill>
                  <a:schemeClr val="tx1">
                    <a:lumMod val="75000"/>
                    <a:lumOff val="25000"/>
                  </a:schemeClr>
                </a:solidFill>
                <a:latin typeface="Times New Roman" pitchFamily="18" charset="0"/>
              </a:rPr>
              <a:t>(</a:t>
            </a:r>
            <a:r>
              <a:rPr lang="en-AU" sz="2000" dirty="0" err="1">
                <a:solidFill>
                  <a:schemeClr val="tx1">
                    <a:lumMod val="75000"/>
                    <a:lumOff val="25000"/>
                  </a:schemeClr>
                </a:solidFill>
                <a:latin typeface="Times New Roman" pitchFamily="18" charset="0"/>
              </a:rPr>
              <a:t>Altın</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tanesi</a:t>
            </a:r>
            <a:r>
              <a:rPr lang="en-AU" sz="2000" dirty="0">
                <a:solidFill>
                  <a:schemeClr val="tx1">
                    <a:lumMod val="75000"/>
                    <a:lumOff val="25000"/>
                  </a:schemeClr>
                </a:solidFill>
                <a:latin typeface="Times New Roman" pitchFamily="18" charset="0"/>
              </a:rPr>
              <a:t> 10 </a:t>
            </a:r>
            <a:r>
              <a:rPr lang="en-AU" sz="2000" dirty="0" err="1">
                <a:solidFill>
                  <a:schemeClr val="tx1">
                    <a:lumMod val="75000"/>
                    <a:lumOff val="25000"/>
                  </a:schemeClr>
                </a:solidFill>
                <a:latin typeface="Times New Roman" pitchFamily="18" charset="0"/>
              </a:rPr>
              <a:t>mikrondan</a:t>
            </a:r>
            <a:r>
              <a:rPr lang="tr-TR" sz="2000" dirty="0">
                <a:solidFill>
                  <a:schemeClr val="tx1">
                    <a:lumMod val="75000"/>
                    <a:lumOff val="25000"/>
                  </a:schemeClr>
                </a:solidFill>
                <a:latin typeface="Times New Roman" pitchFamily="18" charset="0"/>
              </a:rPr>
              <a:t> </a:t>
            </a:r>
            <a:r>
              <a:rPr lang="en-AU" sz="2000" dirty="0">
                <a:solidFill>
                  <a:schemeClr val="tx1">
                    <a:lumMod val="75000"/>
                    <a:lumOff val="25000"/>
                  </a:schemeClr>
                </a:solidFill>
                <a:latin typeface="Times New Roman" pitchFamily="18" charset="0"/>
              </a:rPr>
              <a:t> </a:t>
            </a:r>
            <a:r>
              <a:rPr lang="tr-TR" sz="2000" dirty="0" smtClean="0">
                <a:solidFill>
                  <a:schemeClr val="tx1">
                    <a:lumMod val="75000"/>
                    <a:lumOff val="25000"/>
                  </a:schemeClr>
                </a:solidFill>
                <a:latin typeface="Times New Roman" pitchFamily="18" charset="0"/>
              </a:rPr>
              <a:t>(</a:t>
            </a:r>
            <a:r>
              <a:rPr lang="tr-TR" sz="2000" dirty="0">
                <a:solidFill>
                  <a:schemeClr val="tx1">
                    <a:lumMod val="75000"/>
                    <a:lumOff val="25000"/>
                  </a:schemeClr>
                </a:solidFill>
                <a:latin typeface="Times New Roman" pitchFamily="18" charset="0"/>
              </a:rPr>
              <a:t>0,01 mm) </a:t>
            </a:r>
            <a:r>
              <a:rPr lang="en-AU" sz="2000" dirty="0" err="1">
                <a:solidFill>
                  <a:schemeClr val="tx1">
                    <a:lumMod val="75000"/>
                    <a:lumOff val="25000"/>
                  </a:schemeClr>
                </a:solidFill>
                <a:latin typeface="Times New Roman" pitchFamily="18" charset="0"/>
              </a:rPr>
              <a:t>küçük</a:t>
            </a:r>
            <a:r>
              <a:rPr lang="en-AU" sz="2000" dirty="0">
                <a:solidFill>
                  <a:schemeClr val="tx1">
                    <a:lumMod val="75000"/>
                    <a:lumOff val="25000"/>
                  </a:schemeClr>
                </a:solidFill>
                <a:latin typeface="Times New Roman" pitchFamily="18" charset="0"/>
              </a:rPr>
              <a:t>  </a:t>
            </a:r>
            <a:r>
              <a:rPr lang="en-AU" sz="2000" dirty="0" err="1">
                <a:solidFill>
                  <a:schemeClr val="tx1">
                    <a:lumMod val="75000"/>
                    <a:lumOff val="25000"/>
                  </a:schemeClr>
                </a:solidFill>
                <a:latin typeface="Times New Roman" pitchFamily="18" charset="0"/>
              </a:rPr>
              <a:t>ise</a:t>
            </a:r>
            <a:r>
              <a:rPr lang="tr-TR" sz="2000" dirty="0">
                <a:solidFill>
                  <a:schemeClr val="tx1">
                    <a:lumMod val="75000"/>
                    <a:lumOff val="25000"/>
                  </a:schemeClr>
                </a:solidFill>
                <a:latin typeface="Times New Roman" pitchFamily="18" charset="0"/>
              </a:rPr>
              <a:t>)</a:t>
            </a:r>
            <a:endParaRPr lang="en-AU" sz="2000" dirty="0">
              <a:solidFill>
                <a:schemeClr val="tx1">
                  <a:lumMod val="75000"/>
                  <a:lumOff val="25000"/>
                </a:schemeClr>
              </a:solidFill>
              <a:latin typeface="Times New Roman" pitchFamily="18" charset="0"/>
            </a:endParaRPr>
          </a:p>
        </p:txBody>
      </p:sp>
      <p:sp>
        <p:nvSpPr>
          <p:cNvPr id="12" name="TextBox 3"/>
          <p:cNvSpPr txBox="1">
            <a:spLocks noChangeArrowheads="1"/>
          </p:cNvSpPr>
          <p:nvPr/>
        </p:nvSpPr>
        <p:spPr bwMode="auto">
          <a:xfrm>
            <a:off x="7140" y="428604"/>
            <a:ext cx="7997382" cy="461665"/>
          </a:xfrm>
          <a:prstGeom prst="rect">
            <a:avLst/>
          </a:prstGeom>
          <a:noFill/>
          <a:ln w="9525">
            <a:noFill/>
            <a:miter lim="800000"/>
            <a:headEnd/>
            <a:tailEnd/>
          </a:ln>
        </p:spPr>
        <p:txBody>
          <a:bodyPr wrap="none">
            <a:spAutoFit/>
          </a:bodyPr>
          <a:lstStyle/>
          <a:p>
            <a:pPr>
              <a:defRPr/>
            </a:pPr>
            <a:r>
              <a:rPr lang="tr-TR" sz="2400" b="1" dirty="0" smtClean="0">
                <a:solidFill>
                  <a:schemeClr val="tx1">
                    <a:lumMod val="85000"/>
                    <a:lumOff val="15000"/>
                  </a:schemeClr>
                </a:solidFill>
                <a:effectLst>
                  <a:outerShdw blurRad="38100" dist="38100" dir="2700000" algn="tl">
                    <a:srgbClr val="000000">
                      <a:alpha val="43137"/>
                    </a:srgbClr>
                  </a:outerShdw>
                </a:effectLst>
              </a:rPr>
              <a:t>Endüstriyel Proseslerin Dünya Altın Üretimindeki Yeri</a:t>
            </a:r>
          </a:p>
        </p:txBody>
      </p:sp>
    </p:spTree>
  </p:cSld>
  <p:clrMapOvr>
    <a:masterClrMapping/>
  </p:clrMapOvr>
  <p:transition spd="med">
    <p:strip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41</a:t>
            </a:fld>
            <a:endParaRPr lang="tr-TR"/>
          </a:p>
        </p:txBody>
      </p:sp>
      <p:sp>
        <p:nvSpPr>
          <p:cNvPr id="5" name="Rectangle 2"/>
          <p:cNvSpPr txBox="1">
            <a:spLocks noChangeArrowheads="1"/>
          </p:cNvSpPr>
          <p:nvPr/>
        </p:nvSpPr>
        <p:spPr bwMode="auto">
          <a:xfrm>
            <a:off x="71407" y="1412875"/>
            <a:ext cx="600079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Blip>
                <a:blip r:embed="rId2"/>
              </a:buBlip>
              <a:tabLst/>
              <a:defRPr/>
            </a:pP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Günlük</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hayatta</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sürekli</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karşılaştığımız</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karbon</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ve</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azotun</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basit</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bileşiğidir</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CN)</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tr-TR"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Blip>
                <a:blip r:embed="rId2"/>
              </a:buBlip>
              <a:tabLst/>
              <a:defRPr/>
            </a:pP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Organizmalarda</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birikmez</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tabLst/>
              <a:defRPr/>
            </a:pPr>
            <a:endParaRPr lang="tr-TR" sz="2400" b="1" kern="0" dirty="0" smtClean="0">
              <a:solidFill>
                <a:schemeClr val="tx1">
                  <a:lumMod val="75000"/>
                  <a:lumOff val="25000"/>
                </a:schemeClr>
              </a:solidFill>
              <a:latin typeface="+mn-lt"/>
            </a:endParaRPr>
          </a:p>
          <a:p>
            <a:pPr marL="342900" marR="0" lvl="0" indent="-342900" algn="l" defTabSz="914400" rtl="0" eaLnBrk="1" fontAlgn="base" latinLnBrk="0" hangingPunct="1">
              <a:lnSpc>
                <a:spcPct val="80000"/>
              </a:lnSpc>
              <a:spcBef>
                <a:spcPct val="20000"/>
              </a:spcBef>
              <a:spcAft>
                <a:spcPct val="0"/>
              </a:spcAft>
              <a:buClrTx/>
              <a:buSzTx/>
              <a:buBlip>
                <a:blip r:embed="rId2"/>
              </a:buBlip>
              <a:tabLst/>
              <a:defRPr/>
            </a:pP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Kanser</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yapıcı</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etkisi</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yoktur</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endParaRPr kumimoji="0" lang="tr-TR"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tabLst/>
              <a:defRPr/>
            </a:pPr>
            <a:endParaRPr lang="tr-TR" sz="2400" kern="0" dirty="0" smtClean="0">
              <a:solidFill>
                <a:schemeClr val="tx1">
                  <a:lumMod val="75000"/>
                  <a:lumOff val="25000"/>
                </a:schemeClr>
              </a:solidFill>
              <a:latin typeface="+mn-lt"/>
            </a:endParaRPr>
          </a:p>
          <a:p>
            <a:pPr marL="342900" marR="0" lvl="0" indent="-342900" algn="l" defTabSz="914400" rtl="0" eaLnBrk="1" fontAlgn="base" latinLnBrk="0" hangingPunct="1">
              <a:lnSpc>
                <a:spcPct val="80000"/>
              </a:lnSpc>
              <a:spcBef>
                <a:spcPct val="20000"/>
              </a:spcBef>
              <a:spcAft>
                <a:spcPct val="0"/>
              </a:spcAft>
              <a:buClrTx/>
              <a:buSzTx/>
              <a:buBlip>
                <a:blip r:embed="rId2"/>
              </a:buBlip>
              <a:tabLst/>
              <a:defRPr/>
            </a:pP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Yüksek</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dozlarda</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maruz</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kalındığında</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akut</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toksik</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etkisi</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olan</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bir</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kimyasaldır</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tr-TR"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tabLst/>
              <a:defRPr/>
            </a:pPr>
            <a:endParaRPr lang="tr-TR" sz="2400" kern="0" dirty="0" smtClean="0">
              <a:solidFill>
                <a:schemeClr val="tx1">
                  <a:lumMod val="75000"/>
                  <a:lumOff val="25000"/>
                </a:schemeClr>
              </a:solidFill>
              <a:latin typeface="+mn-lt"/>
            </a:endParaRPr>
          </a:p>
          <a:p>
            <a:pPr marL="342900" marR="0" lvl="0" indent="-342900" algn="l" defTabSz="914400" rtl="0" eaLnBrk="1" fontAlgn="base" latinLnBrk="0" hangingPunct="1">
              <a:lnSpc>
                <a:spcPct val="80000"/>
              </a:lnSpc>
              <a:spcBef>
                <a:spcPct val="20000"/>
              </a:spcBef>
              <a:spcAft>
                <a:spcPct val="0"/>
              </a:spcAft>
              <a:buClrTx/>
              <a:buSzTx/>
              <a:buBlip>
                <a:blip r:embed="rId2"/>
              </a:buBlip>
              <a:tabLst/>
              <a:defRPr/>
            </a:pP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Güneş</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ışığı</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bitkiler</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ve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bakteriler</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tarafından</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doğal</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olarak</a:t>
            </a:r>
            <a:r>
              <a:rPr kumimoji="0" lang="en-US"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1"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bozundurulur</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ve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bileşenlerine</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ayrılır</a:t>
            </a: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tr-TR" sz="2000" b="0" i="0" u="none" strike="noStrike" kern="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6513" y="1196411"/>
            <a:ext cx="2714644" cy="1692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5" descr="siyanur - toz"/>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9392" y="3041587"/>
            <a:ext cx="2643206" cy="1710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6" descr="siyanur - granu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99391" y="4897917"/>
            <a:ext cx="2714644" cy="1894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3"/>
          <p:cNvSpPr txBox="1">
            <a:spLocks noChangeArrowheads="1"/>
          </p:cNvSpPr>
          <p:nvPr/>
        </p:nvSpPr>
        <p:spPr bwMode="auto">
          <a:xfrm>
            <a:off x="142844" y="247091"/>
            <a:ext cx="5416868"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Sodyum Siyanür Nedir?</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10" name="TextBox 9"/>
          <p:cNvSpPr txBox="1"/>
          <p:nvPr/>
        </p:nvSpPr>
        <p:spPr>
          <a:xfrm>
            <a:off x="8263865" y="1168742"/>
            <a:ext cx="692818" cy="307777"/>
          </a:xfrm>
          <a:prstGeom prst="rect">
            <a:avLst/>
          </a:prstGeom>
          <a:noFill/>
        </p:spPr>
        <p:txBody>
          <a:bodyPr wrap="none" rtlCol="0">
            <a:spAutoFit/>
          </a:bodyPr>
          <a:lstStyle/>
          <a:p>
            <a:r>
              <a:rPr lang="tr-TR" sz="1400" b="1" dirty="0" smtClean="0"/>
              <a:t>Briket</a:t>
            </a:r>
            <a:endParaRPr lang="tr-TR" sz="1400" b="1" dirty="0"/>
          </a:p>
        </p:txBody>
      </p:sp>
      <p:sp>
        <p:nvSpPr>
          <p:cNvPr id="11" name="TextBox 10"/>
          <p:cNvSpPr txBox="1"/>
          <p:nvPr/>
        </p:nvSpPr>
        <p:spPr>
          <a:xfrm>
            <a:off x="8423816" y="3006208"/>
            <a:ext cx="479106" cy="307777"/>
          </a:xfrm>
          <a:prstGeom prst="rect">
            <a:avLst/>
          </a:prstGeom>
          <a:noFill/>
        </p:spPr>
        <p:txBody>
          <a:bodyPr wrap="none" rtlCol="0">
            <a:spAutoFit/>
          </a:bodyPr>
          <a:lstStyle/>
          <a:p>
            <a:r>
              <a:rPr lang="tr-TR" sz="1400" b="1" dirty="0" smtClean="0"/>
              <a:t>Toz</a:t>
            </a:r>
            <a:endParaRPr lang="tr-TR" sz="1400" b="1" dirty="0"/>
          </a:p>
        </p:txBody>
      </p:sp>
      <p:sp>
        <p:nvSpPr>
          <p:cNvPr id="12" name="TextBox 11"/>
          <p:cNvSpPr txBox="1"/>
          <p:nvPr/>
        </p:nvSpPr>
        <p:spPr>
          <a:xfrm>
            <a:off x="8183744" y="4870639"/>
            <a:ext cx="761747" cy="307777"/>
          </a:xfrm>
          <a:prstGeom prst="rect">
            <a:avLst/>
          </a:prstGeom>
          <a:noFill/>
        </p:spPr>
        <p:txBody>
          <a:bodyPr wrap="none" rtlCol="0">
            <a:spAutoFit/>
          </a:bodyPr>
          <a:lstStyle/>
          <a:p>
            <a:r>
              <a:rPr lang="tr-TR" sz="1400" b="1" dirty="0" smtClean="0"/>
              <a:t>Granül</a:t>
            </a:r>
            <a:endParaRPr lang="tr-TR" sz="1400" b="1" dirty="0"/>
          </a:p>
        </p:txBody>
      </p:sp>
    </p:spTree>
  </p:cSld>
  <p:clrMapOvr>
    <a:masterClrMapping/>
  </p:clrMapOvr>
  <p:transition spd="med">
    <p:strip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p:cNvSpPr txBox="1">
            <a:spLocks noChangeArrowheads="1"/>
          </p:cNvSpPr>
          <p:nvPr/>
        </p:nvSpPr>
        <p:spPr bwMode="auto">
          <a:xfrm>
            <a:off x="249186" y="247091"/>
            <a:ext cx="6323078"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Siyanürün Kullanım Alanları</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13" name="Rectangle 3"/>
          <p:cNvSpPr txBox="1">
            <a:spLocks noChangeArrowheads="1"/>
          </p:cNvSpPr>
          <p:nvPr/>
        </p:nvSpPr>
        <p:spPr bwMode="auto">
          <a:xfrm>
            <a:off x="214282" y="1285860"/>
            <a:ext cx="5113337"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Naylon ve plastik sanayi</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Tekstil sanayi</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Metal işleme ve kaplama</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Galvanizleme</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Kuyumculuk ve mücevhercilik</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Boya sanayi</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Çivit imalatı</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Tarım ilaçları imalatı</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Optik parlatıcılar</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Metallerin renklendirilmesi</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Fotağrafçılık</a:t>
            </a:r>
          </a:p>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tr-TR" sz="24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Tıp ve Madencilik</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tr-TR" sz="2400" b="1" i="0" u="none" strike="noStrike" kern="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14" name="Picture 10" descr="kot"/>
          <p:cNvPicPr>
            <a:picLocks noChangeAspect="1" noChangeArrowheads="1"/>
          </p:cNvPicPr>
          <p:nvPr/>
        </p:nvPicPr>
        <p:blipFill>
          <a:blip r:embed="rId3" cstate="print"/>
          <a:srcRect/>
          <a:stretch>
            <a:fillRect/>
          </a:stretch>
        </p:blipFill>
        <p:spPr bwMode="auto">
          <a:xfrm>
            <a:off x="7631082" y="1171597"/>
            <a:ext cx="1584325" cy="1584325"/>
          </a:xfrm>
          <a:prstGeom prst="rect">
            <a:avLst/>
          </a:prstGeom>
          <a:noFill/>
          <a:ln w="9525">
            <a:noFill/>
            <a:miter lim="800000"/>
            <a:headEnd/>
            <a:tailEnd/>
          </a:ln>
        </p:spPr>
      </p:pic>
      <p:pic>
        <p:nvPicPr>
          <p:cNvPr id="15" name="Picture 11" descr="kuyumcu"/>
          <p:cNvPicPr>
            <a:picLocks noChangeAspect="1" noChangeArrowheads="1"/>
          </p:cNvPicPr>
          <p:nvPr/>
        </p:nvPicPr>
        <p:blipFill>
          <a:blip r:embed="rId4" cstate="print"/>
          <a:srcRect/>
          <a:stretch>
            <a:fillRect/>
          </a:stretch>
        </p:blipFill>
        <p:spPr bwMode="auto">
          <a:xfrm>
            <a:off x="5572132" y="1928802"/>
            <a:ext cx="1873250" cy="1371600"/>
          </a:xfrm>
          <a:prstGeom prst="rect">
            <a:avLst/>
          </a:prstGeom>
          <a:noFill/>
          <a:ln w="9525">
            <a:noFill/>
            <a:miter lim="800000"/>
            <a:headEnd/>
            <a:tailEnd/>
          </a:ln>
        </p:spPr>
      </p:pic>
      <p:pic>
        <p:nvPicPr>
          <p:cNvPr id="16" name="Picture 13" descr="kuyumcu1"/>
          <p:cNvPicPr>
            <a:picLocks noChangeAspect="1" noChangeArrowheads="1"/>
          </p:cNvPicPr>
          <p:nvPr/>
        </p:nvPicPr>
        <p:blipFill>
          <a:blip r:embed="rId5" cstate="print"/>
          <a:srcRect/>
          <a:stretch>
            <a:fillRect/>
          </a:stretch>
        </p:blipFill>
        <p:spPr bwMode="auto">
          <a:xfrm>
            <a:off x="7643834" y="3571876"/>
            <a:ext cx="1163637" cy="923925"/>
          </a:xfrm>
          <a:prstGeom prst="rect">
            <a:avLst/>
          </a:prstGeom>
          <a:noFill/>
          <a:ln w="9525">
            <a:noFill/>
            <a:miter lim="800000"/>
            <a:headEnd/>
            <a:tailEnd/>
          </a:ln>
        </p:spPr>
      </p:pic>
      <p:pic>
        <p:nvPicPr>
          <p:cNvPr id="17" name="Picture 16" descr="celik"/>
          <p:cNvPicPr>
            <a:picLocks noChangeAspect="1" noChangeArrowheads="1"/>
          </p:cNvPicPr>
          <p:nvPr/>
        </p:nvPicPr>
        <p:blipFill>
          <a:blip r:embed="rId6" cstate="print"/>
          <a:srcRect/>
          <a:stretch>
            <a:fillRect/>
          </a:stretch>
        </p:blipFill>
        <p:spPr bwMode="auto">
          <a:xfrm>
            <a:off x="4857752" y="3929066"/>
            <a:ext cx="1873250" cy="1195388"/>
          </a:xfrm>
          <a:prstGeom prst="rect">
            <a:avLst/>
          </a:prstGeom>
          <a:noFill/>
          <a:ln w="9525">
            <a:noFill/>
            <a:miter lim="800000"/>
            <a:headEnd/>
            <a:tailEnd/>
          </a:ln>
        </p:spPr>
      </p:pic>
      <p:pic>
        <p:nvPicPr>
          <p:cNvPr id="18" name="Picture 18" descr="foto"/>
          <p:cNvPicPr>
            <a:picLocks noChangeAspect="1" noChangeArrowheads="1"/>
          </p:cNvPicPr>
          <p:nvPr/>
        </p:nvPicPr>
        <p:blipFill>
          <a:blip r:embed="rId7" cstate="print"/>
          <a:srcRect/>
          <a:stretch>
            <a:fillRect/>
          </a:stretch>
        </p:blipFill>
        <p:spPr bwMode="auto">
          <a:xfrm>
            <a:off x="7000892" y="4857760"/>
            <a:ext cx="1439862" cy="1368425"/>
          </a:xfrm>
          <a:prstGeom prst="rect">
            <a:avLst/>
          </a:prstGeom>
          <a:noFill/>
          <a:ln w="9525">
            <a:noFill/>
            <a:miter lim="800000"/>
            <a:headEnd/>
            <a:tailEnd/>
          </a:ln>
        </p:spPr>
      </p:pic>
    </p:spTree>
  </p:cSld>
  <p:clrMapOvr>
    <a:masterClrMapping/>
  </p:clrMapOvr>
  <p:transition spd="med">
    <p:strip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43</a:t>
            </a:fld>
            <a:endParaRPr lang="tr-TR"/>
          </a:p>
        </p:txBody>
      </p:sp>
      <p:sp>
        <p:nvSpPr>
          <p:cNvPr id="5" name="Text Box 1031"/>
          <p:cNvSpPr txBox="1">
            <a:spLocks noChangeArrowheads="1"/>
          </p:cNvSpPr>
          <p:nvPr/>
        </p:nvSpPr>
        <p:spPr bwMode="auto">
          <a:xfrm>
            <a:off x="7215555" y="1471434"/>
            <a:ext cx="1981200" cy="1828800"/>
          </a:xfrm>
          <a:prstGeom prst="rect">
            <a:avLst/>
          </a:prstGeom>
          <a:noFill/>
          <a:ln w="28575">
            <a:noFill/>
            <a:miter lim="800000"/>
            <a:headEnd/>
            <a:tailEnd/>
          </a:ln>
        </p:spPr>
        <p:txBody>
          <a:bodyPr anchor="ctr">
            <a:spAutoFit/>
          </a:bodyPr>
          <a:lstStyle/>
          <a:p>
            <a:pPr algn="r">
              <a:lnSpc>
                <a:spcPct val="125000"/>
              </a:lnSpc>
              <a:spcBef>
                <a:spcPct val="50000"/>
              </a:spcBef>
            </a:pPr>
            <a:r>
              <a:rPr lang="tr-TR" sz="2400" b="1" dirty="0">
                <a:solidFill>
                  <a:schemeClr val="tx1">
                    <a:lumMod val="75000"/>
                    <a:lumOff val="25000"/>
                  </a:schemeClr>
                </a:solidFill>
                <a:latin typeface="Arial" charset="0"/>
              </a:rPr>
              <a:t>200 ton</a:t>
            </a:r>
          </a:p>
          <a:p>
            <a:pPr algn="r">
              <a:lnSpc>
                <a:spcPct val="125000"/>
              </a:lnSpc>
              <a:spcBef>
                <a:spcPct val="50000"/>
              </a:spcBef>
            </a:pPr>
            <a:r>
              <a:rPr lang="tr-TR" sz="2400" b="1" dirty="0">
                <a:solidFill>
                  <a:schemeClr val="tx1">
                    <a:lumMod val="75000"/>
                    <a:lumOff val="25000"/>
                  </a:schemeClr>
                </a:solidFill>
                <a:latin typeface="Arial" charset="0"/>
              </a:rPr>
              <a:t>90.000 ton</a:t>
            </a:r>
            <a:endParaRPr lang="tr-TR" sz="2400" dirty="0">
              <a:solidFill>
                <a:schemeClr val="tx1">
                  <a:lumMod val="75000"/>
                  <a:lumOff val="25000"/>
                </a:schemeClr>
              </a:solidFill>
              <a:latin typeface="Arial" charset="0"/>
            </a:endParaRPr>
          </a:p>
          <a:p>
            <a:pPr algn="r">
              <a:lnSpc>
                <a:spcPct val="125000"/>
              </a:lnSpc>
              <a:spcBef>
                <a:spcPct val="50000"/>
              </a:spcBef>
            </a:pPr>
            <a:r>
              <a:rPr lang="tr-TR" sz="2400" b="1" dirty="0">
                <a:solidFill>
                  <a:schemeClr val="tx1">
                    <a:lumMod val="75000"/>
                    <a:lumOff val="25000"/>
                  </a:schemeClr>
                </a:solidFill>
                <a:latin typeface="Arial" charset="0"/>
              </a:rPr>
              <a:t>177.000 ton</a:t>
            </a:r>
            <a:endParaRPr lang="en-AU" sz="2400" dirty="0">
              <a:solidFill>
                <a:schemeClr val="tx1">
                  <a:lumMod val="75000"/>
                  <a:lumOff val="25000"/>
                </a:schemeClr>
              </a:solidFill>
              <a:latin typeface="Times New Roman" pitchFamily="18" charset="0"/>
            </a:endParaRPr>
          </a:p>
        </p:txBody>
      </p:sp>
      <p:sp>
        <p:nvSpPr>
          <p:cNvPr id="6" name="Text Box 1032"/>
          <p:cNvSpPr txBox="1">
            <a:spLocks noChangeArrowheads="1"/>
          </p:cNvSpPr>
          <p:nvPr/>
        </p:nvSpPr>
        <p:spPr bwMode="auto">
          <a:xfrm>
            <a:off x="40276" y="1462088"/>
            <a:ext cx="8077200" cy="1828800"/>
          </a:xfrm>
          <a:prstGeom prst="rect">
            <a:avLst/>
          </a:prstGeom>
          <a:noFill/>
          <a:ln w="28575">
            <a:noFill/>
            <a:miter lim="800000"/>
            <a:headEnd/>
            <a:tailEnd/>
          </a:ln>
        </p:spPr>
        <p:txBody>
          <a:bodyPr anchor="ctr">
            <a:spAutoFit/>
          </a:bodyPr>
          <a:lstStyle/>
          <a:p>
            <a:pPr marL="292100" indent="-292100" algn="l">
              <a:lnSpc>
                <a:spcPct val="125000"/>
              </a:lnSpc>
              <a:spcBef>
                <a:spcPct val="50000"/>
              </a:spcBef>
              <a:buBlip>
                <a:blip r:embed="rId2"/>
              </a:buBlip>
            </a:pPr>
            <a:r>
              <a:rPr lang="tr-TR" sz="2000" b="1" dirty="0">
                <a:solidFill>
                  <a:schemeClr val="tx1">
                    <a:lumMod val="75000"/>
                    <a:lumOff val="25000"/>
                  </a:schemeClr>
                </a:solidFill>
                <a:latin typeface="Arial" charset="0"/>
              </a:rPr>
              <a:t>Ovacık Altın Madeni </a:t>
            </a:r>
            <a:r>
              <a:rPr lang="tr-TR" sz="2000" dirty="0">
                <a:solidFill>
                  <a:schemeClr val="tx1">
                    <a:lumMod val="75000"/>
                    <a:lumOff val="25000"/>
                  </a:schemeClr>
                </a:solidFill>
                <a:latin typeface="Arial" charset="0"/>
              </a:rPr>
              <a:t>yıllık sodyum siyanür tüketimi</a:t>
            </a:r>
            <a:r>
              <a:rPr lang="tr-TR" sz="2400" dirty="0">
                <a:solidFill>
                  <a:schemeClr val="tx1">
                    <a:lumMod val="75000"/>
                    <a:lumOff val="25000"/>
                  </a:schemeClr>
                </a:solidFill>
                <a:latin typeface="Arial" charset="0"/>
              </a:rPr>
              <a:t>	</a:t>
            </a:r>
          </a:p>
          <a:p>
            <a:pPr marL="292100" indent="-292100" algn="l">
              <a:lnSpc>
                <a:spcPct val="125000"/>
              </a:lnSpc>
              <a:spcBef>
                <a:spcPct val="50000"/>
              </a:spcBef>
              <a:buBlip>
                <a:blip r:embed="rId2"/>
              </a:buBlip>
            </a:pPr>
            <a:r>
              <a:rPr lang="tr-TR" sz="2000" b="1" dirty="0">
                <a:solidFill>
                  <a:schemeClr val="tx1">
                    <a:lumMod val="75000"/>
                    <a:lumOff val="25000"/>
                  </a:schemeClr>
                </a:solidFill>
                <a:latin typeface="Arial" charset="0"/>
              </a:rPr>
              <a:t>PETKİM Aliağa</a:t>
            </a:r>
            <a:r>
              <a:rPr lang="tr-TR" sz="2000" dirty="0">
                <a:solidFill>
                  <a:schemeClr val="tx1">
                    <a:lumMod val="75000"/>
                    <a:lumOff val="25000"/>
                  </a:schemeClr>
                </a:solidFill>
                <a:latin typeface="Arial" charset="0"/>
              </a:rPr>
              <a:t> yıllık akrilonitril (vinil siyanür) üretimi</a:t>
            </a:r>
            <a:r>
              <a:rPr lang="tr-TR" sz="2400" b="1" dirty="0">
                <a:solidFill>
                  <a:schemeClr val="tx1">
                    <a:lumMod val="75000"/>
                    <a:lumOff val="25000"/>
                  </a:schemeClr>
                </a:solidFill>
                <a:latin typeface="Arial" charset="0"/>
              </a:rPr>
              <a:t>    </a:t>
            </a:r>
            <a:endParaRPr lang="tr-TR" sz="2400" dirty="0">
              <a:solidFill>
                <a:schemeClr val="tx1">
                  <a:lumMod val="75000"/>
                  <a:lumOff val="25000"/>
                </a:schemeClr>
              </a:solidFill>
              <a:latin typeface="Arial" charset="0"/>
            </a:endParaRPr>
          </a:p>
          <a:p>
            <a:pPr marL="292100" indent="-292100" algn="l">
              <a:lnSpc>
                <a:spcPct val="125000"/>
              </a:lnSpc>
              <a:spcBef>
                <a:spcPct val="50000"/>
              </a:spcBef>
              <a:buBlip>
                <a:blip r:embed="rId2"/>
              </a:buBlip>
            </a:pPr>
            <a:r>
              <a:rPr lang="tr-TR" sz="2000" b="1" dirty="0">
                <a:solidFill>
                  <a:schemeClr val="tx1">
                    <a:lumMod val="75000"/>
                    <a:lumOff val="25000"/>
                  </a:schemeClr>
                </a:solidFill>
                <a:latin typeface="Arial" charset="0"/>
              </a:rPr>
              <a:t>TÜRKİYE</a:t>
            </a:r>
            <a:r>
              <a:rPr lang="tr-TR" sz="2000" dirty="0">
                <a:solidFill>
                  <a:schemeClr val="tx1">
                    <a:lumMod val="75000"/>
                    <a:lumOff val="25000"/>
                  </a:schemeClr>
                </a:solidFill>
                <a:latin typeface="Arial" charset="0"/>
              </a:rPr>
              <a:t>’nin yıllık çeşitli siyanür bileşikleri ithalatı</a:t>
            </a:r>
            <a:r>
              <a:rPr lang="tr-TR" sz="2400" dirty="0">
                <a:solidFill>
                  <a:schemeClr val="tx1"/>
                </a:solidFill>
                <a:latin typeface="Arial" charset="0"/>
              </a:rPr>
              <a:t>	</a:t>
            </a:r>
            <a:endParaRPr lang="en-AU" sz="2400" dirty="0">
              <a:solidFill>
                <a:schemeClr val="tx1"/>
              </a:solidFill>
              <a:latin typeface="Arial" charset="0"/>
            </a:endParaRPr>
          </a:p>
        </p:txBody>
      </p:sp>
      <p:sp>
        <p:nvSpPr>
          <p:cNvPr id="7" name="Line 1039"/>
          <p:cNvSpPr>
            <a:spLocks noChangeShapeType="1"/>
          </p:cNvSpPr>
          <p:nvPr/>
        </p:nvSpPr>
        <p:spPr bwMode="auto">
          <a:xfrm>
            <a:off x="3838540" y="4149725"/>
            <a:ext cx="381000" cy="228600"/>
          </a:xfrm>
          <a:prstGeom prst="line">
            <a:avLst/>
          </a:prstGeom>
          <a:noFill/>
          <a:ln w="9525">
            <a:solidFill>
              <a:srgbClr val="FF0000"/>
            </a:solidFill>
            <a:round/>
            <a:headEnd/>
            <a:tailEnd type="triangle" w="med" len="med"/>
          </a:ln>
        </p:spPr>
        <p:txBody>
          <a:bodyPr lIns="91938" tIns="45970" rIns="91938" bIns="45970">
            <a:spAutoFit/>
          </a:bodyPr>
          <a:lstStyle/>
          <a:p>
            <a:endParaRPr lang="tr-TR"/>
          </a:p>
        </p:txBody>
      </p:sp>
      <p:sp>
        <p:nvSpPr>
          <p:cNvPr id="8" name="Line 1040"/>
          <p:cNvSpPr>
            <a:spLocks noChangeShapeType="1"/>
          </p:cNvSpPr>
          <p:nvPr/>
        </p:nvSpPr>
        <p:spPr bwMode="auto">
          <a:xfrm>
            <a:off x="2238340" y="4724400"/>
            <a:ext cx="457200" cy="228600"/>
          </a:xfrm>
          <a:prstGeom prst="line">
            <a:avLst/>
          </a:prstGeom>
          <a:noFill/>
          <a:ln w="9525">
            <a:solidFill>
              <a:srgbClr val="008000"/>
            </a:solidFill>
            <a:round/>
            <a:headEnd/>
            <a:tailEnd type="triangle" w="med" len="med"/>
          </a:ln>
        </p:spPr>
        <p:txBody>
          <a:bodyPr lIns="91938" tIns="45970" rIns="91938" bIns="45970">
            <a:spAutoFit/>
          </a:bodyPr>
          <a:lstStyle/>
          <a:p>
            <a:endParaRPr lang="tr-TR"/>
          </a:p>
        </p:txBody>
      </p:sp>
      <p:sp>
        <p:nvSpPr>
          <p:cNvPr id="9" name="Line 1041"/>
          <p:cNvSpPr>
            <a:spLocks noChangeShapeType="1"/>
          </p:cNvSpPr>
          <p:nvPr/>
        </p:nvSpPr>
        <p:spPr bwMode="auto">
          <a:xfrm flipH="1">
            <a:off x="5819740" y="4572000"/>
            <a:ext cx="457200" cy="304800"/>
          </a:xfrm>
          <a:prstGeom prst="line">
            <a:avLst/>
          </a:prstGeom>
          <a:noFill/>
          <a:ln w="9525">
            <a:solidFill>
              <a:srgbClr val="FF6600"/>
            </a:solidFill>
            <a:round/>
            <a:headEnd/>
            <a:tailEnd type="triangle" w="med" len="med"/>
          </a:ln>
        </p:spPr>
        <p:txBody>
          <a:bodyPr lIns="91938" tIns="45970" rIns="91938" bIns="45970">
            <a:spAutoFit/>
          </a:bodyPr>
          <a:lstStyle/>
          <a:p>
            <a:endParaRPr lang="tr-TR"/>
          </a:p>
        </p:txBody>
      </p:sp>
      <p:sp>
        <p:nvSpPr>
          <p:cNvPr id="10" name="Text Box 1043"/>
          <p:cNvSpPr txBox="1">
            <a:spLocks noChangeArrowheads="1"/>
          </p:cNvSpPr>
          <p:nvPr/>
        </p:nvSpPr>
        <p:spPr bwMode="auto">
          <a:xfrm>
            <a:off x="6875249" y="4202805"/>
            <a:ext cx="1865619" cy="369837"/>
          </a:xfrm>
          <a:prstGeom prst="rect">
            <a:avLst/>
          </a:prstGeom>
          <a:noFill/>
          <a:ln w="9525">
            <a:noFill/>
            <a:miter lim="800000"/>
            <a:headEnd/>
            <a:tailEnd/>
          </a:ln>
        </p:spPr>
        <p:txBody>
          <a:bodyPr wrap="none" lIns="91938" tIns="45970" rIns="91938" bIns="45970">
            <a:spAutoFit/>
          </a:bodyPr>
          <a:lstStyle/>
          <a:p>
            <a:pPr algn="l" eaLnBrk="0" hangingPunct="0"/>
            <a:r>
              <a:rPr lang="tr-TR" b="1" dirty="0">
                <a:solidFill>
                  <a:srgbClr val="DB942C"/>
                </a:solidFill>
                <a:latin typeface="Arial" charset="0"/>
              </a:rPr>
              <a:t>(Petkim-Aliağa)</a:t>
            </a:r>
            <a:endParaRPr lang="en-US" b="1" dirty="0">
              <a:solidFill>
                <a:srgbClr val="DB942C"/>
              </a:solidFill>
              <a:latin typeface="Arial" charset="0"/>
            </a:endParaRPr>
          </a:p>
        </p:txBody>
      </p:sp>
      <p:sp>
        <p:nvSpPr>
          <p:cNvPr id="11" name="Text Box 1045"/>
          <p:cNvSpPr txBox="1">
            <a:spLocks noChangeArrowheads="1"/>
          </p:cNvSpPr>
          <p:nvPr/>
        </p:nvSpPr>
        <p:spPr bwMode="auto">
          <a:xfrm>
            <a:off x="1857340" y="4114800"/>
            <a:ext cx="1984375" cy="304800"/>
          </a:xfrm>
          <a:prstGeom prst="rect">
            <a:avLst/>
          </a:prstGeom>
          <a:noFill/>
          <a:ln w="9525">
            <a:noFill/>
            <a:miter lim="800000"/>
            <a:headEnd/>
            <a:tailEnd/>
          </a:ln>
        </p:spPr>
        <p:txBody>
          <a:bodyPr wrap="none" lIns="91938" tIns="45970" rIns="91938" bIns="45970">
            <a:spAutoFit/>
          </a:bodyPr>
          <a:lstStyle/>
          <a:p>
            <a:pPr algn="l" eaLnBrk="0" hangingPunct="0"/>
            <a:r>
              <a:rPr lang="tr-TR" b="1">
                <a:solidFill>
                  <a:srgbClr val="FF0000"/>
                </a:solidFill>
                <a:latin typeface="Arial" charset="0"/>
              </a:rPr>
              <a:t>(Ovacık Altın Madeni)</a:t>
            </a:r>
            <a:endParaRPr lang="en-US" b="1">
              <a:solidFill>
                <a:srgbClr val="FF0000"/>
              </a:solidFill>
              <a:latin typeface="Arial" charset="0"/>
            </a:endParaRPr>
          </a:p>
        </p:txBody>
      </p:sp>
      <p:grpSp>
        <p:nvGrpSpPr>
          <p:cNvPr id="2" name="Group 1050"/>
          <p:cNvGrpSpPr>
            <a:grpSpLocks noChangeAspect="1"/>
          </p:cNvGrpSpPr>
          <p:nvPr/>
        </p:nvGrpSpPr>
        <p:grpSpPr bwMode="auto">
          <a:xfrm>
            <a:off x="1500153" y="3571875"/>
            <a:ext cx="5456238" cy="2916238"/>
            <a:chOff x="1215" y="2250"/>
            <a:chExt cx="3437" cy="1837"/>
          </a:xfrm>
        </p:grpSpPr>
        <p:sp>
          <p:nvSpPr>
            <p:cNvPr id="13" name="AutoShape 1049"/>
            <p:cNvSpPr>
              <a:spLocks noChangeAspect="1" noChangeArrowheads="1" noTextEdit="1"/>
            </p:cNvSpPr>
            <p:nvPr/>
          </p:nvSpPr>
          <p:spPr bwMode="auto">
            <a:xfrm>
              <a:off x="1215" y="2250"/>
              <a:ext cx="3416" cy="1837"/>
            </a:xfrm>
            <a:prstGeom prst="rect">
              <a:avLst/>
            </a:prstGeom>
            <a:noFill/>
            <a:ln w="9525">
              <a:noFill/>
              <a:miter lim="800000"/>
              <a:headEnd/>
              <a:tailEnd/>
            </a:ln>
          </p:spPr>
          <p:txBody>
            <a:bodyPr/>
            <a:lstStyle/>
            <a:p>
              <a:endParaRPr lang="tr-TR"/>
            </a:p>
          </p:txBody>
        </p:sp>
        <p:sp>
          <p:nvSpPr>
            <p:cNvPr id="14" name="Freeform 1051"/>
            <p:cNvSpPr>
              <a:spLocks/>
            </p:cNvSpPr>
            <p:nvPr/>
          </p:nvSpPr>
          <p:spPr bwMode="auto">
            <a:xfrm>
              <a:off x="3004" y="2654"/>
              <a:ext cx="1" cy="727"/>
            </a:xfrm>
            <a:custGeom>
              <a:avLst/>
              <a:gdLst>
                <a:gd name="T0" fmla="*/ 0 w 1"/>
                <a:gd name="T1" fmla="*/ 350 h 727"/>
                <a:gd name="T2" fmla="*/ 0 w 1"/>
                <a:gd name="T3" fmla="*/ 0 h 727"/>
                <a:gd name="T4" fmla="*/ 0 w 1"/>
                <a:gd name="T5" fmla="*/ 377 h 727"/>
                <a:gd name="T6" fmla="*/ 0 w 1"/>
                <a:gd name="T7" fmla="*/ 727 h 727"/>
                <a:gd name="T8" fmla="*/ 0 w 1"/>
                <a:gd name="T9" fmla="*/ 350 h 727"/>
                <a:gd name="T10" fmla="*/ 0 60000 65536"/>
                <a:gd name="T11" fmla="*/ 0 60000 65536"/>
                <a:gd name="T12" fmla="*/ 0 60000 65536"/>
                <a:gd name="T13" fmla="*/ 0 60000 65536"/>
                <a:gd name="T14" fmla="*/ 0 60000 65536"/>
                <a:gd name="T15" fmla="*/ 0 w 1"/>
                <a:gd name="T16" fmla="*/ 0 h 727"/>
                <a:gd name="T17" fmla="*/ 1 w 1"/>
                <a:gd name="T18" fmla="*/ 727 h 727"/>
              </a:gdLst>
              <a:ahLst/>
              <a:cxnLst>
                <a:cxn ang="T10">
                  <a:pos x="T0" y="T1"/>
                </a:cxn>
                <a:cxn ang="T11">
                  <a:pos x="T2" y="T3"/>
                </a:cxn>
                <a:cxn ang="T12">
                  <a:pos x="T4" y="T5"/>
                </a:cxn>
                <a:cxn ang="T13">
                  <a:pos x="T6" y="T7"/>
                </a:cxn>
                <a:cxn ang="T14">
                  <a:pos x="T8" y="T9"/>
                </a:cxn>
              </a:cxnLst>
              <a:rect l="T15" t="T16" r="T17" b="T18"/>
              <a:pathLst>
                <a:path w="1" h="727">
                  <a:moveTo>
                    <a:pt x="0" y="350"/>
                  </a:moveTo>
                  <a:lnTo>
                    <a:pt x="0" y="0"/>
                  </a:lnTo>
                  <a:lnTo>
                    <a:pt x="0" y="377"/>
                  </a:lnTo>
                  <a:lnTo>
                    <a:pt x="0" y="727"/>
                  </a:lnTo>
                  <a:lnTo>
                    <a:pt x="0" y="350"/>
                  </a:lnTo>
                  <a:close/>
                </a:path>
              </a:pathLst>
            </a:custGeom>
            <a:solidFill>
              <a:srgbClr val="808080"/>
            </a:solidFill>
            <a:ln w="12700">
              <a:solidFill>
                <a:srgbClr val="FFFFFF"/>
              </a:solidFill>
              <a:round/>
              <a:headEnd/>
              <a:tailEnd/>
            </a:ln>
          </p:spPr>
          <p:txBody>
            <a:bodyPr/>
            <a:lstStyle/>
            <a:p>
              <a:endParaRPr lang="tr-TR"/>
            </a:p>
          </p:txBody>
        </p:sp>
        <p:sp>
          <p:nvSpPr>
            <p:cNvPr id="15" name="Freeform 1052"/>
            <p:cNvSpPr>
              <a:spLocks/>
            </p:cNvSpPr>
            <p:nvPr/>
          </p:nvSpPr>
          <p:spPr bwMode="auto">
            <a:xfrm>
              <a:off x="3008" y="2856"/>
              <a:ext cx="46" cy="726"/>
            </a:xfrm>
            <a:custGeom>
              <a:avLst/>
              <a:gdLst>
                <a:gd name="T0" fmla="*/ 0 w 46"/>
                <a:gd name="T1" fmla="*/ 350 h 726"/>
                <a:gd name="T2" fmla="*/ 46 w 46"/>
                <a:gd name="T3" fmla="*/ 0 h 726"/>
                <a:gd name="T4" fmla="*/ 46 w 46"/>
                <a:gd name="T5" fmla="*/ 376 h 726"/>
                <a:gd name="T6" fmla="*/ 0 w 46"/>
                <a:gd name="T7" fmla="*/ 726 h 726"/>
                <a:gd name="T8" fmla="*/ 0 w 46"/>
                <a:gd name="T9" fmla="*/ 350 h 726"/>
                <a:gd name="T10" fmla="*/ 0 60000 65536"/>
                <a:gd name="T11" fmla="*/ 0 60000 65536"/>
                <a:gd name="T12" fmla="*/ 0 60000 65536"/>
                <a:gd name="T13" fmla="*/ 0 60000 65536"/>
                <a:gd name="T14" fmla="*/ 0 60000 65536"/>
                <a:gd name="T15" fmla="*/ 0 w 46"/>
                <a:gd name="T16" fmla="*/ 0 h 726"/>
                <a:gd name="T17" fmla="*/ 46 w 46"/>
                <a:gd name="T18" fmla="*/ 726 h 726"/>
              </a:gdLst>
              <a:ahLst/>
              <a:cxnLst>
                <a:cxn ang="T10">
                  <a:pos x="T0" y="T1"/>
                </a:cxn>
                <a:cxn ang="T11">
                  <a:pos x="T2" y="T3"/>
                </a:cxn>
                <a:cxn ang="T12">
                  <a:pos x="T4" y="T5"/>
                </a:cxn>
                <a:cxn ang="T13">
                  <a:pos x="T6" y="T7"/>
                </a:cxn>
                <a:cxn ang="T14">
                  <a:pos x="T8" y="T9"/>
                </a:cxn>
              </a:cxnLst>
              <a:rect l="T15" t="T16" r="T17" b="T18"/>
              <a:pathLst>
                <a:path w="46" h="726">
                  <a:moveTo>
                    <a:pt x="0" y="350"/>
                  </a:moveTo>
                  <a:lnTo>
                    <a:pt x="46" y="0"/>
                  </a:lnTo>
                  <a:lnTo>
                    <a:pt x="46" y="376"/>
                  </a:lnTo>
                  <a:lnTo>
                    <a:pt x="0" y="726"/>
                  </a:lnTo>
                  <a:lnTo>
                    <a:pt x="0" y="350"/>
                  </a:lnTo>
                  <a:close/>
                </a:path>
              </a:pathLst>
            </a:custGeom>
            <a:solidFill>
              <a:srgbClr val="B50F17"/>
            </a:solidFill>
            <a:ln w="6350">
              <a:solidFill>
                <a:srgbClr val="000000"/>
              </a:solidFill>
              <a:round/>
              <a:headEnd/>
              <a:tailEnd/>
            </a:ln>
          </p:spPr>
          <p:txBody>
            <a:bodyPr/>
            <a:lstStyle/>
            <a:p>
              <a:endParaRPr lang="tr-TR"/>
            </a:p>
          </p:txBody>
        </p:sp>
        <p:sp>
          <p:nvSpPr>
            <p:cNvPr id="16" name="Freeform 1053"/>
            <p:cNvSpPr>
              <a:spLocks/>
            </p:cNvSpPr>
            <p:nvPr/>
          </p:nvSpPr>
          <p:spPr bwMode="auto">
            <a:xfrm>
              <a:off x="3002" y="2835"/>
              <a:ext cx="49" cy="350"/>
            </a:xfrm>
            <a:custGeom>
              <a:avLst/>
              <a:gdLst>
                <a:gd name="T0" fmla="*/ 0 w 49"/>
                <a:gd name="T1" fmla="*/ 0 h 350"/>
                <a:gd name="T2" fmla="*/ 23 w 49"/>
                <a:gd name="T3" fmla="*/ 0 h 350"/>
                <a:gd name="T4" fmla="*/ 23 w 49"/>
                <a:gd name="T5" fmla="*/ 0 h 350"/>
                <a:gd name="T6" fmla="*/ 49 w 49"/>
                <a:gd name="T7" fmla="*/ 0 h 350"/>
                <a:gd name="T8" fmla="*/ 0 w 49"/>
                <a:gd name="T9" fmla="*/ 350 h 350"/>
                <a:gd name="T10" fmla="*/ 0 w 49"/>
                <a:gd name="T11" fmla="*/ 0 h 350"/>
                <a:gd name="T12" fmla="*/ 0 60000 65536"/>
                <a:gd name="T13" fmla="*/ 0 60000 65536"/>
                <a:gd name="T14" fmla="*/ 0 60000 65536"/>
                <a:gd name="T15" fmla="*/ 0 60000 65536"/>
                <a:gd name="T16" fmla="*/ 0 60000 65536"/>
                <a:gd name="T17" fmla="*/ 0 60000 65536"/>
                <a:gd name="T18" fmla="*/ 0 w 49"/>
                <a:gd name="T19" fmla="*/ 0 h 350"/>
                <a:gd name="T20" fmla="*/ 49 w 49"/>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49" h="350">
                  <a:moveTo>
                    <a:pt x="0" y="0"/>
                  </a:moveTo>
                  <a:lnTo>
                    <a:pt x="23" y="0"/>
                  </a:lnTo>
                  <a:lnTo>
                    <a:pt x="49" y="0"/>
                  </a:lnTo>
                  <a:lnTo>
                    <a:pt x="0" y="350"/>
                  </a:lnTo>
                  <a:lnTo>
                    <a:pt x="0" y="0"/>
                  </a:lnTo>
                  <a:close/>
                </a:path>
              </a:pathLst>
            </a:custGeom>
            <a:solidFill>
              <a:srgbClr val="B50F17"/>
            </a:solidFill>
            <a:ln w="6350">
              <a:solidFill>
                <a:srgbClr val="000000"/>
              </a:solidFill>
              <a:round/>
              <a:headEnd/>
              <a:tailEnd/>
            </a:ln>
          </p:spPr>
          <p:txBody>
            <a:bodyPr/>
            <a:lstStyle/>
            <a:p>
              <a:endParaRPr lang="tr-TR"/>
            </a:p>
          </p:txBody>
        </p:sp>
        <p:sp>
          <p:nvSpPr>
            <p:cNvPr id="17" name="Freeform 1054"/>
            <p:cNvSpPr>
              <a:spLocks/>
            </p:cNvSpPr>
            <p:nvPr/>
          </p:nvSpPr>
          <p:spPr bwMode="auto">
            <a:xfrm>
              <a:off x="4202" y="3236"/>
              <a:ext cx="206" cy="563"/>
            </a:xfrm>
            <a:custGeom>
              <a:avLst/>
              <a:gdLst>
                <a:gd name="T0" fmla="*/ 206 w 206"/>
                <a:gd name="T1" fmla="*/ 8 h 563"/>
                <a:gd name="T2" fmla="*/ 206 w 206"/>
                <a:gd name="T3" fmla="*/ 12 h 563"/>
                <a:gd name="T4" fmla="*/ 202 w 206"/>
                <a:gd name="T5" fmla="*/ 19 h 563"/>
                <a:gd name="T6" fmla="*/ 198 w 206"/>
                <a:gd name="T7" fmla="*/ 31 h 563"/>
                <a:gd name="T8" fmla="*/ 198 w 206"/>
                <a:gd name="T9" fmla="*/ 38 h 563"/>
                <a:gd name="T10" fmla="*/ 194 w 206"/>
                <a:gd name="T11" fmla="*/ 46 h 563"/>
                <a:gd name="T12" fmla="*/ 187 w 206"/>
                <a:gd name="T13" fmla="*/ 57 h 563"/>
                <a:gd name="T14" fmla="*/ 183 w 206"/>
                <a:gd name="T15" fmla="*/ 61 h 563"/>
                <a:gd name="T16" fmla="*/ 179 w 206"/>
                <a:gd name="T17" fmla="*/ 69 h 563"/>
                <a:gd name="T18" fmla="*/ 172 w 206"/>
                <a:gd name="T19" fmla="*/ 80 h 563"/>
                <a:gd name="T20" fmla="*/ 164 w 206"/>
                <a:gd name="T21" fmla="*/ 88 h 563"/>
                <a:gd name="T22" fmla="*/ 160 w 206"/>
                <a:gd name="T23" fmla="*/ 91 h 563"/>
                <a:gd name="T24" fmla="*/ 145 w 206"/>
                <a:gd name="T25" fmla="*/ 103 h 563"/>
                <a:gd name="T26" fmla="*/ 137 w 206"/>
                <a:gd name="T27" fmla="*/ 110 h 563"/>
                <a:gd name="T28" fmla="*/ 130 w 206"/>
                <a:gd name="T29" fmla="*/ 114 h 563"/>
                <a:gd name="T30" fmla="*/ 115 w 206"/>
                <a:gd name="T31" fmla="*/ 126 h 563"/>
                <a:gd name="T32" fmla="*/ 107 w 206"/>
                <a:gd name="T33" fmla="*/ 133 h 563"/>
                <a:gd name="T34" fmla="*/ 96 w 206"/>
                <a:gd name="T35" fmla="*/ 137 h 563"/>
                <a:gd name="T36" fmla="*/ 77 w 206"/>
                <a:gd name="T37" fmla="*/ 149 h 563"/>
                <a:gd name="T38" fmla="*/ 69 w 206"/>
                <a:gd name="T39" fmla="*/ 156 h 563"/>
                <a:gd name="T40" fmla="*/ 58 w 206"/>
                <a:gd name="T41" fmla="*/ 160 h 563"/>
                <a:gd name="T42" fmla="*/ 35 w 206"/>
                <a:gd name="T43" fmla="*/ 171 h 563"/>
                <a:gd name="T44" fmla="*/ 23 w 206"/>
                <a:gd name="T45" fmla="*/ 179 h 563"/>
                <a:gd name="T46" fmla="*/ 12 w 206"/>
                <a:gd name="T47" fmla="*/ 183 h 563"/>
                <a:gd name="T48" fmla="*/ 0 w 206"/>
                <a:gd name="T49" fmla="*/ 563 h 563"/>
                <a:gd name="T50" fmla="*/ 12 w 206"/>
                <a:gd name="T51" fmla="*/ 559 h 563"/>
                <a:gd name="T52" fmla="*/ 35 w 206"/>
                <a:gd name="T53" fmla="*/ 548 h 563"/>
                <a:gd name="T54" fmla="*/ 46 w 206"/>
                <a:gd name="T55" fmla="*/ 544 h 563"/>
                <a:gd name="T56" fmla="*/ 58 w 206"/>
                <a:gd name="T57" fmla="*/ 536 h 563"/>
                <a:gd name="T58" fmla="*/ 77 w 206"/>
                <a:gd name="T59" fmla="*/ 525 h 563"/>
                <a:gd name="T60" fmla="*/ 88 w 206"/>
                <a:gd name="T61" fmla="*/ 521 h 563"/>
                <a:gd name="T62" fmla="*/ 96 w 206"/>
                <a:gd name="T63" fmla="*/ 514 h 563"/>
                <a:gd name="T64" fmla="*/ 115 w 206"/>
                <a:gd name="T65" fmla="*/ 502 h 563"/>
                <a:gd name="T66" fmla="*/ 122 w 206"/>
                <a:gd name="T67" fmla="*/ 498 h 563"/>
                <a:gd name="T68" fmla="*/ 130 w 206"/>
                <a:gd name="T69" fmla="*/ 491 h 563"/>
                <a:gd name="T70" fmla="*/ 145 w 206"/>
                <a:gd name="T71" fmla="*/ 479 h 563"/>
                <a:gd name="T72" fmla="*/ 153 w 206"/>
                <a:gd name="T73" fmla="*/ 476 h 563"/>
                <a:gd name="T74" fmla="*/ 160 w 206"/>
                <a:gd name="T75" fmla="*/ 468 h 563"/>
                <a:gd name="T76" fmla="*/ 172 w 206"/>
                <a:gd name="T77" fmla="*/ 457 h 563"/>
                <a:gd name="T78" fmla="*/ 175 w 206"/>
                <a:gd name="T79" fmla="*/ 449 h 563"/>
                <a:gd name="T80" fmla="*/ 179 w 206"/>
                <a:gd name="T81" fmla="*/ 445 h 563"/>
                <a:gd name="T82" fmla="*/ 187 w 206"/>
                <a:gd name="T83" fmla="*/ 434 h 563"/>
                <a:gd name="T84" fmla="*/ 191 w 206"/>
                <a:gd name="T85" fmla="*/ 426 h 563"/>
                <a:gd name="T86" fmla="*/ 194 w 206"/>
                <a:gd name="T87" fmla="*/ 422 h 563"/>
                <a:gd name="T88" fmla="*/ 198 w 206"/>
                <a:gd name="T89" fmla="*/ 407 h 563"/>
                <a:gd name="T90" fmla="*/ 202 w 206"/>
                <a:gd name="T91" fmla="*/ 403 h 563"/>
                <a:gd name="T92" fmla="*/ 202 w 206"/>
                <a:gd name="T93" fmla="*/ 396 h 563"/>
                <a:gd name="T94" fmla="*/ 206 w 206"/>
                <a:gd name="T95" fmla="*/ 384 h 563"/>
                <a:gd name="T96" fmla="*/ 206 w 206"/>
                <a:gd name="T97" fmla="*/ 377 h 5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563"/>
                <a:gd name="T149" fmla="*/ 206 w 206"/>
                <a:gd name="T150" fmla="*/ 563 h 5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563">
                  <a:moveTo>
                    <a:pt x="206" y="0"/>
                  </a:moveTo>
                  <a:lnTo>
                    <a:pt x="206" y="8"/>
                  </a:lnTo>
                  <a:lnTo>
                    <a:pt x="206" y="12"/>
                  </a:lnTo>
                  <a:lnTo>
                    <a:pt x="202" y="19"/>
                  </a:lnTo>
                  <a:lnTo>
                    <a:pt x="202" y="27"/>
                  </a:lnTo>
                  <a:lnTo>
                    <a:pt x="198" y="31"/>
                  </a:lnTo>
                  <a:lnTo>
                    <a:pt x="198" y="38"/>
                  </a:lnTo>
                  <a:lnTo>
                    <a:pt x="194" y="46"/>
                  </a:lnTo>
                  <a:lnTo>
                    <a:pt x="191" y="50"/>
                  </a:lnTo>
                  <a:lnTo>
                    <a:pt x="187" y="57"/>
                  </a:lnTo>
                  <a:lnTo>
                    <a:pt x="183" y="61"/>
                  </a:lnTo>
                  <a:lnTo>
                    <a:pt x="179" y="69"/>
                  </a:lnTo>
                  <a:lnTo>
                    <a:pt x="175" y="72"/>
                  </a:lnTo>
                  <a:lnTo>
                    <a:pt x="172" y="80"/>
                  </a:lnTo>
                  <a:lnTo>
                    <a:pt x="164" y="88"/>
                  </a:lnTo>
                  <a:lnTo>
                    <a:pt x="160" y="91"/>
                  </a:lnTo>
                  <a:lnTo>
                    <a:pt x="153" y="99"/>
                  </a:lnTo>
                  <a:lnTo>
                    <a:pt x="145" y="103"/>
                  </a:lnTo>
                  <a:lnTo>
                    <a:pt x="137" y="110"/>
                  </a:lnTo>
                  <a:lnTo>
                    <a:pt x="130" y="114"/>
                  </a:lnTo>
                  <a:lnTo>
                    <a:pt x="122" y="122"/>
                  </a:lnTo>
                  <a:lnTo>
                    <a:pt x="115" y="126"/>
                  </a:lnTo>
                  <a:lnTo>
                    <a:pt x="107" y="133"/>
                  </a:lnTo>
                  <a:lnTo>
                    <a:pt x="96" y="137"/>
                  </a:lnTo>
                  <a:lnTo>
                    <a:pt x="88" y="145"/>
                  </a:lnTo>
                  <a:lnTo>
                    <a:pt x="77" y="149"/>
                  </a:lnTo>
                  <a:lnTo>
                    <a:pt x="69" y="156"/>
                  </a:lnTo>
                  <a:lnTo>
                    <a:pt x="58" y="160"/>
                  </a:lnTo>
                  <a:lnTo>
                    <a:pt x="46" y="168"/>
                  </a:lnTo>
                  <a:lnTo>
                    <a:pt x="35" y="171"/>
                  </a:lnTo>
                  <a:lnTo>
                    <a:pt x="23" y="179"/>
                  </a:lnTo>
                  <a:lnTo>
                    <a:pt x="12" y="183"/>
                  </a:lnTo>
                  <a:lnTo>
                    <a:pt x="0" y="187"/>
                  </a:lnTo>
                  <a:lnTo>
                    <a:pt x="0" y="563"/>
                  </a:lnTo>
                  <a:lnTo>
                    <a:pt x="12" y="559"/>
                  </a:lnTo>
                  <a:lnTo>
                    <a:pt x="23" y="555"/>
                  </a:lnTo>
                  <a:lnTo>
                    <a:pt x="35" y="548"/>
                  </a:lnTo>
                  <a:lnTo>
                    <a:pt x="46" y="544"/>
                  </a:lnTo>
                  <a:lnTo>
                    <a:pt x="58" y="536"/>
                  </a:lnTo>
                  <a:lnTo>
                    <a:pt x="69" y="533"/>
                  </a:lnTo>
                  <a:lnTo>
                    <a:pt x="77" y="525"/>
                  </a:lnTo>
                  <a:lnTo>
                    <a:pt x="88" y="521"/>
                  </a:lnTo>
                  <a:lnTo>
                    <a:pt x="96" y="514"/>
                  </a:lnTo>
                  <a:lnTo>
                    <a:pt x="107" y="510"/>
                  </a:lnTo>
                  <a:lnTo>
                    <a:pt x="115" y="502"/>
                  </a:lnTo>
                  <a:lnTo>
                    <a:pt x="122" y="498"/>
                  </a:lnTo>
                  <a:lnTo>
                    <a:pt x="130" y="491"/>
                  </a:lnTo>
                  <a:lnTo>
                    <a:pt x="137" y="487"/>
                  </a:lnTo>
                  <a:lnTo>
                    <a:pt x="145" y="479"/>
                  </a:lnTo>
                  <a:lnTo>
                    <a:pt x="153" y="476"/>
                  </a:lnTo>
                  <a:lnTo>
                    <a:pt x="160" y="468"/>
                  </a:lnTo>
                  <a:lnTo>
                    <a:pt x="164" y="464"/>
                  </a:lnTo>
                  <a:lnTo>
                    <a:pt x="172" y="457"/>
                  </a:lnTo>
                  <a:lnTo>
                    <a:pt x="175" y="449"/>
                  </a:lnTo>
                  <a:lnTo>
                    <a:pt x="179" y="445"/>
                  </a:lnTo>
                  <a:lnTo>
                    <a:pt x="183" y="438"/>
                  </a:lnTo>
                  <a:lnTo>
                    <a:pt x="187" y="434"/>
                  </a:lnTo>
                  <a:lnTo>
                    <a:pt x="191" y="426"/>
                  </a:lnTo>
                  <a:lnTo>
                    <a:pt x="194" y="422"/>
                  </a:lnTo>
                  <a:lnTo>
                    <a:pt x="198" y="415"/>
                  </a:lnTo>
                  <a:lnTo>
                    <a:pt x="198" y="407"/>
                  </a:lnTo>
                  <a:lnTo>
                    <a:pt x="202" y="403"/>
                  </a:lnTo>
                  <a:lnTo>
                    <a:pt x="202" y="396"/>
                  </a:lnTo>
                  <a:lnTo>
                    <a:pt x="206" y="388"/>
                  </a:lnTo>
                  <a:lnTo>
                    <a:pt x="206" y="384"/>
                  </a:lnTo>
                  <a:lnTo>
                    <a:pt x="206" y="377"/>
                  </a:lnTo>
                  <a:lnTo>
                    <a:pt x="206" y="0"/>
                  </a:lnTo>
                  <a:close/>
                </a:path>
              </a:pathLst>
            </a:custGeom>
            <a:solidFill>
              <a:srgbClr val="CC9900"/>
            </a:solidFill>
            <a:ln w="6350">
              <a:solidFill>
                <a:srgbClr val="000000"/>
              </a:solidFill>
              <a:round/>
              <a:headEnd/>
              <a:tailEnd/>
            </a:ln>
          </p:spPr>
          <p:txBody>
            <a:bodyPr/>
            <a:lstStyle/>
            <a:p>
              <a:endParaRPr lang="tr-TR"/>
            </a:p>
          </p:txBody>
        </p:sp>
        <p:sp>
          <p:nvSpPr>
            <p:cNvPr id="18" name="Freeform 1055"/>
            <p:cNvSpPr>
              <a:spLocks/>
            </p:cNvSpPr>
            <p:nvPr/>
          </p:nvSpPr>
          <p:spPr bwMode="auto">
            <a:xfrm>
              <a:off x="3050" y="3236"/>
              <a:ext cx="1149" cy="563"/>
            </a:xfrm>
            <a:custGeom>
              <a:avLst/>
              <a:gdLst>
                <a:gd name="T0" fmla="*/ 0 w 1149"/>
                <a:gd name="T1" fmla="*/ 0 h 563"/>
                <a:gd name="T2" fmla="*/ 1149 w 1149"/>
                <a:gd name="T3" fmla="*/ 187 h 563"/>
                <a:gd name="T4" fmla="*/ 1149 w 1149"/>
                <a:gd name="T5" fmla="*/ 563 h 563"/>
                <a:gd name="T6" fmla="*/ 0 w 1149"/>
                <a:gd name="T7" fmla="*/ 377 h 563"/>
                <a:gd name="T8" fmla="*/ 0 w 1149"/>
                <a:gd name="T9" fmla="*/ 0 h 563"/>
                <a:gd name="T10" fmla="*/ 0 60000 65536"/>
                <a:gd name="T11" fmla="*/ 0 60000 65536"/>
                <a:gd name="T12" fmla="*/ 0 60000 65536"/>
                <a:gd name="T13" fmla="*/ 0 60000 65536"/>
                <a:gd name="T14" fmla="*/ 0 60000 65536"/>
                <a:gd name="T15" fmla="*/ 0 w 1149"/>
                <a:gd name="T16" fmla="*/ 0 h 563"/>
                <a:gd name="T17" fmla="*/ 1149 w 1149"/>
                <a:gd name="T18" fmla="*/ 563 h 563"/>
              </a:gdLst>
              <a:ahLst/>
              <a:cxnLst>
                <a:cxn ang="T10">
                  <a:pos x="T0" y="T1"/>
                </a:cxn>
                <a:cxn ang="T11">
                  <a:pos x="T2" y="T3"/>
                </a:cxn>
                <a:cxn ang="T12">
                  <a:pos x="T4" y="T5"/>
                </a:cxn>
                <a:cxn ang="T13">
                  <a:pos x="T6" y="T7"/>
                </a:cxn>
                <a:cxn ang="T14">
                  <a:pos x="T8" y="T9"/>
                </a:cxn>
              </a:cxnLst>
              <a:rect l="T15" t="T16" r="T17" b="T18"/>
              <a:pathLst>
                <a:path w="1149" h="563">
                  <a:moveTo>
                    <a:pt x="0" y="0"/>
                  </a:moveTo>
                  <a:lnTo>
                    <a:pt x="1149" y="187"/>
                  </a:lnTo>
                  <a:lnTo>
                    <a:pt x="1149" y="563"/>
                  </a:lnTo>
                  <a:lnTo>
                    <a:pt x="0" y="377"/>
                  </a:lnTo>
                  <a:lnTo>
                    <a:pt x="0" y="0"/>
                  </a:lnTo>
                  <a:close/>
                </a:path>
              </a:pathLst>
            </a:custGeom>
            <a:solidFill>
              <a:srgbClr val="CC9900"/>
            </a:solidFill>
            <a:ln w="6350">
              <a:solidFill>
                <a:srgbClr val="000000"/>
              </a:solidFill>
              <a:round/>
              <a:headEnd/>
              <a:tailEnd/>
            </a:ln>
          </p:spPr>
          <p:txBody>
            <a:bodyPr/>
            <a:lstStyle/>
            <a:p>
              <a:endParaRPr lang="tr-TR"/>
            </a:p>
          </p:txBody>
        </p:sp>
        <p:sp>
          <p:nvSpPr>
            <p:cNvPr id="19" name="Freeform 1056"/>
            <p:cNvSpPr>
              <a:spLocks/>
            </p:cNvSpPr>
            <p:nvPr/>
          </p:nvSpPr>
          <p:spPr bwMode="auto">
            <a:xfrm>
              <a:off x="3050" y="2886"/>
              <a:ext cx="1358" cy="537"/>
            </a:xfrm>
            <a:custGeom>
              <a:avLst/>
              <a:gdLst>
                <a:gd name="T0" fmla="*/ 72 w 1358"/>
                <a:gd name="T1" fmla="*/ 0 h 537"/>
                <a:gd name="T2" fmla="*/ 118 w 1358"/>
                <a:gd name="T3" fmla="*/ 0 h 537"/>
                <a:gd name="T4" fmla="*/ 167 w 1358"/>
                <a:gd name="T5" fmla="*/ 0 h 537"/>
                <a:gd name="T6" fmla="*/ 213 w 1358"/>
                <a:gd name="T7" fmla="*/ 4 h 537"/>
                <a:gd name="T8" fmla="*/ 259 w 1358"/>
                <a:gd name="T9" fmla="*/ 4 h 537"/>
                <a:gd name="T10" fmla="*/ 304 w 1358"/>
                <a:gd name="T11" fmla="*/ 8 h 537"/>
                <a:gd name="T12" fmla="*/ 354 w 1358"/>
                <a:gd name="T13" fmla="*/ 12 h 537"/>
                <a:gd name="T14" fmla="*/ 395 w 1358"/>
                <a:gd name="T15" fmla="*/ 15 h 537"/>
                <a:gd name="T16" fmla="*/ 441 w 1358"/>
                <a:gd name="T17" fmla="*/ 19 h 537"/>
                <a:gd name="T18" fmla="*/ 487 w 1358"/>
                <a:gd name="T19" fmla="*/ 23 h 537"/>
                <a:gd name="T20" fmla="*/ 532 w 1358"/>
                <a:gd name="T21" fmla="*/ 27 h 537"/>
                <a:gd name="T22" fmla="*/ 574 w 1358"/>
                <a:gd name="T23" fmla="*/ 31 h 537"/>
                <a:gd name="T24" fmla="*/ 616 w 1358"/>
                <a:gd name="T25" fmla="*/ 38 h 537"/>
                <a:gd name="T26" fmla="*/ 658 w 1358"/>
                <a:gd name="T27" fmla="*/ 42 h 537"/>
                <a:gd name="T28" fmla="*/ 700 w 1358"/>
                <a:gd name="T29" fmla="*/ 50 h 537"/>
                <a:gd name="T30" fmla="*/ 738 w 1358"/>
                <a:gd name="T31" fmla="*/ 57 h 537"/>
                <a:gd name="T32" fmla="*/ 780 w 1358"/>
                <a:gd name="T33" fmla="*/ 61 h 537"/>
                <a:gd name="T34" fmla="*/ 818 w 1358"/>
                <a:gd name="T35" fmla="*/ 69 h 537"/>
                <a:gd name="T36" fmla="*/ 856 w 1358"/>
                <a:gd name="T37" fmla="*/ 76 h 537"/>
                <a:gd name="T38" fmla="*/ 890 w 1358"/>
                <a:gd name="T39" fmla="*/ 84 h 537"/>
                <a:gd name="T40" fmla="*/ 924 w 1358"/>
                <a:gd name="T41" fmla="*/ 95 h 537"/>
                <a:gd name="T42" fmla="*/ 958 w 1358"/>
                <a:gd name="T43" fmla="*/ 103 h 537"/>
                <a:gd name="T44" fmla="*/ 993 w 1358"/>
                <a:gd name="T45" fmla="*/ 111 h 537"/>
                <a:gd name="T46" fmla="*/ 1023 w 1358"/>
                <a:gd name="T47" fmla="*/ 122 h 537"/>
                <a:gd name="T48" fmla="*/ 1054 w 1358"/>
                <a:gd name="T49" fmla="*/ 130 h 537"/>
                <a:gd name="T50" fmla="*/ 1084 w 1358"/>
                <a:gd name="T51" fmla="*/ 141 h 537"/>
                <a:gd name="T52" fmla="*/ 1111 w 1358"/>
                <a:gd name="T53" fmla="*/ 149 h 537"/>
                <a:gd name="T54" fmla="*/ 1137 w 1358"/>
                <a:gd name="T55" fmla="*/ 160 h 537"/>
                <a:gd name="T56" fmla="*/ 1164 w 1358"/>
                <a:gd name="T57" fmla="*/ 171 h 537"/>
                <a:gd name="T58" fmla="*/ 1187 w 1358"/>
                <a:gd name="T59" fmla="*/ 179 h 537"/>
                <a:gd name="T60" fmla="*/ 1210 w 1358"/>
                <a:gd name="T61" fmla="*/ 190 h 537"/>
                <a:gd name="T62" fmla="*/ 1229 w 1358"/>
                <a:gd name="T63" fmla="*/ 202 h 537"/>
                <a:gd name="T64" fmla="*/ 1248 w 1358"/>
                <a:gd name="T65" fmla="*/ 213 h 537"/>
                <a:gd name="T66" fmla="*/ 1267 w 1358"/>
                <a:gd name="T67" fmla="*/ 225 h 537"/>
                <a:gd name="T68" fmla="*/ 1282 w 1358"/>
                <a:gd name="T69" fmla="*/ 236 h 537"/>
                <a:gd name="T70" fmla="*/ 1297 w 1358"/>
                <a:gd name="T71" fmla="*/ 248 h 537"/>
                <a:gd name="T72" fmla="*/ 1312 w 1358"/>
                <a:gd name="T73" fmla="*/ 259 h 537"/>
                <a:gd name="T74" fmla="*/ 1324 w 1358"/>
                <a:gd name="T75" fmla="*/ 270 h 537"/>
                <a:gd name="T76" fmla="*/ 1331 w 1358"/>
                <a:gd name="T77" fmla="*/ 286 h 537"/>
                <a:gd name="T78" fmla="*/ 1339 w 1358"/>
                <a:gd name="T79" fmla="*/ 297 h 537"/>
                <a:gd name="T80" fmla="*/ 1346 w 1358"/>
                <a:gd name="T81" fmla="*/ 308 h 537"/>
                <a:gd name="T82" fmla="*/ 1350 w 1358"/>
                <a:gd name="T83" fmla="*/ 320 h 537"/>
                <a:gd name="T84" fmla="*/ 1354 w 1358"/>
                <a:gd name="T85" fmla="*/ 331 h 537"/>
                <a:gd name="T86" fmla="*/ 1358 w 1358"/>
                <a:gd name="T87" fmla="*/ 346 h 537"/>
                <a:gd name="T88" fmla="*/ 1358 w 1358"/>
                <a:gd name="T89" fmla="*/ 358 h 537"/>
                <a:gd name="T90" fmla="*/ 1354 w 1358"/>
                <a:gd name="T91" fmla="*/ 369 h 537"/>
                <a:gd name="T92" fmla="*/ 1350 w 1358"/>
                <a:gd name="T93" fmla="*/ 381 h 537"/>
                <a:gd name="T94" fmla="*/ 1346 w 1358"/>
                <a:gd name="T95" fmla="*/ 396 h 537"/>
                <a:gd name="T96" fmla="*/ 1339 w 1358"/>
                <a:gd name="T97" fmla="*/ 407 h 537"/>
                <a:gd name="T98" fmla="*/ 1331 w 1358"/>
                <a:gd name="T99" fmla="*/ 419 h 537"/>
                <a:gd name="T100" fmla="*/ 1324 w 1358"/>
                <a:gd name="T101" fmla="*/ 430 h 537"/>
                <a:gd name="T102" fmla="*/ 1312 w 1358"/>
                <a:gd name="T103" fmla="*/ 441 h 537"/>
                <a:gd name="T104" fmla="*/ 1297 w 1358"/>
                <a:gd name="T105" fmla="*/ 453 h 537"/>
                <a:gd name="T106" fmla="*/ 1282 w 1358"/>
                <a:gd name="T107" fmla="*/ 464 h 537"/>
                <a:gd name="T108" fmla="*/ 1267 w 1358"/>
                <a:gd name="T109" fmla="*/ 476 h 537"/>
                <a:gd name="T110" fmla="*/ 1248 w 1358"/>
                <a:gd name="T111" fmla="*/ 487 h 537"/>
                <a:gd name="T112" fmla="*/ 1229 w 1358"/>
                <a:gd name="T113" fmla="*/ 499 h 537"/>
                <a:gd name="T114" fmla="*/ 1210 w 1358"/>
                <a:gd name="T115" fmla="*/ 510 h 537"/>
                <a:gd name="T116" fmla="*/ 1187 w 1358"/>
                <a:gd name="T117" fmla="*/ 521 h 537"/>
                <a:gd name="T118" fmla="*/ 1164 w 1358"/>
                <a:gd name="T119" fmla="*/ 533 h 537"/>
                <a:gd name="T120" fmla="*/ 49 w 1358"/>
                <a:gd name="T121" fmla="*/ 0 h 5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8"/>
                <a:gd name="T184" fmla="*/ 0 h 537"/>
                <a:gd name="T185" fmla="*/ 1358 w 1358"/>
                <a:gd name="T186" fmla="*/ 537 h 5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8" h="537">
                  <a:moveTo>
                    <a:pt x="49" y="0"/>
                  </a:moveTo>
                  <a:lnTo>
                    <a:pt x="72" y="0"/>
                  </a:lnTo>
                  <a:lnTo>
                    <a:pt x="95" y="0"/>
                  </a:lnTo>
                  <a:lnTo>
                    <a:pt x="118" y="0"/>
                  </a:lnTo>
                  <a:lnTo>
                    <a:pt x="144" y="0"/>
                  </a:lnTo>
                  <a:lnTo>
                    <a:pt x="167" y="0"/>
                  </a:lnTo>
                  <a:lnTo>
                    <a:pt x="190" y="4"/>
                  </a:lnTo>
                  <a:lnTo>
                    <a:pt x="213" y="4"/>
                  </a:lnTo>
                  <a:lnTo>
                    <a:pt x="236" y="4"/>
                  </a:lnTo>
                  <a:lnTo>
                    <a:pt x="259" y="4"/>
                  </a:lnTo>
                  <a:lnTo>
                    <a:pt x="281" y="8"/>
                  </a:lnTo>
                  <a:lnTo>
                    <a:pt x="304" y="8"/>
                  </a:lnTo>
                  <a:lnTo>
                    <a:pt x="327" y="8"/>
                  </a:lnTo>
                  <a:lnTo>
                    <a:pt x="354" y="12"/>
                  </a:lnTo>
                  <a:lnTo>
                    <a:pt x="376" y="12"/>
                  </a:lnTo>
                  <a:lnTo>
                    <a:pt x="395" y="15"/>
                  </a:lnTo>
                  <a:lnTo>
                    <a:pt x="418" y="15"/>
                  </a:lnTo>
                  <a:lnTo>
                    <a:pt x="441" y="19"/>
                  </a:lnTo>
                  <a:lnTo>
                    <a:pt x="464" y="19"/>
                  </a:lnTo>
                  <a:lnTo>
                    <a:pt x="487" y="23"/>
                  </a:lnTo>
                  <a:lnTo>
                    <a:pt x="510" y="23"/>
                  </a:lnTo>
                  <a:lnTo>
                    <a:pt x="532" y="27"/>
                  </a:lnTo>
                  <a:lnTo>
                    <a:pt x="551" y="31"/>
                  </a:lnTo>
                  <a:lnTo>
                    <a:pt x="574" y="31"/>
                  </a:lnTo>
                  <a:lnTo>
                    <a:pt x="597" y="35"/>
                  </a:lnTo>
                  <a:lnTo>
                    <a:pt x="616" y="38"/>
                  </a:lnTo>
                  <a:lnTo>
                    <a:pt x="639" y="42"/>
                  </a:lnTo>
                  <a:lnTo>
                    <a:pt x="658" y="42"/>
                  </a:lnTo>
                  <a:lnTo>
                    <a:pt x="681" y="46"/>
                  </a:lnTo>
                  <a:lnTo>
                    <a:pt x="700" y="50"/>
                  </a:lnTo>
                  <a:lnTo>
                    <a:pt x="719" y="54"/>
                  </a:lnTo>
                  <a:lnTo>
                    <a:pt x="738" y="57"/>
                  </a:lnTo>
                  <a:lnTo>
                    <a:pt x="761" y="61"/>
                  </a:lnTo>
                  <a:lnTo>
                    <a:pt x="780" y="61"/>
                  </a:lnTo>
                  <a:lnTo>
                    <a:pt x="799" y="65"/>
                  </a:lnTo>
                  <a:lnTo>
                    <a:pt x="818" y="69"/>
                  </a:lnTo>
                  <a:lnTo>
                    <a:pt x="837" y="73"/>
                  </a:lnTo>
                  <a:lnTo>
                    <a:pt x="856" y="76"/>
                  </a:lnTo>
                  <a:lnTo>
                    <a:pt x="871" y="80"/>
                  </a:lnTo>
                  <a:lnTo>
                    <a:pt x="890" y="84"/>
                  </a:lnTo>
                  <a:lnTo>
                    <a:pt x="909" y="92"/>
                  </a:lnTo>
                  <a:lnTo>
                    <a:pt x="924" y="95"/>
                  </a:lnTo>
                  <a:lnTo>
                    <a:pt x="943" y="99"/>
                  </a:lnTo>
                  <a:lnTo>
                    <a:pt x="958" y="103"/>
                  </a:lnTo>
                  <a:lnTo>
                    <a:pt x="977" y="107"/>
                  </a:lnTo>
                  <a:lnTo>
                    <a:pt x="993" y="111"/>
                  </a:lnTo>
                  <a:lnTo>
                    <a:pt x="1008" y="114"/>
                  </a:lnTo>
                  <a:lnTo>
                    <a:pt x="1023" y="122"/>
                  </a:lnTo>
                  <a:lnTo>
                    <a:pt x="1038" y="126"/>
                  </a:lnTo>
                  <a:lnTo>
                    <a:pt x="1054" y="130"/>
                  </a:lnTo>
                  <a:lnTo>
                    <a:pt x="1069" y="133"/>
                  </a:lnTo>
                  <a:lnTo>
                    <a:pt x="1084" y="141"/>
                  </a:lnTo>
                  <a:lnTo>
                    <a:pt x="1099" y="145"/>
                  </a:lnTo>
                  <a:lnTo>
                    <a:pt x="1111" y="149"/>
                  </a:lnTo>
                  <a:lnTo>
                    <a:pt x="1126" y="156"/>
                  </a:lnTo>
                  <a:lnTo>
                    <a:pt x="1137" y="160"/>
                  </a:lnTo>
                  <a:lnTo>
                    <a:pt x="1152" y="164"/>
                  </a:lnTo>
                  <a:lnTo>
                    <a:pt x="1164" y="171"/>
                  </a:lnTo>
                  <a:lnTo>
                    <a:pt x="1175" y="175"/>
                  </a:lnTo>
                  <a:lnTo>
                    <a:pt x="1187" y="179"/>
                  </a:lnTo>
                  <a:lnTo>
                    <a:pt x="1198" y="187"/>
                  </a:lnTo>
                  <a:lnTo>
                    <a:pt x="1210" y="190"/>
                  </a:lnTo>
                  <a:lnTo>
                    <a:pt x="1221" y="198"/>
                  </a:lnTo>
                  <a:lnTo>
                    <a:pt x="1229" y="202"/>
                  </a:lnTo>
                  <a:lnTo>
                    <a:pt x="1240" y="209"/>
                  </a:lnTo>
                  <a:lnTo>
                    <a:pt x="1248" y="213"/>
                  </a:lnTo>
                  <a:lnTo>
                    <a:pt x="1259" y="221"/>
                  </a:lnTo>
                  <a:lnTo>
                    <a:pt x="1267" y="225"/>
                  </a:lnTo>
                  <a:lnTo>
                    <a:pt x="1274" y="232"/>
                  </a:lnTo>
                  <a:lnTo>
                    <a:pt x="1282" y="236"/>
                  </a:lnTo>
                  <a:lnTo>
                    <a:pt x="1289" y="244"/>
                  </a:lnTo>
                  <a:lnTo>
                    <a:pt x="1297" y="248"/>
                  </a:lnTo>
                  <a:lnTo>
                    <a:pt x="1305" y="255"/>
                  </a:lnTo>
                  <a:lnTo>
                    <a:pt x="1312" y="259"/>
                  </a:lnTo>
                  <a:lnTo>
                    <a:pt x="1316" y="267"/>
                  </a:lnTo>
                  <a:lnTo>
                    <a:pt x="1324" y="270"/>
                  </a:lnTo>
                  <a:lnTo>
                    <a:pt x="1327" y="278"/>
                  </a:lnTo>
                  <a:lnTo>
                    <a:pt x="1331" y="286"/>
                  </a:lnTo>
                  <a:lnTo>
                    <a:pt x="1335" y="289"/>
                  </a:lnTo>
                  <a:lnTo>
                    <a:pt x="1339" y="297"/>
                  </a:lnTo>
                  <a:lnTo>
                    <a:pt x="1343" y="301"/>
                  </a:lnTo>
                  <a:lnTo>
                    <a:pt x="1346" y="308"/>
                  </a:lnTo>
                  <a:lnTo>
                    <a:pt x="1350" y="316"/>
                  </a:lnTo>
                  <a:lnTo>
                    <a:pt x="1350" y="320"/>
                  </a:lnTo>
                  <a:lnTo>
                    <a:pt x="1354" y="327"/>
                  </a:lnTo>
                  <a:lnTo>
                    <a:pt x="1354" y="331"/>
                  </a:lnTo>
                  <a:lnTo>
                    <a:pt x="1358" y="339"/>
                  </a:lnTo>
                  <a:lnTo>
                    <a:pt x="1358" y="346"/>
                  </a:lnTo>
                  <a:lnTo>
                    <a:pt x="1358" y="350"/>
                  </a:lnTo>
                  <a:lnTo>
                    <a:pt x="1358" y="358"/>
                  </a:lnTo>
                  <a:lnTo>
                    <a:pt x="1358" y="362"/>
                  </a:lnTo>
                  <a:lnTo>
                    <a:pt x="1354" y="369"/>
                  </a:lnTo>
                  <a:lnTo>
                    <a:pt x="1354" y="377"/>
                  </a:lnTo>
                  <a:lnTo>
                    <a:pt x="1350" y="381"/>
                  </a:lnTo>
                  <a:lnTo>
                    <a:pt x="1350" y="388"/>
                  </a:lnTo>
                  <a:lnTo>
                    <a:pt x="1346" y="396"/>
                  </a:lnTo>
                  <a:lnTo>
                    <a:pt x="1343" y="400"/>
                  </a:lnTo>
                  <a:lnTo>
                    <a:pt x="1339" y="407"/>
                  </a:lnTo>
                  <a:lnTo>
                    <a:pt x="1335" y="411"/>
                  </a:lnTo>
                  <a:lnTo>
                    <a:pt x="1331" y="419"/>
                  </a:lnTo>
                  <a:lnTo>
                    <a:pt x="1327" y="422"/>
                  </a:lnTo>
                  <a:lnTo>
                    <a:pt x="1324" y="430"/>
                  </a:lnTo>
                  <a:lnTo>
                    <a:pt x="1316" y="438"/>
                  </a:lnTo>
                  <a:lnTo>
                    <a:pt x="1312" y="441"/>
                  </a:lnTo>
                  <a:lnTo>
                    <a:pt x="1305" y="449"/>
                  </a:lnTo>
                  <a:lnTo>
                    <a:pt x="1297" y="453"/>
                  </a:lnTo>
                  <a:lnTo>
                    <a:pt x="1289" y="460"/>
                  </a:lnTo>
                  <a:lnTo>
                    <a:pt x="1282" y="464"/>
                  </a:lnTo>
                  <a:lnTo>
                    <a:pt x="1274" y="472"/>
                  </a:lnTo>
                  <a:lnTo>
                    <a:pt x="1267" y="476"/>
                  </a:lnTo>
                  <a:lnTo>
                    <a:pt x="1259" y="483"/>
                  </a:lnTo>
                  <a:lnTo>
                    <a:pt x="1248" y="487"/>
                  </a:lnTo>
                  <a:lnTo>
                    <a:pt x="1240" y="495"/>
                  </a:lnTo>
                  <a:lnTo>
                    <a:pt x="1229" y="499"/>
                  </a:lnTo>
                  <a:lnTo>
                    <a:pt x="1221" y="506"/>
                  </a:lnTo>
                  <a:lnTo>
                    <a:pt x="1210" y="510"/>
                  </a:lnTo>
                  <a:lnTo>
                    <a:pt x="1198" y="518"/>
                  </a:lnTo>
                  <a:lnTo>
                    <a:pt x="1187" y="521"/>
                  </a:lnTo>
                  <a:lnTo>
                    <a:pt x="1175" y="529"/>
                  </a:lnTo>
                  <a:lnTo>
                    <a:pt x="1164" y="533"/>
                  </a:lnTo>
                  <a:lnTo>
                    <a:pt x="1152" y="537"/>
                  </a:lnTo>
                  <a:lnTo>
                    <a:pt x="0" y="350"/>
                  </a:lnTo>
                  <a:lnTo>
                    <a:pt x="49" y="0"/>
                  </a:lnTo>
                  <a:close/>
                </a:path>
              </a:pathLst>
            </a:custGeom>
            <a:solidFill>
              <a:srgbClr val="CC9900"/>
            </a:solidFill>
            <a:ln w="6350">
              <a:solidFill>
                <a:srgbClr val="000000"/>
              </a:solidFill>
              <a:round/>
              <a:headEnd/>
              <a:tailEnd/>
            </a:ln>
          </p:spPr>
          <p:txBody>
            <a:bodyPr/>
            <a:lstStyle/>
            <a:p>
              <a:endParaRPr lang="tr-TR"/>
            </a:p>
          </p:txBody>
        </p:sp>
        <p:sp>
          <p:nvSpPr>
            <p:cNvPr id="20" name="Freeform 1057"/>
            <p:cNvSpPr>
              <a:spLocks/>
            </p:cNvSpPr>
            <p:nvPr/>
          </p:nvSpPr>
          <p:spPr bwMode="auto">
            <a:xfrm>
              <a:off x="1589" y="3251"/>
              <a:ext cx="2507" cy="731"/>
            </a:xfrm>
            <a:custGeom>
              <a:avLst/>
              <a:gdLst>
                <a:gd name="T0" fmla="*/ 2454 w 2507"/>
                <a:gd name="T1" fmla="*/ 210 h 731"/>
                <a:gd name="T2" fmla="*/ 2378 w 2507"/>
                <a:gd name="T3" fmla="*/ 232 h 731"/>
                <a:gd name="T4" fmla="*/ 2313 w 2507"/>
                <a:gd name="T5" fmla="*/ 251 h 731"/>
                <a:gd name="T6" fmla="*/ 2225 w 2507"/>
                <a:gd name="T7" fmla="*/ 270 h 731"/>
                <a:gd name="T8" fmla="*/ 2134 w 2507"/>
                <a:gd name="T9" fmla="*/ 289 h 731"/>
                <a:gd name="T10" fmla="*/ 2054 w 2507"/>
                <a:gd name="T11" fmla="*/ 305 h 731"/>
                <a:gd name="T12" fmla="*/ 1952 w 2507"/>
                <a:gd name="T13" fmla="*/ 316 h 731"/>
                <a:gd name="T14" fmla="*/ 1841 w 2507"/>
                <a:gd name="T15" fmla="*/ 331 h 731"/>
                <a:gd name="T16" fmla="*/ 1750 w 2507"/>
                <a:gd name="T17" fmla="*/ 339 h 731"/>
                <a:gd name="T18" fmla="*/ 1636 w 2507"/>
                <a:gd name="T19" fmla="*/ 347 h 731"/>
                <a:gd name="T20" fmla="*/ 1522 w 2507"/>
                <a:gd name="T21" fmla="*/ 350 h 731"/>
                <a:gd name="T22" fmla="*/ 1427 w 2507"/>
                <a:gd name="T23" fmla="*/ 354 h 731"/>
                <a:gd name="T24" fmla="*/ 1309 w 2507"/>
                <a:gd name="T25" fmla="*/ 354 h 731"/>
                <a:gd name="T26" fmla="*/ 1191 w 2507"/>
                <a:gd name="T27" fmla="*/ 350 h 731"/>
                <a:gd name="T28" fmla="*/ 1096 w 2507"/>
                <a:gd name="T29" fmla="*/ 347 h 731"/>
                <a:gd name="T30" fmla="*/ 982 w 2507"/>
                <a:gd name="T31" fmla="*/ 339 h 731"/>
                <a:gd name="T32" fmla="*/ 867 w 2507"/>
                <a:gd name="T33" fmla="*/ 331 h 731"/>
                <a:gd name="T34" fmla="*/ 784 w 2507"/>
                <a:gd name="T35" fmla="*/ 320 h 731"/>
                <a:gd name="T36" fmla="*/ 677 w 2507"/>
                <a:gd name="T37" fmla="*/ 305 h 731"/>
                <a:gd name="T38" fmla="*/ 578 w 2507"/>
                <a:gd name="T39" fmla="*/ 289 h 731"/>
                <a:gd name="T40" fmla="*/ 502 w 2507"/>
                <a:gd name="T41" fmla="*/ 274 h 731"/>
                <a:gd name="T42" fmla="*/ 415 w 2507"/>
                <a:gd name="T43" fmla="*/ 255 h 731"/>
                <a:gd name="T44" fmla="*/ 331 w 2507"/>
                <a:gd name="T45" fmla="*/ 232 h 731"/>
                <a:gd name="T46" fmla="*/ 274 w 2507"/>
                <a:gd name="T47" fmla="*/ 213 h 731"/>
                <a:gd name="T48" fmla="*/ 206 w 2507"/>
                <a:gd name="T49" fmla="*/ 187 h 731"/>
                <a:gd name="T50" fmla="*/ 148 w 2507"/>
                <a:gd name="T51" fmla="*/ 160 h 731"/>
                <a:gd name="T52" fmla="*/ 107 w 2507"/>
                <a:gd name="T53" fmla="*/ 137 h 731"/>
                <a:gd name="T54" fmla="*/ 65 w 2507"/>
                <a:gd name="T55" fmla="*/ 111 h 731"/>
                <a:gd name="T56" fmla="*/ 34 w 2507"/>
                <a:gd name="T57" fmla="*/ 80 h 731"/>
                <a:gd name="T58" fmla="*/ 15 w 2507"/>
                <a:gd name="T59" fmla="*/ 57 h 731"/>
                <a:gd name="T60" fmla="*/ 4 w 2507"/>
                <a:gd name="T61" fmla="*/ 27 h 731"/>
                <a:gd name="T62" fmla="*/ 0 w 2507"/>
                <a:gd name="T63" fmla="*/ 377 h 731"/>
                <a:gd name="T64" fmla="*/ 4 w 2507"/>
                <a:gd name="T65" fmla="*/ 407 h 731"/>
                <a:gd name="T66" fmla="*/ 15 w 2507"/>
                <a:gd name="T67" fmla="*/ 434 h 731"/>
                <a:gd name="T68" fmla="*/ 38 w 2507"/>
                <a:gd name="T69" fmla="*/ 464 h 731"/>
                <a:gd name="T70" fmla="*/ 72 w 2507"/>
                <a:gd name="T71" fmla="*/ 491 h 731"/>
                <a:gd name="T72" fmla="*/ 107 w 2507"/>
                <a:gd name="T73" fmla="*/ 514 h 731"/>
                <a:gd name="T74" fmla="*/ 156 w 2507"/>
                <a:gd name="T75" fmla="*/ 544 h 731"/>
                <a:gd name="T76" fmla="*/ 217 w 2507"/>
                <a:gd name="T77" fmla="*/ 571 h 731"/>
                <a:gd name="T78" fmla="*/ 274 w 2507"/>
                <a:gd name="T79" fmla="*/ 590 h 731"/>
                <a:gd name="T80" fmla="*/ 346 w 2507"/>
                <a:gd name="T81" fmla="*/ 613 h 731"/>
                <a:gd name="T82" fmla="*/ 430 w 2507"/>
                <a:gd name="T83" fmla="*/ 636 h 731"/>
                <a:gd name="T84" fmla="*/ 502 w 2507"/>
                <a:gd name="T85" fmla="*/ 651 h 731"/>
                <a:gd name="T86" fmla="*/ 597 w 2507"/>
                <a:gd name="T87" fmla="*/ 670 h 731"/>
                <a:gd name="T88" fmla="*/ 696 w 2507"/>
                <a:gd name="T89" fmla="*/ 685 h 731"/>
                <a:gd name="T90" fmla="*/ 784 w 2507"/>
                <a:gd name="T91" fmla="*/ 696 h 731"/>
                <a:gd name="T92" fmla="*/ 890 w 2507"/>
                <a:gd name="T93" fmla="*/ 708 h 731"/>
                <a:gd name="T94" fmla="*/ 1004 w 2507"/>
                <a:gd name="T95" fmla="*/ 719 h 731"/>
                <a:gd name="T96" fmla="*/ 1096 w 2507"/>
                <a:gd name="T97" fmla="*/ 723 h 731"/>
                <a:gd name="T98" fmla="*/ 1214 w 2507"/>
                <a:gd name="T99" fmla="*/ 727 h 731"/>
                <a:gd name="T100" fmla="*/ 1332 w 2507"/>
                <a:gd name="T101" fmla="*/ 731 h 731"/>
                <a:gd name="T102" fmla="*/ 1427 w 2507"/>
                <a:gd name="T103" fmla="*/ 731 h 731"/>
                <a:gd name="T104" fmla="*/ 1545 w 2507"/>
                <a:gd name="T105" fmla="*/ 727 h 731"/>
                <a:gd name="T106" fmla="*/ 1659 w 2507"/>
                <a:gd name="T107" fmla="*/ 719 h 731"/>
                <a:gd name="T108" fmla="*/ 1750 w 2507"/>
                <a:gd name="T109" fmla="*/ 715 h 731"/>
                <a:gd name="T110" fmla="*/ 1864 w 2507"/>
                <a:gd name="T111" fmla="*/ 704 h 731"/>
                <a:gd name="T112" fmla="*/ 1971 w 2507"/>
                <a:gd name="T113" fmla="*/ 693 h 731"/>
                <a:gd name="T114" fmla="*/ 2054 w 2507"/>
                <a:gd name="T115" fmla="*/ 681 h 731"/>
                <a:gd name="T116" fmla="*/ 2153 w 2507"/>
                <a:gd name="T117" fmla="*/ 662 h 731"/>
                <a:gd name="T118" fmla="*/ 2244 w 2507"/>
                <a:gd name="T119" fmla="*/ 643 h 731"/>
                <a:gd name="T120" fmla="*/ 2313 w 2507"/>
                <a:gd name="T121" fmla="*/ 628 h 731"/>
                <a:gd name="T122" fmla="*/ 2393 w 2507"/>
                <a:gd name="T123" fmla="*/ 605 h 731"/>
                <a:gd name="T124" fmla="*/ 2465 w 2507"/>
                <a:gd name="T125" fmla="*/ 579 h 7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07"/>
                <a:gd name="T190" fmla="*/ 0 h 731"/>
                <a:gd name="T191" fmla="*/ 2507 w 2507"/>
                <a:gd name="T192" fmla="*/ 731 h 7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07" h="731">
                  <a:moveTo>
                    <a:pt x="2507" y="187"/>
                  </a:moveTo>
                  <a:lnTo>
                    <a:pt x="2492" y="194"/>
                  </a:lnTo>
                  <a:lnTo>
                    <a:pt x="2480" y="198"/>
                  </a:lnTo>
                  <a:lnTo>
                    <a:pt x="2465" y="202"/>
                  </a:lnTo>
                  <a:lnTo>
                    <a:pt x="2454" y="210"/>
                  </a:lnTo>
                  <a:lnTo>
                    <a:pt x="2438" y="213"/>
                  </a:lnTo>
                  <a:lnTo>
                    <a:pt x="2423" y="217"/>
                  </a:lnTo>
                  <a:lnTo>
                    <a:pt x="2408" y="221"/>
                  </a:lnTo>
                  <a:lnTo>
                    <a:pt x="2393" y="229"/>
                  </a:lnTo>
                  <a:lnTo>
                    <a:pt x="2378" y="232"/>
                  </a:lnTo>
                  <a:lnTo>
                    <a:pt x="2362" y="236"/>
                  </a:lnTo>
                  <a:lnTo>
                    <a:pt x="2347" y="240"/>
                  </a:lnTo>
                  <a:lnTo>
                    <a:pt x="2332" y="248"/>
                  </a:lnTo>
                  <a:lnTo>
                    <a:pt x="2313" y="251"/>
                  </a:lnTo>
                  <a:lnTo>
                    <a:pt x="2298" y="255"/>
                  </a:lnTo>
                  <a:lnTo>
                    <a:pt x="2279" y="259"/>
                  </a:lnTo>
                  <a:lnTo>
                    <a:pt x="2263" y="263"/>
                  </a:lnTo>
                  <a:lnTo>
                    <a:pt x="2244" y="267"/>
                  </a:lnTo>
                  <a:lnTo>
                    <a:pt x="2225" y="270"/>
                  </a:lnTo>
                  <a:lnTo>
                    <a:pt x="2210" y="274"/>
                  </a:lnTo>
                  <a:lnTo>
                    <a:pt x="2191" y="278"/>
                  </a:lnTo>
                  <a:lnTo>
                    <a:pt x="2172" y="282"/>
                  </a:lnTo>
                  <a:lnTo>
                    <a:pt x="2153" y="286"/>
                  </a:lnTo>
                  <a:lnTo>
                    <a:pt x="2134" y="289"/>
                  </a:lnTo>
                  <a:lnTo>
                    <a:pt x="2115" y="293"/>
                  </a:lnTo>
                  <a:lnTo>
                    <a:pt x="2092" y="297"/>
                  </a:lnTo>
                  <a:lnTo>
                    <a:pt x="2073" y="301"/>
                  </a:lnTo>
                  <a:lnTo>
                    <a:pt x="2054" y="305"/>
                  </a:lnTo>
                  <a:lnTo>
                    <a:pt x="2035" y="305"/>
                  </a:lnTo>
                  <a:lnTo>
                    <a:pt x="2012" y="308"/>
                  </a:lnTo>
                  <a:lnTo>
                    <a:pt x="1993" y="312"/>
                  </a:lnTo>
                  <a:lnTo>
                    <a:pt x="1971" y="316"/>
                  </a:lnTo>
                  <a:lnTo>
                    <a:pt x="1952" y="316"/>
                  </a:lnTo>
                  <a:lnTo>
                    <a:pt x="1929" y="320"/>
                  </a:lnTo>
                  <a:lnTo>
                    <a:pt x="1906" y="324"/>
                  </a:lnTo>
                  <a:lnTo>
                    <a:pt x="1887" y="324"/>
                  </a:lnTo>
                  <a:lnTo>
                    <a:pt x="1864" y="328"/>
                  </a:lnTo>
                  <a:lnTo>
                    <a:pt x="1841" y="331"/>
                  </a:lnTo>
                  <a:lnTo>
                    <a:pt x="1818" y="331"/>
                  </a:lnTo>
                  <a:lnTo>
                    <a:pt x="1796" y="335"/>
                  </a:lnTo>
                  <a:lnTo>
                    <a:pt x="1773" y="335"/>
                  </a:lnTo>
                  <a:lnTo>
                    <a:pt x="1750" y="339"/>
                  </a:lnTo>
                  <a:lnTo>
                    <a:pt x="1731" y="339"/>
                  </a:lnTo>
                  <a:lnTo>
                    <a:pt x="1708" y="343"/>
                  </a:lnTo>
                  <a:lnTo>
                    <a:pt x="1681" y="343"/>
                  </a:lnTo>
                  <a:lnTo>
                    <a:pt x="1659" y="343"/>
                  </a:lnTo>
                  <a:lnTo>
                    <a:pt x="1636" y="347"/>
                  </a:lnTo>
                  <a:lnTo>
                    <a:pt x="1613" y="347"/>
                  </a:lnTo>
                  <a:lnTo>
                    <a:pt x="1590" y="347"/>
                  </a:lnTo>
                  <a:lnTo>
                    <a:pt x="1567" y="350"/>
                  </a:lnTo>
                  <a:lnTo>
                    <a:pt x="1545" y="350"/>
                  </a:lnTo>
                  <a:lnTo>
                    <a:pt x="1522" y="350"/>
                  </a:lnTo>
                  <a:lnTo>
                    <a:pt x="1499" y="350"/>
                  </a:lnTo>
                  <a:lnTo>
                    <a:pt x="1472" y="350"/>
                  </a:lnTo>
                  <a:lnTo>
                    <a:pt x="1449" y="354"/>
                  </a:lnTo>
                  <a:lnTo>
                    <a:pt x="1427" y="354"/>
                  </a:lnTo>
                  <a:lnTo>
                    <a:pt x="1404" y="354"/>
                  </a:lnTo>
                  <a:lnTo>
                    <a:pt x="1377" y="354"/>
                  </a:lnTo>
                  <a:lnTo>
                    <a:pt x="1354" y="354"/>
                  </a:lnTo>
                  <a:lnTo>
                    <a:pt x="1332" y="354"/>
                  </a:lnTo>
                  <a:lnTo>
                    <a:pt x="1309" y="354"/>
                  </a:lnTo>
                  <a:lnTo>
                    <a:pt x="1286" y="354"/>
                  </a:lnTo>
                  <a:lnTo>
                    <a:pt x="1259" y="354"/>
                  </a:lnTo>
                  <a:lnTo>
                    <a:pt x="1236" y="350"/>
                  </a:lnTo>
                  <a:lnTo>
                    <a:pt x="1214" y="350"/>
                  </a:lnTo>
                  <a:lnTo>
                    <a:pt x="1191" y="350"/>
                  </a:lnTo>
                  <a:lnTo>
                    <a:pt x="1168" y="350"/>
                  </a:lnTo>
                  <a:lnTo>
                    <a:pt x="1141" y="350"/>
                  </a:lnTo>
                  <a:lnTo>
                    <a:pt x="1118" y="347"/>
                  </a:lnTo>
                  <a:lnTo>
                    <a:pt x="1096" y="347"/>
                  </a:lnTo>
                  <a:lnTo>
                    <a:pt x="1073" y="347"/>
                  </a:lnTo>
                  <a:lnTo>
                    <a:pt x="1050" y="343"/>
                  </a:lnTo>
                  <a:lnTo>
                    <a:pt x="1027" y="343"/>
                  </a:lnTo>
                  <a:lnTo>
                    <a:pt x="1004" y="343"/>
                  </a:lnTo>
                  <a:lnTo>
                    <a:pt x="982" y="339"/>
                  </a:lnTo>
                  <a:lnTo>
                    <a:pt x="959" y="339"/>
                  </a:lnTo>
                  <a:lnTo>
                    <a:pt x="936" y="335"/>
                  </a:lnTo>
                  <a:lnTo>
                    <a:pt x="913" y="335"/>
                  </a:lnTo>
                  <a:lnTo>
                    <a:pt x="890" y="331"/>
                  </a:lnTo>
                  <a:lnTo>
                    <a:pt x="867" y="331"/>
                  </a:lnTo>
                  <a:lnTo>
                    <a:pt x="848" y="328"/>
                  </a:lnTo>
                  <a:lnTo>
                    <a:pt x="826" y="324"/>
                  </a:lnTo>
                  <a:lnTo>
                    <a:pt x="803" y="324"/>
                  </a:lnTo>
                  <a:lnTo>
                    <a:pt x="784" y="320"/>
                  </a:lnTo>
                  <a:lnTo>
                    <a:pt x="761" y="316"/>
                  </a:lnTo>
                  <a:lnTo>
                    <a:pt x="738" y="316"/>
                  </a:lnTo>
                  <a:lnTo>
                    <a:pt x="719" y="312"/>
                  </a:lnTo>
                  <a:lnTo>
                    <a:pt x="696" y="308"/>
                  </a:lnTo>
                  <a:lnTo>
                    <a:pt x="677" y="305"/>
                  </a:lnTo>
                  <a:lnTo>
                    <a:pt x="658" y="305"/>
                  </a:lnTo>
                  <a:lnTo>
                    <a:pt x="635" y="301"/>
                  </a:lnTo>
                  <a:lnTo>
                    <a:pt x="616" y="297"/>
                  </a:lnTo>
                  <a:lnTo>
                    <a:pt x="597" y="293"/>
                  </a:lnTo>
                  <a:lnTo>
                    <a:pt x="578" y="289"/>
                  </a:lnTo>
                  <a:lnTo>
                    <a:pt x="559" y="286"/>
                  </a:lnTo>
                  <a:lnTo>
                    <a:pt x="540" y="282"/>
                  </a:lnTo>
                  <a:lnTo>
                    <a:pt x="521" y="278"/>
                  </a:lnTo>
                  <a:lnTo>
                    <a:pt x="502" y="274"/>
                  </a:lnTo>
                  <a:lnTo>
                    <a:pt x="483" y="270"/>
                  </a:lnTo>
                  <a:lnTo>
                    <a:pt x="464" y="267"/>
                  </a:lnTo>
                  <a:lnTo>
                    <a:pt x="449" y="263"/>
                  </a:lnTo>
                  <a:lnTo>
                    <a:pt x="430" y="259"/>
                  </a:lnTo>
                  <a:lnTo>
                    <a:pt x="415" y="255"/>
                  </a:lnTo>
                  <a:lnTo>
                    <a:pt x="396" y="251"/>
                  </a:lnTo>
                  <a:lnTo>
                    <a:pt x="381" y="248"/>
                  </a:lnTo>
                  <a:lnTo>
                    <a:pt x="365" y="240"/>
                  </a:lnTo>
                  <a:lnTo>
                    <a:pt x="346" y="236"/>
                  </a:lnTo>
                  <a:lnTo>
                    <a:pt x="331" y="232"/>
                  </a:lnTo>
                  <a:lnTo>
                    <a:pt x="316" y="229"/>
                  </a:lnTo>
                  <a:lnTo>
                    <a:pt x="301" y="221"/>
                  </a:lnTo>
                  <a:lnTo>
                    <a:pt x="285" y="217"/>
                  </a:lnTo>
                  <a:lnTo>
                    <a:pt x="274" y="213"/>
                  </a:lnTo>
                  <a:lnTo>
                    <a:pt x="259" y="210"/>
                  </a:lnTo>
                  <a:lnTo>
                    <a:pt x="244" y="202"/>
                  </a:lnTo>
                  <a:lnTo>
                    <a:pt x="232" y="198"/>
                  </a:lnTo>
                  <a:lnTo>
                    <a:pt x="217" y="194"/>
                  </a:lnTo>
                  <a:lnTo>
                    <a:pt x="206" y="187"/>
                  </a:lnTo>
                  <a:lnTo>
                    <a:pt x="194" y="183"/>
                  </a:lnTo>
                  <a:lnTo>
                    <a:pt x="183" y="179"/>
                  </a:lnTo>
                  <a:lnTo>
                    <a:pt x="167" y="172"/>
                  </a:lnTo>
                  <a:lnTo>
                    <a:pt x="156" y="168"/>
                  </a:lnTo>
                  <a:lnTo>
                    <a:pt x="148" y="160"/>
                  </a:lnTo>
                  <a:lnTo>
                    <a:pt x="137" y="156"/>
                  </a:lnTo>
                  <a:lnTo>
                    <a:pt x="126" y="149"/>
                  </a:lnTo>
                  <a:lnTo>
                    <a:pt x="118" y="145"/>
                  </a:lnTo>
                  <a:lnTo>
                    <a:pt x="107" y="137"/>
                  </a:lnTo>
                  <a:lnTo>
                    <a:pt x="99" y="134"/>
                  </a:lnTo>
                  <a:lnTo>
                    <a:pt x="88" y="126"/>
                  </a:lnTo>
                  <a:lnTo>
                    <a:pt x="80" y="122"/>
                  </a:lnTo>
                  <a:lnTo>
                    <a:pt x="72" y="115"/>
                  </a:lnTo>
                  <a:lnTo>
                    <a:pt x="65" y="111"/>
                  </a:lnTo>
                  <a:lnTo>
                    <a:pt x="57" y="103"/>
                  </a:lnTo>
                  <a:lnTo>
                    <a:pt x="53" y="99"/>
                  </a:lnTo>
                  <a:lnTo>
                    <a:pt x="46" y="92"/>
                  </a:lnTo>
                  <a:lnTo>
                    <a:pt x="38" y="88"/>
                  </a:lnTo>
                  <a:lnTo>
                    <a:pt x="34" y="80"/>
                  </a:lnTo>
                  <a:lnTo>
                    <a:pt x="31" y="73"/>
                  </a:lnTo>
                  <a:lnTo>
                    <a:pt x="23" y="69"/>
                  </a:lnTo>
                  <a:lnTo>
                    <a:pt x="19" y="61"/>
                  </a:lnTo>
                  <a:lnTo>
                    <a:pt x="15" y="57"/>
                  </a:lnTo>
                  <a:lnTo>
                    <a:pt x="12" y="50"/>
                  </a:lnTo>
                  <a:lnTo>
                    <a:pt x="8" y="46"/>
                  </a:lnTo>
                  <a:lnTo>
                    <a:pt x="8" y="38"/>
                  </a:lnTo>
                  <a:lnTo>
                    <a:pt x="4" y="31"/>
                  </a:lnTo>
                  <a:lnTo>
                    <a:pt x="4" y="27"/>
                  </a:lnTo>
                  <a:lnTo>
                    <a:pt x="0" y="19"/>
                  </a:lnTo>
                  <a:lnTo>
                    <a:pt x="0" y="12"/>
                  </a:lnTo>
                  <a:lnTo>
                    <a:pt x="0" y="8"/>
                  </a:lnTo>
                  <a:lnTo>
                    <a:pt x="0" y="0"/>
                  </a:lnTo>
                  <a:lnTo>
                    <a:pt x="0" y="377"/>
                  </a:lnTo>
                  <a:lnTo>
                    <a:pt x="0" y="385"/>
                  </a:lnTo>
                  <a:lnTo>
                    <a:pt x="0" y="388"/>
                  </a:lnTo>
                  <a:lnTo>
                    <a:pt x="0" y="396"/>
                  </a:lnTo>
                  <a:lnTo>
                    <a:pt x="4" y="404"/>
                  </a:lnTo>
                  <a:lnTo>
                    <a:pt x="4" y="407"/>
                  </a:lnTo>
                  <a:lnTo>
                    <a:pt x="8" y="415"/>
                  </a:lnTo>
                  <a:lnTo>
                    <a:pt x="8" y="423"/>
                  </a:lnTo>
                  <a:lnTo>
                    <a:pt x="12" y="426"/>
                  </a:lnTo>
                  <a:lnTo>
                    <a:pt x="15" y="434"/>
                  </a:lnTo>
                  <a:lnTo>
                    <a:pt x="19" y="438"/>
                  </a:lnTo>
                  <a:lnTo>
                    <a:pt x="23" y="445"/>
                  </a:lnTo>
                  <a:lnTo>
                    <a:pt x="31" y="449"/>
                  </a:lnTo>
                  <a:lnTo>
                    <a:pt x="34" y="457"/>
                  </a:lnTo>
                  <a:lnTo>
                    <a:pt x="38" y="464"/>
                  </a:lnTo>
                  <a:lnTo>
                    <a:pt x="46" y="468"/>
                  </a:lnTo>
                  <a:lnTo>
                    <a:pt x="53" y="476"/>
                  </a:lnTo>
                  <a:lnTo>
                    <a:pt x="57" y="480"/>
                  </a:lnTo>
                  <a:lnTo>
                    <a:pt x="65" y="487"/>
                  </a:lnTo>
                  <a:lnTo>
                    <a:pt x="72" y="491"/>
                  </a:lnTo>
                  <a:lnTo>
                    <a:pt x="80" y="499"/>
                  </a:lnTo>
                  <a:lnTo>
                    <a:pt x="88" y="502"/>
                  </a:lnTo>
                  <a:lnTo>
                    <a:pt x="99" y="510"/>
                  </a:lnTo>
                  <a:lnTo>
                    <a:pt x="107" y="514"/>
                  </a:lnTo>
                  <a:lnTo>
                    <a:pt x="118" y="521"/>
                  </a:lnTo>
                  <a:lnTo>
                    <a:pt x="126" y="525"/>
                  </a:lnTo>
                  <a:lnTo>
                    <a:pt x="137" y="533"/>
                  </a:lnTo>
                  <a:lnTo>
                    <a:pt x="148" y="537"/>
                  </a:lnTo>
                  <a:lnTo>
                    <a:pt x="156" y="544"/>
                  </a:lnTo>
                  <a:lnTo>
                    <a:pt x="167" y="548"/>
                  </a:lnTo>
                  <a:lnTo>
                    <a:pt x="183" y="556"/>
                  </a:lnTo>
                  <a:lnTo>
                    <a:pt x="194" y="560"/>
                  </a:lnTo>
                  <a:lnTo>
                    <a:pt x="206" y="563"/>
                  </a:lnTo>
                  <a:lnTo>
                    <a:pt x="217" y="571"/>
                  </a:lnTo>
                  <a:lnTo>
                    <a:pt x="232" y="575"/>
                  </a:lnTo>
                  <a:lnTo>
                    <a:pt x="244" y="579"/>
                  </a:lnTo>
                  <a:lnTo>
                    <a:pt x="259" y="586"/>
                  </a:lnTo>
                  <a:lnTo>
                    <a:pt x="274" y="590"/>
                  </a:lnTo>
                  <a:lnTo>
                    <a:pt x="285" y="594"/>
                  </a:lnTo>
                  <a:lnTo>
                    <a:pt x="301" y="598"/>
                  </a:lnTo>
                  <a:lnTo>
                    <a:pt x="316" y="605"/>
                  </a:lnTo>
                  <a:lnTo>
                    <a:pt x="331" y="609"/>
                  </a:lnTo>
                  <a:lnTo>
                    <a:pt x="346" y="613"/>
                  </a:lnTo>
                  <a:lnTo>
                    <a:pt x="365" y="617"/>
                  </a:lnTo>
                  <a:lnTo>
                    <a:pt x="381" y="624"/>
                  </a:lnTo>
                  <a:lnTo>
                    <a:pt x="396" y="628"/>
                  </a:lnTo>
                  <a:lnTo>
                    <a:pt x="415" y="632"/>
                  </a:lnTo>
                  <a:lnTo>
                    <a:pt x="430" y="636"/>
                  </a:lnTo>
                  <a:lnTo>
                    <a:pt x="449" y="639"/>
                  </a:lnTo>
                  <a:lnTo>
                    <a:pt x="464" y="643"/>
                  </a:lnTo>
                  <a:lnTo>
                    <a:pt x="483" y="647"/>
                  </a:lnTo>
                  <a:lnTo>
                    <a:pt x="502" y="651"/>
                  </a:lnTo>
                  <a:lnTo>
                    <a:pt x="521" y="655"/>
                  </a:lnTo>
                  <a:lnTo>
                    <a:pt x="540" y="658"/>
                  </a:lnTo>
                  <a:lnTo>
                    <a:pt x="559" y="662"/>
                  </a:lnTo>
                  <a:lnTo>
                    <a:pt x="578" y="666"/>
                  </a:lnTo>
                  <a:lnTo>
                    <a:pt x="597" y="670"/>
                  </a:lnTo>
                  <a:lnTo>
                    <a:pt x="616" y="674"/>
                  </a:lnTo>
                  <a:lnTo>
                    <a:pt x="635" y="677"/>
                  </a:lnTo>
                  <a:lnTo>
                    <a:pt x="658" y="681"/>
                  </a:lnTo>
                  <a:lnTo>
                    <a:pt x="677" y="681"/>
                  </a:lnTo>
                  <a:lnTo>
                    <a:pt x="696" y="685"/>
                  </a:lnTo>
                  <a:lnTo>
                    <a:pt x="719" y="689"/>
                  </a:lnTo>
                  <a:lnTo>
                    <a:pt x="738" y="693"/>
                  </a:lnTo>
                  <a:lnTo>
                    <a:pt x="761" y="693"/>
                  </a:lnTo>
                  <a:lnTo>
                    <a:pt x="784" y="696"/>
                  </a:lnTo>
                  <a:lnTo>
                    <a:pt x="803" y="700"/>
                  </a:lnTo>
                  <a:lnTo>
                    <a:pt x="826" y="700"/>
                  </a:lnTo>
                  <a:lnTo>
                    <a:pt x="848" y="704"/>
                  </a:lnTo>
                  <a:lnTo>
                    <a:pt x="867" y="708"/>
                  </a:lnTo>
                  <a:lnTo>
                    <a:pt x="890" y="708"/>
                  </a:lnTo>
                  <a:lnTo>
                    <a:pt x="913" y="712"/>
                  </a:lnTo>
                  <a:lnTo>
                    <a:pt x="936" y="712"/>
                  </a:lnTo>
                  <a:lnTo>
                    <a:pt x="959" y="715"/>
                  </a:lnTo>
                  <a:lnTo>
                    <a:pt x="982" y="715"/>
                  </a:lnTo>
                  <a:lnTo>
                    <a:pt x="1004" y="719"/>
                  </a:lnTo>
                  <a:lnTo>
                    <a:pt x="1027" y="719"/>
                  </a:lnTo>
                  <a:lnTo>
                    <a:pt x="1050" y="719"/>
                  </a:lnTo>
                  <a:lnTo>
                    <a:pt x="1073" y="723"/>
                  </a:lnTo>
                  <a:lnTo>
                    <a:pt x="1096" y="723"/>
                  </a:lnTo>
                  <a:lnTo>
                    <a:pt x="1118" y="723"/>
                  </a:lnTo>
                  <a:lnTo>
                    <a:pt x="1141" y="727"/>
                  </a:lnTo>
                  <a:lnTo>
                    <a:pt x="1168" y="727"/>
                  </a:lnTo>
                  <a:lnTo>
                    <a:pt x="1191" y="727"/>
                  </a:lnTo>
                  <a:lnTo>
                    <a:pt x="1214" y="727"/>
                  </a:lnTo>
                  <a:lnTo>
                    <a:pt x="1236" y="727"/>
                  </a:lnTo>
                  <a:lnTo>
                    <a:pt x="1259" y="731"/>
                  </a:lnTo>
                  <a:lnTo>
                    <a:pt x="1286" y="731"/>
                  </a:lnTo>
                  <a:lnTo>
                    <a:pt x="1309" y="731"/>
                  </a:lnTo>
                  <a:lnTo>
                    <a:pt x="1332" y="731"/>
                  </a:lnTo>
                  <a:lnTo>
                    <a:pt x="1354" y="731"/>
                  </a:lnTo>
                  <a:lnTo>
                    <a:pt x="1377" y="731"/>
                  </a:lnTo>
                  <a:lnTo>
                    <a:pt x="1404" y="731"/>
                  </a:lnTo>
                  <a:lnTo>
                    <a:pt x="1427" y="731"/>
                  </a:lnTo>
                  <a:lnTo>
                    <a:pt x="1449" y="731"/>
                  </a:lnTo>
                  <a:lnTo>
                    <a:pt x="1472" y="727"/>
                  </a:lnTo>
                  <a:lnTo>
                    <a:pt x="1499" y="727"/>
                  </a:lnTo>
                  <a:lnTo>
                    <a:pt x="1522" y="727"/>
                  </a:lnTo>
                  <a:lnTo>
                    <a:pt x="1545" y="727"/>
                  </a:lnTo>
                  <a:lnTo>
                    <a:pt x="1567" y="727"/>
                  </a:lnTo>
                  <a:lnTo>
                    <a:pt x="1590" y="723"/>
                  </a:lnTo>
                  <a:lnTo>
                    <a:pt x="1613" y="723"/>
                  </a:lnTo>
                  <a:lnTo>
                    <a:pt x="1636" y="723"/>
                  </a:lnTo>
                  <a:lnTo>
                    <a:pt x="1659" y="719"/>
                  </a:lnTo>
                  <a:lnTo>
                    <a:pt x="1681" y="719"/>
                  </a:lnTo>
                  <a:lnTo>
                    <a:pt x="1708" y="719"/>
                  </a:lnTo>
                  <a:lnTo>
                    <a:pt x="1731" y="715"/>
                  </a:lnTo>
                  <a:lnTo>
                    <a:pt x="1750" y="715"/>
                  </a:lnTo>
                  <a:lnTo>
                    <a:pt x="1773" y="712"/>
                  </a:lnTo>
                  <a:lnTo>
                    <a:pt x="1796" y="712"/>
                  </a:lnTo>
                  <a:lnTo>
                    <a:pt x="1818" y="708"/>
                  </a:lnTo>
                  <a:lnTo>
                    <a:pt x="1841" y="708"/>
                  </a:lnTo>
                  <a:lnTo>
                    <a:pt x="1864" y="704"/>
                  </a:lnTo>
                  <a:lnTo>
                    <a:pt x="1887" y="700"/>
                  </a:lnTo>
                  <a:lnTo>
                    <a:pt x="1906" y="700"/>
                  </a:lnTo>
                  <a:lnTo>
                    <a:pt x="1929" y="696"/>
                  </a:lnTo>
                  <a:lnTo>
                    <a:pt x="1952" y="693"/>
                  </a:lnTo>
                  <a:lnTo>
                    <a:pt x="1971" y="693"/>
                  </a:lnTo>
                  <a:lnTo>
                    <a:pt x="1993" y="689"/>
                  </a:lnTo>
                  <a:lnTo>
                    <a:pt x="2012" y="685"/>
                  </a:lnTo>
                  <a:lnTo>
                    <a:pt x="2035" y="681"/>
                  </a:lnTo>
                  <a:lnTo>
                    <a:pt x="2054" y="681"/>
                  </a:lnTo>
                  <a:lnTo>
                    <a:pt x="2073" y="677"/>
                  </a:lnTo>
                  <a:lnTo>
                    <a:pt x="2092" y="674"/>
                  </a:lnTo>
                  <a:lnTo>
                    <a:pt x="2115" y="670"/>
                  </a:lnTo>
                  <a:lnTo>
                    <a:pt x="2134" y="666"/>
                  </a:lnTo>
                  <a:lnTo>
                    <a:pt x="2153" y="662"/>
                  </a:lnTo>
                  <a:lnTo>
                    <a:pt x="2172" y="658"/>
                  </a:lnTo>
                  <a:lnTo>
                    <a:pt x="2191" y="655"/>
                  </a:lnTo>
                  <a:lnTo>
                    <a:pt x="2210" y="651"/>
                  </a:lnTo>
                  <a:lnTo>
                    <a:pt x="2225" y="647"/>
                  </a:lnTo>
                  <a:lnTo>
                    <a:pt x="2244" y="643"/>
                  </a:lnTo>
                  <a:lnTo>
                    <a:pt x="2263" y="639"/>
                  </a:lnTo>
                  <a:lnTo>
                    <a:pt x="2279" y="636"/>
                  </a:lnTo>
                  <a:lnTo>
                    <a:pt x="2298" y="632"/>
                  </a:lnTo>
                  <a:lnTo>
                    <a:pt x="2313" y="628"/>
                  </a:lnTo>
                  <a:lnTo>
                    <a:pt x="2332" y="624"/>
                  </a:lnTo>
                  <a:lnTo>
                    <a:pt x="2347" y="617"/>
                  </a:lnTo>
                  <a:lnTo>
                    <a:pt x="2362" y="613"/>
                  </a:lnTo>
                  <a:lnTo>
                    <a:pt x="2378" y="609"/>
                  </a:lnTo>
                  <a:lnTo>
                    <a:pt x="2393" y="605"/>
                  </a:lnTo>
                  <a:lnTo>
                    <a:pt x="2408" y="598"/>
                  </a:lnTo>
                  <a:lnTo>
                    <a:pt x="2423" y="594"/>
                  </a:lnTo>
                  <a:lnTo>
                    <a:pt x="2438" y="590"/>
                  </a:lnTo>
                  <a:lnTo>
                    <a:pt x="2454" y="586"/>
                  </a:lnTo>
                  <a:lnTo>
                    <a:pt x="2465" y="579"/>
                  </a:lnTo>
                  <a:lnTo>
                    <a:pt x="2480" y="575"/>
                  </a:lnTo>
                  <a:lnTo>
                    <a:pt x="2492" y="571"/>
                  </a:lnTo>
                  <a:lnTo>
                    <a:pt x="2507" y="563"/>
                  </a:lnTo>
                  <a:lnTo>
                    <a:pt x="2507" y="187"/>
                  </a:lnTo>
                  <a:close/>
                </a:path>
              </a:pathLst>
            </a:custGeom>
            <a:solidFill>
              <a:srgbClr val="996600"/>
            </a:solidFill>
            <a:ln w="6350">
              <a:solidFill>
                <a:srgbClr val="000000"/>
              </a:solidFill>
              <a:round/>
              <a:headEnd/>
              <a:tailEnd/>
            </a:ln>
          </p:spPr>
          <p:txBody>
            <a:bodyPr/>
            <a:lstStyle/>
            <a:p>
              <a:endParaRPr lang="tr-TR"/>
            </a:p>
          </p:txBody>
        </p:sp>
        <p:sp>
          <p:nvSpPr>
            <p:cNvPr id="21" name="Freeform 1058"/>
            <p:cNvSpPr>
              <a:spLocks/>
            </p:cNvSpPr>
            <p:nvPr/>
          </p:nvSpPr>
          <p:spPr bwMode="auto">
            <a:xfrm>
              <a:off x="1588" y="2909"/>
              <a:ext cx="2507" cy="704"/>
            </a:xfrm>
            <a:custGeom>
              <a:avLst/>
              <a:gdLst>
                <a:gd name="T0" fmla="*/ 2465 w 2507"/>
                <a:gd name="T1" fmla="*/ 552 h 704"/>
                <a:gd name="T2" fmla="*/ 2408 w 2507"/>
                <a:gd name="T3" fmla="*/ 571 h 704"/>
                <a:gd name="T4" fmla="*/ 2347 w 2507"/>
                <a:gd name="T5" fmla="*/ 590 h 704"/>
                <a:gd name="T6" fmla="*/ 2279 w 2507"/>
                <a:gd name="T7" fmla="*/ 609 h 704"/>
                <a:gd name="T8" fmla="*/ 2210 w 2507"/>
                <a:gd name="T9" fmla="*/ 624 h 704"/>
                <a:gd name="T10" fmla="*/ 2134 w 2507"/>
                <a:gd name="T11" fmla="*/ 639 h 704"/>
                <a:gd name="T12" fmla="*/ 2054 w 2507"/>
                <a:gd name="T13" fmla="*/ 655 h 704"/>
                <a:gd name="T14" fmla="*/ 1971 w 2507"/>
                <a:gd name="T15" fmla="*/ 666 h 704"/>
                <a:gd name="T16" fmla="*/ 1887 w 2507"/>
                <a:gd name="T17" fmla="*/ 674 h 704"/>
                <a:gd name="T18" fmla="*/ 1796 w 2507"/>
                <a:gd name="T19" fmla="*/ 685 h 704"/>
                <a:gd name="T20" fmla="*/ 1708 w 2507"/>
                <a:gd name="T21" fmla="*/ 693 h 704"/>
                <a:gd name="T22" fmla="*/ 1613 w 2507"/>
                <a:gd name="T23" fmla="*/ 697 h 704"/>
                <a:gd name="T24" fmla="*/ 1522 w 2507"/>
                <a:gd name="T25" fmla="*/ 700 h 704"/>
                <a:gd name="T26" fmla="*/ 1427 w 2507"/>
                <a:gd name="T27" fmla="*/ 704 h 704"/>
                <a:gd name="T28" fmla="*/ 1332 w 2507"/>
                <a:gd name="T29" fmla="*/ 704 h 704"/>
                <a:gd name="T30" fmla="*/ 1236 w 2507"/>
                <a:gd name="T31" fmla="*/ 700 h 704"/>
                <a:gd name="T32" fmla="*/ 1141 w 2507"/>
                <a:gd name="T33" fmla="*/ 700 h 704"/>
                <a:gd name="T34" fmla="*/ 1050 w 2507"/>
                <a:gd name="T35" fmla="*/ 693 h 704"/>
                <a:gd name="T36" fmla="*/ 959 w 2507"/>
                <a:gd name="T37" fmla="*/ 689 h 704"/>
                <a:gd name="T38" fmla="*/ 867 w 2507"/>
                <a:gd name="T39" fmla="*/ 681 h 704"/>
                <a:gd name="T40" fmla="*/ 784 w 2507"/>
                <a:gd name="T41" fmla="*/ 670 h 704"/>
                <a:gd name="T42" fmla="*/ 696 w 2507"/>
                <a:gd name="T43" fmla="*/ 658 h 704"/>
                <a:gd name="T44" fmla="*/ 616 w 2507"/>
                <a:gd name="T45" fmla="*/ 647 h 704"/>
                <a:gd name="T46" fmla="*/ 540 w 2507"/>
                <a:gd name="T47" fmla="*/ 632 h 704"/>
                <a:gd name="T48" fmla="*/ 464 w 2507"/>
                <a:gd name="T49" fmla="*/ 617 h 704"/>
                <a:gd name="T50" fmla="*/ 396 w 2507"/>
                <a:gd name="T51" fmla="*/ 601 h 704"/>
                <a:gd name="T52" fmla="*/ 331 w 2507"/>
                <a:gd name="T53" fmla="*/ 582 h 704"/>
                <a:gd name="T54" fmla="*/ 274 w 2507"/>
                <a:gd name="T55" fmla="*/ 563 h 704"/>
                <a:gd name="T56" fmla="*/ 217 w 2507"/>
                <a:gd name="T57" fmla="*/ 544 h 704"/>
                <a:gd name="T58" fmla="*/ 167 w 2507"/>
                <a:gd name="T59" fmla="*/ 522 h 704"/>
                <a:gd name="T60" fmla="*/ 126 w 2507"/>
                <a:gd name="T61" fmla="*/ 499 h 704"/>
                <a:gd name="T62" fmla="*/ 88 w 2507"/>
                <a:gd name="T63" fmla="*/ 476 h 704"/>
                <a:gd name="T64" fmla="*/ 57 w 2507"/>
                <a:gd name="T65" fmla="*/ 453 h 704"/>
                <a:gd name="T66" fmla="*/ 34 w 2507"/>
                <a:gd name="T67" fmla="*/ 430 h 704"/>
                <a:gd name="T68" fmla="*/ 15 w 2507"/>
                <a:gd name="T69" fmla="*/ 407 h 704"/>
                <a:gd name="T70" fmla="*/ 4 w 2507"/>
                <a:gd name="T71" fmla="*/ 381 h 704"/>
                <a:gd name="T72" fmla="*/ 0 w 2507"/>
                <a:gd name="T73" fmla="*/ 358 h 704"/>
                <a:gd name="T74" fmla="*/ 0 w 2507"/>
                <a:gd name="T75" fmla="*/ 331 h 704"/>
                <a:gd name="T76" fmla="*/ 8 w 2507"/>
                <a:gd name="T77" fmla="*/ 309 h 704"/>
                <a:gd name="T78" fmla="*/ 23 w 2507"/>
                <a:gd name="T79" fmla="*/ 286 h 704"/>
                <a:gd name="T80" fmla="*/ 46 w 2507"/>
                <a:gd name="T81" fmla="*/ 259 h 704"/>
                <a:gd name="T82" fmla="*/ 72 w 2507"/>
                <a:gd name="T83" fmla="*/ 236 h 704"/>
                <a:gd name="T84" fmla="*/ 107 w 2507"/>
                <a:gd name="T85" fmla="*/ 213 h 704"/>
                <a:gd name="T86" fmla="*/ 148 w 2507"/>
                <a:gd name="T87" fmla="*/ 191 h 704"/>
                <a:gd name="T88" fmla="*/ 194 w 2507"/>
                <a:gd name="T89" fmla="*/ 172 h 704"/>
                <a:gd name="T90" fmla="*/ 244 w 2507"/>
                <a:gd name="T91" fmla="*/ 149 h 704"/>
                <a:gd name="T92" fmla="*/ 301 w 2507"/>
                <a:gd name="T93" fmla="*/ 130 h 704"/>
                <a:gd name="T94" fmla="*/ 365 w 2507"/>
                <a:gd name="T95" fmla="*/ 111 h 704"/>
                <a:gd name="T96" fmla="*/ 430 w 2507"/>
                <a:gd name="T97" fmla="*/ 96 h 704"/>
                <a:gd name="T98" fmla="*/ 502 w 2507"/>
                <a:gd name="T99" fmla="*/ 77 h 704"/>
                <a:gd name="T100" fmla="*/ 578 w 2507"/>
                <a:gd name="T101" fmla="*/ 61 h 704"/>
                <a:gd name="T102" fmla="*/ 658 w 2507"/>
                <a:gd name="T103" fmla="*/ 50 h 704"/>
                <a:gd name="T104" fmla="*/ 738 w 2507"/>
                <a:gd name="T105" fmla="*/ 39 h 704"/>
                <a:gd name="T106" fmla="*/ 826 w 2507"/>
                <a:gd name="T107" fmla="*/ 27 h 704"/>
                <a:gd name="T108" fmla="*/ 913 w 2507"/>
                <a:gd name="T109" fmla="*/ 20 h 704"/>
                <a:gd name="T110" fmla="*/ 1004 w 2507"/>
                <a:gd name="T111" fmla="*/ 12 h 704"/>
                <a:gd name="T112" fmla="*/ 1096 w 2507"/>
                <a:gd name="T113" fmla="*/ 4 h 704"/>
                <a:gd name="T114" fmla="*/ 1191 w 2507"/>
                <a:gd name="T115" fmla="*/ 0 h 704"/>
                <a:gd name="T116" fmla="*/ 1286 w 2507"/>
                <a:gd name="T117" fmla="*/ 0 h 704"/>
                <a:gd name="T118" fmla="*/ 2507 w 2507"/>
                <a:gd name="T119" fmla="*/ 537 h 7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7"/>
                <a:gd name="T181" fmla="*/ 0 h 704"/>
                <a:gd name="T182" fmla="*/ 2507 w 2507"/>
                <a:gd name="T183" fmla="*/ 704 h 7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7" h="704">
                  <a:moveTo>
                    <a:pt x="2507" y="537"/>
                  </a:moveTo>
                  <a:lnTo>
                    <a:pt x="2492" y="544"/>
                  </a:lnTo>
                  <a:lnTo>
                    <a:pt x="2480" y="548"/>
                  </a:lnTo>
                  <a:lnTo>
                    <a:pt x="2465" y="552"/>
                  </a:lnTo>
                  <a:lnTo>
                    <a:pt x="2454" y="560"/>
                  </a:lnTo>
                  <a:lnTo>
                    <a:pt x="2438" y="563"/>
                  </a:lnTo>
                  <a:lnTo>
                    <a:pt x="2423" y="567"/>
                  </a:lnTo>
                  <a:lnTo>
                    <a:pt x="2408" y="571"/>
                  </a:lnTo>
                  <a:lnTo>
                    <a:pt x="2393" y="579"/>
                  </a:lnTo>
                  <a:lnTo>
                    <a:pt x="2378" y="582"/>
                  </a:lnTo>
                  <a:lnTo>
                    <a:pt x="2362" y="586"/>
                  </a:lnTo>
                  <a:lnTo>
                    <a:pt x="2347" y="590"/>
                  </a:lnTo>
                  <a:lnTo>
                    <a:pt x="2332" y="598"/>
                  </a:lnTo>
                  <a:lnTo>
                    <a:pt x="2313" y="601"/>
                  </a:lnTo>
                  <a:lnTo>
                    <a:pt x="2298" y="605"/>
                  </a:lnTo>
                  <a:lnTo>
                    <a:pt x="2279" y="609"/>
                  </a:lnTo>
                  <a:lnTo>
                    <a:pt x="2263" y="613"/>
                  </a:lnTo>
                  <a:lnTo>
                    <a:pt x="2244" y="617"/>
                  </a:lnTo>
                  <a:lnTo>
                    <a:pt x="2225" y="620"/>
                  </a:lnTo>
                  <a:lnTo>
                    <a:pt x="2210" y="624"/>
                  </a:lnTo>
                  <a:lnTo>
                    <a:pt x="2191" y="628"/>
                  </a:lnTo>
                  <a:lnTo>
                    <a:pt x="2172" y="632"/>
                  </a:lnTo>
                  <a:lnTo>
                    <a:pt x="2153" y="636"/>
                  </a:lnTo>
                  <a:lnTo>
                    <a:pt x="2134" y="639"/>
                  </a:lnTo>
                  <a:lnTo>
                    <a:pt x="2115" y="643"/>
                  </a:lnTo>
                  <a:lnTo>
                    <a:pt x="2092" y="647"/>
                  </a:lnTo>
                  <a:lnTo>
                    <a:pt x="2073" y="651"/>
                  </a:lnTo>
                  <a:lnTo>
                    <a:pt x="2054" y="655"/>
                  </a:lnTo>
                  <a:lnTo>
                    <a:pt x="2035" y="655"/>
                  </a:lnTo>
                  <a:lnTo>
                    <a:pt x="2012" y="658"/>
                  </a:lnTo>
                  <a:lnTo>
                    <a:pt x="1993" y="662"/>
                  </a:lnTo>
                  <a:lnTo>
                    <a:pt x="1971" y="666"/>
                  </a:lnTo>
                  <a:lnTo>
                    <a:pt x="1952" y="666"/>
                  </a:lnTo>
                  <a:lnTo>
                    <a:pt x="1929" y="670"/>
                  </a:lnTo>
                  <a:lnTo>
                    <a:pt x="1906" y="674"/>
                  </a:lnTo>
                  <a:lnTo>
                    <a:pt x="1887" y="674"/>
                  </a:lnTo>
                  <a:lnTo>
                    <a:pt x="1864" y="678"/>
                  </a:lnTo>
                  <a:lnTo>
                    <a:pt x="1841" y="681"/>
                  </a:lnTo>
                  <a:lnTo>
                    <a:pt x="1818" y="681"/>
                  </a:lnTo>
                  <a:lnTo>
                    <a:pt x="1796" y="685"/>
                  </a:lnTo>
                  <a:lnTo>
                    <a:pt x="1773" y="685"/>
                  </a:lnTo>
                  <a:lnTo>
                    <a:pt x="1750" y="689"/>
                  </a:lnTo>
                  <a:lnTo>
                    <a:pt x="1731" y="689"/>
                  </a:lnTo>
                  <a:lnTo>
                    <a:pt x="1708" y="693"/>
                  </a:lnTo>
                  <a:lnTo>
                    <a:pt x="1681" y="693"/>
                  </a:lnTo>
                  <a:lnTo>
                    <a:pt x="1659" y="693"/>
                  </a:lnTo>
                  <a:lnTo>
                    <a:pt x="1636" y="697"/>
                  </a:lnTo>
                  <a:lnTo>
                    <a:pt x="1613" y="697"/>
                  </a:lnTo>
                  <a:lnTo>
                    <a:pt x="1590" y="697"/>
                  </a:lnTo>
                  <a:lnTo>
                    <a:pt x="1567" y="700"/>
                  </a:lnTo>
                  <a:lnTo>
                    <a:pt x="1545" y="700"/>
                  </a:lnTo>
                  <a:lnTo>
                    <a:pt x="1522" y="700"/>
                  </a:lnTo>
                  <a:lnTo>
                    <a:pt x="1499" y="700"/>
                  </a:lnTo>
                  <a:lnTo>
                    <a:pt x="1472" y="700"/>
                  </a:lnTo>
                  <a:lnTo>
                    <a:pt x="1449" y="704"/>
                  </a:lnTo>
                  <a:lnTo>
                    <a:pt x="1427" y="704"/>
                  </a:lnTo>
                  <a:lnTo>
                    <a:pt x="1404" y="704"/>
                  </a:lnTo>
                  <a:lnTo>
                    <a:pt x="1377" y="704"/>
                  </a:lnTo>
                  <a:lnTo>
                    <a:pt x="1354" y="704"/>
                  </a:lnTo>
                  <a:lnTo>
                    <a:pt x="1332" y="704"/>
                  </a:lnTo>
                  <a:lnTo>
                    <a:pt x="1309" y="704"/>
                  </a:lnTo>
                  <a:lnTo>
                    <a:pt x="1286" y="704"/>
                  </a:lnTo>
                  <a:lnTo>
                    <a:pt x="1259" y="704"/>
                  </a:lnTo>
                  <a:lnTo>
                    <a:pt x="1236" y="700"/>
                  </a:lnTo>
                  <a:lnTo>
                    <a:pt x="1214" y="700"/>
                  </a:lnTo>
                  <a:lnTo>
                    <a:pt x="1191" y="700"/>
                  </a:lnTo>
                  <a:lnTo>
                    <a:pt x="1168" y="700"/>
                  </a:lnTo>
                  <a:lnTo>
                    <a:pt x="1141" y="700"/>
                  </a:lnTo>
                  <a:lnTo>
                    <a:pt x="1118" y="697"/>
                  </a:lnTo>
                  <a:lnTo>
                    <a:pt x="1096" y="697"/>
                  </a:lnTo>
                  <a:lnTo>
                    <a:pt x="1073" y="697"/>
                  </a:lnTo>
                  <a:lnTo>
                    <a:pt x="1050" y="693"/>
                  </a:lnTo>
                  <a:lnTo>
                    <a:pt x="1027" y="693"/>
                  </a:lnTo>
                  <a:lnTo>
                    <a:pt x="1004" y="693"/>
                  </a:lnTo>
                  <a:lnTo>
                    <a:pt x="982" y="689"/>
                  </a:lnTo>
                  <a:lnTo>
                    <a:pt x="959" y="689"/>
                  </a:lnTo>
                  <a:lnTo>
                    <a:pt x="936" y="685"/>
                  </a:lnTo>
                  <a:lnTo>
                    <a:pt x="913" y="685"/>
                  </a:lnTo>
                  <a:lnTo>
                    <a:pt x="890" y="681"/>
                  </a:lnTo>
                  <a:lnTo>
                    <a:pt x="867" y="681"/>
                  </a:lnTo>
                  <a:lnTo>
                    <a:pt x="848" y="678"/>
                  </a:lnTo>
                  <a:lnTo>
                    <a:pt x="826" y="674"/>
                  </a:lnTo>
                  <a:lnTo>
                    <a:pt x="803" y="674"/>
                  </a:lnTo>
                  <a:lnTo>
                    <a:pt x="784" y="670"/>
                  </a:lnTo>
                  <a:lnTo>
                    <a:pt x="761" y="666"/>
                  </a:lnTo>
                  <a:lnTo>
                    <a:pt x="738" y="666"/>
                  </a:lnTo>
                  <a:lnTo>
                    <a:pt x="719" y="662"/>
                  </a:lnTo>
                  <a:lnTo>
                    <a:pt x="696" y="658"/>
                  </a:lnTo>
                  <a:lnTo>
                    <a:pt x="677" y="655"/>
                  </a:lnTo>
                  <a:lnTo>
                    <a:pt x="658" y="655"/>
                  </a:lnTo>
                  <a:lnTo>
                    <a:pt x="635" y="651"/>
                  </a:lnTo>
                  <a:lnTo>
                    <a:pt x="616" y="647"/>
                  </a:lnTo>
                  <a:lnTo>
                    <a:pt x="597" y="643"/>
                  </a:lnTo>
                  <a:lnTo>
                    <a:pt x="578" y="639"/>
                  </a:lnTo>
                  <a:lnTo>
                    <a:pt x="559" y="636"/>
                  </a:lnTo>
                  <a:lnTo>
                    <a:pt x="540" y="632"/>
                  </a:lnTo>
                  <a:lnTo>
                    <a:pt x="521" y="628"/>
                  </a:lnTo>
                  <a:lnTo>
                    <a:pt x="502" y="624"/>
                  </a:lnTo>
                  <a:lnTo>
                    <a:pt x="483" y="620"/>
                  </a:lnTo>
                  <a:lnTo>
                    <a:pt x="464" y="617"/>
                  </a:lnTo>
                  <a:lnTo>
                    <a:pt x="449" y="613"/>
                  </a:lnTo>
                  <a:lnTo>
                    <a:pt x="430" y="609"/>
                  </a:lnTo>
                  <a:lnTo>
                    <a:pt x="415" y="605"/>
                  </a:lnTo>
                  <a:lnTo>
                    <a:pt x="396" y="601"/>
                  </a:lnTo>
                  <a:lnTo>
                    <a:pt x="381" y="598"/>
                  </a:lnTo>
                  <a:lnTo>
                    <a:pt x="365" y="590"/>
                  </a:lnTo>
                  <a:lnTo>
                    <a:pt x="346" y="586"/>
                  </a:lnTo>
                  <a:lnTo>
                    <a:pt x="331" y="582"/>
                  </a:lnTo>
                  <a:lnTo>
                    <a:pt x="316" y="579"/>
                  </a:lnTo>
                  <a:lnTo>
                    <a:pt x="301" y="571"/>
                  </a:lnTo>
                  <a:lnTo>
                    <a:pt x="285" y="567"/>
                  </a:lnTo>
                  <a:lnTo>
                    <a:pt x="274" y="563"/>
                  </a:lnTo>
                  <a:lnTo>
                    <a:pt x="259" y="560"/>
                  </a:lnTo>
                  <a:lnTo>
                    <a:pt x="244" y="552"/>
                  </a:lnTo>
                  <a:lnTo>
                    <a:pt x="232" y="548"/>
                  </a:lnTo>
                  <a:lnTo>
                    <a:pt x="217" y="544"/>
                  </a:lnTo>
                  <a:lnTo>
                    <a:pt x="206" y="537"/>
                  </a:lnTo>
                  <a:lnTo>
                    <a:pt x="194" y="533"/>
                  </a:lnTo>
                  <a:lnTo>
                    <a:pt x="183" y="529"/>
                  </a:lnTo>
                  <a:lnTo>
                    <a:pt x="167" y="522"/>
                  </a:lnTo>
                  <a:lnTo>
                    <a:pt x="156" y="518"/>
                  </a:lnTo>
                  <a:lnTo>
                    <a:pt x="148" y="510"/>
                  </a:lnTo>
                  <a:lnTo>
                    <a:pt x="137" y="506"/>
                  </a:lnTo>
                  <a:lnTo>
                    <a:pt x="126" y="499"/>
                  </a:lnTo>
                  <a:lnTo>
                    <a:pt x="118" y="495"/>
                  </a:lnTo>
                  <a:lnTo>
                    <a:pt x="107" y="487"/>
                  </a:lnTo>
                  <a:lnTo>
                    <a:pt x="99" y="484"/>
                  </a:lnTo>
                  <a:lnTo>
                    <a:pt x="88" y="476"/>
                  </a:lnTo>
                  <a:lnTo>
                    <a:pt x="80" y="472"/>
                  </a:lnTo>
                  <a:lnTo>
                    <a:pt x="72" y="465"/>
                  </a:lnTo>
                  <a:lnTo>
                    <a:pt x="65" y="461"/>
                  </a:lnTo>
                  <a:lnTo>
                    <a:pt x="57" y="453"/>
                  </a:lnTo>
                  <a:lnTo>
                    <a:pt x="53" y="449"/>
                  </a:lnTo>
                  <a:lnTo>
                    <a:pt x="46" y="442"/>
                  </a:lnTo>
                  <a:lnTo>
                    <a:pt x="38" y="438"/>
                  </a:lnTo>
                  <a:lnTo>
                    <a:pt x="34" y="430"/>
                  </a:lnTo>
                  <a:lnTo>
                    <a:pt x="31" y="423"/>
                  </a:lnTo>
                  <a:lnTo>
                    <a:pt x="23" y="419"/>
                  </a:lnTo>
                  <a:lnTo>
                    <a:pt x="19" y="411"/>
                  </a:lnTo>
                  <a:lnTo>
                    <a:pt x="15" y="407"/>
                  </a:lnTo>
                  <a:lnTo>
                    <a:pt x="12" y="400"/>
                  </a:lnTo>
                  <a:lnTo>
                    <a:pt x="8" y="396"/>
                  </a:lnTo>
                  <a:lnTo>
                    <a:pt x="8" y="388"/>
                  </a:lnTo>
                  <a:lnTo>
                    <a:pt x="4" y="381"/>
                  </a:lnTo>
                  <a:lnTo>
                    <a:pt x="4" y="377"/>
                  </a:lnTo>
                  <a:lnTo>
                    <a:pt x="0" y="369"/>
                  </a:lnTo>
                  <a:lnTo>
                    <a:pt x="0" y="362"/>
                  </a:lnTo>
                  <a:lnTo>
                    <a:pt x="0" y="358"/>
                  </a:lnTo>
                  <a:lnTo>
                    <a:pt x="0" y="350"/>
                  </a:lnTo>
                  <a:lnTo>
                    <a:pt x="0" y="347"/>
                  </a:lnTo>
                  <a:lnTo>
                    <a:pt x="0" y="339"/>
                  </a:lnTo>
                  <a:lnTo>
                    <a:pt x="0" y="331"/>
                  </a:lnTo>
                  <a:lnTo>
                    <a:pt x="4" y="328"/>
                  </a:lnTo>
                  <a:lnTo>
                    <a:pt x="4" y="320"/>
                  </a:lnTo>
                  <a:lnTo>
                    <a:pt x="8" y="316"/>
                  </a:lnTo>
                  <a:lnTo>
                    <a:pt x="8" y="309"/>
                  </a:lnTo>
                  <a:lnTo>
                    <a:pt x="12" y="301"/>
                  </a:lnTo>
                  <a:lnTo>
                    <a:pt x="15" y="297"/>
                  </a:lnTo>
                  <a:lnTo>
                    <a:pt x="19" y="290"/>
                  </a:lnTo>
                  <a:lnTo>
                    <a:pt x="23" y="286"/>
                  </a:lnTo>
                  <a:lnTo>
                    <a:pt x="31" y="278"/>
                  </a:lnTo>
                  <a:lnTo>
                    <a:pt x="34" y="271"/>
                  </a:lnTo>
                  <a:lnTo>
                    <a:pt x="38" y="267"/>
                  </a:lnTo>
                  <a:lnTo>
                    <a:pt x="46" y="259"/>
                  </a:lnTo>
                  <a:lnTo>
                    <a:pt x="53" y="255"/>
                  </a:lnTo>
                  <a:lnTo>
                    <a:pt x="57" y="248"/>
                  </a:lnTo>
                  <a:lnTo>
                    <a:pt x="65" y="244"/>
                  </a:lnTo>
                  <a:lnTo>
                    <a:pt x="72" y="236"/>
                  </a:lnTo>
                  <a:lnTo>
                    <a:pt x="80" y="233"/>
                  </a:lnTo>
                  <a:lnTo>
                    <a:pt x="88" y="225"/>
                  </a:lnTo>
                  <a:lnTo>
                    <a:pt x="99" y="221"/>
                  </a:lnTo>
                  <a:lnTo>
                    <a:pt x="107" y="213"/>
                  </a:lnTo>
                  <a:lnTo>
                    <a:pt x="118" y="210"/>
                  </a:lnTo>
                  <a:lnTo>
                    <a:pt x="126" y="202"/>
                  </a:lnTo>
                  <a:lnTo>
                    <a:pt x="137" y="198"/>
                  </a:lnTo>
                  <a:lnTo>
                    <a:pt x="148" y="191"/>
                  </a:lnTo>
                  <a:lnTo>
                    <a:pt x="156" y="187"/>
                  </a:lnTo>
                  <a:lnTo>
                    <a:pt x="167" y="179"/>
                  </a:lnTo>
                  <a:lnTo>
                    <a:pt x="183" y="175"/>
                  </a:lnTo>
                  <a:lnTo>
                    <a:pt x="194" y="172"/>
                  </a:lnTo>
                  <a:lnTo>
                    <a:pt x="206" y="164"/>
                  </a:lnTo>
                  <a:lnTo>
                    <a:pt x="217" y="160"/>
                  </a:lnTo>
                  <a:lnTo>
                    <a:pt x="232" y="156"/>
                  </a:lnTo>
                  <a:lnTo>
                    <a:pt x="244" y="149"/>
                  </a:lnTo>
                  <a:lnTo>
                    <a:pt x="259" y="145"/>
                  </a:lnTo>
                  <a:lnTo>
                    <a:pt x="274" y="141"/>
                  </a:lnTo>
                  <a:lnTo>
                    <a:pt x="285" y="134"/>
                  </a:lnTo>
                  <a:lnTo>
                    <a:pt x="301" y="130"/>
                  </a:lnTo>
                  <a:lnTo>
                    <a:pt x="316" y="126"/>
                  </a:lnTo>
                  <a:lnTo>
                    <a:pt x="331" y="122"/>
                  </a:lnTo>
                  <a:lnTo>
                    <a:pt x="346" y="115"/>
                  </a:lnTo>
                  <a:lnTo>
                    <a:pt x="365" y="111"/>
                  </a:lnTo>
                  <a:lnTo>
                    <a:pt x="381" y="107"/>
                  </a:lnTo>
                  <a:lnTo>
                    <a:pt x="396" y="103"/>
                  </a:lnTo>
                  <a:lnTo>
                    <a:pt x="415" y="99"/>
                  </a:lnTo>
                  <a:lnTo>
                    <a:pt x="430" y="96"/>
                  </a:lnTo>
                  <a:lnTo>
                    <a:pt x="449" y="92"/>
                  </a:lnTo>
                  <a:lnTo>
                    <a:pt x="464" y="84"/>
                  </a:lnTo>
                  <a:lnTo>
                    <a:pt x="483" y="80"/>
                  </a:lnTo>
                  <a:lnTo>
                    <a:pt x="502" y="77"/>
                  </a:lnTo>
                  <a:lnTo>
                    <a:pt x="521" y="73"/>
                  </a:lnTo>
                  <a:lnTo>
                    <a:pt x="540" y="69"/>
                  </a:lnTo>
                  <a:lnTo>
                    <a:pt x="559" y="65"/>
                  </a:lnTo>
                  <a:lnTo>
                    <a:pt x="578" y="61"/>
                  </a:lnTo>
                  <a:lnTo>
                    <a:pt x="597" y="61"/>
                  </a:lnTo>
                  <a:lnTo>
                    <a:pt x="616" y="58"/>
                  </a:lnTo>
                  <a:lnTo>
                    <a:pt x="635" y="54"/>
                  </a:lnTo>
                  <a:lnTo>
                    <a:pt x="658" y="50"/>
                  </a:lnTo>
                  <a:lnTo>
                    <a:pt x="677" y="46"/>
                  </a:lnTo>
                  <a:lnTo>
                    <a:pt x="696" y="42"/>
                  </a:lnTo>
                  <a:lnTo>
                    <a:pt x="719" y="42"/>
                  </a:lnTo>
                  <a:lnTo>
                    <a:pt x="738" y="39"/>
                  </a:lnTo>
                  <a:lnTo>
                    <a:pt x="761" y="35"/>
                  </a:lnTo>
                  <a:lnTo>
                    <a:pt x="784" y="31"/>
                  </a:lnTo>
                  <a:lnTo>
                    <a:pt x="803" y="31"/>
                  </a:lnTo>
                  <a:lnTo>
                    <a:pt x="826" y="27"/>
                  </a:lnTo>
                  <a:lnTo>
                    <a:pt x="848" y="23"/>
                  </a:lnTo>
                  <a:lnTo>
                    <a:pt x="867" y="23"/>
                  </a:lnTo>
                  <a:lnTo>
                    <a:pt x="890" y="20"/>
                  </a:lnTo>
                  <a:lnTo>
                    <a:pt x="913" y="20"/>
                  </a:lnTo>
                  <a:lnTo>
                    <a:pt x="936" y="16"/>
                  </a:lnTo>
                  <a:lnTo>
                    <a:pt x="959" y="16"/>
                  </a:lnTo>
                  <a:lnTo>
                    <a:pt x="982" y="12"/>
                  </a:lnTo>
                  <a:lnTo>
                    <a:pt x="1004" y="12"/>
                  </a:lnTo>
                  <a:lnTo>
                    <a:pt x="1027" y="8"/>
                  </a:lnTo>
                  <a:lnTo>
                    <a:pt x="1050" y="8"/>
                  </a:lnTo>
                  <a:lnTo>
                    <a:pt x="1073" y="8"/>
                  </a:lnTo>
                  <a:lnTo>
                    <a:pt x="1096" y="4"/>
                  </a:lnTo>
                  <a:lnTo>
                    <a:pt x="1118" y="4"/>
                  </a:lnTo>
                  <a:lnTo>
                    <a:pt x="1141" y="4"/>
                  </a:lnTo>
                  <a:lnTo>
                    <a:pt x="1168" y="4"/>
                  </a:lnTo>
                  <a:lnTo>
                    <a:pt x="1191" y="0"/>
                  </a:lnTo>
                  <a:lnTo>
                    <a:pt x="1214" y="0"/>
                  </a:lnTo>
                  <a:lnTo>
                    <a:pt x="1236" y="0"/>
                  </a:lnTo>
                  <a:lnTo>
                    <a:pt x="1259" y="0"/>
                  </a:lnTo>
                  <a:lnTo>
                    <a:pt x="1286" y="0"/>
                  </a:lnTo>
                  <a:lnTo>
                    <a:pt x="1309" y="0"/>
                  </a:lnTo>
                  <a:lnTo>
                    <a:pt x="1332" y="0"/>
                  </a:lnTo>
                  <a:lnTo>
                    <a:pt x="1354" y="0"/>
                  </a:lnTo>
                  <a:lnTo>
                    <a:pt x="1354" y="350"/>
                  </a:lnTo>
                  <a:lnTo>
                    <a:pt x="2507" y="537"/>
                  </a:lnTo>
                  <a:close/>
                </a:path>
              </a:pathLst>
            </a:custGeom>
            <a:solidFill>
              <a:srgbClr val="996600"/>
            </a:solidFill>
            <a:ln w="6350">
              <a:solidFill>
                <a:srgbClr val="000000"/>
              </a:solidFill>
              <a:round/>
              <a:headEnd/>
              <a:tailEnd/>
            </a:ln>
          </p:spPr>
          <p:txBody>
            <a:bodyPr/>
            <a:lstStyle/>
            <a:p>
              <a:endParaRPr lang="tr-TR"/>
            </a:p>
          </p:txBody>
        </p:sp>
        <p:sp>
          <p:nvSpPr>
            <p:cNvPr id="22" name="Rectangle 1059"/>
            <p:cNvSpPr>
              <a:spLocks noChangeArrowheads="1"/>
            </p:cNvSpPr>
            <p:nvPr/>
          </p:nvSpPr>
          <p:spPr bwMode="auto">
            <a:xfrm>
              <a:off x="4141" y="2719"/>
              <a:ext cx="511" cy="125"/>
            </a:xfrm>
            <a:prstGeom prst="rect">
              <a:avLst/>
            </a:prstGeom>
            <a:noFill/>
            <a:ln w="9525">
              <a:noFill/>
              <a:miter lim="800000"/>
              <a:headEnd/>
              <a:tailEnd/>
            </a:ln>
          </p:spPr>
          <p:txBody>
            <a:bodyPr wrap="none" lIns="0" tIns="0" rIns="0" bIns="0">
              <a:spAutoFit/>
            </a:bodyPr>
            <a:lstStyle/>
            <a:p>
              <a:r>
                <a:rPr lang="tr-TR" sz="1300" b="1" dirty="0">
                  <a:solidFill>
                    <a:srgbClr val="DB942C"/>
                  </a:solidFill>
                  <a:latin typeface="Arial" charset="0"/>
                </a:rPr>
                <a:t>90,000 ton</a:t>
              </a:r>
              <a:endParaRPr lang="tr-TR" dirty="0">
                <a:solidFill>
                  <a:srgbClr val="DB942C"/>
                </a:solidFill>
              </a:endParaRPr>
            </a:p>
          </p:txBody>
        </p:sp>
        <p:sp>
          <p:nvSpPr>
            <p:cNvPr id="23" name="Rectangle 1060"/>
            <p:cNvSpPr>
              <a:spLocks noChangeArrowheads="1"/>
            </p:cNvSpPr>
            <p:nvPr/>
          </p:nvSpPr>
          <p:spPr bwMode="auto">
            <a:xfrm>
              <a:off x="1356" y="2863"/>
              <a:ext cx="569" cy="125"/>
            </a:xfrm>
            <a:prstGeom prst="rect">
              <a:avLst/>
            </a:prstGeom>
            <a:noFill/>
            <a:ln w="9525">
              <a:noFill/>
              <a:miter lim="800000"/>
              <a:headEnd/>
              <a:tailEnd/>
            </a:ln>
          </p:spPr>
          <p:txBody>
            <a:bodyPr wrap="none" lIns="0" tIns="0" rIns="0" bIns="0">
              <a:spAutoFit/>
            </a:bodyPr>
            <a:lstStyle/>
            <a:p>
              <a:r>
                <a:rPr lang="tr-TR" sz="1300" b="1" dirty="0">
                  <a:solidFill>
                    <a:srgbClr val="996600"/>
                  </a:solidFill>
                  <a:latin typeface="Arial" charset="0"/>
                </a:rPr>
                <a:t>177,000 ton</a:t>
              </a:r>
              <a:endParaRPr lang="tr-TR" dirty="0">
                <a:solidFill>
                  <a:srgbClr val="996600"/>
                </a:solidFill>
              </a:endParaRPr>
            </a:p>
          </p:txBody>
        </p:sp>
        <p:sp>
          <p:nvSpPr>
            <p:cNvPr id="24" name="Rectangle 1061"/>
            <p:cNvSpPr>
              <a:spLocks noChangeArrowheads="1"/>
            </p:cNvSpPr>
            <p:nvPr/>
          </p:nvSpPr>
          <p:spPr bwMode="auto">
            <a:xfrm>
              <a:off x="2520" y="2430"/>
              <a:ext cx="366" cy="125"/>
            </a:xfrm>
            <a:prstGeom prst="rect">
              <a:avLst/>
            </a:prstGeom>
            <a:noFill/>
            <a:ln w="9525">
              <a:noFill/>
              <a:miter lim="800000"/>
              <a:headEnd/>
              <a:tailEnd/>
            </a:ln>
          </p:spPr>
          <p:txBody>
            <a:bodyPr wrap="none" lIns="0" tIns="0" rIns="0" bIns="0">
              <a:spAutoFit/>
            </a:bodyPr>
            <a:lstStyle/>
            <a:p>
              <a:r>
                <a:rPr lang="tr-TR" sz="1300" b="1" dirty="0">
                  <a:solidFill>
                    <a:srgbClr val="FF0000"/>
                  </a:solidFill>
                  <a:latin typeface="Arial" charset="0"/>
                </a:rPr>
                <a:t>200 ton</a:t>
              </a:r>
              <a:endParaRPr lang="tr-TR" dirty="0"/>
            </a:p>
          </p:txBody>
        </p:sp>
      </p:grpSp>
      <p:sp>
        <p:nvSpPr>
          <p:cNvPr id="25" name="TextBox 3"/>
          <p:cNvSpPr txBox="1">
            <a:spLocks noChangeArrowheads="1"/>
          </p:cNvSpPr>
          <p:nvPr/>
        </p:nvSpPr>
        <p:spPr bwMode="auto">
          <a:xfrm>
            <a:off x="249186" y="247091"/>
            <a:ext cx="6160661"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Türkiye’de Siyanür Gerçeği</a:t>
            </a:r>
          </a:p>
        </p:txBody>
      </p:sp>
    </p:spTree>
  </p:cSld>
  <p:clrMapOvr>
    <a:masterClrMapping/>
  </p:clrMapOvr>
  <p:transition spd="med">
    <p:strip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09232" y="1227301"/>
            <a:ext cx="1928826" cy="5493683"/>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3"/>
          <p:cNvSpPr txBox="1">
            <a:spLocks noChangeArrowheads="1"/>
          </p:cNvSpPr>
          <p:nvPr/>
        </p:nvSpPr>
        <p:spPr bwMode="auto">
          <a:xfrm>
            <a:off x="171912" y="285728"/>
            <a:ext cx="8351966" cy="523220"/>
          </a:xfrm>
          <a:prstGeom prst="rect">
            <a:avLst/>
          </a:prstGeom>
          <a:noFill/>
          <a:ln w="9525">
            <a:noFill/>
            <a:miter lim="800000"/>
            <a:headEnd/>
            <a:tailEnd/>
          </a:ln>
        </p:spPr>
        <p:txBody>
          <a:bodyPr wrap="none">
            <a:spAutoFit/>
          </a:bodyPr>
          <a:lstStyle/>
          <a:p>
            <a:pPr>
              <a:defRPr/>
            </a:pPr>
            <a:r>
              <a:rPr lang="tr-TR" sz="2800" b="1" dirty="0" smtClean="0">
                <a:solidFill>
                  <a:schemeClr val="tx1">
                    <a:lumMod val="85000"/>
                    <a:lumOff val="15000"/>
                  </a:schemeClr>
                </a:solidFill>
                <a:effectLst>
                  <a:outerShdw blurRad="38100" dist="38100" dir="2700000" algn="tl">
                    <a:srgbClr val="000000">
                      <a:alpha val="43137"/>
                    </a:srgbClr>
                  </a:outerShdw>
                </a:effectLst>
              </a:rPr>
              <a:t>Günlük Hayatta Karşılaştığımız Siyanür Oranları</a:t>
            </a:r>
            <a:endParaRPr lang="tr-TR" sz="2800" b="1" dirty="0">
              <a:solidFill>
                <a:schemeClr val="tx1">
                  <a:lumMod val="85000"/>
                  <a:lumOff val="15000"/>
                </a:schemeClr>
              </a:solidFill>
              <a:effectLst>
                <a:outerShdw blurRad="38100" dist="38100" dir="2700000" algn="tl">
                  <a:srgbClr val="000000">
                    <a:alpha val="43137"/>
                  </a:srgbClr>
                </a:outerShdw>
              </a:effectLst>
            </a:endParaRPr>
          </a:p>
        </p:txBody>
      </p:sp>
      <p:graphicFrame>
        <p:nvGraphicFramePr>
          <p:cNvPr id="10" name="Group 101"/>
          <p:cNvGraphicFramePr>
            <a:graphicFrameLocks noGrp="1"/>
          </p:cNvGraphicFramePr>
          <p:nvPr>
            <p:extLst>
              <p:ext uri="{D42A27DB-BD31-4B8C-83A1-F6EECF244321}">
                <p14:modId xmlns:p14="http://schemas.microsoft.com/office/powerpoint/2010/main" val="39977149"/>
              </p:ext>
            </p:extLst>
          </p:nvPr>
        </p:nvGraphicFramePr>
        <p:xfrm>
          <a:off x="102831" y="1219961"/>
          <a:ext cx="9015412" cy="5495187"/>
        </p:xfrm>
        <a:graphic>
          <a:graphicData uri="http://schemas.openxmlformats.org/drawingml/2006/table">
            <a:tbl>
              <a:tblPr/>
              <a:tblGrid>
                <a:gridCol w="2981405"/>
                <a:gridCol w="919637"/>
                <a:gridCol w="1042435"/>
                <a:gridCol w="4071935"/>
              </a:tblGrid>
              <a:tr h="299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chemeClr val="tx1"/>
                          </a:solidFill>
                          <a:effectLst/>
                          <a:latin typeface="Arial" charset="0"/>
                          <a:cs typeface="Times New Roman" pitchFamily="18" charset="0"/>
                        </a:rPr>
                        <a:t>SİYANÜR İÇEREN MADDELER</a:t>
                      </a:r>
                      <a:endParaRPr kumimoji="0" lang="tr-T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chemeClr val="tx1"/>
                          </a:solidFill>
                          <a:effectLst/>
                          <a:latin typeface="Arial" charset="0"/>
                          <a:cs typeface="Times New Roman" pitchFamily="18" charset="0"/>
                        </a:rPr>
                        <a:t>SİYANÜR MİKTARI</a:t>
                      </a:r>
                      <a:endParaRPr kumimoji="0" lang="tr-T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chemeClr val="tx1"/>
                          </a:solidFill>
                          <a:effectLst/>
                          <a:latin typeface="Arial" charset="0"/>
                          <a:cs typeface="Times New Roman" pitchFamily="18" charset="0"/>
                        </a:rPr>
                        <a:t>REFERANS</a:t>
                      </a:r>
                      <a:endParaRPr kumimoji="0" lang="tr-T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r>
              <a:tr h="4486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Türk İçme Suyu Limiti</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chemeClr val="tx1"/>
                          </a:solidFill>
                          <a:effectLst/>
                          <a:latin typeface="Arial" charset="0"/>
                          <a:cs typeface="Times New Roman" pitchFamily="18" charset="0"/>
                        </a:rPr>
                        <a:t>0.05</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L</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Tarım Köy İşleri Bakanlığı Türk Gıda</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Kodeksi Yönetmeliği 16 Kasım 1997</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r>
              <a:tr h="5084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Türkiye Meyva Suları Çekirdeksiz İşleme</a:t>
                      </a:r>
                      <a:endParaRPr kumimoji="0" lang="tr-T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Arial" charset="0"/>
                          <a:cs typeface="Times New Roman" pitchFamily="18" charset="0"/>
                        </a:rPr>
                        <a:t>0.03 – 0.14</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L</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Ankara Üniversitesi Ziraat Fakültesi Yıllığı</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1-2 115-125 / 1974</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r>
              <a:tr h="299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ABD İçme Suyu Limiti</a:t>
                      </a:r>
                      <a:endParaRPr kumimoji="0" lang="tr-T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Arial" charset="0"/>
                          <a:cs typeface="Times New Roman" pitchFamily="18" charset="0"/>
                        </a:rPr>
                        <a:t>0.2</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L</a:t>
                      </a:r>
                      <a:endParaRPr kumimoji="0" lang="tr-TR" sz="12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US EPA, 1998</a:t>
                      </a:r>
                      <a:endParaRPr kumimoji="0" lang="tr-T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r>
              <a:tr h="3120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rgbClr val="996600"/>
                          </a:solidFill>
                          <a:effectLst/>
                          <a:latin typeface="Arial" charset="0"/>
                          <a:cs typeface="Times New Roman" pitchFamily="18" charset="0"/>
                        </a:rPr>
                        <a:t>Ovacık Atık Havuzuna Giden Su</a:t>
                      </a:r>
                      <a:endParaRPr kumimoji="0" lang="tr-TR" sz="1800" b="0" i="0" u="none" strike="noStrike" cap="none" normalizeH="0" baseline="0" dirty="0" smtClean="0">
                        <a:ln>
                          <a:noFill/>
                        </a:ln>
                        <a:solidFill>
                          <a:srgbClr val="9966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rgbClr val="996600"/>
                          </a:solidFill>
                          <a:effectLst/>
                          <a:latin typeface="Arial" charset="0"/>
                          <a:cs typeface="Times New Roman" pitchFamily="18" charset="0"/>
                        </a:rPr>
                        <a:t>0.2</a:t>
                      </a:r>
                      <a:endParaRPr kumimoji="0" lang="tr-TR" sz="1800" b="0" i="0" u="none" strike="noStrike" cap="none" normalizeH="0" baseline="0" dirty="0" smtClean="0">
                        <a:ln>
                          <a:noFill/>
                        </a:ln>
                        <a:solidFill>
                          <a:srgbClr val="9966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rgbClr val="996600"/>
                          </a:solidFill>
                          <a:effectLst/>
                          <a:latin typeface="Arial" charset="0"/>
                          <a:cs typeface="Times New Roman" pitchFamily="18" charset="0"/>
                        </a:rPr>
                        <a:t>mg / L</a:t>
                      </a:r>
                      <a:endParaRPr kumimoji="0" lang="tr-TR" sz="1200" b="0" i="0" u="none" strike="noStrike" cap="none" normalizeH="0" baseline="0" dirty="0" smtClean="0">
                        <a:ln>
                          <a:noFill/>
                        </a:ln>
                        <a:solidFill>
                          <a:srgbClr val="9966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rgbClr val="996600"/>
                          </a:solidFill>
                          <a:effectLst/>
                          <a:latin typeface="Arial" charset="0"/>
                          <a:cs typeface="Times New Roman" pitchFamily="18" charset="0"/>
                        </a:rPr>
                        <a:t>Ovacık Tesisi Analiz Sonuçları, (2001-2014)</a:t>
                      </a:r>
                      <a:endParaRPr kumimoji="0" lang="tr-TR" sz="1200" b="0" i="0" u="none" strike="noStrike" cap="none" normalizeH="0" baseline="0" dirty="0" smtClean="0">
                        <a:ln>
                          <a:noFill/>
                        </a:ln>
                        <a:solidFill>
                          <a:srgbClr val="9966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9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Gıda Maddeleri</a:t>
                      </a:r>
                      <a:endParaRPr kumimoji="0" lang="tr-T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Arial" charset="0"/>
                          <a:cs typeface="Times New Roman" pitchFamily="18" charset="0"/>
                        </a:rPr>
                        <a:t>1</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kg</a:t>
                      </a:r>
                      <a:endParaRPr kumimoji="0" lang="tr-TR" sz="12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Tarım Köy İşleri </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Bakanlığı Türk Gıda</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Kodeksi Yönetmeliği</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16 Kasım 1997</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r>
              <a:tr h="299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İçecekler</a:t>
                      </a:r>
                      <a:endParaRPr kumimoji="0" lang="tr-T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Arial" charset="0"/>
                          <a:cs typeface="Times New Roman" pitchFamily="18" charset="0"/>
                        </a:rPr>
                        <a:t>1</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kg</a:t>
                      </a:r>
                      <a:endParaRPr kumimoji="0" lang="tr-TR" sz="12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299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Sert Çekirdekli Meyva Konserveleri</a:t>
                      </a:r>
                      <a:endParaRPr kumimoji="0" lang="tr-T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Arial" charset="0"/>
                          <a:cs typeface="Times New Roman" pitchFamily="18" charset="0"/>
                        </a:rPr>
                        <a:t>5</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kg</a:t>
                      </a:r>
                      <a:endParaRPr kumimoji="0" lang="tr-TR" sz="12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419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Alkollü İçecekler</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chemeClr val="tx1"/>
                          </a:solidFill>
                          <a:effectLst/>
                          <a:latin typeface="Arial" charset="0"/>
                          <a:cs typeface="Times New Roman" pitchFamily="18" charset="0"/>
                        </a:rPr>
                        <a:t>1</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mg/L/%Alkol</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299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Tuz</a:t>
                      </a:r>
                      <a:endParaRPr kumimoji="0" lang="tr-T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Arial" charset="0"/>
                          <a:cs typeface="Times New Roman" pitchFamily="18" charset="0"/>
                        </a:rPr>
                        <a:t>20</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kg</a:t>
                      </a:r>
                      <a:endParaRPr kumimoji="0" lang="tr-TR" sz="12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299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Nugat, Badem Ezmesi gibi Ürünler</a:t>
                      </a:r>
                      <a:endParaRPr kumimoji="0" lang="tr-T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Arial" charset="0"/>
                          <a:cs typeface="Times New Roman" pitchFamily="18" charset="0"/>
                        </a:rPr>
                        <a:t>50</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kg</a:t>
                      </a:r>
                      <a:endParaRPr kumimoji="0" lang="tr-TR" sz="12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5084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Almanya Meyva Suları</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Arial" charset="0"/>
                          <a:cs typeface="Times New Roman" pitchFamily="18" charset="0"/>
                        </a:rPr>
                        <a:t>2.93 – 14.7</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L</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Almanya Gıda Maddeleri İnceleme ve Araştırma</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Dergisi sayı 139, 132</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r>
              <a:tr h="5084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Türkiye Meyva Suları</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Çekirdekli İşleme</a:t>
                      </a:r>
                      <a:endParaRPr kumimoji="0" lang="tr-T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chemeClr val="tx1"/>
                          </a:solidFill>
                          <a:effectLst/>
                          <a:latin typeface="Arial" charset="0"/>
                          <a:cs typeface="Times New Roman" pitchFamily="18" charset="0"/>
                        </a:rPr>
                        <a:t>1.03 – 15.84</a:t>
                      </a:r>
                      <a:endParaRPr kumimoji="0" lang="tr-T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L</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Ankara Üniversitesi Ziraat Fakültesi Yıllığı</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1-2 115-125 / 1974</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r>
              <a:tr h="617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İşlenmemiş Acı Badem</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chemeClr val="tx1"/>
                          </a:solidFill>
                          <a:effectLst/>
                          <a:latin typeface="Arial" charset="0"/>
                          <a:cs typeface="Times New Roman" pitchFamily="18" charset="0"/>
                        </a:rPr>
                        <a:t>297</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400" b="1" i="1" u="none" strike="noStrike" cap="none" normalizeH="0" baseline="0" dirty="0" smtClean="0">
                          <a:ln>
                            <a:noFill/>
                          </a:ln>
                          <a:solidFill>
                            <a:schemeClr val="tx1"/>
                          </a:solidFill>
                          <a:effectLst/>
                          <a:latin typeface="Arial" charset="0"/>
                          <a:cs typeface="Times New Roman" pitchFamily="18" charset="0"/>
                        </a:rPr>
                        <a:t>(2970</a:t>
                      </a:r>
                      <a:endParaRPr kumimoji="0" lang="tr-T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100 gr</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mg / kg)</a:t>
                      </a:r>
                      <a:endParaRPr kumimoji="0" lang="tr-TR" sz="12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Almanya Gıda Maddeleri İnceleme ve Araştırma</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Arial" charset="0"/>
                          <a:cs typeface="Times New Roman" pitchFamily="18" charset="0"/>
                        </a:rPr>
                        <a:t>Dergisi sayı 135/5</a:t>
                      </a:r>
                      <a:endParaRPr kumimoji="0" lang="tr-TR"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7"/>
                    </a:solidFill>
                  </a:tcPr>
                </a:tc>
              </a:tr>
            </a:tbl>
          </a:graphicData>
        </a:graphic>
      </p:graphicFrame>
    </p:spTree>
  </p:cSld>
  <p:clrMapOvr>
    <a:masterClrMapping/>
  </p:clrMapOvr>
  <p:transition spd="med">
    <p:strip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z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463" y="0"/>
            <a:ext cx="8281191" cy="6858000"/>
          </a:xfrm>
          <a:prstGeom prst="rect">
            <a:avLst/>
          </a:prstGeom>
        </p:spPr>
      </p:pic>
      <p:pic>
        <p:nvPicPr>
          <p:cNvPr id="7" name="Resim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44012" cy="6858000"/>
          </a:xfrm>
          <a:prstGeom prst="rect">
            <a:avLst/>
          </a:prstGeom>
        </p:spPr>
      </p:pic>
      <p:sp>
        <p:nvSpPr>
          <p:cNvPr id="5" name="TextBox 4"/>
          <p:cNvSpPr txBox="1"/>
          <p:nvPr/>
        </p:nvSpPr>
        <p:spPr>
          <a:xfrm>
            <a:off x="285720" y="500042"/>
            <a:ext cx="5686172" cy="1754326"/>
          </a:xfrm>
          <a:prstGeom prst="rect">
            <a:avLst/>
          </a:prstGeom>
          <a:noFill/>
        </p:spPr>
        <p:txBody>
          <a:bodyPr wrap="none">
            <a:spAutoFit/>
          </a:bodyPr>
          <a:lstStyle/>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Dünya </a:t>
            </a:r>
          </a:p>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Altın Madenciliği</a:t>
            </a:r>
            <a:endParaRPr lang="tr-TR" sz="5400" b="1" dirty="0">
              <a:solidFill>
                <a:schemeClr val="tx1">
                  <a:lumMod val="85000"/>
                  <a:lumOff val="15000"/>
                </a:schemeClr>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20325596"/>
      </p:ext>
    </p:extLst>
  </p:cSld>
  <p:clrMapOvr>
    <a:masterClrMapping/>
  </p:clrMapOvr>
  <p:transition spd="med">
    <p:strip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032176"/>
            <a:ext cx="2133600" cy="476250"/>
          </a:xfrm>
        </p:spPr>
        <p:txBody>
          <a:bodyPr/>
          <a:lstStyle/>
          <a:p>
            <a:pPr>
              <a:defRPr/>
            </a:pPr>
            <a:fld id="{315FB75B-BB9A-44FB-968C-3A8DD714CA39}" type="slidenum">
              <a:rPr lang="tr-TR" smtClean="0"/>
              <a:pPr>
                <a:defRPr/>
              </a:pPr>
              <a:t>46</a:t>
            </a:fld>
            <a:endParaRPr lang="tr-TR" dirty="0"/>
          </a:p>
        </p:txBody>
      </p:sp>
      <p:graphicFrame>
        <p:nvGraphicFramePr>
          <p:cNvPr id="5" name="Object 11"/>
          <p:cNvGraphicFramePr>
            <a:graphicFrameLocks noChangeAspect="1"/>
          </p:cNvGraphicFramePr>
          <p:nvPr>
            <p:extLst>
              <p:ext uri="{D42A27DB-BD31-4B8C-83A1-F6EECF244321}">
                <p14:modId xmlns:p14="http://schemas.microsoft.com/office/powerpoint/2010/main" val="3776681501"/>
              </p:ext>
            </p:extLst>
          </p:nvPr>
        </p:nvGraphicFramePr>
        <p:xfrm>
          <a:off x="-26116" y="1099527"/>
          <a:ext cx="8912973" cy="56642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8"/>
          <p:cNvSpPr txBox="1">
            <a:spLocks noChangeArrowheads="1"/>
          </p:cNvSpPr>
          <p:nvPr/>
        </p:nvSpPr>
        <p:spPr bwMode="auto">
          <a:xfrm>
            <a:off x="2111536" y="6187370"/>
            <a:ext cx="6932612" cy="553998"/>
          </a:xfrm>
          <a:prstGeom prst="rect">
            <a:avLst/>
          </a:prstGeom>
          <a:noFill/>
          <a:ln w="9525">
            <a:noFill/>
            <a:miter lim="800000"/>
            <a:headEnd/>
            <a:tailEnd/>
          </a:ln>
        </p:spPr>
        <p:txBody>
          <a:bodyPr lIns="0" tIns="0" rIns="0" bIns="0">
            <a:spAutoFit/>
          </a:bodyPr>
          <a:lstStyle/>
          <a:p>
            <a:pPr algn="l"/>
            <a:r>
              <a:rPr lang="tr-TR" sz="1200" b="1" i="1" dirty="0">
                <a:latin typeface="Times New Roman" pitchFamily="18" charset="0"/>
              </a:rPr>
              <a:t>Altın üretimi: </a:t>
            </a:r>
            <a:r>
              <a:rPr lang="tr-TR" sz="1200" i="1" dirty="0" smtClean="0">
                <a:latin typeface="Times New Roman" pitchFamily="18" charset="0"/>
                <a:cs typeface="Times New Roman" pitchFamily="18" charset="0"/>
              </a:rPr>
              <a:t>World </a:t>
            </a:r>
            <a:r>
              <a:rPr lang="tr-TR" sz="1200" i="1" dirty="0">
                <a:latin typeface="Times New Roman" pitchFamily="18" charset="0"/>
                <a:cs typeface="Times New Roman" pitchFamily="18" charset="0"/>
              </a:rPr>
              <a:t>Metal Statistics, </a:t>
            </a:r>
            <a:r>
              <a:rPr lang="tr-TR" sz="1200" i="1" dirty="0" smtClean="0">
                <a:latin typeface="Times New Roman" pitchFamily="18" charset="0"/>
                <a:cs typeface="Times New Roman" pitchFamily="18" charset="0"/>
              </a:rPr>
              <a:t>January 2016</a:t>
            </a:r>
            <a:r>
              <a:rPr lang="tr-TR" sz="1200" i="1" dirty="0" smtClean="0">
                <a:latin typeface="Times New Roman" pitchFamily="18" charset="0"/>
              </a:rPr>
              <a:t>; GFMS</a:t>
            </a:r>
            <a:r>
              <a:rPr lang="tr-TR" sz="1200" i="1" dirty="0">
                <a:latin typeface="Times New Roman" pitchFamily="18" charset="0"/>
              </a:rPr>
              <a:t>, </a:t>
            </a:r>
            <a:r>
              <a:rPr lang="tr-TR" sz="1200" i="1" dirty="0" smtClean="0">
                <a:latin typeface="Times New Roman" pitchFamily="18" charset="0"/>
              </a:rPr>
              <a:t>Mar 2016</a:t>
            </a:r>
            <a:endParaRPr lang="tr-TR" sz="1200" b="1" i="1" dirty="0" smtClean="0">
              <a:latin typeface="Times New Roman" pitchFamily="18" charset="0"/>
            </a:endParaRPr>
          </a:p>
          <a:p>
            <a:pPr algn="l"/>
            <a:r>
              <a:rPr lang="tr-TR" sz="1200" b="1" i="1" dirty="0" smtClean="0">
                <a:latin typeface="Times New Roman" pitchFamily="18" charset="0"/>
              </a:rPr>
              <a:t>Altın tüketimi: </a:t>
            </a:r>
            <a:r>
              <a:rPr lang="tr-TR" sz="1200" i="1" dirty="0" smtClean="0">
                <a:latin typeface="Times New Roman" pitchFamily="18" charset="0"/>
              </a:rPr>
              <a:t>Mining Annual Review, January 2016; World Gold Council Jan 2016; GFMS, Jan 2016</a:t>
            </a:r>
          </a:p>
          <a:p>
            <a:r>
              <a:rPr lang="tr-TR" sz="1200" b="1" i="1" dirty="0" smtClean="0">
                <a:latin typeface="Times New Roman" pitchFamily="18" charset="0"/>
              </a:rPr>
              <a:t>Altın </a:t>
            </a:r>
            <a:r>
              <a:rPr lang="tr-TR" sz="1200" b="1" i="1" dirty="0">
                <a:latin typeface="Times New Roman" pitchFamily="18" charset="0"/>
              </a:rPr>
              <a:t>fiyatları: </a:t>
            </a:r>
            <a:r>
              <a:rPr lang="tr-TR" sz="1200" i="1" dirty="0" smtClean="0">
                <a:latin typeface="Times New Roman" pitchFamily="18" charset="0"/>
              </a:rPr>
              <a:t>World Gold Council Mar 2016; KITCO </a:t>
            </a:r>
            <a:r>
              <a:rPr lang="tr-TR" sz="1200" i="1" dirty="0">
                <a:latin typeface="Times New Roman" pitchFamily="18" charset="0"/>
              </a:rPr>
              <a:t>ınc. (www.kitco.com) </a:t>
            </a:r>
            <a:r>
              <a:rPr lang="tr-TR" sz="1200" i="1" dirty="0">
                <a:latin typeface="Times New Roman" pitchFamily="18" charset="0"/>
                <a:cs typeface="Times New Roman" pitchFamily="18" charset="0"/>
              </a:rPr>
              <a:t> </a:t>
            </a:r>
            <a:r>
              <a:rPr lang="tr-TR" sz="1200" b="1" dirty="0">
                <a:latin typeface="Times New Roman" pitchFamily="18" charset="0"/>
              </a:rPr>
              <a:t> </a:t>
            </a:r>
          </a:p>
        </p:txBody>
      </p:sp>
      <p:sp>
        <p:nvSpPr>
          <p:cNvPr id="7" name="Text Box 10"/>
          <p:cNvSpPr txBox="1">
            <a:spLocks noChangeArrowheads="1"/>
          </p:cNvSpPr>
          <p:nvPr/>
        </p:nvSpPr>
        <p:spPr bwMode="auto">
          <a:xfrm>
            <a:off x="2135920" y="5979494"/>
            <a:ext cx="990600" cy="215444"/>
          </a:xfrm>
          <a:prstGeom prst="rect">
            <a:avLst/>
          </a:prstGeom>
          <a:noFill/>
          <a:ln w="9525">
            <a:noFill/>
            <a:miter lim="800000"/>
            <a:headEnd/>
            <a:tailEnd/>
          </a:ln>
        </p:spPr>
        <p:txBody>
          <a:bodyPr lIns="0" tIns="0" rIns="0" bIns="0">
            <a:spAutoFit/>
          </a:bodyPr>
          <a:lstStyle/>
          <a:p>
            <a:pPr algn="l"/>
            <a:r>
              <a:rPr lang="tr-TR" sz="1400" b="1" i="1" u="sng" dirty="0">
                <a:latin typeface="Times New Roman" pitchFamily="18" charset="0"/>
              </a:rPr>
              <a:t>Referans:</a:t>
            </a:r>
            <a:endParaRPr lang="en-US" sz="1400" dirty="0">
              <a:solidFill>
                <a:schemeClr val="tx1"/>
              </a:solidFill>
              <a:latin typeface="Times New Roman" pitchFamily="18" charset="0"/>
            </a:endParaRPr>
          </a:p>
        </p:txBody>
      </p:sp>
      <p:grpSp>
        <p:nvGrpSpPr>
          <p:cNvPr id="8" name="Group 13"/>
          <p:cNvGrpSpPr>
            <a:grpSpLocks/>
          </p:cNvGrpSpPr>
          <p:nvPr/>
        </p:nvGrpSpPr>
        <p:grpSpPr bwMode="auto">
          <a:xfrm>
            <a:off x="395536" y="6537151"/>
            <a:ext cx="1416050" cy="276225"/>
            <a:chOff x="252" y="4204"/>
            <a:chExt cx="892" cy="174"/>
          </a:xfrm>
        </p:grpSpPr>
        <p:sp>
          <p:nvSpPr>
            <p:cNvPr id="9" name="Line 14"/>
            <p:cNvSpPr>
              <a:spLocks noChangeShapeType="1"/>
            </p:cNvSpPr>
            <p:nvPr/>
          </p:nvSpPr>
          <p:spPr bwMode="auto">
            <a:xfrm>
              <a:off x="252" y="4287"/>
              <a:ext cx="136" cy="4"/>
            </a:xfrm>
            <a:prstGeom prst="line">
              <a:avLst/>
            </a:prstGeom>
            <a:noFill/>
            <a:ln w="38100">
              <a:solidFill>
                <a:srgbClr val="C00000"/>
              </a:solidFill>
              <a:round/>
              <a:headEnd/>
              <a:tailEnd/>
            </a:ln>
          </p:spPr>
          <p:txBody>
            <a:bodyPr/>
            <a:lstStyle/>
            <a:p>
              <a:endParaRPr lang="tr-TR"/>
            </a:p>
          </p:txBody>
        </p:sp>
        <p:sp>
          <p:nvSpPr>
            <p:cNvPr id="10" name="Text Box 15"/>
            <p:cNvSpPr txBox="1">
              <a:spLocks noChangeArrowheads="1"/>
            </p:cNvSpPr>
            <p:nvPr/>
          </p:nvSpPr>
          <p:spPr bwMode="auto">
            <a:xfrm>
              <a:off x="388" y="4204"/>
              <a:ext cx="756" cy="174"/>
            </a:xfrm>
            <a:prstGeom prst="rect">
              <a:avLst/>
            </a:prstGeom>
            <a:noFill/>
            <a:ln w="9525">
              <a:noFill/>
              <a:miter lim="800000"/>
              <a:headEnd/>
              <a:tailEnd/>
            </a:ln>
          </p:spPr>
          <p:txBody>
            <a:bodyPr>
              <a:spAutoFit/>
            </a:bodyPr>
            <a:lstStyle/>
            <a:p>
              <a:pPr algn="l">
                <a:spcBef>
                  <a:spcPct val="50000"/>
                </a:spcBef>
              </a:pPr>
              <a:r>
                <a:rPr lang="tr-TR" sz="1200" dirty="0">
                  <a:solidFill>
                    <a:schemeClr val="tx1"/>
                  </a:solidFill>
                  <a:latin typeface="Arial" charset="0"/>
                </a:rPr>
                <a:t>Altın fiyatı</a:t>
              </a:r>
              <a:endParaRPr lang="en-US" sz="1200" dirty="0">
                <a:solidFill>
                  <a:schemeClr val="tx1"/>
                </a:solidFill>
                <a:latin typeface="Arial" charset="0"/>
              </a:endParaRPr>
            </a:p>
          </p:txBody>
        </p:sp>
      </p:grpSp>
      <p:graphicFrame>
        <p:nvGraphicFramePr>
          <p:cNvPr id="11" name="Object 12"/>
          <p:cNvGraphicFramePr>
            <a:graphicFrameLocks noChangeAspect="1"/>
          </p:cNvGraphicFramePr>
          <p:nvPr>
            <p:extLst>
              <p:ext uri="{D42A27DB-BD31-4B8C-83A1-F6EECF244321}">
                <p14:modId xmlns:p14="http://schemas.microsoft.com/office/powerpoint/2010/main" val="3262942608"/>
              </p:ext>
            </p:extLst>
          </p:nvPr>
        </p:nvGraphicFramePr>
        <p:xfrm>
          <a:off x="179512" y="1412776"/>
          <a:ext cx="8964488"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3"/>
          <p:cNvSpPr txBox="1">
            <a:spLocks noChangeArrowheads="1"/>
          </p:cNvSpPr>
          <p:nvPr/>
        </p:nvSpPr>
        <p:spPr bwMode="auto">
          <a:xfrm>
            <a:off x="39812" y="324365"/>
            <a:ext cx="7592207" cy="523220"/>
          </a:xfrm>
          <a:prstGeom prst="rect">
            <a:avLst/>
          </a:prstGeom>
          <a:noFill/>
          <a:ln w="9525">
            <a:noFill/>
            <a:miter lim="800000"/>
            <a:headEnd/>
            <a:tailEnd/>
          </a:ln>
        </p:spPr>
        <p:txBody>
          <a:bodyPr wrap="none">
            <a:spAutoFit/>
          </a:bodyPr>
          <a:lstStyle/>
          <a:p>
            <a:pPr>
              <a:defRPr/>
            </a:pPr>
            <a:r>
              <a:rPr lang="tr-TR" sz="2800" b="1" dirty="0">
                <a:solidFill>
                  <a:schemeClr val="tx1">
                    <a:lumMod val="85000"/>
                    <a:lumOff val="15000"/>
                  </a:schemeClr>
                </a:solidFill>
                <a:effectLst>
                  <a:outerShdw blurRad="38100" dist="38100" dir="2700000" algn="tl">
                    <a:srgbClr val="000000">
                      <a:alpha val="43137"/>
                    </a:srgbClr>
                  </a:outerShdw>
                </a:effectLst>
              </a:rPr>
              <a:t>Altın Fiyatları, Dünya Altın Üretimi ve Talebi</a:t>
            </a:r>
          </a:p>
        </p:txBody>
      </p:sp>
    </p:spTree>
  </p:cSld>
  <p:clrMapOvr>
    <a:masterClrMapping/>
  </p:clrMapOvr>
  <p:transition spd="med">
    <p:strip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47</a:t>
            </a:fld>
            <a:endParaRPr lang="tr-TR"/>
          </a:p>
        </p:txBody>
      </p:sp>
      <p:sp>
        <p:nvSpPr>
          <p:cNvPr id="5" name="Text Box 5"/>
          <p:cNvSpPr txBox="1">
            <a:spLocks noChangeArrowheads="1"/>
          </p:cNvSpPr>
          <p:nvPr/>
        </p:nvSpPr>
        <p:spPr bwMode="auto">
          <a:xfrm>
            <a:off x="0" y="6491288"/>
            <a:ext cx="4808538" cy="307777"/>
          </a:xfrm>
          <a:prstGeom prst="rect">
            <a:avLst/>
          </a:prstGeom>
          <a:noFill/>
          <a:ln w="9525">
            <a:noFill/>
            <a:miter lim="800000"/>
            <a:headEnd/>
            <a:tailEnd/>
          </a:ln>
        </p:spPr>
        <p:txBody>
          <a:bodyPr>
            <a:spAutoFit/>
          </a:bodyPr>
          <a:lstStyle/>
          <a:p>
            <a:pPr algn="l"/>
            <a:r>
              <a:rPr lang="tr-TR" sz="1400" b="1" i="1" dirty="0">
                <a:latin typeface="Times New Roman" pitchFamily="18" charset="0"/>
                <a:cs typeface="Times New Roman" pitchFamily="18" charset="0"/>
              </a:rPr>
              <a:t>Referans: </a:t>
            </a:r>
            <a:r>
              <a:rPr lang="tr-TR" sz="1400" b="1" i="1" dirty="0">
                <a:latin typeface="Times New Roman" pitchFamily="18" charset="0"/>
              </a:rPr>
              <a:t>World Gold Council, </a:t>
            </a:r>
            <a:r>
              <a:rPr lang="tr-TR" sz="1400" b="1" i="1" dirty="0" smtClean="0">
                <a:latin typeface="Times New Roman" pitchFamily="18" charset="0"/>
              </a:rPr>
              <a:t>March 2016</a:t>
            </a:r>
            <a:endParaRPr lang="tr-TR" sz="1400" b="1" dirty="0">
              <a:latin typeface="Times New Roman" pitchFamily="18" charset="0"/>
            </a:endParaRPr>
          </a:p>
        </p:txBody>
      </p:sp>
      <p:sp>
        <p:nvSpPr>
          <p:cNvPr id="7" name="Text Box 7"/>
          <p:cNvSpPr txBox="1">
            <a:spLocks noChangeArrowheads="1"/>
          </p:cNvSpPr>
          <p:nvPr/>
        </p:nvSpPr>
        <p:spPr bwMode="auto">
          <a:xfrm>
            <a:off x="1054100" y="1085838"/>
            <a:ext cx="7766372" cy="603262"/>
          </a:xfrm>
          <a:prstGeom prst="rect">
            <a:avLst/>
          </a:prstGeom>
          <a:noFill/>
          <a:ln w="9525">
            <a:noFill/>
            <a:miter lim="800000"/>
            <a:headEnd/>
            <a:tailEnd/>
          </a:ln>
        </p:spPr>
        <p:txBody>
          <a:bodyPr wrap="square">
            <a:spAutoFit/>
          </a:bodyPr>
          <a:lstStyle/>
          <a:p>
            <a:pPr>
              <a:spcBef>
                <a:spcPct val="50000"/>
              </a:spcBef>
            </a:pPr>
            <a:r>
              <a:rPr lang="tr-TR" sz="3200" b="1" dirty="0" smtClean="0">
                <a:solidFill>
                  <a:srgbClr val="990000"/>
                </a:solidFill>
                <a:latin typeface="Arial" charset="0"/>
              </a:rPr>
              <a:t>Dünya</a:t>
            </a:r>
            <a:r>
              <a:rPr lang="en-AU" sz="3200" b="1" dirty="0" smtClean="0">
                <a:solidFill>
                  <a:srgbClr val="990000"/>
                </a:solidFill>
                <a:latin typeface="Arial" charset="0"/>
              </a:rPr>
              <a:t> </a:t>
            </a:r>
            <a:r>
              <a:rPr lang="tr-TR" sz="3200" b="1" dirty="0">
                <a:solidFill>
                  <a:srgbClr val="990000"/>
                </a:solidFill>
                <a:latin typeface="Arial" charset="0"/>
              </a:rPr>
              <a:t>T</a:t>
            </a:r>
            <a:r>
              <a:rPr lang="tr-TR" sz="3200" b="1" dirty="0" smtClean="0">
                <a:solidFill>
                  <a:srgbClr val="990000"/>
                </a:solidFill>
                <a:latin typeface="Arial" charset="0"/>
              </a:rPr>
              <a:t>oplam </a:t>
            </a:r>
            <a:r>
              <a:rPr lang="tr-TR" sz="3200" b="1" dirty="0">
                <a:solidFill>
                  <a:srgbClr val="990000"/>
                </a:solidFill>
                <a:latin typeface="Arial" charset="0"/>
              </a:rPr>
              <a:t>A</a:t>
            </a:r>
            <a:r>
              <a:rPr lang="tr-TR" sz="3200" b="1" dirty="0" smtClean="0">
                <a:solidFill>
                  <a:srgbClr val="990000"/>
                </a:solidFill>
                <a:latin typeface="Arial" charset="0"/>
              </a:rPr>
              <a:t>ltın </a:t>
            </a:r>
            <a:r>
              <a:rPr lang="tr-TR" sz="3200" b="1" dirty="0">
                <a:solidFill>
                  <a:srgbClr val="990000"/>
                </a:solidFill>
                <a:latin typeface="Arial" charset="0"/>
              </a:rPr>
              <a:t>S</a:t>
            </a:r>
            <a:r>
              <a:rPr lang="tr-TR" sz="3200" b="1" dirty="0" smtClean="0">
                <a:solidFill>
                  <a:srgbClr val="990000"/>
                </a:solidFill>
                <a:latin typeface="Arial" charset="0"/>
              </a:rPr>
              <a:t>toğu</a:t>
            </a:r>
            <a:r>
              <a:rPr lang="en-AU" sz="3200" b="1" dirty="0">
                <a:solidFill>
                  <a:srgbClr val="990000"/>
                </a:solidFill>
                <a:latin typeface="Arial" charset="0"/>
              </a:rPr>
              <a:t>: </a:t>
            </a:r>
            <a:r>
              <a:rPr lang="tr-TR" sz="3200" b="1" dirty="0" smtClean="0">
                <a:solidFill>
                  <a:srgbClr val="990000"/>
                </a:solidFill>
                <a:latin typeface="Arial" charset="0"/>
              </a:rPr>
              <a:t>32</a:t>
            </a:r>
            <a:r>
              <a:rPr lang="en-AU" sz="3200" b="1" dirty="0" smtClean="0">
                <a:solidFill>
                  <a:srgbClr val="990000"/>
                </a:solidFill>
                <a:latin typeface="Arial" charset="0"/>
              </a:rPr>
              <a:t>.</a:t>
            </a:r>
            <a:r>
              <a:rPr lang="tr-TR" sz="3200" b="1" dirty="0" smtClean="0">
                <a:solidFill>
                  <a:srgbClr val="990000"/>
                </a:solidFill>
                <a:latin typeface="Arial" charset="0"/>
              </a:rPr>
              <a:t>627</a:t>
            </a:r>
            <a:r>
              <a:rPr lang="en-AU" sz="3200" b="1" dirty="0" smtClean="0">
                <a:solidFill>
                  <a:srgbClr val="990000"/>
                </a:solidFill>
                <a:latin typeface="Arial" charset="0"/>
              </a:rPr>
              <a:t> </a:t>
            </a:r>
            <a:r>
              <a:rPr lang="en-AU" sz="3200" b="1" dirty="0">
                <a:solidFill>
                  <a:srgbClr val="990000"/>
                </a:solidFill>
                <a:latin typeface="Arial" charset="0"/>
              </a:rPr>
              <a:t>ton</a:t>
            </a:r>
          </a:p>
        </p:txBody>
      </p:sp>
      <p:sp>
        <p:nvSpPr>
          <p:cNvPr id="9" name="Text Box 9"/>
          <p:cNvSpPr txBox="1">
            <a:spLocks noChangeArrowheads="1"/>
          </p:cNvSpPr>
          <p:nvPr/>
        </p:nvSpPr>
        <p:spPr bwMode="auto">
          <a:xfrm>
            <a:off x="5490244" y="5877272"/>
            <a:ext cx="3327400" cy="246221"/>
          </a:xfrm>
          <a:prstGeom prst="rect">
            <a:avLst/>
          </a:prstGeom>
          <a:noFill/>
          <a:ln w="9525">
            <a:noFill/>
            <a:miter lim="800000"/>
            <a:headEnd/>
            <a:tailEnd/>
          </a:ln>
        </p:spPr>
        <p:txBody>
          <a:bodyPr wrap="square" lIns="0" tIns="0" rIns="0" bIns="0">
            <a:spAutoFit/>
          </a:bodyPr>
          <a:lstStyle/>
          <a:p>
            <a:pPr algn="r">
              <a:spcBef>
                <a:spcPct val="50000"/>
              </a:spcBef>
            </a:pPr>
            <a:r>
              <a:rPr lang="tr-TR" sz="1600" b="1" dirty="0">
                <a:solidFill>
                  <a:schemeClr val="tx1"/>
                </a:solidFill>
                <a:latin typeface="+mn-lt"/>
              </a:rPr>
              <a:t>İLK 10 ÜLKE: </a:t>
            </a:r>
            <a:r>
              <a:rPr lang="tr-TR" sz="1600" b="1" dirty="0" smtClean="0">
                <a:solidFill>
                  <a:schemeClr val="tx1"/>
                </a:solidFill>
                <a:latin typeface="+mn-lt"/>
              </a:rPr>
              <a:t>24.848 </a:t>
            </a:r>
            <a:r>
              <a:rPr lang="tr-TR" sz="1600" b="1" dirty="0">
                <a:solidFill>
                  <a:schemeClr val="tx1"/>
                </a:solidFill>
                <a:latin typeface="+mn-lt"/>
              </a:rPr>
              <a:t>ton - % </a:t>
            </a:r>
            <a:r>
              <a:rPr lang="tr-TR" sz="1600" b="1" dirty="0" smtClean="0">
                <a:solidFill>
                  <a:schemeClr val="tx1"/>
                </a:solidFill>
                <a:latin typeface="+mn-lt"/>
              </a:rPr>
              <a:t>79</a:t>
            </a:r>
            <a:endParaRPr lang="en-US" sz="1600" b="1" dirty="0">
              <a:solidFill>
                <a:schemeClr val="tx1"/>
              </a:solidFill>
              <a:latin typeface="+mn-lt"/>
            </a:endParaRPr>
          </a:p>
        </p:txBody>
      </p:sp>
      <p:sp>
        <p:nvSpPr>
          <p:cNvPr id="10" name="TextBox 3"/>
          <p:cNvSpPr txBox="1">
            <a:spLocks noChangeArrowheads="1"/>
          </p:cNvSpPr>
          <p:nvPr/>
        </p:nvSpPr>
        <p:spPr bwMode="auto">
          <a:xfrm>
            <a:off x="249186" y="254306"/>
            <a:ext cx="7525586" cy="584775"/>
          </a:xfrm>
          <a:prstGeom prst="rect">
            <a:avLst/>
          </a:prstGeom>
          <a:noFill/>
          <a:ln w="9525">
            <a:noFill/>
            <a:miter lim="800000"/>
            <a:headEnd/>
            <a:tailEnd/>
          </a:ln>
        </p:spPr>
        <p:txBody>
          <a:bodyPr wrap="none">
            <a:spAutoFit/>
          </a:bodyPr>
          <a:lstStyle/>
          <a:p>
            <a:pPr>
              <a:defRPr/>
            </a:pPr>
            <a:r>
              <a:rPr lang="tr-TR" sz="3200" b="1" dirty="0">
                <a:solidFill>
                  <a:schemeClr val="tx1">
                    <a:lumMod val="85000"/>
                    <a:lumOff val="15000"/>
                  </a:schemeClr>
                </a:solidFill>
                <a:effectLst>
                  <a:outerShdw blurRad="38100" dist="38100" dir="2700000" algn="tl">
                    <a:srgbClr val="000000">
                      <a:alpha val="43137"/>
                    </a:srgbClr>
                  </a:outerShdw>
                </a:effectLst>
              </a:rPr>
              <a:t>Dünya Merkez Bankaları Altın Stokları</a:t>
            </a:r>
          </a:p>
        </p:txBody>
      </p:sp>
      <p:graphicFrame>
        <p:nvGraphicFramePr>
          <p:cNvPr id="13" name="Chart 12"/>
          <p:cNvGraphicFramePr/>
          <p:nvPr>
            <p:extLst>
              <p:ext uri="{D42A27DB-BD31-4B8C-83A1-F6EECF244321}">
                <p14:modId xmlns:p14="http://schemas.microsoft.com/office/powerpoint/2010/main" val="2874592902"/>
              </p:ext>
            </p:extLst>
          </p:nvPr>
        </p:nvGraphicFramePr>
        <p:xfrm>
          <a:off x="323529" y="1998392"/>
          <a:ext cx="8423958" cy="44928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trip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48</a:t>
            </a:fld>
            <a:endParaRPr lang="tr-TR"/>
          </a:p>
        </p:txBody>
      </p:sp>
      <p:sp>
        <p:nvSpPr>
          <p:cNvPr id="5" name="TextBox 3"/>
          <p:cNvSpPr txBox="1">
            <a:spLocks noChangeArrowheads="1"/>
          </p:cNvSpPr>
          <p:nvPr/>
        </p:nvSpPr>
        <p:spPr bwMode="auto">
          <a:xfrm>
            <a:off x="249186" y="247091"/>
            <a:ext cx="5066323" cy="646331"/>
          </a:xfrm>
          <a:prstGeom prst="rect">
            <a:avLst/>
          </a:prstGeom>
          <a:noFill/>
          <a:ln w="9525">
            <a:noFill/>
            <a:miter lim="800000"/>
            <a:headEnd/>
            <a:tailEnd/>
          </a:ln>
        </p:spPr>
        <p:txBody>
          <a:bodyPr wrap="none">
            <a:spAutoFit/>
          </a:bodyPr>
          <a:lstStyle/>
          <a:p>
            <a:pPr>
              <a:defRPr/>
            </a:pPr>
            <a:r>
              <a:rPr lang="tr-TR" sz="3600" b="1" dirty="0">
                <a:solidFill>
                  <a:schemeClr val="tx1">
                    <a:lumMod val="85000"/>
                    <a:lumOff val="15000"/>
                  </a:schemeClr>
                </a:solidFill>
                <a:effectLst>
                  <a:outerShdw blurRad="38100" dist="38100" dir="2700000" algn="tl">
                    <a:srgbClr val="000000">
                      <a:alpha val="43137"/>
                    </a:srgbClr>
                  </a:outerShdw>
                </a:effectLst>
              </a:rPr>
              <a:t>Dünya Altın Rezervleri</a:t>
            </a:r>
          </a:p>
        </p:txBody>
      </p:sp>
      <p:sp>
        <p:nvSpPr>
          <p:cNvPr id="6" name="Text Box 5"/>
          <p:cNvSpPr txBox="1">
            <a:spLocks noChangeArrowheads="1"/>
          </p:cNvSpPr>
          <p:nvPr/>
        </p:nvSpPr>
        <p:spPr bwMode="auto">
          <a:xfrm>
            <a:off x="326992" y="6324600"/>
            <a:ext cx="4365362" cy="369332"/>
          </a:xfrm>
          <a:prstGeom prst="rect">
            <a:avLst/>
          </a:prstGeom>
          <a:noFill/>
          <a:ln w="9525">
            <a:noFill/>
            <a:miter lim="800000"/>
            <a:headEnd/>
            <a:tailEnd/>
          </a:ln>
        </p:spPr>
        <p:txBody>
          <a:bodyPr wrap="none">
            <a:spAutoFit/>
          </a:bodyPr>
          <a:lstStyle/>
          <a:p>
            <a:pPr algn="l"/>
            <a:r>
              <a:rPr lang="tr-TR" sz="1800" b="1" i="1" dirty="0">
                <a:latin typeface="Times New Roman" pitchFamily="18" charset="0"/>
                <a:cs typeface="Times New Roman" pitchFamily="18" charset="0"/>
              </a:rPr>
              <a:t>Referans: </a:t>
            </a:r>
            <a:r>
              <a:rPr lang="tr-TR" sz="1800" i="1" dirty="0">
                <a:latin typeface="Times New Roman" pitchFamily="18" charset="0"/>
                <a:cs typeface="Times New Roman" pitchFamily="18" charset="0"/>
              </a:rPr>
              <a:t>U.S. </a:t>
            </a:r>
            <a:r>
              <a:rPr lang="tr-TR" sz="1800" i="1" dirty="0">
                <a:latin typeface="Times New Roman" pitchFamily="18" charset="0"/>
              </a:rPr>
              <a:t>Geological Survey</a:t>
            </a:r>
            <a:r>
              <a:rPr lang="tr-TR" sz="1800" i="1" dirty="0">
                <a:latin typeface="Times New Roman" pitchFamily="18" charset="0"/>
                <a:cs typeface="Times New Roman" pitchFamily="18" charset="0"/>
              </a:rPr>
              <a:t>, </a:t>
            </a:r>
            <a:r>
              <a:rPr lang="tr-TR" i="1" dirty="0" smtClean="0">
                <a:latin typeface="Times New Roman" pitchFamily="18" charset="0"/>
              </a:rPr>
              <a:t>Mar </a:t>
            </a:r>
            <a:r>
              <a:rPr lang="tr-TR" sz="1800" i="1" dirty="0" smtClean="0">
                <a:latin typeface="Times New Roman" pitchFamily="18" charset="0"/>
              </a:rPr>
              <a:t>2016</a:t>
            </a:r>
            <a:endParaRPr lang="tr-TR" sz="1800" i="1" dirty="0">
              <a:latin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91161874"/>
              </p:ext>
            </p:extLst>
          </p:nvPr>
        </p:nvGraphicFramePr>
        <p:xfrm>
          <a:off x="-142908" y="2057400"/>
          <a:ext cx="9265708" cy="36758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7"/>
          <p:cNvSpPr txBox="1">
            <a:spLocks noChangeArrowheads="1"/>
          </p:cNvSpPr>
          <p:nvPr/>
        </p:nvSpPr>
        <p:spPr bwMode="auto">
          <a:xfrm>
            <a:off x="214282" y="1428736"/>
            <a:ext cx="8732901" cy="579438"/>
          </a:xfrm>
          <a:prstGeom prst="rect">
            <a:avLst/>
          </a:prstGeom>
          <a:noFill/>
          <a:ln w="9525">
            <a:noFill/>
            <a:miter lim="800000"/>
            <a:headEnd/>
            <a:tailEnd/>
          </a:ln>
        </p:spPr>
        <p:txBody>
          <a:bodyPr wrap="square">
            <a:spAutoFit/>
          </a:bodyPr>
          <a:lstStyle/>
          <a:p>
            <a:pPr algn="ctr">
              <a:spcBef>
                <a:spcPct val="50000"/>
              </a:spcBef>
            </a:pPr>
            <a:r>
              <a:rPr lang="tr-TR" sz="3200" b="1" dirty="0">
                <a:solidFill>
                  <a:srgbClr val="A50021"/>
                </a:solidFill>
                <a:latin typeface="Times New Roman" pitchFamily="18" charset="0"/>
              </a:rPr>
              <a:t>Dünya toplam altın rezervi </a:t>
            </a:r>
            <a:r>
              <a:rPr lang="tr-TR" sz="3200" b="1" dirty="0" smtClean="0">
                <a:solidFill>
                  <a:srgbClr val="A50021"/>
                </a:solidFill>
                <a:latin typeface="Times New Roman" pitchFamily="18" charset="0"/>
              </a:rPr>
              <a:t>56.000 </a:t>
            </a:r>
            <a:r>
              <a:rPr lang="tr-TR" sz="3200" b="1" dirty="0">
                <a:solidFill>
                  <a:srgbClr val="A50021"/>
                </a:solidFill>
                <a:latin typeface="Times New Roman" pitchFamily="18" charset="0"/>
              </a:rPr>
              <a:t>ton</a:t>
            </a:r>
            <a:endParaRPr lang="en-US" sz="3200" b="1" dirty="0">
              <a:solidFill>
                <a:srgbClr val="A50021"/>
              </a:solidFill>
              <a:latin typeface="Times New Roman" pitchFamily="18" charset="0"/>
            </a:endParaRPr>
          </a:p>
        </p:txBody>
      </p:sp>
    </p:spTree>
  </p:cSld>
  <p:clrMapOvr>
    <a:masterClrMapping/>
  </p:clrMapOvr>
  <p:transition spd="med">
    <p:strip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49</a:t>
            </a:fld>
            <a:endParaRPr lang="tr-TR"/>
          </a:p>
        </p:txBody>
      </p:sp>
      <p:graphicFrame>
        <p:nvGraphicFramePr>
          <p:cNvPr id="13" name="Object 14"/>
          <p:cNvGraphicFramePr>
            <a:graphicFrameLocks noChangeAspect="1"/>
          </p:cNvGraphicFramePr>
          <p:nvPr>
            <p:extLst>
              <p:ext uri="{D42A27DB-BD31-4B8C-83A1-F6EECF244321}">
                <p14:modId xmlns:p14="http://schemas.microsoft.com/office/powerpoint/2010/main" val="538773662"/>
              </p:ext>
            </p:extLst>
          </p:nvPr>
        </p:nvGraphicFramePr>
        <p:xfrm>
          <a:off x="0" y="1857363"/>
          <a:ext cx="4644008" cy="46089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Object 15"/>
          <p:cNvGraphicFramePr>
            <a:graphicFrameLocks noChangeAspect="1"/>
          </p:cNvGraphicFramePr>
          <p:nvPr>
            <p:extLst>
              <p:ext uri="{D42A27DB-BD31-4B8C-83A1-F6EECF244321}">
                <p14:modId xmlns:p14="http://schemas.microsoft.com/office/powerpoint/2010/main" val="3314870333"/>
              </p:ext>
            </p:extLst>
          </p:nvPr>
        </p:nvGraphicFramePr>
        <p:xfrm>
          <a:off x="4714876" y="2000240"/>
          <a:ext cx="4429124" cy="424498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6"/>
          <p:cNvSpPr txBox="1">
            <a:spLocks noChangeArrowheads="1"/>
          </p:cNvSpPr>
          <p:nvPr/>
        </p:nvSpPr>
        <p:spPr bwMode="auto">
          <a:xfrm>
            <a:off x="377080" y="6286520"/>
            <a:ext cx="3155943" cy="184666"/>
          </a:xfrm>
          <a:prstGeom prst="rect">
            <a:avLst/>
          </a:prstGeom>
          <a:noFill/>
          <a:ln w="9525">
            <a:noFill/>
            <a:miter lim="800000"/>
            <a:headEnd/>
            <a:tailEnd/>
          </a:ln>
        </p:spPr>
        <p:txBody>
          <a:bodyPr wrap="square" lIns="0" tIns="0" rIns="0" bIns="0">
            <a:spAutoFit/>
          </a:bodyPr>
          <a:lstStyle/>
          <a:p>
            <a:pPr algn="l"/>
            <a:r>
              <a:rPr lang="tr-TR" sz="1200" b="1" i="1" dirty="0">
                <a:latin typeface="Times New Roman" pitchFamily="18" charset="0"/>
                <a:cs typeface="Times New Roman" pitchFamily="18" charset="0"/>
              </a:rPr>
              <a:t>Referans: </a:t>
            </a:r>
            <a:r>
              <a:rPr lang="tr-TR" sz="1200" i="1" dirty="0">
                <a:latin typeface="Times New Roman" pitchFamily="18" charset="0"/>
              </a:rPr>
              <a:t>US Geological Survey</a:t>
            </a:r>
            <a:r>
              <a:rPr lang="tr-TR" sz="1200" i="1" dirty="0">
                <a:latin typeface="Times New Roman" pitchFamily="18" charset="0"/>
                <a:cs typeface="Times New Roman" pitchFamily="18" charset="0"/>
              </a:rPr>
              <a:t>, </a:t>
            </a:r>
            <a:r>
              <a:rPr lang="tr-TR" sz="1200" i="1" dirty="0" smtClean="0">
                <a:latin typeface="Times New Roman" pitchFamily="18" charset="0"/>
                <a:cs typeface="Times New Roman" pitchFamily="18" charset="0"/>
              </a:rPr>
              <a:t>Jan 2015</a:t>
            </a:r>
            <a:endParaRPr lang="tr-TR" sz="1200" i="1" dirty="0">
              <a:latin typeface="Times New Roman" pitchFamily="18" charset="0"/>
            </a:endParaRPr>
          </a:p>
        </p:txBody>
      </p:sp>
      <p:sp>
        <p:nvSpPr>
          <p:cNvPr id="8" name="Text Box 17"/>
          <p:cNvSpPr txBox="1">
            <a:spLocks noChangeArrowheads="1"/>
          </p:cNvSpPr>
          <p:nvPr/>
        </p:nvSpPr>
        <p:spPr bwMode="auto">
          <a:xfrm>
            <a:off x="4786314" y="6286520"/>
            <a:ext cx="3270277" cy="184666"/>
          </a:xfrm>
          <a:prstGeom prst="rect">
            <a:avLst/>
          </a:prstGeom>
          <a:noFill/>
          <a:ln w="9525">
            <a:noFill/>
            <a:miter lim="800000"/>
            <a:headEnd/>
            <a:tailEnd/>
          </a:ln>
        </p:spPr>
        <p:txBody>
          <a:bodyPr wrap="square" lIns="0" tIns="0" rIns="0" bIns="0">
            <a:spAutoFit/>
          </a:bodyPr>
          <a:lstStyle/>
          <a:p>
            <a:pPr algn="l"/>
            <a:r>
              <a:rPr lang="tr-TR" sz="1200" b="1" i="1" dirty="0">
                <a:latin typeface="Times New Roman" pitchFamily="18" charset="0"/>
                <a:cs typeface="Times New Roman" pitchFamily="18" charset="0"/>
              </a:rPr>
              <a:t>Referans: </a:t>
            </a:r>
            <a:r>
              <a:rPr lang="tr-TR" sz="1200" i="1" dirty="0">
                <a:latin typeface="Times New Roman" pitchFamily="18" charset="0"/>
                <a:cs typeface="Times New Roman" pitchFamily="18" charset="0"/>
              </a:rPr>
              <a:t>World Gold Council, </a:t>
            </a:r>
            <a:r>
              <a:rPr lang="tr-TR" sz="1200" i="1" dirty="0" smtClean="0">
                <a:latin typeface="Times New Roman" pitchFamily="18" charset="0"/>
                <a:cs typeface="Times New Roman" pitchFamily="18" charset="0"/>
              </a:rPr>
              <a:t>Mar 2016</a:t>
            </a:r>
            <a:endParaRPr lang="tr-TR" sz="1200" i="1" dirty="0">
              <a:latin typeface="Times New Roman" pitchFamily="18" charset="0"/>
            </a:endParaRPr>
          </a:p>
        </p:txBody>
      </p:sp>
      <p:sp>
        <p:nvSpPr>
          <p:cNvPr id="9" name="Text Box 18"/>
          <p:cNvSpPr txBox="1">
            <a:spLocks noChangeArrowheads="1"/>
          </p:cNvSpPr>
          <p:nvPr/>
        </p:nvSpPr>
        <p:spPr bwMode="auto">
          <a:xfrm>
            <a:off x="2195736" y="2060848"/>
            <a:ext cx="2216026" cy="830997"/>
          </a:xfrm>
          <a:prstGeom prst="rect">
            <a:avLst/>
          </a:prstGeom>
          <a:noFill/>
          <a:ln w="9525">
            <a:noFill/>
            <a:miter lim="800000"/>
            <a:headEnd/>
            <a:tailEnd/>
          </a:ln>
        </p:spPr>
        <p:txBody>
          <a:bodyPr wrap="square" lIns="0" tIns="0" rIns="0" bIns="0">
            <a:spAutoFit/>
          </a:bodyPr>
          <a:lstStyle/>
          <a:p>
            <a:pPr algn="r">
              <a:spcBef>
                <a:spcPct val="50000"/>
              </a:spcBef>
            </a:pPr>
            <a:r>
              <a:rPr lang="tr-TR" b="1" dirty="0">
                <a:solidFill>
                  <a:srgbClr val="5C3D00"/>
                </a:solidFill>
                <a:latin typeface="Times New Roman" pitchFamily="18" charset="0"/>
              </a:rPr>
              <a:t>İlk </a:t>
            </a:r>
            <a:r>
              <a:rPr lang="tr-TR" b="1" dirty="0" smtClean="0">
                <a:solidFill>
                  <a:srgbClr val="5C3D00"/>
                </a:solidFill>
                <a:latin typeface="Times New Roman" pitchFamily="18" charset="0"/>
              </a:rPr>
              <a:t>7</a:t>
            </a:r>
            <a:r>
              <a:rPr lang="en-AU" b="1" dirty="0" smtClean="0">
                <a:solidFill>
                  <a:srgbClr val="5C3D00"/>
                </a:solidFill>
                <a:latin typeface="Times New Roman" pitchFamily="18" charset="0"/>
              </a:rPr>
              <a:t> </a:t>
            </a:r>
            <a:r>
              <a:rPr lang="en-AU" b="1" dirty="0" err="1">
                <a:solidFill>
                  <a:srgbClr val="5C3D00"/>
                </a:solidFill>
                <a:latin typeface="Times New Roman" pitchFamily="18" charset="0"/>
              </a:rPr>
              <a:t>ülkenin</a:t>
            </a:r>
            <a:r>
              <a:rPr lang="en-AU" b="1" dirty="0">
                <a:solidFill>
                  <a:srgbClr val="5C3D00"/>
                </a:solidFill>
                <a:latin typeface="Times New Roman" pitchFamily="18" charset="0"/>
              </a:rPr>
              <a:t> </a:t>
            </a:r>
            <a:r>
              <a:rPr lang="en-AU" b="1" dirty="0" err="1">
                <a:solidFill>
                  <a:srgbClr val="5C3D00"/>
                </a:solidFill>
                <a:latin typeface="Times New Roman" pitchFamily="18" charset="0"/>
              </a:rPr>
              <a:t>dünya</a:t>
            </a:r>
            <a:r>
              <a:rPr lang="en-AU" b="1" dirty="0">
                <a:solidFill>
                  <a:srgbClr val="5C3D00"/>
                </a:solidFill>
                <a:latin typeface="Times New Roman" pitchFamily="18" charset="0"/>
              </a:rPr>
              <a:t> </a:t>
            </a:r>
            <a:r>
              <a:rPr lang="en-AU" b="1" dirty="0" err="1">
                <a:solidFill>
                  <a:srgbClr val="5C3D00"/>
                </a:solidFill>
                <a:latin typeface="Times New Roman" pitchFamily="18" charset="0"/>
              </a:rPr>
              <a:t>altın</a:t>
            </a:r>
            <a:r>
              <a:rPr lang="en-AU" b="1" dirty="0">
                <a:solidFill>
                  <a:srgbClr val="5C3D00"/>
                </a:solidFill>
                <a:latin typeface="Times New Roman" pitchFamily="18" charset="0"/>
              </a:rPr>
              <a:t> </a:t>
            </a:r>
            <a:r>
              <a:rPr lang="en-AU" b="1" dirty="0" err="1">
                <a:solidFill>
                  <a:srgbClr val="5C3D00"/>
                </a:solidFill>
                <a:latin typeface="Times New Roman" pitchFamily="18" charset="0"/>
              </a:rPr>
              <a:t>üretimindeki</a:t>
            </a:r>
            <a:r>
              <a:rPr lang="en-AU" b="1" dirty="0">
                <a:solidFill>
                  <a:srgbClr val="5C3D00"/>
                </a:solidFill>
                <a:latin typeface="Times New Roman" pitchFamily="18" charset="0"/>
              </a:rPr>
              <a:t> </a:t>
            </a:r>
            <a:r>
              <a:rPr lang="en-AU" b="1" dirty="0" err="1">
                <a:solidFill>
                  <a:srgbClr val="5C3D00"/>
                </a:solidFill>
                <a:latin typeface="Times New Roman" pitchFamily="18" charset="0"/>
              </a:rPr>
              <a:t>payı</a:t>
            </a:r>
            <a:r>
              <a:rPr lang="en-AU" b="1" dirty="0">
                <a:solidFill>
                  <a:srgbClr val="5C3D00"/>
                </a:solidFill>
                <a:latin typeface="Times New Roman" pitchFamily="18" charset="0"/>
              </a:rPr>
              <a:t> % </a:t>
            </a:r>
            <a:r>
              <a:rPr lang="tr-TR" b="1" dirty="0" smtClean="0">
                <a:solidFill>
                  <a:srgbClr val="5C3D00"/>
                </a:solidFill>
                <a:latin typeface="Times New Roman" pitchFamily="18" charset="0"/>
              </a:rPr>
              <a:t>52</a:t>
            </a:r>
            <a:endParaRPr lang="en-AU" b="1" dirty="0">
              <a:solidFill>
                <a:srgbClr val="5C3D00"/>
              </a:solidFill>
              <a:latin typeface="Times New Roman" pitchFamily="18" charset="0"/>
            </a:endParaRPr>
          </a:p>
        </p:txBody>
      </p:sp>
      <p:sp>
        <p:nvSpPr>
          <p:cNvPr id="10" name="Text Box 19"/>
          <p:cNvSpPr txBox="1">
            <a:spLocks noChangeArrowheads="1"/>
          </p:cNvSpPr>
          <p:nvPr/>
        </p:nvSpPr>
        <p:spPr bwMode="auto">
          <a:xfrm>
            <a:off x="6588224" y="2017332"/>
            <a:ext cx="2284326" cy="830997"/>
          </a:xfrm>
          <a:prstGeom prst="rect">
            <a:avLst/>
          </a:prstGeom>
          <a:noFill/>
          <a:ln w="9525">
            <a:noFill/>
            <a:miter lim="800000"/>
            <a:headEnd/>
            <a:tailEnd/>
          </a:ln>
        </p:spPr>
        <p:txBody>
          <a:bodyPr wrap="square" lIns="0" tIns="0" rIns="0" bIns="0">
            <a:spAutoFit/>
          </a:bodyPr>
          <a:lstStyle/>
          <a:p>
            <a:pPr algn="r">
              <a:spcBef>
                <a:spcPct val="50000"/>
              </a:spcBef>
            </a:pPr>
            <a:r>
              <a:rPr lang="tr-TR" b="1" dirty="0">
                <a:solidFill>
                  <a:srgbClr val="5C3D00"/>
                </a:solidFill>
                <a:latin typeface="Times New Roman" pitchFamily="18" charset="0"/>
              </a:rPr>
              <a:t>İlk </a:t>
            </a:r>
            <a:r>
              <a:rPr lang="tr-TR" b="1" dirty="0" smtClean="0">
                <a:solidFill>
                  <a:srgbClr val="5C3D00"/>
                </a:solidFill>
                <a:latin typeface="Times New Roman" pitchFamily="18" charset="0"/>
              </a:rPr>
              <a:t>7</a:t>
            </a:r>
            <a:r>
              <a:rPr lang="en-AU" b="1" dirty="0" smtClean="0">
                <a:solidFill>
                  <a:srgbClr val="5C3D00"/>
                </a:solidFill>
                <a:latin typeface="Times New Roman" pitchFamily="18" charset="0"/>
              </a:rPr>
              <a:t> </a:t>
            </a:r>
            <a:r>
              <a:rPr lang="en-AU" b="1" dirty="0" err="1">
                <a:solidFill>
                  <a:srgbClr val="5C3D00"/>
                </a:solidFill>
                <a:latin typeface="Times New Roman" pitchFamily="18" charset="0"/>
              </a:rPr>
              <a:t>ülkenin</a:t>
            </a:r>
            <a:r>
              <a:rPr lang="en-AU" b="1" dirty="0">
                <a:solidFill>
                  <a:srgbClr val="5C3D00"/>
                </a:solidFill>
                <a:latin typeface="Times New Roman" pitchFamily="18" charset="0"/>
              </a:rPr>
              <a:t> </a:t>
            </a:r>
            <a:r>
              <a:rPr lang="en-AU" b="1" dirty="0" err="1">
                <a:solidFill>
                  <a:srgbClr val="5C3D00"/>
                </a:solidFill>
                <a:latin typeface="Times New Roman" pitchFamily="18" charset="0"/>
              </a:rPr>
              <a:t>dünya</a:t>
            </a:r>
            <a:r>
              <a:rPr lang="en-AU" b="1" dirty="0">
                <a:solidFill>
                  <a:srgbClr val="5C3D00"/>
                </a:solidFill>
                <a:latin typeface="Times New Roman" pitchFamily="18" charset="0"/>
              </a:rPr>
              <a:t> </a:t>
            </a:r>
            <a:r>
              <a:rPr lang="en-AU" b="1" dirty="0" err="1">
                <a:solidFill>
                  <a:srgbClr val="5C3D00"/>
                </a:solidFill>
                <a:latin typeface="Times New Roman" pitchFamily="18" charset="0"/>
              </a:rPr>
              <a:t>altın</a:t>
            </a:r>
            <a:r>
              <a:rPr lang="en-AU" b="1" dirty="0">
                <a:solidFill>
                  <a:srgbClr val="5C3D00"/>
                </a:solidFill>
                <a:latin typeface="Times New Roman" pitchFamily="18" charset="0"/>
              </a:rPr>
              <a:t> </a:t>
            </a:r>
            <a:r>
              <a:rPr lang="tr-TR" b="1" dirty="0">
                <a:solidFill>
                  <a:srgbClr val="5C3D00"/>
                </a:solidFill>
                <a:latin typeface="Times New Roman" pitchFamily="18" charset="0"/>
              </a:rPr>
              <a:t>t</a:t>
            </a:r>
            <a:r>
              <a:rPr lang="en-AU" b="1" dirty="0">
                <a:solidFill>
                  <a:srgbClr val="5C3D00"/>
                </a:solidFill>
                <a:latin typeface="Times New Roman" pitchFamily="18" charset="0"/>
              </a:rPr>
              <a:t>ü</a:t>
            </a:r>
            <a:r>
              <a:rPr lang="tr-TR" b="1" dirty="0">
                <a:solidFill>
                  <a:srgbClr val="5C3D00"/>
                </a:solidFill>
                <a:latin typeface="Times New Roman" pitchFamily="18" charset="0"/>
              </a:rPr>
              <a:t>k</a:t>
            </a:r>
            <a:r>
              <a:rPr lang="en-AU" b="1" dirty="0" err="1">
                <a:solidFill>
                  <a:srgbClr val="5C3D00"/>
                </a:solidFill>
                <a:latin typeface="Times New Roman" pitchFamily="18" charset="0"/>
              </a:rPr>
              <a:t>etimindeki</a:t>
            </a:r>
            <a:r>
              <a:rPr lang="en-AU" b="1" dirty="0">
                <a:solidFill>
                  <a:srgbClr val="5C3D00"/>
                </a:solidFill>
                <a:latin typeface="Times New Roman" pitchFamily="18" charset="0"/>
              </a:rPr>
              <a:t> </a:t>
            </a:r>
            <a:r>
              <a:rPr lang="en-AU" b="1" dirty="0" err="1">
                <a:solidFill>
                  <a:srgbClr val="5C3D00"/>
                </a:solidFill>
                <a:latin typeface="Times New Roman" pitchFamily="18" charset="0"/>
              </a:rPr>
              <a:t>payı</a:t>
            </a:r>
            <a:r>
              <a:rPr lang="en-AU" b="1" dirty="0">
                <a:solidFill>
                  <a:srgbClr val="5C3D00"/>
                </a:solidFill>
                <a:latin typeface="Times New Roman" pitchFamily="18" charset="0"/>
              </a:rPr>
              <a:t> % </a:t>
            </a:r>
            <a:r>
              <a:rPr lang="tr-TR" b="1" dirty="0" smtClean="0">
                <a:solidFill>
                  <a:srgbClr val="5C3D00"/>
                </a:solidFill>
                <a:latin typeface="Times New Roman" pitchFamily="18" charset="0"/>
              </a:rPr>
              <a:t>67</a:t>
            </a:r>
            <a:endParaRPr lang="en-AU" b="1" dirty="0">
              <a:solidFill>
                <a:srgbClr val="5C3D00"/>
              </a:solidFill>
              <a:latin typeface="Times New Roman" pitchFamily="18" charset="0"/>
            </a:endParaRPr>
          </a:p>
        </p:txBody>
      </p:sp>
      <p:sp>
        <p:nvSpPr>
          <p:cNvPr id="15" name="AutoShape 9"/>
          <p:cNvSpPr>
            <a:spLocks noChangeArrowheads="1"/>
          </p:cNvSpPr>
          <p:nvPr/>
        </p:nvSpPr>
        <p:spPr bwMode="gray">
          <a:xfrm>
            <a:off x="285720" y="1311618"/>
            <a:ext cx="4249737" cy="500066"/>
          </a:xfrm>
          <a:prstGeom prst="roundRect">
            <a:avLst>
              <a:gd name="adj" fmla="val 50000"/>
            </a:avLst>
          </a:prstGeom>
          <a:solidFill>
            <a:srgbClr val="DB942C">
              <a:alpha val="95000"/>
            </a:srgbClr>
          </a:solidFill>
          <a:ln w="12700" algn="ctr">
            <a:noFill/>
            <a:round/>
            <a:headEnd/>
            <a:tailEnd/>
          </a:ln>
          <a:effectLst>
            <a:outerShdw dist="107763" dir="2700000" algn="ctr" rotWithShape="0">
              <a:schemeClr val="bg2">
                <a:alpha val="50000"/>
              </a:schemeClr>
            </a:outerShdw>
          </a:effectLst>
        </p:spPr>
        <p:txBody>
          <a:bodyPr lIns="93757" tIns="46878" rIns="93757" bIns="46878" anchor="ctr"/>
          <a:lstStyle/>
          <a:p>
            <a:pPr algn="ctr" defTabSz="931863" eaLnBrk="0" hangingPunct="0">
              <a:defRPr/>
            </a:pPr>
            <a:r>
              <a:rPr lang="tr-TR" b="1" dirty="0" smtClean="0">
                <a:solidFill>
                  <a:schemeClr val="bg1"/>
                </a:solidFill>
                <a:effectLst>
                  <a:outerShdw blurRad="38100" dist="38100" dir="2700000" algn="tl">
                    <a:srgbClr val="000000"/>
                  </a:outerShdw>
                </a:effectLst>
                <a:cs typeface="Arial" pitchFamily="34" charset="0"/>
              </a:rPr>
              <a:t>Altın üretiminde ilk 6 ülke (ton)</a:t>
            </a:r>
            <a:endParaRPr lang="en-GB" b="1" dirty="0">
              <a:solidFill>
                <a:schemeClr val="bg1"/>
              </a:solidFill>
              <a:effectLst>
                <a:outerShdw blurRad="38100" dist="38100" dir="2700000" algn="tl">
                  <a:srgbClr val="000000"/>
                </a:outerShdw>
              </a:effectLst>
              <a:cs typeface="Arial" pitchFamily="34" charset="0"/>
            </a:endParaRPr>
          </a:p>
        </p:txBody>
      </p:sp>
      <p:sp>
        <p:nvSpPr>
          <p:cNvPr id="16" name="AutoShape 9"/>
          <p:cNvSpPr>
            <a:spLocks noChangeArrowheads="1"/>
          </p:cNvSpPr>
          <p:nvPr/>
        </p:nvSpPr>
        <p:spPr bwMode="gray">
          <a:xfrm>
            <a:off x="4679981" y="1311618"/>
            <a:ext cx="4249737" cy="500066"/>
          </a:xfrm>
          <a:prstGeom prst="roundRect">
            <a:avLst>
              <a:gd name="adj" fmla="val 50000"/>
            </a:avLst>
          </a:prstGeom>
          <a:solidFill>
            <a:srgbClr val="DB942C">
              <a:alpha val="95000"/>
            </a:srgbClr>
          </a:solidFill>
          <a:ln w="12700" algn="ctr">
            <a:noFill/>
            <a:round/>
            <a:headEnd/>
            <a:tailEnd/>
          </a:ln>
          <a:effectLst>
            <a:outerShdw dist="107763" dir="2700000" algn="ctr" rotWithShape="0">
              <a:schemeClr val="bg2">
                <a:alpha val="50000"/>
              </a:schemeClr>
            </a:outerShdw>
          </a:effectLst>
        </p:spPr>
        <p:txBody>
          <a:bodyPr lIns="93757" tIns="46878" rIns="93757" bIns="46878" anchor="ctr"/>
          <a:lstStyle/>
          <a:p>
            <a:pPr algn="ctr" defTabSz="931863" eaLnBrk="0" hangingPunct="0">
              <a:defRPr/>
            </a:pPr>
            <a:r>
              <a:rPr lang="tr-TR" b="1" dirty="0" smtClean="0">
                <a:solidFill>
                  <a:schemeClr val="bg1"/>
                </a:solidFill>
                <a:effectLst>
                  <a:outerShdw blurRad="38100" dist="38100" dir="2700000" algn="tl">
                    <a:srgbClr val="000000"/>
                  </a:outerShdw>
                </a:effectLst>
                <a:cs typeface="Arial" pitchFamily="34" charset="0"/>
              </a:rPr>
              <a:t>Altın tüketiminde ilk 5 ülke (ton)</a:t>
            </a:r>
            <a:endParaRPr lang="en-GB" b="1" dirty="0">
              <a:solidFill>
                <a:schemeClr val="bg1"/>
              </a:solidFill>
              <a:effectLst>
                <a:outerShdw blurRad="38100" dist="38100" dir="2700000" algn="tl">
                  <a:srgbClr val="000000"/>
                </a:outerShdw>
              </a:effectLst>
              <a:cs typeface="Arial" pitchFamily="34" charset="0"/>
            </a:endParaRPr>
          </a:p>
        </p:txBody>
      </p:sp>
      <p:sp>
        <p:nvSpPr>
          <p:cNvPr id="17" name="TextBox 3"/>
          <p:cNvSpPr txBox="1">
            <a:spLocks noChangeArrowheads="1"/>
          </p:cNvSpPr>
          <p:nvPr/>
        </p:nvSpPr>
        <p:spPr bwMode="auto">
          <a:xfrm>
            <a:off x="39812" y="285728"/>
            <a:ext cx="8341514" cy="584775"/>
          </a:xfrm>
          <a:prstGeom prst="rect">
            <a:avLst/>
          </a:prstGeom>
          <a:noFill/>
          <a:ln w="9525">
            <a:noFill/>
            <a:miter lim="800000"/>
            <a:headEnd/>
            <a:tailEnd/>
          </a:ln>
        </p:spPr>
        <p:txBody>
          <a:bodyPr wrap="none">
            <a:spAutoFit/>
          </a:bodyPr>
          <a:lstStyle/>
          <a:p>
            <a:pPr>
              <a:defRPr/>
            </a:pPr>
            <a:r>
              <a:rPr lang="tr-TR" sz="3200" b="1" dirty="0">
                <a:solidFill>
                  <a:schemeClr val="tx1">
                    <a:lumMod val="85000"/>
                    <a:lumOff val="15000"/>
                  </a:schemeClr>
                </a:solidFill>
                <a:effectLst>
                  <a:outerShdw blurRad="38100" dist="38100" dir="2700000" algn="tl">
                    <a:srgbClr val="000000">
                      <a:alpha val="43137"/>
                    </a:srgbClr>
                  </a:outerShdw>
                </a:effectLst>
              </a:rPr>
              <a:t>Dünya Altın Madenciliğinin Genel Durumu</a:t>
            </a:r>
          </a:p>
        </p:txBody>
      </p:sp>
    </p:spTree>
  </p:cSld>
  <p:clrMapOvr>
    <a:masterClrMapping/>
  </p:clrMapOvr>
  <p:transition spd="med">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7"/>
          <p:cNvSpPr txBox="1">
            <a:spLocks noChangeArrowheads="1"/>
          </p:cNvSpPr>
          <p:nvPr/>
        </p:nvSpPr>
        <p:spPr bwMode="auto">
          <a:xfrm>
            <a:off x="142844" y="285728"/>
            <a:ext cx="4553362" cy="646331"/>
          </a:xfrm>
          <a:prstGeom prst="rect">
            <a:avLst/>
          </a:prstGeom>
          <a:noFill/>
          <a:ln w="9525">
            <a:noFill/>
            <a:miter lim="800000"/>
            <a:headEnd/>
            <a:tailEnd/>
          </a:ln>
        </p:spPr>
        <p:txBody>
          <a:bodyPr wrap="none">
            <a:spAutoFit/>
          </a:bodyPr>
          <a:lstStyle/>
          <a:p>
            <a:r>
              <a:rPr lang="tr-TR" sz="3600" b="1" dirty="0">
                <a:solidFill>
                  <a:schemeClr val="tx1">
                    <a:lumMod val="85000"/>
                    <a:lumOff val="15000"/>
                  </a:schemeClr>
                </a:solidFill>
                <a:effectLst>
                  <a:outerShdw blurRad="38100" dist="38100" dir="2700000" algn="tl">
                    <a:srgbClr val="000000">
                      <a:alpha val="43137"/>
                    </a:srgbClr>
                  </a:outerShdw>
                </a:effectLst>
              </a:rPr>
              <a:t>Ovacık </a:t>
            </a:r>
            <a:r>
              <a:rPr lang="tr-TR" sz="3600" b="1" dirty="0" smtClean="0">
                <a:solidFill>
                  <a:schemeClr val="tx1">
                    <a:lumMod val="85000"/>
                    <a:lumOff val="15000"/>
                  </a:schemeClr>
                </a:solidFill>
                <a:effectLst>
                  <a:outerShdw blurRad="38100" dist="38100" dir="2700000" algn="tl">
                    <a:srgbClr val="000000">
                      <a:alpha val="43137"/>
                    </a:srgbClr>
                  </a:outerShdw>
                </a:effectLst>
              </a:rPr>
              <a:t>Altın Madeni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143" name="AutoShape 3"/>
          <p:cNvSpPr>
            <a:spLocks noChangeArrowheads="1"/>
          </p:cNvSpPr>
          <p:nvPr/>
        </p:nvSpPr>
        <p:spPr bwMode="gray">
          <a:xfrm>
            <a:off x="5347309" y="3759441"/>
            <a:ext cx="3571900" cy="285752"/>
          </a:xfrm>
          <a:prstGeom prst="roundRect">
            <a:avLst>
              <a:gd name="adj" fmla="val 50000"/>
            </a:avLst>
          </a:prstGeom>
          <a:solidFill>
            <a:srgbClr val="DB942C"/>
          </a:solidFill>
          <a:ln w="9525" algn="ctr">
            <a:noFill/>
            <a:round/>
            <a:headEnd/>
            <a:tailEnd/>
          </a:ln>
          <a:effectLst/>
        </p:spPr>
        <p:txBody>
          <a:bodyPr anchor="ctr"/>
          <a:lstStyle/>
          <a:p>
            <a:pPr algn="ctr">
              <a:defRPr/>
            </a:pPr>
            <a:r>
              <a:rPr lang="tr-TR" sz="1200" b="1" dirty="0">
                <a:solidFill>
                  <a:schemeClr val="bg1"/>
                </a:solidFill>
                <a:effectLst>
                  <a:outerShdw blurRad="38100" dist="38100" dir="2700000" algn="tl">
                    <a:srgbClr val="000000"/>
                  </a:outerShdw>
                </a:effectLst>
                <a:latin typeface="Arial" charset="0"/>
              </a:rPr>
              <a:t>Coğrafi Konum</a:t>
            </a:r>
            <a:endParaRPr lang="en-GB" sz="1200" b="1" baseline="30000" dirty="0">
              <a:solidFill>
                <a:schemeClr val="bg1"/>
              </a:solidFill>
              <a:effectLst>
                <a:outerShdw blurRad="38100" dist="38100" dir="2700000" algn="tl">
                  <a:srgbClr val="000000"/>
                </a:outerShdw>
              </a:effectLst>
              <a:latin typeface="Arial" charset="0"/>
            </a:endParaRPr>
          </a:p>
        </p:txBody>
      </p:sp>
      <p:sp>
        <p:nvSpPr>
          <p:cNvPr id="32774" name="Rectangle 52"/>
          <p:cNvSpPr>
            <a:spLocks noChangeArrowheads="1"/>
          </p:cNvSpPr>
          <p:nvPr/>
        </p:nvSpPr>
        <p:spPr bwMode="gray">
          <a:xfrm>
            <a:off x="142844" y="1265938"/>
            <a:ext cx="4714908" cy="4987006"/>
          </a:xfrm>
          <a:prstGeom prst="rect">
            <a:avLst/>
          </a:prstGeom>
          <a:noFill/>
          <a:ln w="9525" algn="ctr">
            <a:noFill/>
            <a:miter lim="800000"/>
            <a:headEnd/>
            <a:tailEnd/>
          </a:ln>
        </p:spPr>
        <p:txBody>
          <a:bodyPr wrap="square">
            <a:spAutoFit/>
          </a:bodyPr>
          <a:lstStyle/>
          <a:p>
            <a:pPr marL="342900" indent="-342900">
              <a:spcBef>
                <a:spcPct val="36000"/>
              </a:spcBef>
              <a:buFontTx/>
              <a:buBlip>
                <a:blip r:embed="rId2"/>
              </a:buBlip>
            </a:pPr>
            <a:r>
              <a:rPr lang="tr-TR" sz="1600" b="1" dirty="0">
                <a:solidFill>
                  <a:schemeClr val="tx1">
                    <a:lumMod val="75000"/>
                    <a:lumOff val="25000"/>
                  </a:schemeClr>
                </a:solidFill>
              </a:rPr>
              <a:t>Koza Altın’ın amiral </a:t>
            </a:r>
            <a:r>
              <a:rPr lang="tr-TR" sz="1600" b="1" dirty="0" smtClean="0">
                <a:solidFill>
                  <a:schemeClr val="tx1">
                    <a:lumMod val="75000"/>
                    <a:lumOff val="25000"/>
                  </a:schemeClr>
                </a:solidFill>
              </a:rPr>
              <a:t>gemisi konumundadır.</a:t>
            </a:r>
            <a:endParaRPr lang="en-GB" sz="1600" b="1" dirty="0">
              <a:solidFill>
                <a:schemeClr val="tx1">
                  <a:lumMod val="75000"/>
                  <a:lumOff val="25000"/>
                </a:schemeClr>
              </a:solidFill>
            </a:endParaRPr>
          </a:p>
          <a:p>
            <a:pPr marL="342900" indent="-342900" algn="just">
              <a:spcBef>
                <a:spcPct val="36000"/>
              </a:spcBef>
              <a:buFontTx/>
              <a:buBlip>
                <a:blip r:embed="rId2"/>
              </a:buBlip>
            </a:pPr>
            <a:r>
              <a:rPr lang="tr-TR" sz="1600" b="1" dirty="0">
                <a:solidFill>
                  <a:schemeClr val="tx1">
                    <a:lumMod val="75000"/>
                    <a:lumOff val="25000"/>
                  </a:schemeClr>
                </a:solidFill>
              </a:rPr>
              <a:t>Koza Altın, Normandy Madenciliği satın aldıktan sonra Ovacık Altın Madeni’nde üretim ve arama potansiyelini önemli oranda </a:t>
            </a:r>
            <a:r>
              <a:rPr lang="tr-TR" sz="1600" b="1" dirty="0" smtClean="0">
                <a:solidFill>
                  <a:schemeClr val="tx1">
                    <a:lumMod val="75000"/>
                    <a:lumOff val="25000"/>
                  </a:schemeClr>
                </a:solidFill>
              </a:rPr>
              <a:t>artırmıştır.</a:t>
            </a:r>
          </a:p>
          <a:p>
            <a:pPr marL="342900" indent="-342900" algn="just">
              <a:spcBef>
                <a:spcPct val="36000"/>
              </a:spcBef>
              <a:buFontTx/>
              <a:buBlip>
                <a:blip r:embed="rId2"/>
              </a:buBlip>
            </a:pPr>
            <a:r>
              <a:rPr lang="tr-TR" sz="1600" b="1" dirty="0" smtClean="0">
                <a:solidFill>
                  <a:schemeClr val="tx1">
                    <a:lumMod val="75000"/>
                    <a:lumOff val="25000"/>
                  </a:schemeClr>
                </a:solidFill>
              </a:rPr>
              <a:t>Mevcut rezerv 40 ton Au dur.</a:t>
            </a:r>
          </a:p>
          <a:p>
            <a:pPr marL="342900" indent="-342900" algn="just">
              <a:spcBef>
                <a:spcPct val="36000"/>
              </a:spcBef>
              <a:buFontTx/>
              <a:buBlip>
                <a:blip r:embed="rId2"/>
              </a:buBlip>
            </a:pPr>
            <a:r>
              <a:rPr lang="tr-TR" sz="1600" b="1" dirty="0" smtClean="0">
                <a:solidFill>
                  <a:schemeClr val="tx1">
                    <a:lumMod val="75000"/>
                    <a:lumOff val="25000"/>
                  </a:schemeClr>
                </a:solidFill>
              </a:rPr>
              <a:t>Üretim miktarı 5 ton/yıl Au, 5 ton/yıl Ag dir.</a:t>
            </a:r>
            <a:endParaRPr lang="tr-TR" sz="1600" b="1" dirty="0">
              <a:solidFill>
                <a:schemeClr val="tx1">
                  <a:lumMod val="75000"/>
                  <a:lumOff val="25000"/>
                </a:schemeClr>
              </a:solidFill>
            </a:endParaRPr>
          </a:p>
          <a:p>
            <a:pPr marL="342900" indent="-342900" algn="just">
              <a:spcBef>
                <a:spcPct val="36000"/>
              </a:spcBef>
              <a:buFontTx/>
              <a:buBlip>
                <a:blip r:embed="rId2"/>
              </a:buBlip>
              <a:defRPr/>
            </a:pPr>
            <a:r>
              <a:rPr lang="tr-TR" sz="1600" b="1" kern="0" dirty="0" smtClean="0">
                <a:solidFill>
                  <a:schemeClr val="tx1">
                    <a:lumMod val="75000"/>
                    <a:lumOff val="25000"/>
                  </a:schemeClr>
                </a:solidFill>
              </a:rPr>
              <a:t>Sahada iki adet ana damar bulunmuştur.</a:t>
            </a:r>
            <a:endParaRPr lang="en-US" sz="1600" b="1" kern="0" dirty="0" smtClean="0">
              <a:solidFill>
                <a:schemeClr val="tx1">
                  <a:lumMod val="75000"/>
                  <a:lumOff val="25000"/>
                </a:schemeClr>
              </a:solidFill>
            </a:endParaRPr>
          </a:p>
          <a:p>
            <a:pPr marL="342900" indent="-342900" algn="just">
              <a:spcBef>
                <a:spcPct val="36000"/>
              </a:spcBef>
              <a:buFontTx/>
              <a:buBlip>
                <a:blip r:embed="rId2"/>
              </a:buBlip>
              <a:defRPr/>
            </a:pPr>
            <a:r>
              <a:rPr lang="tr-TR" sz="1600" b="1" kern="0" dirty="0" smtClean="0">
                <a:solidFill>
                  <a:schemeClr val="tx1">
                    <a:lumMod val="75000"/>
                    <a:lumOff val="25000"/>
                  </a:schemeClr>
                </a:solidFill>
              </a:rPr>
              <a:t>Mevcut maden rezerv ömrü </a:t>
            </a:r>
            <a:r>
              <a:rPr lang="tr-TR" sz="1600" b="1" kern="0" dirty="0">
                <a:solidFill>
                  <a:schemeClr val="tx1">
                    <a:lumMod val="75000"/>
                    <a:lumOff val="25000"/>
                  </a:schemeClr>
                </a:solidFill>
              </a:rPr>
              <a:t>2018’e</a:t>
            </a:r>
            <a:r>
              <a:rPr lang="tr-TR" sz="1600" b="1" kern="0" dirty="0" smtClean="0">
                <a:solidFill>
                  <a:schemeClr val="tx1">
                    <a:lumMod val="75000"/>
                    <a:lumOff val="25000"/>
                  </a:schemeClr>
                </a:solidFill>
              </a:rPr>
              <a:t> kadardır.</a:t>
            </a:r>
            <a:endParaRPr lang="en-GB" sz="1600" b="1" kern="0" dirty="0" smtClean="0">
              <a:solidFill>
                <a:schemeClr val="tx1">
                  <a:lumMod val="75000"/>
                  <a:lumOff val="25000"/>
                </a:schemeClr>
              </a:solidFill>
            </a:endParaRPr>
          </a:p>
          <a:p>
            <a:pPr marL="342900" indent="-342900" algn="just">
              <a:spcBef>
                <a:spcPct val="36000"/>
              </a:spcBef>
              <a:buBlip>
                <a:blip r:embed="rId2"/>
              </a:buBlip>
              <a:defRPr/>
            </a:pPr>
            <a:r>
              <a:rPr lang="tr-TR" sz="1600" b="1" kern="0" dirty="0" smtClean="0">
                <a:solidFill>
                  <a:schemeClr val="tx1">
                    <a:lumMod val="75000"/>
                    <a:lumOff val="25000"/>
                  </a:schemeClr>
                </a:solidFill>
              </a:rPr>
              <a:t>Konvansiyonel altın değirmeni kullanılarak CIP (carbon-in-pulp) yöntemi ile altının işlemesi yapılmaktadır.</a:t>
            </a:r>
            <a:endParaRPr lang="en-GB" sz="1600" b="1" kern="0" dirty="0" smtClean="0">
              <a:solidFill>
                <a:schemeClr val="tx1">
                  <a:lumMod val="75000"/>
                  <a:lumOff val="25000"/>
                </a:schemeClr>
              </a:solidFill>
            </a:endParaRPr>
          </a:p>
          <a:p>
            <a:pPr marL="342900" indent="-342900" algn="just">
              <a:spcBef>
                <a:spcPct val="36000"/>
              </a:spcBef>
              <a:buFontTx/>
              <a:buBlip>
                <a:blip r:embed="rId2"/>
              </a:buBlip>
              <a:defRPr/>
            </a:pPr>
            <a:r>
              <a:rPr lang="tr-TR" sz="1600" b="1" kern="0" dirty="0" smtClean="0">
                <a:solidFill>
                  <a:schemeClr val="tx1">
                    <a:lumMod val="75000"/>
                    <a:lumOff val="25000"/>
                  </a:schemeClr>
                </a:solidFill>
              </a:rPr>
              <a:t>Kimyasal arıtma ve doğal arıtmanın bir arada bulunduğu bir işletmedir.</a:t>
            </a:r>
          </a:p>
          <a:p>
            <a:pPr marL="342900" indent="-342900" algn="just">
              <a:spcBef>
                <a:spcPct val="36000"/>
              </a:spcBef>
              <a:buFontTx/>
              <a:buBlip>
                <a:blip r:embed="rId2"/>
              </a:buBlip>
              <a:defRPr/>
            </a:pPr>
            <a:r>
              <a:rPr lang="tr-TR" sz="1600" b="1" kern="0" dirty="0" smtClean="0">
                <a:solidFill>
                  <a:schemeClr val="tx1">
                    <a:lumMod val="75000"/>
                    <a:lumOff val="25000"/>
                  </a:schemeClr>
                </a:solidFill>
              </a:rPr>
              <a:t>Açık ocak üretimi bitmiş, yeraltından üretim devam etmektedir.</a:t>
            </a:r>
          </a:p>
        </p:txBody>
      </p:sp>
      <p:sp>
        <p:nvSpPr>
          <p:cNvPr id="32775" name="Slide Number Placeholder 148"/>
          <p:cNvSpPr>
            <a:spLocks noGrp="1"/>
          </p:cNvSpPr>
          <p:nvPr>
            <p:ph type="sldNum" sz="quarter" idx="12"/>
          </p:nvPr>
        </p:nvSpPr>
        <p:spPr>
          <a:noFill/>
        </p:spPr>
        <p:txBody>
          <a:bodyPr/>
          <a:lstStyle/>
          <a:p>
            <a:fld id="{54080532-A909-4FB0-8D24-ED40399DFCFC}" type="slidenum">
              <a:rPr lang="tr-TR" smtClean="0">
                <a:latin typeface="Arial" pitchFamily="34" charset="0"/>
              </a:rPr>
              <a:pPr/>
              <a:t>5</a:t>
            </a:fld>
            <a:endParaRPr lang="tr-TR" dirty="0" smtClean="0">
              <a:latin typeface="Arial" pitchFamily="34" charset="0"/>
            </a:endParaRPr>
          </a:p>
        </p:txBody>
      </p:sp>
      <p:pic>
        <p:nvPicPr>
          <p:cNvPr id="32776" name="Picture 149" descr="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8759" y="1196752"/>
            <a:ext cx="3429000" cy="2365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5451" y="4166496"/>
            <a:ext cx="4135616" cy="2117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strip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5).jpg"/>
          <p:cNvPicPr>
            <a:picLocks noChangeAspect="1"/>
          </p:cNvPicPr>
          <p:nvPr/>
        </p:nvPicPr>
        <p:blipFill>
          <a:blip r:embed="rId2" cstate="print"/>
          <a:stretch>
            <a:fillRect/>
          </a:stretch>
        </p:blipFill>
        <p:spPr>
          <a:xfrm>
            <a:off x="86421" y="0"/>
            <a:ext cx="9160612" cy="6215082"/>
          </a:xfrm>
          <a:prstGeom prst="rect">
            <a:avLst/>
          </a:prstGeom>
        </p:spPr>
      </p:pic>
      <p:pic>
        <p:nvPicPr>
          <p:cNvPr id="6" name="Resim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247032" cy="6858000"/>
          </a:xfrm>
          <a:prstGeom prst="rect">
            <a:avLst/>
          </a:prstGeom>
        </p:spPr>
      </p:pic>
      <p:sp>
        <p:nvSpPr>
          <p:cNvPr id="5" name="TextBox 4"/>
          <p:cNvSpPr txBox="1"/>
          <p:nvPr/>
        </p:nvSpPr>
        <p:spPr>
          <a:xfrm>
            <a:off x="214282" y="500042"/>
            <a:ext cx="5686172" cy="1754326"/>
          </a:xfrm>
          <a:prstGeom prst="rect">
            <a:avLst/>
          </a:prstGeom>
          <a:noFill/>
        </p:spPr>
        <p:txBody>
          <a:bodyPr wrap="none">
            <a:spAutoFit/>
          </a:bodyPr>
          <a:lstStyle/>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Türkiye’de </a:t>
            </a:r>
          </a:p>
          <a:p>
            <a:pPr>
              <a:defRPr/>
            </a:pPr>
            <a:r>
              <a:rPr lang="tr-TR" sz="5400" b="1" dirty="0" smtClean="0">
                <a:solidFill>
                  <a:schemeClr val="tx1">
                    <a:lumMod val="85000"/>
                    <a:lumOff val="15000"/>
                  </a:schemeClr>
                </a:solidFill>
                <a:effectLst>
                  <a:outerShdw blurRad="38100" dist="38100" dir="2700000" algn="tl">
                    <a:srgbClr val="000000">
                      <a:alpha val="43137"/>
                    </a:srgbClr>
                  </a:outerShdw>
                </a:effectLst>
                <a:latin typeface="Arial" charset="0"/>
              </a:rPr>
              <a:t>Altın Madenciliği</a:t>
            </a:r>
            <a:endParaRPr lang="tr-TR" sz="5400" b="1" dirty="0">
              <a:solidFill>
                <a:schemeClr val="tx1">
                  <a:lumMod val="85000"/>
                  <a:lumOff val="15000"/>
                </a:schemeClr>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386125215"/>
      </p:ext>
    </p:extLst>
  </p:cSld>
  <p:clrMapOvr>
    <a:masterClrMapping/>
  </p:clrMapOvr>
  <p:transition spd="med">
    <p:strip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1173899968"/>
              </p:ext>
            </p:extLst>
          </p:nvPr>
        </p:nvGraphicFramePr>
        <p:xfrm>
          <a:off x="142086" y="3974610"/>
          <a:ext cx="8946105" cy="2490419"/>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
          <p:cNvSpPr>
            <a:spLocks noChangeArrowheads="1"/>
          </p:cNvSpPr>
          <p:nvPr/>
        </p:nvSpPr>
        <p:spPr bwMode="gray">
          <a:xfrm>
            <a:off x="2388394" y="3678034"/>
            <a:ext cx="4171950" cy="311150"/>
          </a:xfrm>
          <a:prstGeom prst="roundRect">
            <a:avLst>
              <a:gd name="adj" fmla="val 50000"/>
            </a:avLst>
          </a:prstGeom>
          <a:solidFill>
            <a:srgbClr val="DB942C">
              <a:alpha val="95000"/>
            </a:srgbClr>
          </a:solidFill>
          <a:ln w="12700" algn="ctr">
            <a:noFill/>
            <a:round/>
            <a:headEnd/>
            <a:tailEnd/>
          </a:ln>
          <a:effectLst>
            <a:outerShdw dist="107763" dir="2700000" algn="ctr" rotWithShape="0">
              <a:schemeClr val="bg2">
                <a:alpha val="50000"/>
              </a:schemeClr>
            </a:outerShdw>
          </a:effectLst>
        </p:spPr>
        <p:txBody>
          <a:bodyPr lIns="93757" tIns="46878" rIns="93757" bIns="46878" anchor="ctr"/>
          <a:lstStyle/>
          <a:p>
            <a:pPr algn="ctr" defTabSz="931863" eaLnBrk="0" hangingPunct="0">
              <a:defRPr/>
            </a:pPr>
            <a:r>
              <a:rPr lang="tr-TR" sz="1200" b="1" dirty="0">
                <a:solidFill>
                  <a:schemeClr val="bg1"/>
                </a:solidFill>
                <a:effectLst>
                  <a:outerShdw blurRad="38100" dist="38100" dir="2700000" algn="tl">
                    <a:srgbClr val="000000"/>
                  </a:outerShdw>
                </a:effectLst>
                <a:cs typeface="Arial" pitchFamily="34" charset="0"/>
              </a:rPr>
              <a:t>Türkiye Altın Üretimi</a:t>
            </a:r>
            <a:r>
              <a:rPr lang="en-GB" sz="1200" b="1" dirty="0">
                <a:solidFill>
                  <a:schemeClr val="bg1"/>
                </a:solidFill>
                <a:effectLst>
                  <a:outerShdw blurRad="38100" dist="38100" dir="2700000" algn="tl">
                    <a:srgbClr val="000000"/>
                  </a:outerShdw>
                </a:effectLst>
                <a:cs typeface="Arial" pitchFamily="34" charset="0"/>
              </a:rPr>
              <a:t> (</a:t>
            </a:r>
            <a:r>
              <a:rPr lang="tr-TR" sz="1200" b="1" dirty="0">
                <a:solidFill>
                  <a:schemeClr val="bg1"/>
                </a:solidFill>
                <a:effectLst>
                  <a:outerShdw blurRad="38100" dist="38100" dir="2700000" algn="tl">
                    <a:srgbClr val="000000"/>
                  </a:outerShdw>
                </a:effectLst>
                <a:cs typeface="Arial" pitchFamily="34" charset="0"/>
              </a:rPr>
              <a:t>ton</a:t>
            </a:r>
            <a:r>
              <a:rPr lang="en-GB" sz="1200" b="1" dirty="0">
                <a:solidFill>
                  <a:schemeClr val="bg1"/>
                </a:solidFill>
                <a:effectLst>
                  <a:outerShdw blurRad="38100" dist="38100" dir="2700000" algn="tl">
                    <a:srgbClr val="000000"/>
                  </a:outerShdw>
                </a:effectLst>
                <a:cs typeface="Arial" pitchFamily="34" charset="0"/>
              </a:rPr>
              <a:t>)</a:t>
            </a:r>
          </a:p>
        </p:txBody>
      </p:sp>
      <p:sp>
        <p:nvSpPr>
          <p:cNvPr id="12" name="Line 6"/>
          <p:cNvSpPr>
            <a:spLocks noChangeShapeType="1"/>
          </p:cNvSpPr>
          <p:nvPr/>
        </p:nvSpPr>
        <p:spPr bwMode="auto">
          <a:xfrm flipV="1">
            <a:off x="1748469" y="4340327"/>
            <a:ext cx="4846155" cy="1394508"/>
          </a:xfrm>
          <a:prstGeom prst="line">
            <a:avLst/>
          </a:prstGeom>
          <a:noFill/>
          <a:ln w="9525">
            <a:solidFill>
              <a:srgbClr val="C00000"/>
            </a:solidFill>
            <a:round/>
            <a:headEnd/>
            <a:tailEnd type="triangle" w="med" len="med"/>
          </a:ln>
          <a:effectLst/>
        </p:spPr>
        <p:txBody>
          <a:bodyPr/>
          <a:lstStyle/>
          <a:p>
            <a:pPr>
              <a:defRPr/>
            </a:pPr>
            <a:endParaRPr lang="tr-TR">
              <a:effectLst>
                <a:outerShdw blurRad="38100" dist="38100" dir="2700000" algn="tl">
                  <a:srgbClr val="000000">
                    <a:alpha val="43137"/>
                  </a:srgbClr>
                </a:outerShdw>
              </a:effectLst>
              <a:cs typeface="Arial" pitchFamily="34" charset="0"/>
            </a:endParaRPr>
          </a:p>
        </p:txBody>
      </p:sp>
      <p:sp>
        <p:nvSpPr>
          <p:cNvPr id="3081" name="Rectangle 8"/>
          <p:cNvSpPr>
            <a:spLocks noChangeArrowheads="1"/>
          </p:cNvSpPr>
          <p:nvPr/>
        </p:nvSpPr>
        <p:spPr bwMode="auto">
          <a:xfrm>
            <a:off x="217488" y="1862928"/>
            <a:ext cx="4219575" cy="1860353"/>
          </a:xfrm>
          <a:prstGeom prst="rect">
            <a:avLst/>
          </a:prstGeom>
          <a:noFill/>
          <a:ln w="9525">
            <a:noFill/>
            <a:miter lim="800000"/>
            <a:headEnd/>
            <a:tailEnd/>
          </a:ln>
        </p:spPr>
        <p:txBody>
          <a:bodyPr/>
          <a:lstStyle/>
          <a:p>
            <a:pPr marL="276225" indent="-276225">
              <a:spcBef>
                <a:spcPct val="40000"/>
              </a:spcBef>
              <a:buFontTx/>
              <a:buBlip>
                <a:blip r:embed="rId4"/>
              </a:buBlip>
            </a:pPr>
            <a:r>
              <a:rPr lang="tr-TR" sz="1600" b="1" dirty="0">
                <a:solidFill>
                  <a:schemeClr val="tx1">
                    <a:lumMod val="75000"/>
                    <a:lumOff val="25000"/>
                  </a:schemeClr>
                </a:solidFill>
              </a:rPr>
              <a:t>9.000 yıllık zengin altın madenciliği geçmişi</a:t>
            </a:r>
            <a:endParaRPr lang="en-GB" sz="1600" b="1" dirty="0">
              <a:solidFill>
                <a:schemeClr val="tx1">
                  <a:lumMod val="75000"/>
                  <a:lumOff val="25000"/>
                </a:schemeClr>
              </a:solidFill>
            </a:endParaRPr>
          </a:p>
          <a:p>
            <a:pPr marL="276225" indent="-276225">
              <a:spcBef>
                <a:spcPct val="40000"/>
              </a:spcBef>
              <a:buFontTx/>
              <a:buBlip>
                <a:blip r:embed="rId4"/>
              </a:buBlip>
            </a:pPr>
            <a:r>
              <a:rPr lang="en-GB" sz="1600" b="1" dirty="0">
                <a:solidFill>
                  <a:schemeClr val="tx1">
                    <a:lumMod val="75000"/>
                    <a:lumOff val="25000"/>
                  </a:schemeClr>
                </a:solidFill>
              </a:rPr>
              <a:t>T</a:t>
            </a:r>
            <a:r>
              <a:rPr lang="tr-TR" sz="1600" b="1" dirty="0">
                <a:solidFill>
                  <a:schemeClr val="tx1">
                    <a:lumMod val="75000"/>
                    <a:lumOff val="25000"/>
                  </a:schemeClr>
                </a:solidFill>
              </a:rPr>
              <a:t>ürkiye: Dünya’da çok az altın araması yapılmış az sayıdaki ülkeden biri</a:t>
            </a:r>
            <a:endParaRPr lang="en-GB" sz="1600" b="1" dirty="0">
              <a:solidFill>
                <a:schemeClr val="tx1">
                  <a:lumMod val="75000"/>
                  <a:lumOff val="25000"/>
                </a:schemeClr>
              </a:solidFill>
            </a:endParaRPr>
          </a:p>
          <a:p>
            <a:pPr marL="276225" indent="-276225">
              <a:spcBef>
                <a:spcPct val="40000"/>
              </a:spcBef>
              <a:buFontTx/>
              <a:buBlip>
                <a:blip r:embed="rId4"/>
              </a:buBlip>
            </a:pPr>
            <a:r>
              <a:rPr lang="tr-TR" sz="1600" b="1" dirty="0" smtClean="0">
                <a:solidFill>
                  <a:schemeClr val="tx1">
                    <a:lumMod val="75000"/>
                    <a:lumOff val="25000"/>
                  </a:schemeClr>
                </a:solidFill>
              </a:rPr>
              <a:t>Altın </a:t>
            </a:r>
            <a:r>
              <a:rPr lang="tr-TR" sz="1600" b="1" dirty="0">
                <a:solidFill>
                  <a:schemeClr val="tx1">
                    <a:lumMod val="75000"/>
                    <a:lumOff val="25000"/>
                  </a:schemeClr>
                </a:solidFill>
              </a:rPr>
              <a:t>Madencileri Derneği 2006 yılında kuruldu</a:t>
            </a:r>
            <a:r>
              <a:rPr lang="tr-TR" sz="1600" b="1" dirty="0" smtClean="0">
                <a:solidFill>
                  <a:schemeClr val="tx1">
                    <a:lumMod val="75000"/>
                    <a:lumOff val="25000"/>
                  </a:schemeClr>
                </a:solidFill>
              </a:rPr>
              <a:t>.</a:t>
            </a:r>
            <a:endParaRPr lang="en-GB" sz="1600" b="1" dirty="0">
              <a:solidFill>
                <a:schemeClr val="tx1">
                  <a:lumMod val="75000"/>
                  <a:lumOff val="25000"/>
                </a:schemeClr>
              </a:solidFill>
            </a:endParaRPr>
          </a:p>
          <a:p>
            <a:pPr marL="276225" indent="-276225">
              <a:spcBef>
                <a:spcPct val="40000"/>
              </a:spcBef>
              <a:buFontTx/>
              <a:buBlip>
                <a:blip r:embed="rId4"/>
              </a:buBlip>
            </a:pPr>
            <a:endParaRPr lang="en-GB" sz="1600" b="1" dirty="0">
              <a:solidFill>
                <a:schemeClr val="tx1">
                  <a:lumMod val="75000"/>
                  <a:lumOff val="25000"/>
                </a:schemeClr>
              </a:solidFill>
            </a:endParaRPr>
          </a:p>
          <a:p>
            <a:pPr marL="276225" indent="-276225">
              <a:spcBef>
                <a:spcPct val="40000"/>
              </a:spcBef>
              <a:buFontTx/>
              <a:buBlip>
                <a:blip r:embed="rId4"/>
              </a:buBlip>
            </a:pPr>
            <a:endParaRPr lang="en-GB" sz="1600" b="1" dirty="0">
              <a:solidFill>
                <a:schemeClr val="tx1">
                  <a:lumMod val="75000"/>
                  <a:lumOff val="25000"/>
                </a:schemeClr>
              </a:solidFill>
            </a:endParaRPr>
          </a:p>
        </p:txBody>
      </p:sp>
      <p:sp>
        <p:nvSpPr>
          <p:cNvPr id="15" name="AutoShape 9"/>
          <p:cNvSpPr>
            <a:spLocks noChangeArrowheads="1"/>
          </p:cNvSpPr>
          <p:nvPr/>
        </p:nvSpPr>
        <p:spPr bwMode="gray">
          <a:xfrm>
            <a:off x="309563" y="1285875"/>
            <a:ext cx="4157662" cy="311150"/>
          </a:xfrm>
          <a:prstGeom prst="roundRect">
            <a:avLst>
              <a:gd name="adj" fmla="val 50000"/>
            </a:avLst>
          </a:prstGeom>
          <a:solidFill>
            <a:srgbClr val="DB942C">
              <a:alpha val="95000"/>
            </a:srgbClr>
          </a:solidFill>
          <a:ln w="12700" algn="ctr">
            <a:noFill/>
            <a:round/>
            <a:headEnd/>
            <a:tailEnd/>
          </a:ln>
          <a:effectLst>
            <a:outerShdw dist="107763" dir="2700000" algn="ctr" rotWithShape="0">
              <a:schemeClr val="bg2">
                <a:alpha val="50000"/>
              </a:schemeClr>
            </a:outerShdw>
          </a:effectLst>
        </p:spPr>
        <p:txBody>
          <a:bodyPr lIns="93757" tIns="46878" rIns="93757" bIns="46878" anchor="ctr"/>
          <a:lstStyle/>
          <a:p>
            <a:pPr algn="ctr" defTabSz="931863" eaLnBrk="0" hangingPunct="0">
              <a:defRPr/>
            </a:pPr>
            <a:r>
              <a:rPr lang="tr-TR" sz="1200" b="1">
                <a:solidFill>
                  <a:schemeClr val="bg1"/>
                </a:solidFill>
                <a:effectLst>
                  <a:outerShdw blurRad="38100" dist="38100" dir="2700000" algn="tl">
                    <a:srgbClr val="000000"/>
                  </a:outerShdw>
                </a:effectLst>
                <a:cs typeface="Arial" pitchFamily="34" charset="0"/>
              </a:rPr>
              <a:t>Türkiye’de Altın Madenciliği</a:t>
            </a:r>
            <a:endParaRPr lang="en-GB" sz="1200" b="1">
              <a:solidFill>
                <a:schemeClr val="bg1"/>
              </a:solidFill>
              <a:effectLst>
                <a:outerShdw blurRad="38100" dist="38100" dir="2700000" algn="tl">
                  <a:srgbClr val="000000"/>
                </a:outerShdw>
              </a:effectLst>
              <a:cs typeface="Arial" pitchFamily="34" charset="0"/>
            </a:endParaRPr>
          </a:p>
        </p:txBody>
      </p:sp>
      <p:sp>
        <p:nvSpPr>
          <p:cNvPr id="3089" name="Rectangle 17"/>
          <p:cNvSpPr>
            <a:spLocks noChangeArrowheads="1"/>
          </p:cNvSpPr>
          <p:nvPr/>
        </p:nvSpPr>
        <p:spPr bwMode="auto">
          <a:xfrm>
            <a:off x="4688112" y="1860618"/>
            <a:ext cx="4400080" cy="1759541"/>
          </a:xfrm>
          <a:prstGeom prst="rect">
            <a:avLst/>
          </a:prstGeom>
          <a:noFill/>
          <a:ln w="9525">
            <a:noFill/>
            <a:miter lim="800000"/>
            <a:headEnd/>
            <a:tailEnd/>
          </a:ln>
        </p:spPr>
        <p:txBody>
          <a:bodyPr/>
          <a:lstStyle/>
          <a:p>
            <a:pPr marL="216000" indent="-216000" algn="just">
              <a:spcBef>
                <a:spcPct val="70000"/>
              </a:spcBef>
              <a:buFontTx/>
              <a:buBlip>
                <a:blip r:embed="rId4"/>
              </a:buBlip>
            </a:pPr>
            <a:r>
              <a:rPr lang="en-GB" sz="1600" b="1" dirty="0">
                <a:solidFill>
                  <a:schemeClr val="tx1">
                    <a:lumMod val="75000"/>
                    <a:lumOff val="25000"/>
                  </a:schemeClr>
                </a:solidFill>
              </a:rPr>
              <a:t>“</a:t>
            </a:r>
            <a:r>
              <a:rPr lang="tr-TR" sz="1600" b="1" dirty="0">
                <a:solidFill>
                  <a:schemeClr val="tx1">
                    <a:lumMod val="75000"/>
                    <a:lumOff val="25000"/>
                  </a:schemeClr>
                </a:solidFill>
              </a:rPr>
              <a:t>2006 yılı itibarı ile, Türkiye’nin altın varlığı 51 bölgede, 31,5 milyon ons olarak öngörülmektedir</a:t>
            </a:r>
            <a:r>
              <a:rPr lang="tr-TR" sz="1600" b="1" dirty="0" smtClean="0">
                <a:solidFill>
                  <a:schemeClr val="tx1">
                    <a:lumMod val="75000"/>
                    <a:lumOff val="25000"/>
                  </a:schemeClr>
                </a:solidFill>
              </a:rPr>
              <a:t>. Kaynakların </a:t>
            </a:r>
            <a:r>
              <a:rPr lang="tr-TR" sz="1600" b="1" dirty="0">
                <a:solidFill>
                  <a:schemeClr val="tx1">
                    <a:lumMod val="75000"/>
                    <a:lumOff val="25000"/>
                  </a:schemeClr>
                </a:solidFill>
              </a:rPr>
              <a:t>yarıdan fazlasının yakın zamanda ortaya çıkarılmış olması sebebiyle, Türkiye’de büyük arama potansiyeli bulunmaktadır.” (</a:t>
            </a:r>
            <a:r>
              <a:rPr lang="en-GB" sz="1600" b="1" dirty="0">
                <a:solidFill>
                  <a:schemeClr val="tx1">
                    <a:lumMod val="75000"/>
                    <a:lumOff val="25000"/>
                  </a:schemeClr>
                </a:solidFill>
              </a:rPr>
              <a:t>SRK)  </a:t>
            </a:r>
          </a:p>
        </p:txBody>
      </p:sp>
      <p:sp>
        <p:nvSpPr>
          <p:cNvPr id="23" name="AutoShape 18"/>
          <p:cNvSpPr>
            <a:spLocks noChangeArrowheads="1"/>
          </p:cNvSpPr>
          <p:nvPr/>
        </p:nvSpPr>
        <p:spPr bwMode="gray">
          <a:xfrm>
            <a:off x="4802177" y="1302066"/>
            <a:ext cx="4171950" cy="311150"/>
          </a:xfrm>
          <a:prstGeom prst="roundRect">
            <a:avLst>
              <a:gd name="adj" fmla="val 50000"/>
            </a:avLst>
          </a:prstGeom>
          <a:solidFill>
            <a:srgbClr val="DB942C">
              <a:alpha val="95000"/>
            </a:srgbClr>
          </a:solidFill>
          <a:ln w="12700" algn="ctr">
            <a:noFill/>
            <a:round/>
            <a:headEnd/>
            <a:tailEnd/>
          </a:ln>
          <a:effectLst>
            <a:outerShdw dist="107763" dir="2700000" algn="ctr" rotWithShape="0">
              <a:schemeClr val="bg2">
                <a:alpha val="50000"/>
              </a:schemeClr>
            </a:outerShdw>
          </a:effectLst>
        </p:spPr>
        <p:txBody>
          <a:bodyPr lIns="93757" tIns="46878" rIns="93757" bIns="46878" anchor="ctr"/>
          <a:lstStyle/>
          <a:p>
            <a:pPr algn="ctr" defTabSz="931863" eaLnBrk="0" hangingPunct="0">
              <a:defRPr/>
            </a:pPr>
            <a:r>
              <a:rPr lang="tr-TR" sz="1200" b="1" dirty="0">
                <a:solidFill>
                  <a:schemeClr val="bg1"/>
                </a:solidFill>
                <a:effectLst>
                  <a:outerShdw blurRad="38100" dist="38100" dir="2700000" algn="tl">
                    <a:srgbClr val="000000"/>
                  </a:outerShdw>
                </a:effectLst>
                <a:cs typeface="Arial" pitchFamily="34" charset="0"/>
              </a:rPr>
              <a:t>Türkiye – Arama Potansiyeli</a:t>
            </a:r>
            <a:endParaRPr lang="en-GB" sz="1200" b="1" dirty="0">
              <a:solidFill>
                <a:schemeClr val="bg1"/>
              </a:solidFill>
              <a:effectLst>
                <a:outerShdw blurRad="38100" dist="38100" dir="2700000" algn="tl">
                  <a:srgbClr val="000000"/>
                </a:outerShdw>
              </a:effectLst>
              <a:cs typeface="Arial" pitchFamily="34" charset="0"/>
            </a:endParaRPr>
          </a:p>
        </p:txBody>
      </p:sp>
      <p:sp>
        <p:nvSpPr>
          <p:cNvPr id="3091" name="Text Box 19"/>
          <p:cNvSpPr txBox="1">
            <a:spLocks noChangeArrowheads="1"/>
          </p:cNvSpPr>
          <p:nvPr>
            <p:custDataLst>
              <p:tags r:id="rId1"/>
            </p:custDataLst>
          </p:nvPr>
        </p:nvSpPr>
        <p:spPr bwMode="auto">
          <a:xfrm>
            <a:off x="755576" y="6445250"/>
            <a:ext cx="4216400" cy="276225"/>
          </a:xfrm>
          <a:prstGeom prst="rect">
            <a:avLst/>
          </a:prstGeom>
          <a:noFill/>
          <a:ln w="28575">
            <a:noFill/>
            <a:miter lim="800000"/>
            <a:headEnd/>
            <a:tailEnd/>
          </a:ln>
        </p:spPr>
        <p:txBody>
          <a:bodyPr lIns="0" tIns="0" rIns="0" bIns="0" anchor="b">
            <a:spAutoFit/>
          </a:bodyPr>
          <a:lstStyle/>
          <a:p>
            <a:pPr marL="228600" indent="-228600"/>
            <a:r>
              <a:rPr lang="en-US" sz="600" i="1" dirty="0"/>
              <a:t>____________________</a:t>
            </a:r>
          </a:p>
          <a:p>
            <a:pPr marL="228600" indent="-228600"/>
            <a:endParaRPr lang="fr-FR" sz="600" i="1" dirty="0"/>
          </a:p>
          <a:p>
            <a:pPr marL="228600" indent="-228600"/>
            <a:r>
              <a:rPr lang="tr-TR" sz="600" i="1" dirty="0"/>
              <a:t>Kaynak</a:t>
            </a:r>
            <a:r>
              <a:rPr lang="en-GB" sz="600" i="1" dirty="0"/>
              <a:t>: </a:t>
            </a:r>
            <a:r>
              <a:rPr lang="tr-TR" sz="600" i="1" dirty="0"/>
              <a:t>Türkiye Altın Madencileri Derneği</a:t>
            </a:r>
            <a:r>
              <a:rPr lang="fr-FR" sz="600" i="1" dirty="0"/>
              <a:t>.</a:t>
            </a:r>
            <a:endParaRPr lang="en-US" sz="600" i="1" dirty="0"/>
          </a:p>
        </p:txBody>
      </p:sp>
      <p:sp>
        <p:nvSpPr>
          <p:cNvPr id="3092" name="Slide Number Placeholder 25"/>
          <p:cNvSpPr>
            <a:spLocks noGrp="1"/>
          </p:cNvSpPr>
          <p:nvPr>
            <p:ph type="sldNum" sz="quarter" idx="12"/>
          </p:nvPr>
        </p:nvSpPr>
        <p:spPr>
          <a:noFill/>
        </p:spPr>
        <p:txBody>
          <a:bodyPr/>
          <a:lstStyle/>
          <a:p>
            <a:fld id="{637C0504-1D22-4D9E-A709-E8DDDE901494}" type="slidenum">
              <a:rPr lang="tr-TR" smtClean="0">
                <a:latin typeface="Arial" pitchFamily="34" charset="0"/>
              </a:rPr>
              <a:pPr/>
              <a:t>51</a:t>
            </a:fld>
            <a:endParaRPr lang="tr-TR" smtClean="0">
              <a:latin typeface="Arial" pitchFamily="34" charset="0"/>
            </a:endParaRPr>
          </a:p>
        </p:txBody>
      </p:sp>
      <p:sp>
        <p:nvSpPr>
          <p:cNvPr id="20" name="TextBox 3"/>
          <p:cNvSpPr txBox="1">
            <a:spLocks noChangeArrowheads="1"/>
          </p:cNvSpPr>
          <p:nvPr/>
        </p:nvSpPr>
        <p:spPr bwMode="auto">
          <a:xfrm>
            <a:off x="249186" y="247091"/>
            <a:ext cx="6271782" cy="646331"/>
          </a:xfrm>
          <a:prstGeom prst="rect">
            <a:avLst/>
          </a:prstGeom>
          <a:noFill/>
          <a:ln w="9525">
            <a:noFill/>
            <a:miter lim="800000"/>
            <a:headEnd/>
            <a:tailEnd/>
          </a:ln>
        </p:spPr>
        <p:txBody>
          <a:bodyPr wrap="none">
            <a:spAutoFit/>
          </a:bodyPr>
          <a:lstStyle/>
          <a:p>
            <a:pPr>
              <a:defRPr/>
            </a:pPr>
            <a:r>
              <a:rPr lang="tr-TR" sz="3600" b="1" dirty="0">
                <a:solidFill>
                  <a:schemeClr val="tx1">
                    <a:lumMod val="85000"/>
                    <a:lumOff val="15000"/>
                  </a:schemeClr>
                </a:solidFill>
                <a:effectLst>
                  <a:outerShdw blurRad="38100" dist="38100" dir="2700000" algn="tl">
                    <a:srgbClr val="000000">
                      <a:alpha val="43137"/>
                    </a:srgbClr>
                  </a:outerShdw>
                </a:effectLst>
              </a:rPr>
              <a:t>Türkiye’de Altın Madenciliği</a:t>
            </a:r>
          </a:p>
        </p:txBody>
      </p:sp>
    </p:spTree>
  </p:cSld>
  <p:clrMapOvr>
    <a:masterClrMapping/>
  </p:clrMapOvr>
  <p:transition spd="med">
    <p:strip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52</a:t>
            </a:fld>
            <a:endParaRPr lang="tr-TR"/>
          </a:p>
        </p:txBody>
      </p:sp>
      <p:sp>
        <p:nvSpPr>
          <p:cNvPr id="61" name="Text Box 3"/>
          <p:cNvSpPr txBox="1">
            <a:spLocks noChangeArrowheads="1"/>
          </p:cNvSpPr>
          <p:nvPr/>
        </p:nvSpPr>
        <p:spPr bwMode="auto">
          <a:xfrm>
            <a:off x="231438" y="1196752"/>
            <a:ext cx="8624888" cy="560153"/>
          </a:xfrm>
          <a:prstGeom prst="rect">
            <a:avLst/>
          </a:prstGeom>
          <a:noFill/>
          <a:ln w="9525">
            <a:noFill/>
            <a:miter lim="800000"/>
            <a:headEnd/>
            <a:tailEnd/>
          </a:ln>
        </p:spPr>
        <p:txBody>
          <a:bodyPr>
            <a:spAutoFit/>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lnSpc>
                <a:spcPct val="70000"/>
              </a:lnSpc>
              <a:spcBef>
                <a:spcPct val="50000"/>
              </a:spcBef>
              <a:buClr>
                <a:schemeClr val="tx2"/>
              </a:buClr>
            </a:pPr>
            <a:r>
              <a:rPr lang="tr-TR" sz="1600" b="1" dirty="0" smtClean="0">
                <a:solidFill>
                  <a:schemeClr val="tx1">
                    <a:lumMod val="75000"/>
                    <a:lumOff val="25000"/>
                  </a:schemeClr>
                </a:solidFill>
                <a:latin typeface="Arial" charset="0"/>
              </a:rPr>
              <a:t>Türkiye altın potansiyeli: 6500 ton    -    İşletilen/İşletmeye </a:t>
            </a:r>
            <a:r>
              <a:rPr lang="tr-TR" sz="1600" b="1" dirty="0">
                <a:solidFill>
                  <a:schemeClr val="tx1">
                    <a:lumMod val="75000"/>
                    <a:lumOff val="25000"/>
                  </a:schemeClr>
                </a:solidFill>
                <a:latin typeface="Arial" charset="0"/>
              </a:rPr>
              <a:t>hazır altın rezervi : </a:t>
            </a:r>
            <a:r>
              <a:rPr lang="tr-TR" sz="1600" b="1" dirty="0" smtClean="0">
                <a:solidFill>
                  <a:schemeClr val="tx1">
                    <a:lumMod val="75000"/>
                    <a:lumOff val="25000"/>
                  </a:schemeClr>
                </a:solidFill>
                <a:latin typeface="Arial" charset="0"/>
              </a:rPr>
              <a:t>830 ton</a:t>
            </a:r>
          </a:p>
          <a:p>
            <a:pPr algn="ctr">
              <a:lnSpc>
                <a:spcPct val="70000"/>
              </a:lnSpc>
              <a:spcBef>
                <a:spcPct val="50000"/>
              </a:spcBef>
              <a:buClr>
                <a:schemeClr val="tx2"/>
              </a:buClr>
            </a:pPr>
            <a:r>
              <a:rPr lang="tr-TR" sz="1600" b="1" dirty="0" smtClean="0">
                <a:solidFill>
                  <a:schemeClr val="tx1">
                    <a:lumMod val="75000"/>
                    <a:lumOff val="25000"/>
                  </a:schemeClr>
                </a:solidFill>
                <a:latin typeface="Arial" charset="0"/>
              </a:rPr>
              <a:t>Yıllık </a:t>
            </a:r>
            <a:r>
              <a:rPr lang="tr-TR" sz="1600" b="1" dirty="0">
                <a:solidFill>
                  <a:schemeClr val="tx1">
                    <a:lumMod val="75000"/>
                    <a:lumOff val="25000"/>
                  </a:schemeClr>
                </a:solidFill>
                <a:latin typeface="Arial" charset="0"/>
              </a:rPr>
              <a:t>üretim potansiyeli: 30 yıl boyunca yılda 200 ton</a:t>
            </a:r>
            <a:endParaRPr lang="en-US" sz="1600" b="1" dirty="0">
              <a:solidFill>
                <a:schemeClr val="tx1">
                  <a:lumMod val="75000"/>
                  <a:lumOff val="25000"/>
                </a:schemeClr>
              </a:solidFill>
              <a:latin typeface="Arial" charset="0"/>
            </a:endParaRPr>
          </a:p>
        </p:txBody>
      </p:sp>
      <p:sp>
        <p:nvSpPr>
          <p:cNvPr id="62" name="TextBox 3"/>
          <p:cNvSpPr txBox="1">
            <a:spLocks noChangeArrowheads="1"/>
          </p:cNvSpPr>
          <p:nvPr/>
        </p:nvSpPr>
        <p:spPr bwMode="auto">
          <a:xfrm>
            <a:off x="231438" y="117503"/>
            <a:ext cx="5527988" cy="646331"/>
          </a:xfrm>
          <a:prstGeom prst="rect">
            <a:avLst/>
          </a:prstGeom>
          <a:noFill/>
          <a:ln w="9525">
            <a:noFill/>
            <a:miter lim="800000"/>
            <a:headEnd/>
            <a:tailEnd/>
          </a:ln>
        </p:spPr>
        <p:txBody>
          <a:bodyPr wrap="none">
            <a:spAutoFit/>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Türkiye Altın Potansiyeli</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007" y="1844824"/>
            <a:ext cx="7488832" cy="3834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3" y="5805264"/>
            <a:ext cx="5832648" cy="914400"/>
          </a:xfrm>
          <a:prstGeom prst="rect">
            <a:avLst/>
          </a:prstGeom>
        </p:spPr>
      </p:pic>
    </p:spTree>
    <p:extLst>
      <p:ext uri="{BB962C8B-B14F-4D97-AF65-F5344CB8AC3E}">
        <p14:creationId xmlns:p14="http://schemas.microsoft.com/office/powerpoint/2010/main" val="3023516884"/>
      </p:ext>
    </p:extLst>
  </p:cSld>
  <p:clrMapOvr>
    <a:masterClrMapping/>
  </p:clrMapOvr>
  <p:transition spd="med">
    <p:strip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w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286875" cy="6858000"/>
          </a:xfrm>
          <a:prstGeom prst="rect">
            <a:avLst/>
          </a:prstGeom>
          <a:noFill/>
          <a:ln w="9525">
            <a:noFill/>
            <a:miter lim="800000"/>
            <a:headEnd/>
            <a:tailEnd/>
          </a:ln>
        </p:spPr>
      </p:pic>
      <p:sp>
        <p:nvSpPr>
          <p:cNvPr id="3" name="Content Placeholder 2"/>
          <p:cNvSpPr>
            <a:spLocks noGrp="1"/>
          </p:cNvSpPr>
          <p:nvPr>
            <p:ph idx="1"/>
          </p:nvPr>
        </p:nvSpPr>
        <p:spPr>
          <a:xfrm>
            <a:off x="0" y="3212976"/>
            <a:ext cx="8229600" cy="1042982"/>
          </a:xfrm>
        </p:spPr>
        <p:txBody>
          <a:bodyPr/>
          <a:lstStyle/>
          <a:p>
            <a:pPr>
              <a:buNone/>
            </a:pPr>
            <a:r>
              <a:rPr lang="tr-TR" sz="2800" b="1" dirty="0" smtClean="0">
                <a:solidFill>
                  <a:schemeClr val="tx1">
                    <a:lumMod val="75000"/>
                    <a:lumOff val="25000"/>
                  </a:schemeClr>
                </a:solidFill>
                <a:effectLst>
                  <a:outerShdw blurRad="38100" dist="38100" dir="2700000" algn="tl">
                    <a:srgbClr val="000000">
                      <a:alpha val="43137"/>
                    </a:srgbClr>
                  </a:outerShdw>
                </a:effectLst>
              </a:rPr>
              <a:t>İlginize teşekkür ederiz.</a:t>
            </a:r>
            <a:endParaRPr lang="tr-TR" sz="2800" b="1"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53</a:t>
            </a:fld>
            <a:endParaRPr lang="tr-TR"/>
          </a:p>
        </p:txBody>
      </p:sp>
    </p:spTree>
  </p:cSld>
  <p:clrMapOvr>
    <a:masterClrMapping/>
  </p:clrMapOvr>
  <p:transition spd="med">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2"/>
          </p:nvPr>
        </p:nvSpPr>
        <p:spPr>
          <a:noFill/>
        </p:spPr>
        <p:txBody>
          <a:bodyPr/>
          <a:lstStyle/>
          <a:p>
            <a:fld id="{33044C03-94C6-4D1C-8E92-C66F07A0093A}" type="slidenum">
              <a:rPr lang="tr-TR" smtClean="0">
                <a:latin typeface="Arial" pitchFamily="34" charset="0"/>
              </a:rPr>
              <a:pPr/>
              <a:t>6</a:t>
            </a:fld>
            <a:endParaRPr lang="tr-TR" smtClean="0">
              <a:latin typeface="Arial" pitchFamily="34" charset="0"/>
            </a:endParaRPr>
          </a:p>
        </p:txBody>
      </p:sp>
      <p:sp>
        <p:nvSpPr>
          <p:cNvPr id="35843" name="TextBox 7"/>
          <p:cNvSpPr txBox="1">
            <a:spLocks noChangeArrowheads="1"/>
          </p:cNvSpPr>
          <p:nvPr/>
        </p:nvSpPr>
        <p:spPr bwMode="auto">
          <a:xfrm>
            <a:off x="9716" y="285728"/>
            <a:ext cx="8529194" cy="646331"/>
          </a:xfrm>
          <a:prstGeom prst="rect">
            <a:avLst/>
          </a:prstGeom>
          <a:noFill/>
          <a:ln w="9525">
            <a:noFill/>
            <a:miter lim="800000"/>
            <a:headEnd/>
            <a:tailEnd/>
          </a:ln>
        </p:spPr>
        <p:txBody>
          <a:bodyPr wrap="none">
            <a:spAutoFit/>
          </a:bodyPr>
          <a:lstStyle/>
          <a:p>
            <a:r>
              <a:rPr lang="tr-TR" sz="3600" b="1" dirty="0">
                <a:solidFill>
                  <a:schemeClr val="tx1">
                    <a:lumMod val="85000"/>
                    <a:lumOff val="15000"/>
                  </a:schemeClr>
                </a:solidFill>
                <a:effectLst>
                  <a:outerShdw blurRad="38100" dist="38100" dir="2700000" algn="tl">
                    <a:srgbClr val="000000">
                      <a:alpha val="43137"/>
                    </a:srgbClr>
                  </a:outerShdw>
                </a:effectLst>
              </a:rPr>
              <a:t>Ovacık Yeraltı Madeni ve İşleme </a:t>
            </a:r>
            <a:r>
              <a:rPr lang="tr-TR" sz="3600" b="1" dirty="0" smtClean="0">
                <a:solidFill>
                  <a:schemeClr val="tx1">
                    <a:lumMod val="85000"/>
                    <a:lumOff val="15000"/>
                  </a:schemeClr>
                </a:solidFill>
                <a:effectLst>
                  <a:outerShdw blurRad="38100" dist="38100" dir="2700000" algn="tl">
                    <a:srgbClr val="000000">
                      <a:alpha val="43137"/>
                    </a:srgbClr>
                  </a:outerShdw>
                </a:effectLst>
              </a:rPr>
              <a:t>Tesisi</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5" name="AutoShape 3"/>
          <p:cNvSpPr>
            <a:spLocks noChangeArrowheads="1"/>
          </p:cNvSpPr>
          <p:nvPr/>
        </p:nvSpPr>
        <p:spPr bwMode="gray">
          <a:xfrm>
            <a:off x="233363" y="1122363"/>
            <a:ext cx="4138612" cy="311150"/>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tr-TR" sz="1200" b="1">
                <a:solidFill>
                  <a:schemeClr val="bg1"/>
                </a:solidFill>
                <a:effectLst>
                  <a:outerShdw blurRad="38100" dist="38100" dir="2700000" algn="tl">
                    <a:srgbClr val="000000"/>
                  </a:outerShdw>
                </a:effectLst>
                <a:latin typeface="Arial" charset="0"/>
              </a:rPr>
              <a:t>Yeraltı Madeni</a:t>
            </a:r>
            <a:endParaRPr lang="en-GB" sz="1200" b="1">
              <a:solidFill>
                <a:schemeClr val="bg1"/>
              </a:solidFill>
              <a:effectLst>
                <a:outerShdw blurRad="38100" dist="38100" dir="2700000" algn="tl">
                  <a:srgbClr val="000000"/>
                </a:outerShdw>
              </a:effectLst>
              <a:latin typeface="Arial" charset="0"/>
            </a:endParaRPr>
          </a:p>
        </p:txBody>
      </p:sp>
      <p:sp>
        <p:nvSpPr>
          <p:cNvPr id="35845" name="Rectangle 4"/>
          <p:cNvSpPr>
            <a:spLocks noChangeArrowheads="1"/>
          </p:cNvSpPr>
          <p:nvPr/>
        </p:nvSpPr>
        <p:spPr bwMode="gray">
          <a:xfrm>
            <a:off x="234950" y="1657708"/>
            <a:ext cx="3979860" cy="2557110"/>
          </a:xfrm>
          <a:prstGeom prst="rect">
            <a:avLst/>
          </a:prstGeom>
          <a:noFill/>
          <a:ln w="9525" algn="ctr">
            <a:noFill/>
            <a:miter lim="800000"/>
            <a:headEnd/>
            <a:tailEnd/>
          </a:ln>
        </p:spPr>
        <p:txBody>
          <a:bodyPr wrap="square">
            <a:spAutoFit/>
          </a:bodyPr>
          <a:lstStyle/>
          <a:p>
            <a:pPr marL="342900" indent="-342900" algn="just">
              <a:spcBef>
                <a:spcPct val="36000"/>
              </a:spcBef>
              <a:buFontTx/>
              <a:buBlip>
                <a:blip r:embed="rId2"/>
              </a:buBlip>
            </a:pPr>
            <a:r>
              <a:rPr lang="tr-TR" sz="1400" b="1" dirty="0">
                <a:solidFill>
                  <a:schemeClr val="tx1">
                    <a:lumMod val="75000"/>
                    <a:lumOff val="25000"/>
                  </a:schemeClr>
                </a:solidFill>
              </a:rPr>
              <a:t>Haziran 2005’ten sonra işletmeye </a:t>
            </a:r>
            <a:r>
              <a:rPr lang="tr-TR" sz="1400" b="1" dirty="0" smtClean="0">
                <a:solidFill>
                  <a:schemeClr val="tx1">
                    <a:lumMod val="75000"/>
                    <a:lumOff val="25000"/>
                  </a:schemeClr>
                </a:solidFill>
              </a:rPr>
              <a:t>geçilmiştir.</a:t>
            </a:r>
            <a:endParaRPr lang="en-GB" sz="1400" b="1" dirty="0">
              <a:solidFill>
                <a:schemeClr val="tx1">
                  <a:lumMod val="75000"/>
                  <a:lumOff val="25000"/>
                </a:schemeClr>
              </a:solidFill>
            </a:endParaRPr>
          </a:p>
          <a:p>
            <a:pPr marL="342900" indent="-342900" algn="just">
              <a:spcBef>
                <a:spcPct val="36000"/>
              </a:spcBef>
              <a:buFontTx/>
              <a:buBlip>
                <a:blip r:embed="rId2"/>
              </a:buBlip>
            </a:pPr>
            <a:r>
              <a:rPr lang="tr-TR" sz="1400" b="1" dirty="0">
                <a:solidFill>
                  <a:schemeClr val="tx1">
                    <a:lumMod val="75000"/>
                    <a:lumOff val="25000"/>
                  </a:schemeClr>
                </a:solidFill>
              </a:rPr>
              <a:t>Tam mekanize madencilik </a:t>
            </a:r>
            <a:r>
              <a:rPr lang="tr-TR" sz="1400" b="1" dirty="0" smtClean="0">
                <a:solidFill>
                  <a:schemeClr val="tx1">
                    <a:lumMod val="75000"/>
                    <a:lumOff val="25000"/>
                  </a:schemeClr>
                </a:solidFill>
              </a:rPr>
              <a:t>yapılmaktadır.</a:t>
            </a:r>
            <a:endParaRPr lang="en-GB" sz="1400" b="1" dirty="0">
              <a:solidFill>
                <a:schemeClr val="tx1">
                  <a:lumMod val="75000"/>
                  <a:lumOff val="25000"/>
                </a:schemeClr>
              </a:solidFill>
            </a:endParaRPr>
          </a:p>
          <a:p>
            <a:pPr marL="342900" indent="-342900" algn="just">
              <a:spcBef>
                <a:spcPct val="36000"/>
              </a:spcBef>
              <a:buFontTx/>
              <a:buBlip>
                <a:blip r:embed="rId2"/>
              </a:buBlip>
            </a:pPr>
            <a:r>
              <a:rPr lang="tr-TR" sz="1400" b="1" dirty="0">
                <a:solidFill>
                  <a:schemeClr val="tx1">
                    <a:lumMod val="75000"/>
                    <a:lumOff val="25000"/>
                  </a:schemeClr>
                </a:solidFill>
              </a:rPr>
              <a:t>Mevcut maden üretim planıyla rezerv ömrü 2018’e kadardır.</a:t>
            </a:r>
            <a:endParaRPr lang="en-GB" sz="1400" b="1" dirty="0">
              <a:solidFill>
                <a:schemeClr val="tx1">
                  <a:lumMod val="75000"/>
                  <a:lumOff val="25000"/>
                </a:schemeClr>
              </a:solidFill>
            </a:endParaRPr>
          </a:p>
          <a:p>
            <a:pPr marL="342900" indent="-342900" algn="just">
              <a:spcBef>
                <a:spcPct val="36000"/>
              </a:spcBef>
              <a:buFontTx/>
              <a:buBlip>
                <a:blip r:embed="rId2"/>
              </a:buBlip>
            </a:pPr>
            <a:r>
              <a:rPr lang="tr-TR" sz="1400" b="1" dirty="0">
                <a:solidFill>
                  <a:schemeClr val="tx1">
                    <a:lumMod val="75000"/>
                    <a:lumOff val="25000"/>
                  </a:schemeClr>
                </a:solidFill>
              </a:rPr>
              <a:t>Maden ömrünün 2018’den sonraya uzatılması hedeflenmektedir.</a:t>
            </a:r>
          </a:p>
          <a:p>
            <a:pPr marL="742950" lvl="1" indent="-285750" algn="just">
              <a:spcBef>
                <a:spcPct val="36000"/>
              </a:spcBef>
              <a:buFont typeface="Wingdings" pitchFamily="2" charset="2"/>
              <a:buChar char="§"/>
            </a:pPr>
            <a:r>
              <a:rPr lang="tr-TR" sz="1400" b="1" dirty="0">
                <a:solidFill>
                  <a:schemeClr val="tx1">
                    <a:lumMod val="75000"/>
                    <a:lumOff val="25000"/>
                  </a:schemeClr>
                </a:solidFill>
              </a:rPr>
              <a:t>Daha derindeki cevher miktarını artırma hedefiyle sondajlama </a:t>
            </a:r>
            <a:r>
              <a:rPr lang="tr-TR" sz="1400" b="1" dirty="0" smtClean="0">
                <a:solidFill>
                  <a:schemeClr val="tx1">
                    <a:lumMod val="75000"/>
                    <a:lumOff val="25000"/>
                  </a:schemeClr>
                </a:solidFill>
              </a:rPr>
              <a:t>yapılmaktadır.</a:t>
            </a:r>
            <a:endParaRPr lang="en-GB" sz="1400" b="1" dirty="0">
              <a:solidFill>
                <a:schemeClr val="tx1">
                  <a:lumMod val="75000"/>
                  <a:lumOff val="25000"/>
                </a:schemeClr>
              </a:solidFill>
            </a:endParaRPr>
          </a:p>
        </p:txBody>
      </p:sp>
      <p:sp>
        <p:nvSpPr>
          <p:cNvPr id="35846" name="Rectangle 8"/>
          <p:cNvSpPr>
            <a:spLocks noChangeArrowheads="1"/>
          </p:cNvSpPr>
          <p:nvPr/>
        </p:nvSpPr>
        <p:spPr bwMode="gray">
          <a:xfrm>
            <a:off x="4714876" y="1565252"/>
            <a:ext cx="4214842" cy="2901820"/>
          </a:xfrm>
          <a:prstGeom prst="rect">
            <a:avLst/>
          </a:prstGeom>
          <a:noFill/>
          <a:ln w="9525" algn="ctr">
            <a:noFill/>
            <a:miter lim="800000"/>
            <a:headEnd/>
            <a:tailEnd/>
          </a:ln>
        </p:spPr>
        <p:txBody>
          <a:bodyPr wrap="square">
            <a:spAutoFit/>
          </a:bodyPr>
          <a:lstStyle/>
          <a:p>
            <a:pPr marL="342900" indent="-342900" algn="just">
              <a:spcBef>
                <a:spcPct val="51000"/>
              </a:spcBef>
              <a:buFontTx/>
              <a:buBlip>
                <a:blip r:embed="rId2"/>
              </a:buBlip>
            </a:pPr>
            <a:r>
              <a:rPr lang="tr-TR" sz="1400" b="1" dirty="0" smtClean="0">
                <a:solidFill>
                  <a:schemeClr val="tx1">
                    <a:lumMod val="75000"/>
                    <a:lumOff val="25000"/>
                  </a:schemeClr>
                </a:solidFill>
              </a:rPr>
              <a:t>Tesis, Ovacık ve Çukuralan cevherinden  beslenmektedir</a:t>
            </a:r>
            <a:r>
              <a:rPr lang="tr-TR" sz="1400" b="1" dirty="0">
                <a:solidFill>
                  <a:schemeClr val="tx1">
                    <a:lumMod val="75000"/>
                    <a:lumOff val="25000"/>
                  </a:schemeClr>
                </a:solidFill>
              </a:rPr>
              <a:t>.</a:t>
            </a:r>
            <a:endParaRPr lang="en-GB" sz="1400" b="1" dirty="0">
              <a:solidFill>
                <a:schemeClr val="tx1">
                  <a:lumMod val="75000"/>
                  <a:lumOff val="25000"/>
                </a:schemeClr>
              </a:solidFill>
            </a:endParaRPr>
          </a:p>
          <a:p>
            <a:pPr marL="342900" indent="-342900" algn="just">
              <a:spcBef>
                <a:spcPct val="51000"/>
              </a:spcBef>
              <a:buFontTx/>
              <a:buBlip>
                <a:blip r:embed="rId2"/>
              </a:buBlip>
            </a:pPr>
            <a:r>
              <a:rPr lang="tr-TR" sz="1400" b="1" dirty="0">
                <a:solidFill>
                  <a:schemeClr val="tx1">
                    <a:lumMod val="75000"/>
                    <a:lumOff val="25000"/>
                  </a:schemeClr>
                </a:solidFill>
              </a:rPr>
              <a:t>Cevherin işlenmesi, CIP (</a:t>
            </a:r>
            <a:r>
              <a:rPr lang="en-GB" sz="1400" b="1" dirty="0">
                <a:solidFill>
                  <a:schemeClr val="tx1">
                    <a:lumMod val="75000"/>
                    <a:lumOff val="25000"/>
                  </a:schemeClr>
                </a:solidFill>
              </a:rPr>
              <a:t>carbon-in-pulp</a:t>
            </a:r>
            <a:r>
              <a:rPr lang="tr-TR" sz="1400" b="1" dirty="0">
                <a:solidFill>
                  <a:schemeClr val="tx1">
                    <a:lumMod val="75000"/>
                    <a:lumOff val="25000"/>
                  </a:schemeClr>
                </a:solidFill>
              </a:rPr>
              <a:t>) uygulaması ile, klasik altın işleme</a:t>
            </a:r>
            <a:r>
              <a:rPr lang="en-GB" sz="1400" b="1" dirty="0">
                <a:solidFill>
                  <a:schemeClr val="tx1">
                    <a:lumMod val="75000"/>
                    <a:lumOff val="25000"/>
                  </a:schemeClr>
                </a:solidFill>
              </a:rPr>
              <a:t> </a:t>
            </a:r>
            <a:r>
              <a:rPr lang="tr-TR" sz="1400" b="1" dirty="0">
                <a:solidFill>
                  <a:schemeClr val="tx1">
                    <a:lumMod val="75000"/>
                    <a:lumOff val="25000"/>
                  </a:schemeClr>
                </a:solidFill>
              </a:rPr>
              <a:t>devresi olan iki aşamalı kırma ve iki aşamalı öğütücüde</a:t>
            </a:r>
            <a:r>
              <a:rPr lang="en-GB" sz="1400" b="1" dirty="0">
                <a:solidFill>
                  <a:schemeClr val="tx1">
                    <a:lumMod val="75000"/>
                    <a:lumOff val="25000"/>
                  </a:schemeClr>
                </a:solidFill>
              </a:rPr>
              <a:t> </a:t>
            </a:r>
            <a:r>
              <a:rPr lang="tr-TR" sz="1400" b="1" dirty="0" smtClean="0">
                <a:solidFill>
                  <a:schemeClr val="tx1">
                    <a:lumMod val="75000"/>
                    <a:lumOff val="25000"/>
                  </a:schemeClr>
                </a:solidFill>
              </a:rPr>
              <a:t>gerçekleştirilmektedir.</a:t>
            </a:r>
            <a:endParaRPr lang="tr-TR" sz="1400" b="1" dirty="0">
              <a:solidFill>
                <a:schemeClr val="tx1">
                  <a:lumMod val="75000"/>
                  <a:lumOff val="25000"/>
                </a:schemeClr>
              </a:solidFill>
            </a:endParaRPr>
          </a:p>
          <a:p>
            <a:pPr marL="342900" indent="-342900" algn="just">
              <a:spcBef>
                <a:spcPct val="51000"/>
              </a:spcBef>
              <a:buFontTx/>
              <a:buBlip>
                <a:blip r:embed="rId2"/>
              </a:buBlip>
            </a:pPr>
            <a:r>
              <a:rPr lang="tr-TR" sz="1400" b="1" dirty="0">
                <a:solidFill>
                  <a:schemeClr val="tx1">
                    <a:lumMod val="75000"/>
                    <a:lumOff val="25000"/>
                  </a:schemeClr>
                </a:solidFill>
              </a:rPr>
              <a:t>Orjinal dizayna yapılan modifikasyonlarla 300.000 ton/yıl olan cevher işleme kapasitesi önemli oranda </a:t>
            </a:r>
            <a:r>
              <a:rPr lang="tr-TR" sz="1400" b="1" dirty="0" smtClean="0">
                <a:solidFill>
                  <a:schemeClr val="tx1">
                    <a:lumMod val="75000"/>
                    <a:lumOff val="25000"/>
                  </a:schemeClr>
                </a:solidFill>
              </a:rPr>
              <a:t>artırılmıştır.</a:t>
            </a:r>
            <a:r>
              <a:rPr lang="en-GB" sz="1400" b="1" dirty="0" smtClean="0">
                <a:solidFill>
                  <a:schemeClr val="tx1">
                    <a:lumMod val="75000"/>
                    <a:lumOff val="25000"/>
                  </a:schemeClr>
                </a:solidFill>
              </a:rPr>
              <a:t> </a:t>
            </a:r>
            <a:endParaRPr lang="tr-TR" sz="1400" b="1" dirty="0" smtClean="0">
              <a:solidFill>
                <a:schemeClr val="tx1">
                  <a:lumMod val="75000"/>
                  <a:lumOff val="25000"/>
                </a:schemeClr>
              </a:solidFill>
            </a:endParaRPr>
          </a:p>
          <a:p>
            <a:pPr marL="342900" indent="-342900" algn="just">
              <a:spcBef>
                <a:spcPct val="51000"/>
              </a:spcBef>
            </a:pPr>
            <a:r>
              <a:rPr lang="tr-TR" sz="1400" b="1" dirty="0" smtClean="0">
                <a:solidFill>
                  <a:schemeClr val="tx1">
                    <a:lumMod val="75000"/>
                    <a:lumOff val="25000"/>
                  </a:schemeClr>
                </a:solidFill>
              </a:rPr>
              <a:t>	Yılda </a:t>
            </a:r>
            <a:r>
              <a:rPr lang="tr-TR" sz="1400" b="1" dirty="0">
                <a:solidFill>
                  <a:schemeClr val="tx1">
                    <a:lumMod val="75000"/>
                    <a:lumOff val="25000"/>
                  </a:schemeClr>
                </a:solidFill>
              </a:rPr>
              <a:t>900.000 ton cevher </a:t>
            </a:r>
            <a:r>
              <a:rPr lang="tr-TR" sz="1400" b="1" dirty="0" smtClean="0">
                <a:solidFill>
                  <a:schemeClr val="tx1">
                    <a:lumMod val="75000"/>
                    <a:lumOff val="25000"/>
                  </a:schemeClr>
                </a:solidFill>
              </a:rPr>
              <a:t>işlenebilmektedir.</a:t>
            </a:r>
            <a:endParaRPr lang="en-GB" sz="1400" b="1" dirty="0">
              <a:solidFill>
                <a:schemeClr val="tx1">
                  <a:lumMod val="75000"/>
                  <a:lumOff val="25000"/>
                </a:schemeClr>
              </a:solidFill>
            </a:endParaRPr>
          </a:p>
          <a:p>
            <a:pPr marL="342900" indent="-342900" algn="just">
              <a:spcBef>
                <a:spcPct val="51000"/>
              </a:spcBef>
              <a:buFontTx/>
              <a:buBlip>
                <a:blip r:embed="rId2"/>
              </a:buBlip>
            </a:pPr>
            <a:r>
              <a:rPr lang="tr-TR" sz="1400" b="1" dirty="0">
                <a:solidFill>
                  <a:schemeClr val="tx1">
                    <a:lumMod val="75000"/>
                    <a:lumOff val="25000"/>
                  </a:schemeClr>
                </a:solidFill>
              </a:rPr>
              <a:t>Doré altın kazanım oranı %95’in </a:t>
            </a:r>
            <a:r>
              <a:rPr lang="tr-TR" sz="1400" b="1" dirty="0" smtClean="0">
                <a:solidFill>
                  <a:schemeClr val="tx1">
                    <a:lumMod val="75000"/>
                    <a:lumOff val="25000"/>
                  </a:schemeClr>
                </a:solidFill>
              </a:rPr>
              <a:t>üstündedir.</a:t>
            </a:r>
            <a:endParaRPr lang="en-GB" sz="1400" b="1" dirty="0">
              <a:solidFill>
                <a:schemeClr val="tx1">
                  <a:lumMod val="75000"/>
                  <a:lumOff val="25000"/>
                </a:schemeClr>
              </a:solidFill>
            </a:endParaRPr>
          </a:p>
        </p:txBody>
      </p:sp>
      <p:sp>
        <p:nvSpPr>
          <p:cNvPr id="8" name="AutoShape 13"/>
          <p:cNvSpPr>
            <a:spLocks noChangeArrowheads="1"/>
          </p:cNvSpPr>
          <p:nvPr/>
        </p:nvSpPr>
        <p:spPr bwMode="gray">
          <a:xfrm>
            <a:off x="4819650" y="1122363"/>
            <a:ext cx="4138613" cy="311150"/>
          </a:xfrm>
          <a:prstGeom prst="roundRect">
            <a:avLst>
              <a:gd name="adj" fmla="val 50000"/>
            </a:avLst>
          </a:prstGeom>
          <a:solidFill>
            <a:srgbClr val="DB942C"/>
          </a:solidFill>
          <a:ln w="9525" algn="ctr">
            <a:noFill/>
            <a:round/>
            <a:headEnd/>
            <a:tailEnd/>
          </a:ln>
          <a:effectLst>
            <a:outerShdw dist="107763" dir="2700000" algn="ctr" rotWithShape="0">
              <a:schemeClr val="bg2">
                <a:alpha val="50000"/>
              </a:schemeClr>
            </a:outerShdw>
          </a:effectLst>
        </p:spPr>
        <p:txBody>
          <a:bodyPr anchor="ctr"/>
          <a:lstStyle/>
          <a:p>
            <a:pPr algn="ctr">
              <a:defRPr/>
            </a:pPr>
            <a:r>
              <a:rPr lang="tr-TR" sz="1200" b="1">
                <a:solidFill>
                  <a:schemeClr val="bg1"/>
                </a:solidFill>
                <a:effectLst>
                  <a:outerShdw blurRad="38100" dist="38100" dir="2700000" algn="tl">
                    <a:srgbClr val="000000"/>
                  </a:outerShdw>
                </a:effectLst>
                <a:latin typeface="Arial" charset="0"/>
              </a:rPr>
              <a:t>İşleme Tesisi</a:t>
            </a:r>
            <a:endParaRPr lang="en-GB" sz="1200" b="1">
              <a:solidFill>
                <a:schemeClr val="bg1"/>
              </a:solidFill>
              <a:effectLst>
                <a:outerShdw blurRad="38100" dist="38100" dir="2700000" algn="tl">
                  <a:srgbClr val="000000"/>
                </a:outerShdw>
              </a:effectLst>
              <a:latin typeface="Arial" charset="0"/>
            </a:endParaRPr>
          </a:p>
        </p:txBody>
      </p:sp>
      <p:pic>
        <p:nvPicPr>
          <p:cNvPr id="35849" name="Picture 20"/>
          <p:cNvPicPr>
            <a:picLocks noChangeAspect="1" noChangeArrowheads="1"/>
          </p:cNvPicPr>
          <p:nvPr/>
        </p:nvPicPr>
        <p:blipFill>
          <a:blip r:embed="rId3" cstate="print"/>
          <a:srcRect/>
          <a:stretch>
            <a:fillRect/>
          </a:stretch>
        </p:blipFill>
        <p:spPr bwMode="auto">
          <a:xfrm>
            <a:off x="428596" y="4563604"/>
            <a:ext cx="2714654" cy="1916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851" name="Picture 12" descr="1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8992" y="4500570"/>
            <a:ext cx="1643062" cy="2046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9-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7818" y="4500570"/>
            <a:ext cx="3068884" cy="2045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7</a:t>
            </a:fld>
            <a:endParaRPr lang="tr-TR"/>
          </a:p>
        </p:txBody>
      </p:sp>
      <p:sp>
        <p:nvSpPr>
          <p:cNvPr id="5" name="TextBox 3"/>
          <p:cNvSpPr txBox="1">
            <a:spLocks noChangeArrowheads="1"/>
          </p:cNvSpPr>
          <p:nvPr/>
        </p:nvSpPr>
        <p:spPr bwMode="auto">
          <a:xfrm>
            <a:off x="0" y="90545"/>
            <a:ext cx="8892480" cy="954107"/>
          </a:xfrm>
          <a:prstGeom prst="rect">
            <a:avLst/>
          </a:prstGeom>
          <a:noFill/>
          <a:ln w="9525">
            <a:noFill/>
            <a:miter lim="800000"/>
            <a:headEnd/>
            <a:tailEnd/>
          </a:ln>
        </p:spPr>
        <p:txBody>
          <a:bodyPr wrap="square">
            <a:spAutoFit/>
          </a:bodyPr>
          <a:lstStyle/>
          <a:p>
            <a:pPr>
              <a:defRPr/>
            </a:pPr>
            <a:r>
              <a:rPr lang="tr-TR" sz="2800" b="1" dirty="0">
                <a:solidFill>
                  <a:schemeClr val="tx1">
                    <a:lumMod val="85000"/>
                    <a:lumOff val="15000"/>
                  </a:schemeClr>
                </a:solidFill>
                <a:effectLst>
                  <a:outerShdw blurRad="38100" dist="38100" dir="2700000" algn="tl">
                    <a:srgbClr val="000000">
                      <a:alpha val="43137"/>
                    </a:srgbClr>
                  </a:outerShdw>
                </a:effectLst>
              </a:rPr>
              <a:t>Ovacık Altın Madeni </a:t>
            </a:r>
          </a:p>
          <a:p>
            <a:pPr>
              <a:defRPr/>
            </a:pPr>
            <a:r>
              <a:rPr lang="tr-TR" sz="2800" b="1" dirty="0">
                <a:solidFill>
                  <a:schemeClr val="tx1">
                    <a:lumMod val="85000"/>
                    <a:lumOff val="15000"/>
                  </a:schemeClr>
                </a:solidFill>
                <a:effectLst>
                  <a:outerShdw blurRad="38100" dist="38100" dir="2700000" algn="tl">
                    <a:srgbClr val="000000">
                      <a:alpha val="43137"/>
                    </a:srgbClr>
                  </a:outerShdw>
                </a:effectLst>
              </a:rPr>
              <a:t>19 Mayıs 2001 - 31 Aralık </a:t>
            </a:r>
            <a:r>
              <a:rPr lang="tr-TR" sz="2800" b="1" dirty="0" smtClean="0">
                <a:solidFill>
                  <a:schemeClr val="tx1">
                    <a:lumMod val="85000"/>
                    <a:lumOff val="15000"/>
                  </a:schemeClr>
                </a:solidFill>
                <a:effectLst>
                  <a:outerShdw blurRad="38100" dist="38100" dir="2700000" algn="tl">
                    <a:srgbClr val="000000">
                      <a:alpha val="43137"/>
                    </a:srgbClr>
                  </a:outerShdw>
                </a:effectLst>
              </a:rPr>
              <a:t>2015 </a:t>
            </a:r>
            <a:r>
              <a:rPr lang="tr-TR" sz="2800" b="1" dirty="0">
                <a:solidFill>
                  <a:schemeClr val="tx1">
                    <a:lumMod val="85000"/>
                    <a:lumOff val="15000"/>
                  </a:schemeClr>
                </a:solidFill>
                <a:effectLst>
                  <a:outerShdw blurRad="38100" dist="38100" dir="2700000" algn="tl">
                    <a:srgbClr val="000000">
                      <a:alpha val="43137"/>
                    </a:srgbClr>
                  </a:outerShdw>
                </a:effectLst>
              </a:rPr>
              <a:t>üretim rakamları</a:t>
            </a:r>
          </a:p>
        </p:txBody>
      </p:sp>
      <p:pic>
        <p:nvPicPr>
          <p:cNvPr id="6" name="Picture 26" descr="kul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9256" y="1428736"/>
            <a:ext cx="3321054" cy="2236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utoShape 18"/>
          <p:cNvSpPr>
            <a:spLocks noChangeArrowheads="1"/>
          </p:cNvSpPr>
          <p:nvPr/>
        </p:nvSpPr>
        <p:spPr bwMode="gray">
          <a:xfrm>
            <a:off x="214282" y="1357298"/>
            <a:ext cx="4714908" cy="2071702"/>
          </a:xfrm>
          <a:prstGeom prst="roundRect">
            <a:avLst>
              <a:gd name="adj" fmla="val 50000"/>
            </a:avLst>
          </a:prstGeom>
          <a:solidFill>
            <a:srgbClr val="CC9900"/>
          </a:solidFill>
          <a:ln w="12700" algn="ctr">
            <a:noFill/>
            <a:round/>
            <a:headEnd/>
            <a:tailEnd/>
          </a:ln>
          <a:effectLst>
            <a:outerShdw dist="107763" dir="2700000" algn="ctr" rotWithShape="0">
              <a:schemeClr val="bg2">
                <a:alpha val="50000"/>
              </a:schemeClr>
            </a:outerShdw>
          </a:effectLst>
        </p:spPr>
        <p:txBody>
          <a:bodyPr lIns="93757" tIns="46878" rIns="93757" bIns="46878" anchor="ctr"/>
          <a:lstStyle/>
          <a:p>
            <a:pPr algn="ctr" defTabSz="931863" eaLnBrk="0" hangingPunct="0">
              <a:defRPr/>
            </a:pPr>
            <a:r>
              <a:rPr lang="tr-TR" sz="11000" b="1" dirty="0" smtClean="0">
                <a:solidFill>
                  <a:schemeClr val="accent1">
                    <a:lumMod val="20000"/>
                    <a:lumOff val="80000"/>
                  </a:schemeClr>
                </a:solidFill>
                <a:effectLst>
                  <a:outerShdw blurRad="38100" dist="38100" dir="2700000" algn="tl">
                    <a:srgbClr val="000000"/>
                  </a:outerShdw>
                </a:effectLst>
                <a:cs typeface="Arial" pitchFamily="34" charset="0"/>
              </a:rPr>
              <a:t>66.55</a:t>
            </a:r>
            <a:endParaRPr lang="tr-TR" sz="11000" b="1" dirty="0">
              <a:solidFill>
                <a:schemeClr val="accent1">
                  <a:lumMod val="20000"/>
                  <a:lumOff val="80000"/>
                </a:schemeClr>
              </a:solidFill>
              <a:effectLst>
                <a:outerShdw blurRad="38100" dist="38100" dir="2700000" algn="tl">
                  <a:srgbClr val="000000"/>
                </a:outerShdw>
              </a:effectLst>
              <a:cs typeface="Arial" pitchFamily="34" charset="0"/>
            </a:endParaRPr>
          </a:p>
          <a:p>
            <a:pPr algn="ctr" defTabSz="931863" eaLnBrk="0" hangingPunct="0">
              <a:defRPr/>
            </a:pPr>
            <a:r>
              <a:rPr lang="tr-TR" sz="2400" b="1" dirty="0" smtClean="0">
                <a:solidFill>
                  <a:schemeClr val="bg1"/>
                </a:solidFill>
                <a:effectLst>
                  <a:outerShdw blurRad="38100" dist="38100" dir="2700000" algn="tl">
                    <a:srgbClr val="000000"/>
                  </a:outerShdw>
                </a:effectLst>
                <a:cs typeface="Arial" pitchFamily="34" charset="0"/>
              </a:rPr>
              <a:t>ton altın</a:t>
            </a:r>
            <a:endParaRPr lang="en-GB" sz="2400" b="1" dirty="0">
              <a:solidFill>
                <a:schemeClr val="bg1"/>
              </a:solidFill>
              <a:effectLst>
                <a:outerShdw blurRad="38100" dist="38100" dir="2700000" algn="tl">
                  <a:srgbClr val="000000"/>
                </a:outerShdw>
              </a:effectLst>
              <a:cs typeface="Arial" pitchFamily="34" charset="0"/>
            </a:endParaRPr>
          </a:p>
        </p:txBody>
      </p:sp>
      <p:sp>
        <p:nvSpPr>
          <p:cNvPr id="8" name="AutoShape 18"/>
          <p:cNvSpPr>
            <a:spLocks noChangeArrowheads="1"/>
          </p:cNvSpPr>
          <p:nvPr/>
        </p:nvSpPr>
        <p:spPr bwMode="gray">
          <a:xfrm>
            <a:off x="4214810" y="4071942"/>
            <a:ext cx="4714908" cy="2071702"/>
          </a:xfrm>
          <a:prstGeom prst="roundRect">
            <a:avLst>
              <a:gd name="adj" fmla="val 50000"/>
            </a:avLst>
          </a:prstGeom>
          <a:solidFill>
            <a:schemeClr val="accent3">
              <a:lumMod val="65000"/>
            </a:schemeClr>
          </a:solidFill>
          <a:ln w="12700" algn="ctr">
            <a:noFill/>
            <a:round/>
            <a:headEnd/>
            <a:tailEnd/>
          </a:ln>
          <a:effectLst>
            <a:outerShdw dist="107763" dir="2700000" algn="ctr" rotWithShape="0">
              <a:schemeClr val="bg2">
                <a:alpha val="50000"/>
              </a:schemeClr>
            </a:outerShdw>
          </a:effectLst>
        </p:spPr>
        <p:txBody>
          <a:bodyPr lIns="93757" tIns="46878" rIns="93757" bIns="46878" anchor="ctr"/>
          <a:lstStyle/>
          <a:p>
            <a:pPr algn="ctr" defTabSz="931863" eaLnBrk="0" hangingPunct="0">
              <a:defRPr/>
            </a:pPr>
            <a:r>
              <a:rPr lang="tr-TR" sz="11000" b="1" dirty="0" smtClean="0">
                <a:solidFill>
                  <a:schemeClr val="accent1">
                    <a:lumMod val="20000"/>
                    <a:lumOff val="80000"/>
                  </a:schemeClr>
                </a:solidFill>
                <a:effectLst>
                  <a:outerShdw blurRad="38100" dist="38100" dir="2700000" algn="tl">
                    <a:srgbClr val="000000"/>
                  </a:outerShdw>
                </a:effectLst>
                <a:cs typeface="Arial" pitchFamily="34" charset="0"/>
              </a:rPr>
              <a:t>48.12</a:t>
            </a:r>
            <a:endParaRPr lang="tr-TR" sz="11000" b="1" dirty="0">
              <a:solidFill>
                <a:schemeClr val="accent1">
                  <a:lumMod val="20000"/>
                  <a:lumOff val="80000"/>
                </a:schemeClr>
              </a:solidFill>
              <a:effectLst>
                <a:outerShdw blurRad="38100" dist="38100" dir="2700000" algn="tl">
                  <a:srgbClr val="000000"/>
                </a:outerShdw>
              </a:effectLst>
              <a:cs typeface="Arial" pitchFamily="34" charset="0"/>
            </a:endParaRPr>
          </a:p>
          <a:p>
            <a:pPr algn="ctr" defTabSz="931863" eaLnBrk="0" hangingPunct="0">
              <a:defRPr/>
            </a:pPr>
            <a:r>
              <a:rPr lang="tr-TR" sz="2400" b="1" dirty="0" smtClean="0">
                <a:solidFill>
                  <a:schemeClr val="bg1"/>
                </a:solidFill>
                <a:effectLst>
                  <a:outerShdw blurRad="38100" dist="38100" dir="2700000" algn="tl">
                    <a:srgbClr val="000000"/>
                  </a:outerShdw>
                </a:effectLst>
                <a:cs typeface="Arial" pitchFamily="34" charset="0"/>
              </a:rPr>
              <a:t>ton gümüş</a:t>
            </a:r>
            <a:endParaRPr lang="en-GB" sz="2400" b="1" dirty="0">
              <a:solidFill>
                <a:schemeClr val="bg1"/>
              </a:solidFill>
              <a:effectLst>
                <a:outerShdw blurRad="38100" dist="38100" dir="2700000" algn="tl">
                  <a:srgbClr val="000000"/>
                </a:outerShdw>
              </a:effectLst>
              <a:cs typeface="Arial" pitchFamily="34" charset="0"/>
            </a:endParaRPr>
          </a:p>
        </p:txBody>
      </p:sp>
      <p:pic>
        <p:nvPicPr>
          <p:cNvPr id="10" name="Picture 9" descr="27-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034" y="3929066"/>
            <a:ext cx="3361501" cy="2417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8</a:t>
            </a:fld>
            <a:endParaRPr lang="tr-TR"/>
          </a:p>
        </p:txBody>
      </p:sp>
      <p:grpSp>
        <p:nvGrpSpPr>
          <p:cNvPr id="5" name="Group 52"/>
          <p:cNvGrpSpPr>
            <a:grpSpLocks/>
          </p:cNvGrpSpPr>
          <p:nvPr/>
        </p:nvGrpSpPr>
        <p:grpSpPr bwMode="auto">
          <a:xfrm>
            <a:off x="3516344" y="5927749"/>
            <a:ext cx="1898650" cy="396875"/>
            <a:chOff x="3936" y="3600"/>
            <a:chExt cx="1152" cy="250"/>
          </a:xfrm>
        </p:grpSpPr>
        <p:pic>
          <p:nvPicPr>
            <p:cNvPr id="6" name="Picture 50" descr="havuz"/>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36" y="3600"/>
              <a:ext cx="1152" cy="250"/>
            </a:xfrm>
            <a:prstGeom prst="rect">
              <a:avLst/>
            </a:prstGeom>
            <a:noFill/>
          </p:spPr>
        </p:pic>
        <p:sp>
          <p:nvSpPr>
            <p:cNvPr id="7" name="Freeform 51"/>
            <p:cNvSpPr>
              <a:spLocks/>
            </p:cNvSpPr>
            <p:nvPr/>
          </p:nvSpPr>
          <p:spPr bwMode="auto">
            <a:xfrm>
              <a:off x="4032" y="3688"/>
              <a:ext cx="1004" cy="120"/>
            </a:xfrm>
            <a:custGeom>
              <a:avLst/>
              <a:gdLst/>
              <a:ahLst/>
              <a:cxnLst>
                <a:cxn ang="0">
                  <a:pos x="0" y="8"/>
                </a:cxn>
                <a:cxn ang="0">
                  <a:pos x="368" y="120"/>
                </a:cxn>
                <a:cxn ang="0">
                  <a:pos x="568" y="120"/>
                </a:cxn>
                <a:cxn ang="0">
                  <a:pos x="1004" y="0"/>
                </a:cxn>
                <a:cxn ang="0">
                  <a:pos x="0" y="8"/>
                </a:cxn>
              </a:cxnLst>
              <a:rect l="0" t="0" r="r" b="b"/>
              <a:pathLst>
                <a:path w="1004" h="120">
                  <a:moveTo>
                    <a:pt x="0" y="8"/>
                  </a:moveTo>
                  <a:lnTo>
                    <a:pt x="368" y="120"/>
                  </a:lnTo>
                  <a:lnTo>
                    <a:pt x="568" y="120"/>
                  </a:lnTo>
                  <a:lnTo>
                    <a:pt x="1004" y="0"/>
                  </a:lnTo>
                  <a:lnTo>
                    <a:pt x="0" y="8"/>
                  </a:lnTo>
                  <a:close/>
                </a:path>
              </a:pathLst>
            </a:custGeom>
            <a:solidFill>
              <a:srgbClr val="FFFFFF"/>
            </a:solidFill>
            <a:ln w="28575" cap="flat" cmpd="sng">
              <a:solidFill>
                <a:schemeClr val="bg1"/>
              </a:solidFill>
              <a:prstDash val="solid"/>
              <a:round/>
              <a:headEnd type="none" w="med" len="med"/>
              <a:tailEnd type="none" w="med" len="med"/>
            </a:ln>
            <a:effectLst/>
          </p:spPr>
          <p:txBody>
            <a:bodyPr wrap="none" anchor="ctr"/>
            <a:lstStyle/>
            <a:p>
              <a:endParaRPr lang="tr-TR"/>
            </a:p>
          </p:txBody>
        </p:sp>
      </p:grpSp>
      <p:sp>
        <p:nvSpPr>
          <p:cNvPr id="8" name="Rectangle 49"/>
          <p:cNvSpPr>
            <a:spLocks noChangeArrowheads="1"/>
          </p:cNvSpPr>
          <p:nvPr/>
        </p:nvSpPr>
        <p:spPr bwMode="auto">
          <a:xfrm>
            <a:off x="2976594" y="4114824"/>
            <a:ext cx="381000" cy="381000"/>
          </a:xfrm>
          <a:prstGeom prst="rect">
            <a:avLst/>
          </a:prstGeom>
          <a:solidFill>
            <a:srgbClr val="FFFFFF"/>
          </a:solidFill>
          <a:ln w="28575">
            <a:solidFill>
              <a:srgbClr val="006600"/>
            </a:solidFill>
            <a:miter lim="800000"/>
            <a:headEnd/>
            <a:tailEnd/>
          </a:ln>
          <a:effectLst/>
        </p:spPr>
        <p:txBody>
          <a:bodyPr wrap="none" anchor="ctr"/>
          <a:lstStyle/>
          <a:p>
            <a:endParaRPr lang="tr-TR"/>
          </a:p>
        </p:txBody>
      </p:sp>
      <p:sp>
        <p:nvSpPr>
          <p:cNvPr id="9" name="Line 3"/>
          <p:cNvSpPr>
            <a:spLocks noChangeShapeType="1"/>
          </p:cNvSpPr>
          <p:nvPr/>
        </p:nvSpPr>
        <p:spPr bwMode="auto">
          <a:xfrm flipH="1">
            <a:off x="1604994" y="6004486"/>
            <a:ext cx="1235075" cy="0"/>
          </a:xfrm>
          <a:prstGeom prst="line">
            <a:avLst/>
          </a:prstGeom>
          <a:ln>
            <a:solidFill>
              <a:srgbClr val="0033CC"/>
            </a:solidFill>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endParaRPr lang="tr-TR"/>
          </a:p>
        </p:txBody>
      </p:sp>
      <p:sp>
        <p:nvSpPr>
          <p:cNvPr id="10" name="Text Box 4"/>
          <p:cNvSpPr txBox="1">
            <a:spLocks noChangeArrowheads="1"/>
          </p:cNvSpPr>
          <p:nvPr/>
        </p:nvSpPr>
        <p:spPr bwMode="auto">
          <a:xfrm>
            <a:off x="2773394" y="1295424"/>
            <a:ext cx="1196975" cy="469900"/>
          </a:xfrm>
          <a:prstGeom prst="rect">
            <a:avLst/>
          </a:prstGeom>
          <a:solidFill>
            <a:srgbClr val="0033CC"/>
          </a:solidFill>
          <a:ln w="9525">
            <a:solidFill>
              <a:srgbClr val="CCFFFF"/>
            </a:solidFill>
            <a:miter lim="800000"/>
            <a:headEnd/>
            <a:tailEnd/>
          </a:ln>
          <a:effectLst/>
        </p:spPr>
        <p:txBody>
          <a:bodyPr lIns="91938" tIns="45970" rIns="91938" bIns="45970" anchor="ctr" anchorCtr="1"/>
          <a:lstStyle/>
          <a:p>
            <a:pPr defTabSz="919163" eaLnBrk="0" hangingPunct="0">
              <a:lnSpc>
                <a:spcPct val="160000"/>
              </a:lnSpc>
            </a:pPr>
            <a:r>
              <a:rPr lang="tr-TR" sz="1400" b="1" dirty="0">
                <a:solidFill>
                  <a:schemeClr val="bg1"/>
                </a:solidFill>
                <a:effectLst>
                  <a:outerShdw blurRad="38100" dist="38100" dir="2700000" algn="tl">
                    <a:srgbClr val="000000"/>
                  </a:outerShdw>
                </a:effectLst>
                <a:latin typeface="Arial" charset="0"/>
              </a:rPr>
              <a:t>SU</a:t>
            </a:r>
          </a:p>
        </p:txBody>
      </p:sp>
      <p:sp>
        <p:nvSpPr>
          <p:cNvPr id="11" name="Text Box 5"/>
          <p:cNvSpPr txBox="1">
            <a:spLocks noChangeArrowheads="1"/>
          </p:cNvSpPr>
          <p:nvPr/>
        </p:nvSpPr>
        <p:spPr bwMode="auto">
          <a:xfrm>
            <a:off x="4779994" y="1295424"/>
            <a:ext cx="1196975" cy="469900"/>
          </a:xfrm>
          <a:prstGeom prst="rect">
            <a:avLst/>
          </a:prstGeom>
          <a:solidFill>
            <a:schemeClr val="bg1"/>
          </a:solidFill>
          <a:ln w="9525">
            <a:solidFill>
              <a:schemeClr val="tx1"/>
            </a:solidFill>
            <a:miter lim="800000"/>
            <a:headEnd/>
            <a:tailEnd/>
          </a:ln>
          <a:effectLst/>
        </p:spPr>
        <p:txBody>
          <a:bodyPr lIns="91938" tIns="45970" rIns="91938" bIns="45970" anchor="ctr" anchorCtr="1"/>
          <a:lstStyle/>
          <a:p>
            <a:pPr defTabSz="919163" eaLnBrk="0" hangingPunct="0">
              <a:lnSpc>
                <a:spcPct val="150000"/>
              </a:lnSpc>
            </a:pPr>
            <a:r>
              <a:rPr lang="tr-TR" sz="1400" b="1" dirty="0">
                <a:solidFill>
                  <a:schemeClr val="tx1"/>
                </a:solidFill>
                <a:effectLst>
                  <a:outerShdw blurRad="38100" dist="38100" dir="2700000" algn="tl">
                    <a:srgbClr val="C0C0C0"/>
                  </a:outerShdw>
                </a:effectLst>
                <a:latin typeface="Arial" charset="0"/>
              </a:rPr>
              <a:t>KİREÇ</a:t>
            </a:r>
          </a:p>
        </p:txBody>
      </p:sp>
      <p:sp>
        <p:nvSpPr>
          <p:cNvPr id="12" name="Text Box 6"/>
          <p:cNvSpPr txBox="1">
            <a:spLocks noChangeArrowheads="1"/>
          </p:cNvSpPr>
          <p:nvPr/>
        </p:nvSpPr>
        <p:spPr bwMode="auto">
          <a:xfrm>
            <a:off x="6788182" y="1295424"/>
            <a:ext cx="1192212" cy="469900"/>
          </a:xfrm>
          <a:prstGeom prst="rect">
            <a:avLst/>
          </a:prstGeom>
          <a:solidFill>
            <a:schemeClr val="bg1"/>
          </a:solidFill>
          <a:ln w="9525">
            <a:solidFill>
              <a:schemeClr val="tx1"/>
            </a:solidFill>
            <a:miter lim="800000"/>
            <a:headEnd/>
            <a:tailEnd/>
          </a:ln>
          <a:effectLst/>
        </p:spPr>
        <p:txBody>
          <a:bodyPr lIns="91938" tIns="45970" rIns="91938" bIns="45970" anchor="ctr" anchorCtr="1"/>
          <a:lstStyle/>
          <a:p>
            <a:pPr defTabSz="919163" eaLnBrk="0" hangingPunct="0">
              <a:lnSpc>
                <a:spcPct val="90000"/>
              </a:lnSpc>
            </a:pPr>
            <a:r>
              <a:rPr lang="tr-TR" sz="1400" b="1" dirty="0">
                <a:solidFill>
                  <a:schemeClr val="tx1"/>
                </a:solidFill>
                <a:effectLst>
                  <a:outerShdw blurRad="38100" dist="38100" dir="2700000" algn="tl">
                    <a:srgbClr val="C0C0C0"/>
                  </a:outerShdw>
                </a:effectLst>
                <a:latin typeface="Arial" charset="0"/>
              </a:rPr>
              <a:t>SODYUM</a:t>
            </a:r>
          </a:p>
          <a:p>
            <a:pPr defTabSz="919163" eaLnBrk="0" hangingPunct="0">
              <a:lnSpc>
                <a:spcPct val="90000"/>
              </a:lnSpc>
            </a:pPr>
            <a:r>
              <a:rPr lang="tr-TR" sz="1400" b="1" dirty="0">
                <a:solidFill>
                  <a:schemeClr val="tx1"/>
                </a:solidFill>
                <a:effectLst>
                  <a:outerShdw blurRad="38100" dist="38100" dir="2700000" algn="tl">
                    <a:srgbClr val="C0C0C0"/>
                  </a:outerShdw>
                </a:effectLst>
                <a:latin typeface="Arial" charset="0"/>
              </a:rPr>
              <a:t>SİYANÜR</a:t>
            </a:r>
          </a:p>
        </p:txBody>
      </p:sp>
      <p:sp>
        <p:nvSpPr>
          <p:cNvPr id="13" name="Rectangle 7"/>
          <p:cNvSpPr>
            <a:spLocks noChangeArrowheads="1"/>
          </p:cNvSpPr>
          <p:nvPr/>
        </p:nvSpPr>
        <p:spPr bwMode="auto">
          <a:xfrm>
            <a:off x="3738594" y="2667024"/>
            <a:ext cx="1422400" cy="447675"/>
          </a:xfrm>
          <a:prstGeom prst="rect">
            <a:avLst/>
          </a:prstGeom>
          <a:solidFill>
            <a:srgbClr val="CC6600"/>
          </a:solidFill>
          <a:ln w="31750" cmpd="sng">
            <a:noFill/>
            <a:miter lim="800000"/>
            <a:headEnd/>
            <a:tailEnd/>
          </a:ln>
          <a:effectLst>
            <a:prstShdw prst="shdw17" dist="17961" dir="2700000">
              <a:srgbClr val="FF9933">
                <a:gamma/>
                <a:shade val="60000"/>
                <a:invGamma/>
              </a:srgbClr>
            </a:prstShdw>
          </a:effectLst>
        </p:spPr>
        <p:txBody>
          <a:bodyPr wrap="none" lIns="91938" tIns="45970" rIns="91938" bIns="45970" anchor="ctr"/>
          <a:lstStyle/>
          <a:p>
            <a:pPr algn="ctr" defTabSz="919163" eaLnBrk="0" hangingPunct="0"/>
            <a:r>
              <a:rPr lang="tr-TR" sz="1600" b="1" dirty="0">
                <a:solidFill>
                  <a:srgbClr val="FFFFCC"/>
                </a:solidFill>
                <a:latin typeface="Arial" charset="0"/>
              </a:rPr>
              <a:t>TESİS</a:t>
            </a:r>
            <a:endParaRPr lang="tr-TR" sz="1600" b="1" dirty="0">
              <a:solidFill>
                <a:srgbClr val="FFFFCC"/>
              </a:solidFill>
              <a:latin typeface="Metrostyle Extended" pitchFamily="34" charset="0"/>
            </a:endParaRPr>
          </a:p>
        </p:txBody>
      </p:sp>
      <p:cxnSp>
        <p:nvCxnSpPr>
          <p:cNvPr id="14" name="AutoShape 8"/>
          <p:cNvCxnSpPr>
            <a:cxnSpLocks noChangeShapeType="1"/>
            <a:stCxn id="29" idx="2"/>
            <a:endCxn id="13" idx="0"/>
          </p:cNvCxnSpPr>
          <p:nvPr/>
        </p:nvCxnSpPr>
        <p:spPr bwMode="auto">
          <a:xfrm rot="16200000" flipH="1">
            <a:off x="2466213" y="664393"/>
            <a:ext cx="882650" cy="3084512"/>
          </a:xfrm>
          <a:prstGeom prst="bentConnector3">
            <a:avLst>
              <a:gd name="adj1" fmla="val 51079"/>
            </a:avLst>
          </a:prstGeom>
          <a:noFill/>
          <a:ln w="28575">
            <a:solidFill>
              <a:schemeClr val="tx1"/>
            </a:solidFill>
            <a:miter lim="800000"/>
            <a:headEnd/>
            <a:tailEnd type="triangle" w="med" len="med"/>
          </a:ln>
          <a:effectLst/>
        </p:spPr>
      </p:cxnSp>
      <p:cxnSp>
        <p:nvCxnSpPr>
          <p:cNvPr id="15" name="AutoShape 10"/>
          <p:cNvCxnSpPr>
            <a:cxnSpLocks noChangeShapeType="1"/>
            <a:stCxn id="11" idx="2"/>
            <a:endCxn id="13" idx="0"/>
          </p:cNvCxnSpPr>
          <p:nvPr/>
        </p:nvCxnSpPr>
        <p:spPr bwMode="auto">
          <a:xfrm rot="5400000">
            <a:off x="4472813" y="1742305"/>
            <a:ext cx="882650" cy="928688"/>
          </a:xfrm>
          <a:prstGeom prst="bentConnector3">
            <a:avLst>
              <a:gd name="adj1" fmla="val 51079"/>
            </a:avLst>
          </a:prstGeom>
          <a:noFill/>
          <a:ln w="28575">
            <a:solidFill>
              <a:schemeClr val="tx1"/>
            </a:solidFill>
            <a:miter lim="800000"/>
            <a:headEnd/>
            <a:tailEnd type="triangle" w="med" len="med"/>
          </a:ln>
          <a:effectLst/>
        </p:spPr>
      </p:cxnSp>
      <p:cxnSp>
        <p:nvCxnSpPr>
          <p:cNvPr id="16" name="AutoShape 11"/>
          <p:cNvCxnSpPr>
            <a:cxnSpLocks noChangeShapeType="1"/>
            <a:stCxn id="12" idx="2"/>
            <a:endCxn id="13" idx="0"/>
          </p:cNvCxnSpPr>
          <p:nvPr/>
        </p:nvCxnSpPr>
        <p:spPr bwMode="auto">
          <a:xfrm rot="5400000">
            <a:off x="5476113" y="739005"/>
            <a:ext cx="882650" cy="2935288"/>
          </a:xfrm>
          <a:prstGeom prst="bentConnector3">
            <a:avLst>
              <a:gd name="adj1" fmla="val 51079"/>
            </a:avLst>
          </a:prstGeom>
          <a:noFill/>
          <a:ln w="28575">
            <a:solidFill>
              <a:schemeClr val="tx1"/>
            </a:solidFill>
            <a:miter lim="800000"/>
            <a:headEnd/>
            <a:tailEnd/>
          </a:ln>
          <a:effectLst/>
        </p:spPr>
      </p:cxnSp>
      <p:cxnSp>
        <p:nvCxnSpPr>
          <p:cNvPr id="17" name="AutoShape 12"/>
          <p:cNvCxnSpPr>
            <a:cxnSpLocks noChangeShapeType="1"/>
            <a:stCxn id="13" idx="2"/>
            <a:endCxn id="25" idx="0"/>
          </p:cNvCxnSpPr>
          <p:nvPr/>
        </p:nvCxnSpPr>
        <p:spPr bwMode="auto">
          <a:xfrm rot="5400000">
            <a:off x="4083081" y="3500462"/>
            <a:ext cx="733425" cy="0"/>
          </a:xfrm>
          <a:prstGeom prst="straightConnector1">
            <a:avLst/>
          </a:prstGeom>
          <a:noFill/>
          <a:ln w="28575">
            <a:solidFill>
              <a:schemeClr val="tx1"/>
            </a:solidFill>
            <a:round/>
            <a:headEnd/>
            <a:tailEnd type="triangle" w="med" len="med"/>
          </a:ln>
          <a:effectLst/>
        </p:spPr>
      </p:cxnSp>
      <p:sp>
        <p:nvSpPr>
          <p:cNvPr id="18" name="Text Box 13"/>
          <p:cNvSpPr txBox="1">
            <a:spLocks noChangeArrowheads="1"/>
          </p:cNvSpPr>
          <p:nvPr/>
        </p:nvSpPr>
        <p:spPr bwMode="auto">
          <a:xfrm>
            <a:off x="6788182" y="3949545"/>
            <a:ext cx="2254250" cy="336550"/>
          </a:xfrm>
          <a:prstGeom prst="rect">
            <a:avLst/>
          </a:prstGeom>
          <a:noFill/>
          <a:ln w="9525">
            <a:noFill/>
            <a:miter lim="800000"/>
            <a:headEnd/>
            <a:tailEnd/>
          </a:ln>
          <a:effectLst/>
        </p:spPr>
        <p:txBody>
          <a:bodyPr lIns="0" tIns="0" rIns="0" bIns="0" anchor="ctr"/>
          <a:lstStyle/>
          <a:p>
            <a:pPr algn="l" defTabSz="919163" eaLnBrk="0" hangingPunct="0"/>
            <a:r>
              <a:rPr lang="tr-TR" sz="1200" b="1">
                <a:solidFill>
                  <a:srgbClr val="006600"/>
                </a:solidFill>
                <a:effectLst>
                  <a:outerShdw blurRad="38100" dist="38100" dir="2700000" algn="tl">
                    <a:srgbClr val="C0C0C0"/>
                  </a:outerShdw>
                </a:effectLst>
                <a:latin typeface="Arial" charset="0"/>
              </a:rPr>
              <a:t>KÜKÜRT DİOKSİT / HAVA</a:t>
            </a:r>
          </a:p>
        </p:txBody>
      </p:sp>
      <p:sp>
        <p:nvSpPr>
          <p:cNvPr id="19" name="Text Box 14"/>
          <p:cNvSpPr txBox="1">
            <a:spLocks noChangeArrowheads="1"/>
          </p:cNvSpPr>
          <p:nvPr/>
        </p:nvSpPr>
        <p:spPr bwMode="auto">
          <a:xfrm>
            <a:off x="6788182" y="4400753"/>
            <a:ext cx="1833562" cy="336550"/>
          </a:xfrm>
          <a:prstGeom prst="rect">
            <a:avLst/>
          </a:prstGeom>
          <a:noFill/>
          <a:ln w="9525">
            <a:noFill/>
            <a:miter lim="800000"/>
            <a:headEnd/>
            <a:tailEnd/>
          </a:ln>
          <a:effectLst/>
        </p:spPr>
        <p:txBody>
          <a:bodyPr lIns="0" tIns="0" rIns="0" bIns="0" anchor="ctr"/>
          <a:lstStyle/>
          <a:p>
            <a:pPr algn="l" defTabSz="919163" eaLnBrk="0" hangingPunct="0"/>
            <a:r>
              <a:rPr lang="tr-TR" sz="1200" b="1" dirty="0">
                <a:solidFill>
                  <a:schemeClr val="tx1"/>
                </a:solidFill>
                <a:effectLst>
                  <a:outerShdw blurRad="38100" dist="38100" dir="2700000" algn="tl">
                    <a:srgbClr val="C0C0C0"/>
                  </a:outerShdw>
                </a:effectLst>
                <a:latin typeface="Arial" charset="0"/>
              </a:rPr>
              <a:t>DEMİR SÜFAT</a:t>
            </a:r>
          </a:p>
        </p:txBody>
      </p:sp>
      <p:sp>
        <p:nvSpPr>
          <p:cNvPr id="20" name="Rectangle 17"/>
          <p:cNvSpPr>
            <a:spLocks noChangeArrowheads="1"/>
          </p:cNvSpPr>
          <p:nvPr/>
        </p:nvSpPr>
        <p:spPr bwMode="auto">
          <a:xfrm>
            <a:off x="3497294" y="5697557"/>
            <a:ext cx="1914525" cy="588963"/>
          </a:xfrm>
          <a:prstGeom prst="rect">
            <a:avLst/>
          </a:prstGeom>
          <a:noFill/>
          <a:ln w="38100" cmpd="dbl">
            <a:noFill/>
            <a:miter lim="800000"/>
            <a:headEnd/>
            <a:tailEnd/>
          </a:ln>
          <a:effectLst>
            <a:prstShdw prst="shdw17" dist="17961" dir="2700000">
              <a:schemeClr val="bg1">
                <a:gamma/>
                <a:shade val="60000"/>
                <a:invGamma/>
              </a:schemeClr>
            </a:prstShdw>
          </a:effectLst>
        </p:spPr>
        <p:txBody>
          <a:bodyPr wrap="none" lIns="91938" tIns="45970" rIns="91938" bIns="45970"/>
          <a:lstStyle/>
          <a:p>
            <a:pPr algn="ctr" defTabSz="919163" eaLnBrk="0" hangingPunct="0"/>
            <a:r>
              <a:rPr lang="tr-TR" sz="1400" b="1" dirty="0">
                <a:latin typeface="Arial" charset="0"/>
              </a:rPr>
              <a:t>ATIK HAVUZU</a:t>
            </a:r>
          </a:p>
          <a:p>
            <a:pPr algn="ctr" defTabSz="919163" eaLnBrk="0" hangingPunct="0"/>
            <a:r>
              <a:rPr lang="tr-TR" sz="1400" b="1" dirty="0">
                <a:solidFill>
                  <a:schemeClr val="tx1"/>
                </a:solidFill>
                <a:latin typeface="Arial" charset="0"/>
              </a:rPr>
              <a:t>Siyanür 0.2 mg/lt</a:t>
            </a:r>
            <a:endParaRPr lang="tr-TR" sz="1400" dirty="0">
              <a:latin typeface="Metrostyle Extended" pitchFamily="34" charset="0"/>
            </a:endParaRPr>
          </a:p>
        </p:txBody>
      </p:sp>
      <p:cxnSp>
        <p:nvCxnSpPr>
          <p:cNvPr id="21" name="AutoShape 18"/>
          <p:cNvCxnSpPr>
            <a:cxnSpLocks noChangeShapeType="1"/>
            <a:stCxn id="25" idx="2"/>
            <a:endCxn id="20" idx="0"/>
          </p:cNvCxnSpPr>
          <p:nvPr/>
        </p:nvCxnSpPr>
        <p:spPr bwMode="auto">
          <a:xfrm rot="16200000" flipH="1">
            <a:off x="3775110" y="5018109"/>
            <a:ext cx="1354133" cy="4762"/>
          </a:xfrm>
          <a:prstGeom prst="straightConnector1">
            <a:avLst/>
          </a:prstGeom>
          <a:ln>
            <a:solidFill>
              <a:srgbClr val="0033CC"/>
            </a:solidFill>
            <a:headEnd/>
            <a:tailEnd type="triangle" w="med" len="med"/>
          </a:ln>
        </p:spPr>
        <p:style>
          <a:lnRef idx="2">
            <a:schemeClr val="dk1"/>
          </a:lnRef>
          <a:fillRef idx="0">
            <a:schemeClr val="dk1"/>
          </a:fillRef>
          <a:effectRef idx="1">
            <a:schemeClr val="dk1"/>
          </a:effectRef>
          <a:fontRef idx="minor">
            <a:schemeClr val="tx1"/>
          </a:fontRef>
        </p:style>
      </p:cxnSp>
      <p:cxnSp>
        <p:nvCxnSpPr>
          <p:cNvPr id="22" name="AutoShape 19"/>
          <p:cNvCxnSpPr>
            <a:cxnSpLocks noChangeShapeType="1"/>
            <a:stCxn id="20" idx="1"/>
            <a:endCxn id="10" idx="0"/>
          </p:cNvCxnSpPr>
          <p:nvPr/>
        </p:nvCxnSpPr>
        <p:spPr bwMode="auto">
          <a:xfrm rot="10800000">
            <a:off x="3371882" y="1295425"/>
            <a:ext cx="125412" cy="4696615"/>
          </a:xfrm>
          <a:prstGeom prst="bentConnector4">
            <a:avLst>
              <a:gd name="adj1" fmla="val 759497"/>
              <a:gd name="adj2" fmla="val 104867"/>
            </a:avLst>
          </a:prstGeom>
          <a:ln>
            <a:solidFill>
              <a:srgbClr val="0033CC"/>
            </a:solidFill>
            <a:headEnd/>
            <a:tailEnd type="triangle" w="med" len="med"/>
          </a:ln>
        </p:spPr>
        <p:style>
          <a:lnRef idx="2">
            <a:schemeClr val="dk1"/>
          </a:lnRef>
          <a:fillRef idx="0">
            <a:schemeClr val="dk1"/>
          </a:fillRef>
          <a:effectRef idx="1">
            <a:schemeClr val="dk1"/>
          </a:effectRef>
          <a:fontRef idx="minor">
            <a:schemeClr val="tx1"/>
          </a:fontRef>
        </p:style>
      </p:cxnSp>
      <p:sp>
        <p:nvSpPr>
          <p:cNvPr id="23" name="Text Box 20"/>
          <p:cNvSpPr txBox="1">
            <a:spLocks noChangeArrowheads="1"/>
          </p:cNvSpPr>
          <p:nvPr/>
        </p:nvSpPr>
        <p:spPr bwMode="auto">
          <a:xfrm>
            <a:off x="895382" y="5805512"/>
            <a:ext cx="715962" cy="295275"/>
          </a:xfrm>
          <a:prstGeom prst="rect">
            <a:avLst/>
          </a:prstGeom>
          <a:solidFill>
            <a:srgbClr val="0033CC"/>
          </a:solidFill>
          <a:ln w="9525">
            <a:solidFill>
              <a:srgbClr val="0033CC"/>
            </a:solidFill>
            <a:miter lim="800000"/>
            <a:headEnd/>
            <a:tailEnd/>
          </a:ln>
          <a:effectLst/>
        </p:spPr>
        <p:txBody>
          <a:bodyPr lIns="0" tIns="0" rIns="0" bIns="0" anchor="ctr" anchorCtr="1"/>
          <a:lstStyle/>
          <a:p>
            <a:pPr defTabSz="919163" eaLnBrk="0" hangingPunct="0"/>
            <a:r>
              <a:rPr lang="tr-TR" sz="1200" b="1" dirty="0">
                <a:solidFill>
                  <a:schemeClr val="bg1"/>
                </a:solidFill>
                <a:effectLst>
                  <a:outerShdw blurRad="38100" dist="38100" dir="2700000" algn="tl">
                    <a:srgbClr val="000000"/>
                  </a:outerShdw>
                </a:effectLst>
                <a:latin typeface="Arial" charset="0"/>
              </a:rPr>
              <a:t>SU</a:t>
            </a:r>
          </a:p>
        </p:txBody>
      </p:sp>
      <p:sp>
        <p:nvSpPr>
          <p:cNvPr id="24" name="Text Box 21"/>
          <p:cNvSpPr txBox="1">
            <a:spLocks noChangeArrowheads="1"/>
          </p:cNvSpPr>
          <p:nvPr/>
        </p:nvSpPr>
        <p:spPr bwMode="auto">
          <a:xfrm flipV="1">
            <a:off x="90519" y="3203599"/>
            <a:ext cx="295275" cy="544513"/>
          </a:xfrm>
          <a:prstGeom prst="rect">
            <a:avLst/>
          </a:prstGeom>
          <a:solidFill>
            <a:srgbClr val="0033CC"/>
          </a:solidFill>
          <a:ln w="9525">
            <a:solidFill>
              <a:srgbClr val="0033CC"/>
            </a:solidFill>
            <a:miter lim="800000"/>
            <a:headEnd/>
            <a:tailEnd/>
          </a:ln>
          <a:effectLst/>
        </p:spPr>
        <p:txBody>
          <a:bodyPr vert="eaVert" lIns="0" tIns="0" rIns="0" bIns="0" anchor="ctr" anchorCtr="1"/>
          <a:lstStyle/>
          <a:p>
            <a:pPr defTabSz="919163" eaLnBrk="0" hangingPunct="0"/>
            <a:r>
              <a:rPr lang="tr-TR" sz="1200" b="1">
                <a:solidFill>
                  <a:schemeClr val="bg1"/>
                </a:solidFill>
                <a:effectLst>
                  <a:outerShdw blurRad="38100" dist="38100" dir="2700000" algn="tl">
                    <a:srgbClr val="000000"/>
                  </a:outerShdw>
                </a:effectLst>
                <a:latin typeface="Arial" charset="0"/>
              </a:rPr>
              <a:t>SU</a:t>
            </a:r>
          </a:p>
        </p:txBody>
      </p:sp>
      <p:sp>
        <p:nvSpPr>
          <p:cNvPr id="25" name="Rectangle 23"/>
          <p:cNvSpPr>
            <a:spLocks noChangeAspect="1" noChangeArrowheads="1"/>
          </p:cNvSpPr>
          <p:nvPr/>
        </p:nvSpPr>
        <p:spPr bwMode="auto">
          <a:xfrm>
            <a:off x="2943257" y="3886224"/>
            <a:ext cx="3013075" cy="457200"/>
          </a:xfrm>
          <a:prstGeom prst="rect">
            <a:avLst/>
          </a:prstGeom>
          <a:solidFill>
            <a:srgbClr val="E5FFE5"/>
          </a:solidFill>
          <a:ln w="38100" cmpd="dbl">
            <a:solidFill>
              <a:srgbClr val="006600"/>
            </a:solidFill>
            <a:miter lim="800000"/>
            <a:headEnd/>
            <a:tailEnd/>
          </a:ln>
          <a:effectLst>
            <a:prstShdw prst="shdw17" dist="17961" dir="2700000">
              <a:srgbClr val="006600">
                <a:gamma/>
                <a:shade val="60000"/>
                <a:invGamma/>
              </a:srgbClr>
            </a:prstShdw>
          </a:effectLst>
        </p:spPr>
        <p:txBody>
          <a:bodyPr wrap="none" lIns="91938" tIns="45970" rIns="91938" bIns="45970" anchor="ctr"/>
          <a:lstStyle/>
          <a:p>
            <a:pPr algn="ctr" defTabSz="919163" eaLnBrk="0" hangingPunct="0"/>
            <a:r>
              <a:rPr lang="tr-TR" sz="1400" b="1" dirty="0">
                <a:solidFill>
                  <a:srgbClr val="006600"/>
                </a:solidFill>
                <a:latin typeface="Arial" charset="0"/>
              </a:rPr>
              <a:t>INCO / SİYANÜR BOZUNDURMA</a:t>
            </a:r>
            <a:endParaRPr lang="tr-TR" sz="1400" b="1" dirty="0">
              <a:solidFill>
                <a:srgbClr val="006600"/>
              </a:solidFill>
              <a:latin typeface="Metrostyle Extended" pitchFamily="34" charset="0"/>
            </a:endParaRPr>
          </a:p>
        </p:txBody>
      </p:sp>
      <p:sp>
        <p:nvSpPr>
          <p:cNvPr id="26" name="Text Box 26"/>
          <p:cNvSpPr txBox="1">
            <a:spLocks noChangeArrowheads="1"/>
          </p:cNvSpPr>
          <p:nvPr/>
        </p:nvSpPr>
        <p:spPr bwMode="auto">
          <a:xfrm>
            <a:off x="1452594" y="4149570"/>
            <a:ext cx="739775" cy="315913"/>
          </a:xfrm>
          <a:prstGeom prst="rect">
            <a:avLst/>
          </a:prstGeom>
          <a:noFill/>
          <a:ln w="9525">
            <a:noFill/>
            <a:miter lim="800000"/>
            <a:headEnd/>
            <a:tailEnd/>
          </a:ln>
          <a:effectLst/>
        </p:spPr>
        <p:txBody>
          <a:bodyPr lIns="0" tIns="0" rIns="0" bIns="0" anchor="ctr"/>
          <a:lstStyle/>
          <a:p>
            <a:pPr algn="r" defTabSz="919163" eaLnBrk="0" hangingPunct="0"/>
            <a:r>
              <a:rPr lang="tr-TR" sz="1200" b="1" dirty="0">
                <a:solidFill>
                  <a:schemeClr val="tx1"/>
                </a:solidFill>
                <a:effectLst>
                  <a:outerShdw blurRad="38100" dist="38100" dir="2700000" algn="tl">
                    <a:srgbClr val="C0C0C0"/>
                  </a:outerShdw>
                </a:effectLst>
                <a:latin typeface="Arial" charset="0"/>
              </a:rPr>
              <a:t>KİREÇ</a:t>
            </a:r>
            <a:endParaRPr lang="tr-TR" sz="1000" b="1" dirty="0">
              <a:solidFill>
                <a:schemeClr val="tx1"/>
              </a:solidFill>
              <a:effectLst>
                <a:outerShdw blurRad="38100" dist="38100" dir="2700000" algn="tl">
                  <a:srgbClr val="C0C0C0"/>
                </a:outerShdw>
              </a:effectLst>
              <a:latin typeface="Arial" charset="0"/>
            </a:endParaRPr>
          </a:p>
        </p:txBody>
      </p:sp>
      <p:sp>
        <p:nvSpPr>
          <p:cNvPr id="27" name="Line 28"/>
          <p:cNvSpPr>
            <a:spLocks noChangeAspect="1" noChangeShapeType="1"/>
          </p:cNvSpPr>
          <p:nvPr/>
        </p:nvSpPr>
        <p:spPr bwMode="auto">
          <a:xfrm>
            <a:off x="3433794" y="6475437"/>
            <a:ext cx="1979613" cy="0"/>
          </a:xfrm>
          <a:prstGeom prst="line">
            <a:avLst/>
          </a:prstGeom>
          <a:noFill/>
          <a:ln w="107950" cmpd="thickThin">
            <a:solidFill>
              <a:srgbClr val="006600"/>
            </a:solidFill>
            <a:round/>
            <a:headEnd type="none" w="sm" len="sm"/>
            <a:tailEnd type="none" w="sm" len="sm"/>
          </a:ln>
          <a:effectLst/>
        </p:spPr>
        <p:txBody>
          <a:bodyPr wrap="none" anchor="ctr"/>
          <a:lstStyle/>
          <a:p>
            <a:endParaRPr lang="tr-TR"/>
          </a:p>
        </p:txBody>
      </p:sp>
      <p:sp>
        <p:nvSpPr>
          <p:cNvPr id="28" name="Text Box 30"/>
          <p:cNvSpPr txBox="1">
            <a:spLocks noChangeArrowheads="1"/>
          </p:cNvSpPr>
          <p:nvPr/>
        </p:nvSpPr>
        <p:spPr bwMode="auto">
          <a:xfrm>
            <a:off x="2836894" y="6519887"/>
            <a:ext cx="3238500" cy="338137"/>
          </a:xfrm>
          <a:prstGeom prst="rect">
            <a:avLst/>
          </a:prstGeom>
          <a:noFill/>
          <a:ln w="9525">
            <a:noFill/>
            <a:miter lim="800000"/>
            <a:headEnd/>
            <a:tailEnd/>
          </a:ln>
          <a:effectLst/>
        </p:spPr>
        <p:txBody>
          <a:bodyPr lIns="91938" tIns="45970" rIns="91938" bIns="45970"/>
          <a:lstStyle/>
          <a:p>
            <a:pPr defTabSz="919163" eaLnBrk="0" hangingPunct="0"/>
            <a:r>
              <a:rPr lang="tr-TR" sz="1600" b="1">
                <a:solidFill>
                  <a:srgbClr val="008000"/>
                </a:solidFill>
                <a:effectLst>
                  <a:outerShdw blurRad="38100" dist="38100" dir="2700000" algn="tl">
                    <a:srgbClr val="C0C0C0"/>
                  </a:outerShdw>
                </a:effectLst>
                <a:latin typeface="Arial" charset="0"/>
              </a:rPr>
              <a:t>ÇEVREYE “SIFIR” BOŞALTIM</a:t>
            </a:r>
            <a:endParaRPr lang="tr-TR" sz="1600" b="1">
              <a:solidFill>
                <a:schemeClr val="tx1"/>
              </a:solidFill>
              <a:effectLst>
                <a:outerShdw blurRad="38100" dist="38100" dir="2700000" algn="tl">
                  <a:srgbClr val="C0C0C0"/>
                </a:outerShdw>
              </a:effectLst>
              <a:latin typeface="Arial" charset="0"/>
            </a:endParaRPr>
          </a:p>
        </p:txBody>
      </p:sp>
      <p:sp>
        <p:nvSpPr>
          <p:cNvPr id="29" name="Text Box 35"/>
          <p:cNvSpPr txBox="1">
            <a:spLocks noChangeArrowheads="1"/>
          </p:cNvSpPr>
          <p:nvPr/>
        </p:nvSpPr>
        <p:spPr bwMode="auto">
          <a:xfrm>
            <a:off x="766794" y="1295424"/>
            <a:ext cx="1196975" cy="469900"/>
          </a:xfrm>
          <a:prstGeom prst="rect">
            <a:avLst/>
          </a:prstGeom>
          <a:solidFill>
            <a:schemeClr val="bg1"/>
          </a:solidFill>
          <a:ln w="9525">
            <a:solidFill>
              <a:schemeClr val="tx1"/>
            </a:solidFill>
            <a:miter lim="800000"/>
            <a:headEnd/>
            <a:tailEnd/>
          </a:ln>
          <a:effectLst/>
        </p:spPr>
        <p:txBody>
          <a:bodyPr lIns="91938" tIns="45970" rIns="91938" bIns="45970" anchor="ctr" anchorCtr="1"/>
          <a:lstStyle/>
          <a:p>
            <a:pPr defTabSz="919163" eaLnBrk="0" hangingPunct="0">
              <a:lnSpc>
                <a:spcPct val="150000"/>
              </a:lnSpc>
            </a:pPr>
            <a:r>
              <a:rPr lang="tr-TR" sz="1400" b="1" dirty="0">
                <a:solidFill>
                  <a:schemeClr val="tx1"/>
                </a:solidFill>
                <a:effectLst>
                  <a:outerShdw blurRad="38100" dist="38100" dir="2700000" algn="tl">
                    <a:srgbClr val="C0C0C0"/>
                  </a:outerShdw>
                </a:effectLst>
                <a:latin typeface="Arial" charset="0"/>
              </a:rPr>
              <a:t>CEVHER</a:t>
            </a:r>
          </a:p>
        </p:txBody>
      </p:sp>
      <p:sp>
        <p:nvSpPr>
          <p:cNvPr id="30" name="Text Box 37"/>
          <p:cNvSpPr txBox="1">
            <a:spLocks noChangeArrowheads="1"/>
          </p:cNvSpPr>
          <p:nvPr/>
        </p:nvSpPr>
        <p:spPr bwMode="auto">
          <a:xfrm>
            <a:off x="4424394" y="3276624"/>
            <a:ext cx="739775" cy="315913"/>
          </a:xfrm>
          <a:prstGeom prst="rect">
            <a:avLst/>
          </a:prstGeom>
          <a:noFill/>
          <a:ln w="9525">
            <a:noFill/>
            <a:miter lim="800000"/>
            <a:headEnd/>
            <a:tailEnd/>
          </a:ln>
          <a:effectLst/>
        </p:spPr>
        <p:txBody>
          <a:bodyPr lIns="91938" tIns="45970" rIns="91938" bIns="45970"/>
          <a:lstStyle/>
          <a:p>
            <a:pPr algn="l" defTabSz="919163" eaLnBrk="0" hangingPunct="0"/>
            <a:r>
              <a:rPr lang="tr-TR" sz="1200" b="1">
                <a:solidFill>
                  <a:schemeClr val="tx1"/>
                </a:solidFill>
                <a:latin typeface="Arial" charset="0"/>
              </a:rPr>
              <a:t>ATIK</a:t>
            </a:r>
          </a:p>
        </p:txBody>
      </p:sp>
      <p:sp>
        <p:nvSpPr>
          <p:cNvPr id="31" name="AutoShape 40"/>
          <p:cNvSpPr>
            <a:spLocks noChangeAspect="1" noChangeArrowheads="1"/>
          </p:cNvSpPr>
          <p:nvPr/>
        </p:nvSpPr>
        <p:spPr bwMode="auto">
          <a:xfrm rot="10806915">
            <a:off x="2825782" y="2743224"/>
            <a:ext cx="869950" cy="246063"/>
          </a:xfrm>
          <a:custGeom>
            <a:avLst/>
            <a:gdLst>
              <a:gd name="G0" fmla="+- 12965 0 0"/>
              <a:gd name="G1" fmla="+- 5417 0 0"/>
              <a:gd name="G2" fmla="+- 21600 0 5417"/>
              <a:gd name="G3" fmla="+- 10800 0 5417"/>
              <a:gd name="G4" fmla="+- 21600 0 12965"/>
              <a:gd name="G5" fmla="*/ G4 G3 10800"/>
              <a:gd name="G6" fmla="+- 21600 0 G5"/>
              <a:gd name="T0" fmla="*/ 12965 w 21600"/>
              <a:gd name="T1" fmla="*/ 0 h 21600"/>
              <a:gd name="T2" fmla="*/ 0 w 21600"/>
              <a:gd name="T3" fmla="*/ 10800 h 21600"/>
              <a:gd name="T4" fmla="*/ 1296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965" y="0"/>
                </a:moveTo>
                <a:lnTo>
                  <a:pt x="12965" y="5417"/>
                </a:lnTo>
                <a:lnTo>
                  <a:pt x="3375" y="5417"/>
                </a:lnTo>
                <a:lnTo>
                  <a:pt x="3375" y="16183"/>
                </a:lnTo>
                <a:lnTo>
                  <a:pt x="12965" y="16183"/>
                </a:lnTo>
                <a:lnTo>
                  <a:pt x="12965" y="21600"/>
                </a:lnTo>
                <a:lnTo>
                  <a:pt x="21600" y="10800"/>
                </a:lnTo>
                <a:close/>
              </a:path>
              <a:path w="21600" h="21600">
                <a:moveTo>
                  <a:pt x="1350" y="5417"/>
                </a:moveTo>
                <a:lnTo>
                  <a:pt x="1350" y="16183"/>
                </a:lnTo>
                <a:lnTo>
                  <a:pt x="2700" y="16183"/>
                </a:lnTo>
                <a:lnTo>
                  <a:pt x="2700" y="5417"/>
                </a:lnTo>
                <a:close/>
              </a:path>
              <a:path w="21600" h="21600">
                <a:moveTo>
                  <a:pt x="0" y="5417"/>
                </a:moveTo>
                <a:lnTo>
                  <a:pt x="0" y="16183"/>
                </a:lnTo>
                <a:lnTo>
                  <a:pt x="675" y="16183"/>
                </a:lnTo>
                <a:lnTo>
                  <a:pt x="675" y="5417"/>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28575">
            <a:solidFill>
              <a:srgbClr val="CC6600"/>
            </a:solidFill>
            <a:miter lim="800000"/>
            <a:headEnd/>
            <a:tailEnd/>
          </a:ln>
          <a:effectLst/>
        </p:spPr>
        <p:txBody>
          <a:bodyPr wrap="none" anchor="ctr"/>
          <a:lstStyle/>
          <a:p>
            <a:endParaRPr lang="tr-TR"/>
          </a:p>
        </p:txBody>
      </p:sp>
      <p:sp>
        <p:nvSpPr>
          <p:cNvPr id="32" name="Text Box 39"/>
          <p:cNvSpPr txBox="1">
            <a:spLocks noChangeAspect="1" noChangeArrowheads="1"/>
          </p:cNvSpPr>
          <p:nvPr/>
        </p:nvSpPr>
        <p:spPr bwMode="auto">
          <a:xfrm>
            <a:off x="1142976" y="3214686"/>
            <a:ext cx="1000132" cy="45243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28575">
            <a:noFill/>
            <a:miter lim="800000"/>
            <a:headEnd/>
            <a:tailEnd/>
          </a:ln>
          <a:effectLst>
            <a:prstShdw prst="shdw17" dist="17961" dir="2700000">
              <a:srgbClr val="E6DCAC">
                <a:gamma/>
                <a:shade val="60000"/>
                <a:invGamma/>
              </a:srgbClr>
            </a:prstShdw>
          </a:effectLst>
        </p:spPr>
        <p:txBody>
          <a:bodyPr wrap="square" anchor="ctr" anchorCtr="1">
            <a:spAutoFit/>
          </a:bodyPr>
          <a:lstStyle/>
          <a:p>
            <a:pPr eaLnBrk="0" hangingPunct="0">
              <a:lnSpc>
                <a:spcPct val="130000"/>
              </a:lnSpc>
              <a:spcBef>
                <a:spcPct val="50000"/>
              </a:spcBef>
            </a:pPr>
            <a:r>
              <a:rPr lang="tr-TR" b="1" dirty="0">
                <a:solidFill>
                  <a:schemeClr val="tx1"/>
                </a:solidFill>
                <a:effectLst>
                  <a:outerShdw blurRad="38100" dist="38100" dir="2700000" algn="tl">
                    <a:srgbClr val="FFFFFF"/>
                  </a:outerShdw>
                </a:effectLst>
                <a:latin typeface="Arial" charset="0"/>
              </a:rPr>
              <a:t>ALTIN</a:t>
            </a:r>
            <a:endParaRPr lang="en-AU" b="1" dirty="0">
              <a:solidFill>
                <a:schemeClr val="tx1"/>
              </a:solidFill>
              <a:effectLst>
                <a:outerShdw blurRad="38100" dist="38100" dir="2700000" algn="tl">
                  <a:srgbClr val="FFFFFF"/>
                </a:outerShdw>
              </a:effectLst>
              <a:latin typeface="Metrostyle" pitchFamily="34" charset="0"/>
            </a:endParaRPr>
          </a:p>
        </p:txBody>
      </p:sp>
      <p:pic>
        <p:nvPicPr>
          <p:cNvPr id="33" name="Picture 41" descr="q09"/>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71604" y="2428868"/>
            <a:ext cx="1341491" cy="1104900"/>
          </a:xfrm>
          <a:prstGeom prst="rect">
            <a:avLst/>
          </a:prstGeom>
          <a:noFill/>
        </p:spPr>
      </p:pic>
      <p:cxnSp>
        <p:nvCxnSpPr>
          <p:cNvPr id="34" name="AutoShape 43"/>
          <p:cNvCxnSpPr>
            <a:cxnSpLocks noChangeShapeType="1"/>
            <a:stCxn id="18" idx="1"/>
            <a:endCxn id="25" idx="3"/>
          </p:cNvCxnSpPr>
          <p:nvPr/>
        </p:nvCxnSpPr>
        <p:spPr bwMode="auto">
          <a:xfrm rot="10800000">
            <a:off x="5956332" y="4114824"/>
            <a:ext cx="831850" cy="2996"/>
          </a:xfrm>
          <a:prstGeom prst="straightConnector1">
            <a:avLst/>
          </a:prstGeom>
          <a:noFill/>
          <a:ln w="28575">
            <a:solidFill>
              <a:srgbClr val="006600"/>
            </a:solidFill>
            <a:round/>
            <a:headEnd/>
            <a:tailEnd type="triangle" w="med" len="med"/>
          </a:ln>
          <a:effectLst/>
        </p:spPr>
      </p:cxnSp>
      <p:sp>
        <p:nvSpPr>
          <p:cNvPr id="35" name="Rectangle 45"/>
          <p:cNvSpPr>
            <a:spLocks noChangeAspect="1" noChangeArrowheads="1"/>
          </p:cNvSpPr>
          <p:nvPr/>
        </p:nvSpPr>
        <p:spPr bwMode="auto">
          <a:xfrm>
            <a:off x="2949607" y="4329137"/>
            <a:ext cx="3013075" cy="471487"/>
          </a:xfrm>
          <a:prstGeom prst="rect">
            <a:avLst/>
          </a:prstGeom>
          <a:solidFill>
            <a:srgbClr val="F4F4F4"/>
          </a:solidFill>
          <a:ln w="38100" cmpd="dbl">
            <a:solidFill>
              <a:srgbClr val="006600"/>
            </a:solidFill>
            <a:miter lim="800000"/>
            <a:headEnd/>
            <a:tailEnd/>
          </a:ln>
          <a:effectLst>
            <a:prstShdw prst="shdw17" dist="17961" dir="2700000">
              <a:srgbClr val="006600">
                <a:gamma/>
                <a:shade val="60000"/>
                <a:invGamma/>
              </a:srgbClr>
            </a:prstShdw>
          </a:effectLst>
        </p:spPr>
        <p:txBody>
          <a:bodyPr wrap="none" lIns="91938" tIns="45970" rIns="91938" bIns="45970" anchor="ctr"/>
          <a:lstStyle/>
          <a:p>
            <a:pPr algn="ctr" defTabSz="919163" eaLnBrk="0" hangingPunct="0"/>
            <a:r>
              <a:rPr lang="tr-TR" sz="1400" b="1" dirty="0">
                <a:solidFill>
                  <a:schemeClr val="tx2"/>
                </a:solidFill>
                <a:latin typeface="Arial" charset="0"/>
              </a:rPr>
              <a:t>AĞIR METAL DURAYLAMA</a:t>
            </a:r>
            <a:endParaRPr lang="tr-TR" sz="1400" b="1" dirty="0">
              <a:solidFill>
                <a:srgbClr val="006600"/>
              </a:solidFill>
              <a:latin typeface="Metrostyle Extended" pitchFamily="34" charset="0"/>
            </a:endParaRPr>
          </a:p>
        </p:txBody>
      </p:sp>
      <p:cxnSp>
        <p:nvCxnSpPr>
          <p:cNvPr id="36" name="AutoShape 47"/>
          <p:cNvCxnSpPr>
            <a:cxnSpLocks noChangeShapeType="1"/>
            <a:stCxn id="19" idx="1"/>
            <a:endCxn id="35" idx="3"/>
          </p:cNvCxnSpPr>
          <p:nvPr/>
        </p:nvCxnSpPr>
        <p:spPr bwMode="auto">
          <a:xfrm rot="10800000">
            <a:off x="5962682" y="4564882"/>
            <a:ext cx="825500" cy="4147"/>
          </a:xfrm>
          <a:prstGeom prst="straightConnector1">
            <a:avLst/>
          </a:prstGeom>
          <a:noFill/>
          <a:ln w="28575">
            <a:solidFill>
              <a:schemeClr val="tx1"/>
            </a:solidFill>
            <a:round/>
            <a:headEnd/>
            <a:tailEnd type="triangle" w="med" len="med"/>
          </a:ln>
          <a:effectLst/>
        </p:spPr>
      </p:cxnSp>
      <p:cxnSp>
        <p:nvCxnSpPr>
          <p:cNvPr id="37" name="AutoShape 48"/>
          <p:cNvCxnSpPr>
            <a:cxnSpLocks noChangeShapeType="1"/>
            <a:stCxn id="26" idx="3"/>
            <a:endCxn id="8" idx="1"/>
          </p:cNvCxnSpPr>
          <p:nvPr/>
        </p:nvCxnSpPr>
        <p:spPr bwMode="auto">
          <a:xfrm flipV="1">
            <a:off x="2192369" y="4305324"/>
            <a:ext cx="784225" cy="2203"/>
          </a:xfrm>
          <a:prstGeom prst="straightConnector1">
            <a:avLst/>
          </a:prstGeom>
          <a:noFill/>
          <a:ln w="28575">
            <a:solidFill>
              <a:srgbClr val="006600"/>
            </a:solidFill>
            <a:round/>
            <a:headEnd/>
            <a:tailEnd type="triangle" w="med" len="med"/>
          </a:ln>
          <a:effectLst/>
        </p:spPr>
      </p:cxnSp>
      <p:cxnSp>
        <p:nvCxnSpPr>
          <p:cNvPr id="38" name="AutoShape 54"/>
          <p:cNvCxnSpPr>
            <a:cxnSpLocks noChangeShapeType="1"/>
            <a:stCxn id="10" idx="2"/>
            <a:endCxn id="13" idx="0"/>
          </p:cNvCxnSpPr>
          <p:nvPr/>
        </p:nvCxnSpPr>
        <p:spPr bwMode="auto">
          <a:xfrm rot="16200000" flipH="1">
            <a:off x="3469513" y="1667693"/>
            <a:ext cx="882650" cy="1077912"/>
          </a:xfrm>
          <a:prstGeom prst="bentConnector3">
            <a:avLst>
              <a:gd name="adj1" fmla="val 51079"/>
            </a:avLst>
          </a:prstGeom>
          <a:ln>
            <a:solidFill>
              <a:srgbClr val="0033CC"/>
            </a:solidFill>
            <a:headEnd/>
            <a:tailEnd type="triangle" w="med" len="med"/>
          </a:ln>
        </p:spPr>
        <p:style>
          <a:lnRef idx="2">
            <a:schemeClr val="dk1"/>
          </a:lnRef>
          <a:fillRef idx="0">
            <a:schemeClr val="dk1"/>
          </a:fillRef>
          <a:effectRef idx="1">
            <a:schemeClr val="dk1"/>
          </a:effectRef>
          <a:fontRef idx="minor">
            <a:schemeClr val="tx1"/>
          </a:fontRef>
        </p:style>
      </p:cxnSp>
      <p:sp>
        <p:nvSpPr>
          <p:cNvPr id="39" name="Text Box 62"/>
          <p:cNvSpPr txBox="1">
            <a:spLocks noChangeArrowheads="1"/>
          </p:cNvSpPr>
          <p:nvPr/>
        </p:nvSpPr>
        <p:spPr bwMode="auto">
          <a:xfrm>
            <a:off x="5486400" y="4922154"/>
            <a:ext cx="3657600" cy="1507241"/>
          </a:xfrm>
          <a:prstGeom prst="rect">
            <a:avLst/>
          </a:prstGeom>
          <a:solidFill>
            <a:schemeClr val="bg1">
              <a:alpha val="50000"/>
            </a:schemeClr>
          </a:solidFill>
          <a:ln w="9525">
            <a:solidFill>
              <a:srgbClr val="996600"/>
            </a:solidFill>
            <a:miter lim="800000"/>
            <a:headEnd/>
            <a:tailEnd/>
          </a:ln>
        </p:spPr>
        <p:txBody>
          <a:bodyPr lIns="108000" tIns="108000" rIns="108000" bIns="108000" anchor="ctr"/>
          <a:lstStyle/>
          <a:p>
            <a:pPr marL="101600" indent="-101600" defTabSz="919163" eaLnBrk="0" hangingPunct="0">
              <a:lnSpc>
                <a:spcPct val="110000"/>
              </a:lnSpc>
            </a:pPr>
            <a:r>
              <a:rPr lang="tr-TR" sz="1200" b="1" i="1" u="sng" dirty="0">
                <a:latin typeface="Arial" charset="0"/>
              </a:rPr>
              <a:t>Bozundurma sonucu oluşan ürünler</a:t>
            </a:r>
          </a:p>
          <a:p>
            <a:pPr marL="101600" indent="-101600" algn="l" defTabSz="919163" eaLnBrk="0" hangingPunct="0">
              <a:lnSpc>
                <a:spcPct val="110000"/>
              </a:lnSpc>
              <a:buFontTx/>
              <a:buChar char="•"/>
            </a:pPr>
            <a:r>
              <a:rPr lang="tr-TR" sz="1200" b="1" i="1" dirty="0">
                <a:solidFill>
                  <a:schemeClr val="tx1"/>
                </a:solidFill>
                <a:latin typeface="Arial" charset="0"/>
              </a:rPr>
              <a:t>Siyanat </a:t>
            </a:r>
            <a:r>
              <a:rPr lang="tr-TR" sz="1200" i="1" dirty="0">
                <a:solidFill>
                  <a:schemeClr val="tx1"/>
                </a:solidFill>
                <a:latin typeface="Arial" charset="0"/>
              </a:rPr>
              <a:t>(Siyanürden 3500 defa daha az zehirli/ Deşarj yönetmeliklerinde kısıtlama yok)</a:t>
            </a:r>
          </a:p>
          <a:p>
            <a:pPr marL="101600" indent="-101600" algn="l" defTabSz="919163" eaLnBrk="0" hangingPunct="0">
              <a:lnSpc>
                <a:spcPct val="110000"/>
              </a:lnSpc>
              <a:buFontTx/>
              <a:buChar char="•"/>
            </a:pPr>
            <a:r>
              <a:rPr lang="tr-TR" sz="1200" b="1" i="1" dirty="0">
                <a:solidFill>
                  <a:schemeClr val="tx1"/>
                </a:solidFill>
                <a:latin typeface="Arial" charset="0"/>
              </a:rPr>
              <a:t>Amonyum </a:t>
            </a:r>
            <a:r>
              <a:rPr lang="tr-TR" sz="1200" i="1" dirty="0">
                <a:solidFill>
                  <a:schemeClr val="tx1"/>
                </a:solidFill>
                <a:latin typeface="Arial" charset="0"/>
              </a:rPr>
              <a:t>(Gübre/havaya)</a:t>
            </a:r>
          </a:p>
          <a:p>
            <a:pPr marL="101600" indent="-101600" algn="l" defTabSz="919163" eaLnBrk="0" hangingPunct="0">
              <a:lnSpc>
                <a:spcPct val="110000"/>
              </a:lnSpc>
              <a:buFontTx/>
              <a:buChar char="•"/>
            </a:pPr>
            <a:r>
              <a:rPr lang="tr-TR" sz="1200" b="1" i="1" dirty="0">
                <a:solidFill>
                  <a:schemeClr val="tx1"/>
                </a:solidFill>
                <a:latin typeface="Arial" charset="0"/>
              </a:rPr>
              <a:t>Jips </a:t>
            </a:r>
            <a:r>
              <a:rPr lang="tr-TR" sz="1200" i="1" dirty="0">
                <a:solidFill>
                  <a:schemeClr val="tx1"/>
                </a:solidFill>
                <a:latin typeface="Arial" charset="0"/>
              </a:rPr>
              <a:t>(Alçı taşı)</a:t>
            </a:r>
          </a:p>
          <a:p>
            <a:pPr marL="101600" indent="-101600" algn="l" defTabSz="919163" eaLnBrk="0" hangingPunct="0">
              <a:lnSpc>
                <a:spcPct val="110000"/>
              </a:lnSpc>
              <a:buFontTx/>
              <a:buChar char="•"/>
            </a:pPr>
            <a:r>
              <a:rPr lang="tr-TR" sz="1200" b="1" i="1" dirty="0">
                <a:solidFill>
                  <a:schemeClr val="tx1"/>
                </a:solidFill>
                <a:latin typeface="Arial" charset="0"/>
              </a:rPr>
              <a:t>Ağır Metal</a:t>
            </a:r>
            <a:r>
              <a:rPr lang="tr-TR" sz="1200" i="1" dirty="0">
                <a:solidFill>
                  <a:schemeClr val="tx1"/>
                </a:solidFill>
                <a:latin typeface="Arial" charset="0"/>
              </a:rPr>
              <a:t>(Suda çözünmez-Zararsız -Katı halde)</a:t>
            </a:r>
          </a:p>
          <a:p>
            <a:pPr marL="101600" indent="-101600" algn="l" defTabSz="919163" eaLnBrk="0" hangingPunct="0">
              <a:lnSpc>
                <a:spcPct val="110000"/>
              </a:lnSpc>
              <a:buFontTx/>
              <a:buChar char="•"/>
            </a:pPr>
            <a:r>
              <a:rPr lang="tr-TR" sz="1200" b="1" i="1" dirty="0">
                <a:solidFill>
                  <a:schemeClr val="tx1"/>
                </a:solidFill>
                <a:latin typeface="Arial" charset="0"/>
              </a:rPr>
              <a:t>Siyanür (</a:t>
            </a:r>
            <a:r>
              <a:rPr lang="tr-TR" sz="1200" i="1" dirty="0">
                <a:solidFill>
                  <a:schemeClr val="tx1"/>
                </a:solidFill>
                <a:latin typeface="Arial" charset="0"/>
              </a:rPr>
              <a:t>&lt;0.2 mg/lt)</a:t>
            </a:r>
          </a:p>
        </p:txBody>
      </p:sp>
      <p:cxnSp>
        <p:nvCxnSpPr>
          <p:cNvPr id="40" name="AutoShape 66"/>
          <p:cNvCxnSpPr>
            <a:cxnSpLocks noChangeShapeType="1"/>
            <a:stCxn id="24" idx="0"/>
          </p:cNvCxnSpPr>
          <p:nvPr/>
        </p:nvCxnSpPr>
        <p:spPr bwMode="auto">
          <a:xfrm rot="16200000" flipH="1">
            <a:off x="-857218" y="4845074"/>
            <a:ext cx="2200275" cy="9525"/>
          </a:xfrm>
          <a:prstGeom prst="bentConnector3">
            <a:avLst>
              <a:gd name="adj1" fmla="val 49926"/>
            </a:avLst>
          </a:prstGeom>
          <a:noFill/>
          <a:ln w="9525">
            <a:noFill/>
            <a:miter lim="800000"/>
            <a:headEnd/>
            <a:tailEnd type="triangle" w="med" len="med"/>
          </a:ln>
          <a:effectLst/>
        </p:spPr>
      </p:cxnSp>
      <p:cxnSp>
        <p:nvCxnSpPr>
          <p:cNvPr id="41" name="AutoShape 67"/>
          <p:cNvCxnSpPr>
            <a:cxnSpLocks noChangeShapeType="1"/>
            <a:endCxn id="24" idx="0"/>
          </p:cNvCxnSpPr>
          <p:nvPr/>
        </p:nvCxnSpPr>
        <p:spPr bwMode="auto">
          <a:xfrm rot="16200000" flipV="1">
            <a:off x="-555067" y="4541336"/>
            <a:ext cx="2243674" cy="657226"/>
          </a:xfrm>
          <a:prstGeom prst="bentConnector3">
            <a:avLst>
              <a:gd name="adj1" fmla="val -513"/>
            </a:avLst>
          </a:prstGeom>
          <a:ln>
            <a:solidFill>
              <a:srgbClr val="0033CC"/>
            </a:solidFill>
            <a:headEnd/>
            <a:tailEnd type="triangle" w="med" len="med"/>
          </a:ln>
        </p:spPr>
        <p:style>
          <a:lnRef idx="2">
            <a:schemeClr val="dk1"/>
          </a:lnRef>
          <a:fillRef idx="0">
            <a:schemeClr val="dk1"/>
          </a:fillRef>
          <a:effectRef idx="1">
            <a:schemeClr val="dk1"/>
          </a:effectRef>
          <a:fontRef idx="minor">
            <a:schemeClr val="tx1"/>
          </a:fontRef>
        </p:style>
      </p:cxnSp>
      <p:cxnSp>
        <p:nvCxnSpPr>
          <p:cNvPr id="42" name="AutoShape 68"/>
          <p:cNvCxnSpPr>
            <a:cxnSpLocks noChangeShapeType="1"/>
            <a:stCxn id="24" idx="2"/>
            <a:endCxn id="29" idx="1"/>
          </p:cNvCxnSpPr>
          <p:nvPr/>
        </p:nvCxnSpPr>
        <p:spPr bwMode="auto">
          <a:xfrm rot="16200000">
            <a:off x="-334931" y="2103462"/>
            <a:ext cx="1674813" cy="528637"/>
          </a:xfrm>
          <a:prstGeom prst="bentConnector2">
            <a:avLst/>
          </a:prstGeom>
          <a:ln>
            <a:solidFill>
              <a:srgbClr val="0033CC"/>
            </a:solidFill>
            <a:headEnd/>
            <a:tailEnd type="triangle" w="med" len="med"/>
          </a:ln>
        </p:spPr>
        <p:style>
          <a:lnRef idx="2">
            <a:schemeClr val="dk1"/>
          </a:lnRef>
          <a:fillRef idx="0">
            <a:schemeClr val="dk1"/>
          </a:fillRef>
          <a:effectRef idx="1">
            <a:schemeClr val="dk1"/>
          </a:effectRef>
          <a:fontRef idx="minor">
            <a:schemeClr val="tx1"/>
          </a:fontRef>
        </p:style>
      </p:cxnSp>
      <p:sp>
        <p:nvSpPr>
          <p:cNvPr id="46" name="TextBox 3"/>
          <p:cNvSpPr txBox="1">
            <a:spLocks noChangeArrowheads="1"/>
          </p:cNvSpPr>
          <p:nvPr/>
        </p:nvSpPr>
        <p:spPr bwMode="auto">
          <a:xfrm>
            <a:off x="142875" y="214313"/>
            <a:ext cx="7075398"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Tesis ve Kimyasal Bozundurma</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ransition spd="med">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5FB75B-BB9A-44FB-968C-3A8DD714CA39}" type="slidenum">
              <a:rPr lang="tr-TR" smtClean="0"/>
              <a:pPr>
                <a:defRPr/>
              </a:pPr>
              <a:t>9</a:t>
            </a:fld>
            <a:endParaRPr lang="tr-TR"/>
          </a:p>
        </p:txBody>
      </p:sp>
      <p:sp>
        <p:nvSpPr>
          <p:cNvPr id="5" name="Text Box 4"/>
          <p:cNvSpPr txBox="1">
            <a:spLocks noChangeArrowheads="1"/>
          </p:cNvSpPr>
          <p:nvPr/>
        </p:nvSpPr>
        <p:spPr bwMode="auto">
          <a:xfrm>
            <a:off x="3542004" y="1113375"/>
            <a:ext cx="5710516" cy="461665"/>
          </a:xfrm>
          <a:prstGeom prst="rect">
            <a:avLst/>
          </a:prstGeom>
          <a:noFill/>
          <a:ln w="9525">
            <a:noFill/>
            <a:miter lim="800000"/>
            <a:headEnd/>
            <a:tailEnd/>
          </a:ln>
          <a:effectLst/>
        </p:spPr>
        <p:txBody>
          <a:bodyPr wrap="square" lIns="0" tIns="0" rIns="0" bIns="0">
            <a:spAutoFit/>
          </a:bodyPr>
          <a:lstStyle/>
          <a:p>
            <a:pPr algn="ctr" defTabSz="919163" eaLnBrk="0" hangingPunct="0">
              <a:spcBef>
                <a:spcPct val="50000"/>
              </a:spcBef>
            </a:pPr>
            <a:r>
              <a:rPr lang="tr-TR" sz="1200" b="1" dirty="0">
                <a:latin typeface="Verdana" pitchFamily="34" charset="0"/>
              </a:rPr>
              <a:t>Katı atık kapasitesi</a:t>
            </a:r>
            <a:r>
              <a:rPr lang="en-AU" sz="1200" b="1" dirty="0">
                <a:latin typeface="Verdana" pitchFamily="34" charset="0"/>
              </a:rPr>
              <a:t>: </a:t>
            </a:r>
            <a:r>
              <a:rPr lang="tr-TR" sz="1200" b="1" dirty="0" smtClean="0">
                <a:latin typeface="Verdana" pitchFamily="34" charset="0"/>
              </a:rPr>
              <a:t>	ADT-1 : 3.8</a:t>
            </a:r>
            <a:r>
              <a:rPr lang="en-US" sz="1200" b="1" dirty="0" smtClean="0">
                <a:latin typeface="Verdana" pitchFamily="34" charset="0"/>
              </a:rPr>
              <a:t> </a:t>
            </a:r>
            <a:r>
              <a:rPr lang="en-US" sz="1200" b="1" dirty="0">
                <a:latin typeface="Verdana" pitchFamily="34" charset="0"/>
              </a:rPr>
              <a:t>million </a:t>
            </a:r>
            <a:r>
              <a:rPr lang="en-US" sz="1200" b="1" dirty="0" smtClean="0">
                <a:latin typeface="Verdana" pitchFamily="34" charset="0"/>
              </a:rPr>
              <a:t>m</a:t>
            </a:r>
            <a:r>
              <a:rPr lang="en-US" sz="1200" b="1" baseline="30000" dirty="0" smtClean="0">
                <a:latin typeface="Verdana" pitchFamily="34" charset="0"/>
              </a:rPr>
              <a:t>3</a:t>
            </a:r>
            <a:endParaRPr lang="tr-TR" sz="1200" b="1" baseline="30000" dirty="0" smtClean="0">
              <a:latin typeface="Verdana" pitchFamily="34" charset="0"/>
            </a:endParaRPr>
          </a:p>
          <a:p>
            <a:pPr algn="ctr" defTabSz="919163" eaLnBrk="0" hangingPunct="0">
              <a:spcBef>
                <a:spcPct val="50000"/>
              </a:spcBef>
            </a:pPr>
            <a:r>
              <a:rPr lang="tr-TR" sz="1200" b="1" dirty="0" smtClean="0">
                <a:latin typeface="Verdana" pitchFamily="34" charset="0"/>
              </a:rPr>
              <a:t>		ADT </a:t>
            </a:r>
            <a:r>
              <a:rPr lang="tr-TR" sz="1200" b="1" dirty="0">
                <a:latin typeface="Verdana" pitchFamily="34" charset="0"/>
              </a:rPr>
              <a:t>-</a:t>
            </a:r>
            <a:r>
              <a:rPr lang="tr-TR" sz="1200" b="1" dirty="0" smtClean="0">
                <a:latin typeface="Verdana" pitchFamily="34" charset="0"/>
              </a:rPr>
              <a:t>2 : 4.8 milyon </a:t>
            </a:r>
            <a:r>
              <a:rPr lang="en-US" sz="1200" b="1" dirty="0" smtClean="0">
                <a:latin typeface="Verdana" pitchFamily="34" charset="0"/>
              </a:rPr>
              <a:t>m</a:t>
            </a:r>
            <a:r>
              <a:rPr lang="en-US" sz="1200" b="1" baseline="30000" dirty="0" smtClean="0">
                <a:latin typeface="Verdana" pitchFamily="34" charset="0"/>
              </a:rPr>
              <a:t>3</a:t>
            </a:r>
            <a:endParaRPr lang="en-AU" sz="1500" b="1" baseline="30000" dirty="0">
              <a:latin typeface="Verdana" pitchFamily="34" charset="0"/>
            </a:endParaRPr>
          </a:p>
        </p:txBody>
      </p:sp>
      <p:sp>
        <p:nvSpPr>
          <p:cNvPr id="6" name="Text Box 5"/>
          <p:cNvSpPr txBox="1">
            <a:spLocks noChangeArrowheads="1"/>
          </p:cNvSpPr>
          <p:nvPr/>
        </p:nvSpPr>
        <p:spPr bwMode="auto">
          <a:xfrm>
            <a:off x="844345" y="1867583"/>
            <a:ext cx="1155700" cy="161583"/>
          </a:xfrm>
          <a:prstGeom prst="rect">
            <a:avLst/>
          </a:prstGeom>
          <a:noFill/>
          <a:ln w="12700">
            <a:noFill/>
            <a:miter lim="800000"/>
            <a:headEnd type="none" w="sm" len="sm"/>
            <a:tailEnd type="none" w="sm" len="sm"/>
          </a:ln>
          <a:effectLst/>
        </p:spPr>
        <p:txBody>
          <a:bodyPr lIns="0" tIns="0" rIns="0" bIns="0" anchor="ctr">
            <a:spAutoFit/>
          </a:bodyPr>
          <a:lstStyle/>
          <a:p>
            <a:pPr algn="ctr" defTabSz="919163" eaLnBrk="0" hangingPunct="0">
              <a:spcBef>
                <a:spcPct val="50000"/>
              </a:spcBef>
            </a:pPr>
            <a:r>
              <a:rPr lang="tr-TR" sz="1050" b="1" dirty="0">
                <a:latin typeface="Verdana" pitchFamily="34" charset="0"/>
              </a:rPr>
              <a:t>Memba seddesi</a:t>
            </a:r>
            <a:endParaRPr lang="en-US" sz="1050" b="1" dirty="0">
              <a:latin typeface="Verdana" pitchFamily="34" charset="0"/>
            </a:endParaRPr>
          </a:p>
        </p:txBody>
      </p:sp>
      <p:sp>
        <p:nvSpPr>
          <p:cNvPr id="7" name="Freeform 6" descr="Light upward diagonal"/>
          <p:cNvSpPr>
            <a:spLocks/>
          </p:cNvSpPr>
          <p:nvPr/>
        </p:nvSpPr>
        <p:spPr bwMode="auto">
          <a:xfrm>
            <a:off x="518030" y="2231670"/>
            <a:ext cx="7861300" cy="828675"/>
          </a:xfrm>
          <a:custGeom>
            <a:avLst/>
            <a:gdLst/>
            <a:ahLst/>
            <a:cxnLst>
              <a:cxn ang="0">
                <a:pos x="71" y="28"/>
              </a:cxn>
              <a:cxn ang="0">
                <a:pos x="39" y="15"/>
              </a:cxn>
              <a:cxn ang="0">
                <a:pos x="240" y="86"/>
              </a:cxn>
              <a:cxn ang="0">
                <a:pos x="467" y="126"/>
              </a:cxn>
              <a:cxn ang="0">
                <a:pos x="757" y="186"/>
              </a:cxn>
              <a:cxn ang="0">
                <a:pos x="1235" y="236"/>
              </a:cxn>
              <a:cxn ang="0">
                <a:pos x="3392" y="282"/>
              </a:cxn>
              <a:cxn ang="0">
                <a:pos x="3389" y="315"/>
              </a:cxn>
              <a:cxn ang="0">
                <a:pos x="2712" y="326"/>
              </a:cxn>
              <a:cxn ang="0">
                <a:pos x="1943" y="319"/>
              </a:cxn>
              <a:cxn ang="0">
                <a:pos x="1074" y="278"/>
              </a:cxn>
              <a:cxn ang="0">
                <a:pos x="618" y="206"/>
              </a:cxn>
              <a:cxn ang="0">
                <a:pos x="391" y="144"/>
              </a:cxn>
              <a:cxn ang="0">
                <a:pos x="157" y="89"/>
              </a:cxn>
              <a:cxn ang="0">
                <a:pos x="51" y="21"/>
              </a:cxn>
              <a:cxn ang="0">
                <a:pos x="3" y="1"/>
              </a:cxn>
              <a:cxn ang="0">
                <a:pos x="71" y="28"/>
              </a:cxn>
            </a:cxnLst>
            <a:rect l="0" t="0" r="r" b="b"/>
            <a:pathLst>
              <a:path w="3392" h="327">
                <a:moveTo>
                  <a:pt x="71" y="28"/>
                </a:moveTo>
                <a:cubicBezTo>
                  <a:pt x="77" y="30"/>
                  <a:pt x="10" y="5"/>
                  <a:pt x="39" y="15"/>
                </a:cubicBezTo>
                <a:cubicBezTo>
                  <a:pt x="67" y="25"/>
                  <a:pt x="169" y="68"/>
                  <a:pt x="240" y="86"/>
                </a:cubicBezTo>
                <a:cubicBezTo>
                  <a:pt x="311" y="105"/>
                  <a:pt x="381" y="109"/>
                  <a:pt x="467" y="126"/>
                </a:cubicBezTo>
                <a:cubicBezTo>
                  <a:pt x="553" y="142"/>
                  <a:pt x="629" y="167"/>
                  <a:pt x="757" y="186"/>
                </a:cubicBezTo>
                <a:cubicBezTo>
                  <a:pt x="884" y="204"/>
                  <a:pt x="796" y="220"/>
                  <a:pt x="1235" y="236"/>
                </a:cubicBezTo>
                <a:cubicBezTo>
                  <a:pt x="1675" y="252"/>
                  <a:pt x="3033" y="269"/>
                  <a:pt x="3392" y="282"/>
                </a:cubicBezTo>
                <a:lnTo>
                  <a:pt x="3389" y="315"/>
                </a:lnTo>
                <a:cubicBezTo>
                  <a:pt x="3276" y="322"/>
                  <a:pt x="2953" y="325"/>
                  <a:pt x="2712" y="326"/>
                </a:cubicBezTo>
                <a:cubicBezTo>
                  <a:pt x="2471" y="327"/>
                  <a:pt x="2216" y="327"/>
                  <a:pt x="1943" y="319"/>
                </a:cubicBezTo>
                <a:cubicBezTo>
                  <a:pt x="1670" y="312"/>
                  <a:pt x="1295" y="296"/>
                  <a:pt x="1074" y="278"/>
                </a:cubicBezTo>
                <a:cubicBezTo>
                  <a:pt x="853" y="259"/>
                  <a:pt x="731" y="229"/>
                  <a:pt x="618" y="206"/>
                </a:cubicBezTo>
                <a:cubicBezTo>
                  <a:pt x="505" y="184"/>
                  <a:pt x="468" y="163"/>
                  <a:pt x="391" y="144"/>
                </a:cubicBezTo>
                <a:cubicBezTo>
                  <a:pt x="315" y="125"/>
                  <a:pt x="214" y="109"/>
                  <a:pt x="157" y="89"/>
                </a:cubicBezTo>
                <a:cubicBezTo>
                  <a:pt x="100" y="68"/>
                  <a:pt x="77" y="35"/>
                  <a:pt x="51" y="21"/>
                </a:cubicBezTo>
                <a:cubicBezTo>
                  <a:pt x="26" y="6"/>
                  <a:pt x="0" y="0"/>
                  <a:pt x="3" y="1"/>
                </a:cubicBezTo>
                <a:cubicBezTo>
                  <a:pt x="7" y="2"/>
                  <a:pt x="65" y="26"/>
                  <a:pt x="71" y="28"/>
                </a:cubicBezTo>
                <a:close/>
              </a:path>
            </a:pathLst>
          </a:custGeom>
          <a:pattFill prst="ltUpDiag">
            <a:fgClr>
              <a:srgbClr val="000000"/>
            </a:fgClr>
            <a:bgClr>
              <a:srgbClr val="FFFFFF"/>
            </a:bgClr>
          </a:pattFill>
          <a:ln w="9525" cap="flat" cmpd="sng">
            <a:noFill/>
            <a:prstDash val="solid"/>
            <a:round/>
            <a:headEnd type="none" w="sm" len="lg"/>
            <a:tailEnd type="none" w="sm" len="lg"/>
          </a:ln>
          <a:effectLst/>
        </p:spPr>
        <p:txBody>
          <a:bodyPr wrap="none" anchor="ctr"/>
          <a:lstStyle/>
          <a:p>
            <a:endParaRPr lang="tr-TR"/>
          </a:p>
        </p:txBody>
      </p:sp>
      <p:sp>
        <p:nvSpPr>
          <p:cNvPr id="8" name="Freeform 7"/>
          <p:cNvSpPr>
            <a:spLocks/>
          </p:cNvSpPr>
          <p:nvPr/>
        </p:nvSpPr>
        <p:spPr bwMode="auto">
          <a:xfrm>
            <a:off x="6313993" y="2236432"/>
            <a:ext cx="2089150" cy="746125"/>
          </a:xfrm>
          <a:custGeom>
            <a:avLst/>
            <a:gdLst/>
            <a:ahLst/>
            <a:cxnLst>
              <a:cxn ang="0">
                <a:pos x="0" y="0"/>
              </a:cxn>
              <a:cxn ang="0">
                <a:pos x="903" y="290"/>
              </a:cxn>
              <a:cxn ang="0">
                <a:pos x="146" y="295"/>
              </a:cxn>
            </a:cxnLst>
            <a:rect l="0" t="0" r="r" b="b"/>
            <a:pathLst>
              <a:path w="903" h="295">
                <a:moveTo>
                  <a:pt x="0" y="0"/>
                </a:moveTo>
                <a:lnTo>
                  <a:pt x="903" y="290"/>
                </a:lnTo>
                <a:lnTo>
                  <a:pt x="146" y="295"/>
                </a:lnTo>
              </a:path>
            </a:pathLst>
          </a:custGeom>
          <a:solidFill>
            <a:srgbClr val="FFCC00"/>
          </a:solidFill>
          <a:ln w="9525" cap="flat" cmpd="sng">
            <a:solidFill>
              <a:srgbClr val="000000"/>
            </a:solidFill>
            <a:prstDash val="solid"/>
            <a:round/>
            <a:headEnd type="none" w="sm" len="lg"/>
            <a:tailEnd type="none" w="sm" len="lg"/>
          </a:ln>
          <a:effectLst/>
        </p:spPr>
        <p:txBody>
          <a:bodyPr wrap="none" anchor="ctr"/>
          <a:lstStyle/>
          <a:p>
            <a:endParaRPr lang="tr-TR"/>
          </a:p>
        </p:txBody>
      </p:sp>
      <p:sp>
        <p:nvSpPr>
          <p:cNvPr id="9" name="Oval 8"/>
          <p:cNvSpPr>
            <a:spLocks noChangeArrowheads="1"/>
          </p:cNvSpPr>
          <p:nvPr/>
        </p:nvSpPr>
        <p:spPr bwMode="auto">
          <a:xfrm>
            <a:off x="6623555" y="2544407"/>
            <a:ext cx="39688" cy="49213"/>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0" name="Oval 9"/>
          <p:cNvSpPr>
            <a:spLocks noChangeArrowheads="1"/>
          </p:cNvSpPr>
          <p:nvPr/>
        </p:nvSpPr>
        <p:spPr bwMode="auto">
          <a:xfrm>
            <a:off x="6506080" y="2526945"/>
            <a:ext cx="74613"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1" name="Oval 10"/>
          <p:cNvSpPr>
            <a:spLocks noChangeArrowheads="1"/>
          </p:cNvSpPr>
          <p:nvPr/>
        </p:nvSpPr>
        <p:spPr bwMode="auto">
          <a:xfrm>
            <a:off x="6542593" y="2614257"/>
            <a:ext cx="66675"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2" name="Oval 11"/>
          <p:cNvSpPr>
            <a:spLocks noChangeArrowheads="1"/>
          </p:cNvSpPr>
          <p:nvPr/>
        </p:nvSpPr>
        <p:spPr bwMode="auto">
          <a:xfrm>
            <a:off x="6601330" y="2714270"/>
            <a:ext cx="69850"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3" name="Oval 12"/>
          <p:cNvSpPr>
            <a:spLocks noChangeArrowheads="1"/>
          </p:cNvSpPr>
          <p:nvPr/>
        </p:nvSpPr>
        <p:spPr bwMode="auto">
          <a:xfrm>
            <a:off x="6402893" y="2304695"/>
            <a:ext cx="39687" cy="50800"/>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4" name="Oval 13"/>
          <p:cNvSpPr>
            <a:spLocks noChangeArrowheads="1"/>
          </p:cNvSpPr>
          <p:nvPr/>
        </p:nvSpPr>
        <p:spPr bwMode="auto">
          <a:xfrm>
            <a:off x="6501318" y="2433282"/>
            <a:ext cx="39687" cy="49213"/>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5" name="Oval 14"/>
          <p:cNvSpPr>
            <a:spLocks noChangeArrowheads="1"/>
          </p:cNvSpPr>
          <p:nvPr/>
        </p:nvSpPr>
        <p:spPr bwMode="auto">
          <a:xfrm>
            <a:off x="6580693" y="2442807"/>
            <a:ext cx="68262" cy="46038"/>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6" name="Oval 15"/>
          <p:cNvSpPr>
            <a:spLocks noChangeArrowheads="1"/>
          </p:cNvSpPr>
          <p:nvPr/>
        </p:nvSpPr>
        <p:spPr bwMode="auto">
          <a:xfrm>
            <a:off x="6464805" y="2336445"/>
            <a:ext cx="68263"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7" name="Oval 16"/>
          <p:cNvSpPr>
            <a:spLocks noChangeArrowheads="1"/>
          </p:cNvSpPr>
          <p:nvPr/>
        </p:nvSpPr>
        <p:spPr bwMode="auto">
          <a:xfrm>
            <a:off x="6839455" y="2557107"/>
            <a:ext cx="39688"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8" name="Oval 17"/>
          <p:cNvSpPr>
            <a:spLocks noChangeArrowheads="1"/>
          </p:cNvSpPr>
          <p:nvPr/>
        </p:nvSpPr>
        <p:spPr bwMode="auto">
          <a:xfrm>
            <a:off x="7207755" y="2917470"/>
            <a:ext cx="41275"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19" name="Oval 18"/>
          <p:cNvSpPr>
            <a:spLocks noChangeArrowheads="1"/>
          </p:cNvSpPr>
          <p:nvPr/>
        </p:nvSpPr>
        <p:spPr bwMode="auto">
          <a:xfrm>
            <a:off x="6712455" y="2423757"/>
            <a:ext cx="41275" cy="46038"/>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0" name="Oval 19"/>
          <p:cNvSpPr>
            <a:spLocks noChangeArrowheads="1"/>
          </p:cNvSpPr>
          <p:nvPr/>
        </p:nvSpPr>
        <p:spPr bwMode="auto">
          <a:xfrm>
            <a:off x="6712455" y="2672995"/>
            <a:ext cx="41275"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1" name="Oval 20"/>
          <p:cNvSpPr>
            <a:spLocks noChangeArrowheads="1"/>
          </p:cNvSpPr>
          <p:nvPr/>
        </p:nvSpPr>
        <p:spPr bwMode="auto">
          <a:xfrm>
            <a:off x="6936293" y="2684107"/>
            <a:ext cx="39687" cy="52388"/>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2" name="Oval 21"/>
          <p:cNvSpPr>
            <a:spLocks noChangeArrowheads="1"/>
          </p:cNvSpPr>
          <p:nvPr/>
        </p:nvSpPr>
        <p:spPr bwMode="auto">
          <a:xfrm>
            <a:off x="6918830" y="2498370"/>
            <a:ext cx="38100"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3" name="Oval 22"/>
          <p:cNvSpPr>
            <a:spLocks noChangeArrowheads="1"/>
          </p:cNvSpPr>
          <p:nvPr/>
        </p:nvSpPr>
        <p:spPr bwMode="auto">
          <a:xfrm>
            <a:off x="7152193" y="2598382"/>
            <a:ext cx="39687"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4" name="Oval 23"/>
          <p:cNvSpPr>
            <a:spLocks noChangeArrowheads="1"/>
          </p:cNvSpPr>
          <p:nvPr/>
        </p:nvSpPr>
        <p:spPr bwMode="auto">
          <a:xfrm>
            <a:off x="7010905" y="2534882"/>
            <a:ext cx="36513" cy="49213"/>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5" name="Oval 24"/>
          <p:cNvSpPr>
            <a:spLocks noChangeArrowheads="1"/>
          </p:cNvSpPr>
          <p:nvPr/>
        </p:nvSpPr>
        <p:spPr bwMode="auto">
          <a:xfrm>
            <a:off x="6987093" y="2598382"/>
            <a:ext cx="39687"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6" name="Oval 25"/>
          <p:cNvSpPr>
            <a:spLocks noChangeArrowheads="1"/>
          </p:cNvSpPr>
          <p:nvPr/>
        </p:nvSpPr>
        <p:spPr bwMode="auto">
          <a:xfrm>
            <a:off x="7204580" y="2834920"/>
            <a:ext cx="44450"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7" name="Oval 26"/>
          <p:cNvSpPr>
            <a:spLocks noChangeArrowheads="1"/>
          </p:cNvSpPr>
          <p:nvPr/>
        </p:nvSpPr>
        <p:spPr bwMode="auto">
          <a:xfrm>
            <a:off x="7426830" y="2847620"/>
            <a:ext cx="39688"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8" name="Oval 27"/>
          <p:cNvSpPr>
            <a:spLocks noChangeArrowheads="1"/>
          </p:cNvSpPr>
          <p:nvPr/>
        </p:nvSpPr>
        <p:spPr bwMode="auto">
          <a:xfrm>
            <a:off x="7044243" y="2765070"/>
            <a:ext cx="39687"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9" name="Oval 28"/>
          <p:cNvSpPr>
            <a:spLocks noChangeArrowheads="1"/>
          </p:cNvSpPr>
          <p:nvPr/>
        </p:nvSpPr>
        <p:spPr bwMode="auto">
          <a:xfrm>
            <a:off x="7642730" y="2757132"/>
            <a:ext cx="38100" cy="52388"/>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0" name="Oval 29"/>
          <p:cNvSpPr>
            <a:spLocks noChangeArrowheads="1"/>
          </p:cNvSpPr>
          <p:nvPr/>
        </p:nvSpPr>
        <p:spPr bwMode="auto">
          <a:xfrm>
            <a:off x="7499855" y="2696807"/>
            <a:ext cx="38100" cy="49213"/>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1" name="Oval 30"/>
          <p:cNvSpPr>
            <a:spLocks noChangeArrowheads="1"/>
          </p:cNvSpPr>
          <p:nvPr/>
        </p:nvSpPr>
        <p:spPr bwMode="auto">
          <a:xfrm>
            <a:off x="7141080" y="2799995"/>
            <a:ext cx="41275"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2" name="Oval 31"/>
          <p:cNvSpPr>
            <a:spLocks noChangeArrowheads="1"/>
          </p:cNvSpPr>
          <p:nvPr/>
        </p:nvSpPr>
        <p:spPr bwMode="auto">
          <a:xfrm>
            <a:off x="7409368" y="2906357"/>
            <a:ext cx="38100"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3" name="Oval 32"/>
          <p:cNvSpPr>
            <a:spLocks noChangeArrowheads="1"/>
          </p:cNvSpPr>
          <p:nvPr/>
        </p:nvSpPr>
        <p:spPr bwMode="auto">
          <a:xfrm>
            <a:off x="7325230" y="2647595"/>
            <a:ext cx="69850" cy="52387"/>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4" name="Oval 33"/>
          <p:cNvSpPr>
            <a:spLocks noChangeArrowheads="1"/>
          </p:cNvSpPr>
          <p:nvPr/>
        </p:nvSpPr>
        <p:spPr bwMode="auto">
          <a:xfrm>
            <a:off x="7609393" y="2380895"/>
            <a:ext cx="68262" cy="46037"/>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5" name="Oval 34"/>
          <p:cNvSpPr>
            <a:spLocks noChangeArrowheads="1"/>
          </p:cNvSpPr>
          <p:nvPr/>
        </p:nvSpPr>
        <p:spPr bwMode="auto">
          <a:xfrm>
            <a:off x="7233155" y="2604732"/>
            <a:ext cx="69850" cy="46038"/>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6" name="Oval 35"/>
          <p:cNvSpPr>
            <a:spLocks noChangeArrowheads="1"/>
          </p:cNvSpPr>
          <p:nvPr/>
        </p:nvSpPr>
        <p:spPr bwMode="auto">
          <a:xfrm>
            <a:off x="7250618" y="2771420"/>
            <a:ext cx="73025"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7" name="Oval 37"/>
          <p:cNvSpPr>
            <a:spLocks noChangeArrowheads="1"/>
          </p:cNvSpPr>
          <p:nvPr/>
        </p:nvSpPr>
        <p:spPr bwMode="auto">
          <a:xfrm>
            <a:off x="6772780" y="2631720"/>
            <a:ext cx="66675"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8" name="Oval 38"/>
          <p:cNvSpPr>
            <a:spLocks noChangeArrowheads="1"/>
          </p:cNvSpPr>
          <p:nvPr/>
        </p:nvSpPr>
        <p:spPr bwMode="auto">
          <a:xfrm>
            <a:off x="6798180" y="2433282"/>
            <a:ext cx="73025" cy="49213"/>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39" name="Oval 40"/>
          <p:cNvSpPr>
            <a:spLocks noChangeArrowheads="1"/>
          </p:cNvSpPr>
          <p:nvPr/>
        </p:nvSpPr>
        <p:spPr bwMode="auto">
          <a:xfrm>
            <a:off x="6798180" y="2753957"/>
            <a:ext cx="73025" cy="49213"/>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0" name="Oval 41"/>
          <p:cNvSpPr>
            <a:spLocks noChangeArrowheads="1"/>
          </p:cNvSpPr>
          <p:nvPr/>
        </p:nvSpPr>
        <p:spPr bwMode="auto">
          <a:xfrm>
            <a:off x="6798180" y="2847620"/>
            <a:ext cx="73025"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1" name="Oval 42"/>
          <p:cNvSpPr>
            <a:spLocks noChangeArrowheads="1"/>
          </p:cNvSpPr>
          <p:nvPr/>
        </p:nvSpPr>
        <p:spPr bwMode="auto">
          <a:xfrm>
            <a:off x="7353805" y="2817457"/>
            <a:ext cx="73025"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2" name="Oval 43"/>
          <p:cNvSpPr>
            <a:spLocks noChangeArrowheads="1"/>
          </p:cNvSpPr>
          <p:nvPr/>
        </p:nvSpPr>
        <p:spPr bwMode="auto">
          <a:xfrm>
            <a:off x="7496680" y="2784120"/>
            <a:ext cx="63500"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3" name="Oval 44"/>
          <p:cNvSpPr>
            <a:spLocks noChangeArrowheads="1"/>
          </p:cNvSpPr>
          <p:nvPr/>
        </p:nvSpPr>
        <p:spPr bwMode="auto">
          <a:xfrm>
            <a:off x="7290305" y="2871432"/>
            <a:ext cx="74613" cy="46038"/>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4" name="Oval 45"/>
          <p:cNvSpPr>
            <a:spLocks noChangeArrowheads="1"/>
          </p:cNvSpPr>
          <p:nvPr/>
        </p:nvSpPr>
        <p:spPr bwMode="auto">
          <a:xfrm>
            <a:off x="7063293" y="2876195"/>
            <a:ext cx="71437" cy="50800"/>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5" name="Oval 46"/>
          <p:cNvSpPr>
            <a:spLocks noChangeArrowheads="1"/>
          </p:cNvSpPr>
          <p:nvPr/>
        </p:nvSpPr>
        <p:spPr bwMode="auto">
          <a:xfrm>
            <a:off x="7825293" y="2668232"/>
            <a:ext cx="68262" cy="49213"/>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6" name="Oval 47"/>
          <p:cNvSpPr>
            <a:spLocks noChangeArrowheads="1"/>
          </p:cNvSpPr>
          <p:nvPr/>
        </p:nvSpPr>
        <p:spPr bwMode="auto">
          <a:xfrm>
            <a:off x="7744330" y="2876195"/>
            <a:ext cx="68263" cy="50800"/>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7" name="Oval 48"/>
          <p:cNvSpPr>
            <a:spLocks noChangeArrowheads="1"/>
          </p:cNvSpPr>
          <p:nvPr/>
        </p:nvSpPr>
        <p:spPr bwMode="auto">
          <a:xfrm>
            <a:off x="7968168" y="2861907"/>
            <a:ext cx="66675" cy="46038"/>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8" name="Oval 49"/>
          <p:cNvSpPr>
            <a:spLocks noChangeArrowheads="1"/>
          </p:cNvSpPr>
          <p:nvPr/>
        </p:nvSpPr>
        <p:spPr bwMode="auto">
          <a:xfrm>
            <a:off x="7414130" y="2719032"/>
            <a:ext cx="41275" cy="46038"/>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49" name="Oval 50"/>
          <p:cNvSpPr>
            <a:spLocks noChangeArrowheads="1"/>
          </p:cNvSpPr>
          <p:nvPr/>
        </p:nvSpPr>
        <p:spPr bwMode="auto">
          <a:xfrm>
            <a:off x="7864980" y="2847620"/>
            <a:ext cx="39688"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0" name="Oval 51"/>
          <p:cNvSpPr>
            <a:spLocks noChangeArrowheads="1"/>
          </p:cNvSpPr>
          <p:nvPr/>
        </p:nvSpPr>
        <p:spPr bwMode="auto">
          <a:xfrm>
            <a:off x="8087230" y="2914295"/>
            <a:ext cx="33338" cy="50800"/>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1" name="Oval 52"/>
          <p:cNvSpPr>
            <a:spLocks noChangeArrowheads="1"/>
          </p:cNvSpPr>
          <p:nvPr/>
        </p:nvSpPr>
        <p:spPr bwMode="auto">
          <a:xfrm>
            <a:off x="7914193" y="2926995"/>
            <a:ext cx="39687"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2" name="Oval 53"/>
          <p:cNvSpPr>
            <a:spLocks noChangeArrowheads="1"/>
          </p:cNvSpPr>
          <p:nvPr/>
        </p:nvSpPr>
        <p:spPr bwMode="auto">
          <a:xfrm>
            <a:off x="7590343" y="2876195"/>
            <a:ext cx="39687" cy="50800"/>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3" name="Oval 54"/>
          <p:cNvSpPr>
            <a:spLocks noChangeArrowheads="1"/>
          </p:cNvSpPr>
          <p:nvPr/>
        </p:nvSpPr>
        <p:spPr bwMode="auto">
          <a:xfrm>
            <a:off x="6941055" y="2900007"/>
            <a:ext cx="39688"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4" name="Oval 55"/>
          <p:cNvSpPr>
            <a:spLocks noChangeArrowheads="1"/>
          </p:cNvSpPr>
          <p:nvPr/>
        </p:nvSpPr>
        <p:spPr bwMode="auto">
          <a:xfrm>
            <a:off x="6734680" y="2892070"/>
            <a:ext cx="41275" cy="52387"/>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5" name="Oval 56"/>
          <p:cNvSpPr>
            <a:spLocks noChangeArrowheads="1"/>
          </p:cNvSpPr>
          <p:nvPr/>
        </p:nvSpPr>
        <p:spPr bwMode="auto">
          <a:xfrm>
            <a:off x="6690230" y="2803170"/>
            <a:ext cx="39688"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6" name="Oval 57"/>
          <p:cNvSpPr>
            <a:spLocks noChangeArrowheads="1"/>
          </p:cNvSpPr>
          <p:nvPr/>
        </p:nvSpPr>
        <p:spPr bwMode="auto">
          <a:xfrm>
            <a:off x="7217280" y="2679345"/>
            <a:ext cx="42863"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7" name="Oval 58"/>
          <p:cNvSpPr>
            <a:spLocks noChangeArrowheads="1"/>
          </p:cNvSpPr>
          <p:nvPr/>
        </p:nvSpPr>
        <p:spPr bwMode="auto">
          <a:xfrm>
            <a:off x="7744330" y="2784120"/>
            <a:ext cx="68263"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8" name="Oval 59"/>
          <p:cNvSpPr>
            <a:spLocks noChangeArrowheads="1"/>
          </p:cNvSpPr>
          <p:nvPr/>
        </p:nvSpPr>
        <p:spPr bwMode="auto">
          <a:xfrm>
            <a:off x="7499855" y="2884132"/>
            <a:ext cx="38100"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59" name="Oval 60"/>
          <p:cNvSpPr>
            <a:spLocks noChangeArrowheads="1"/>
          </p:cNvSpPr>
          <p:nvPr/>
        </p:nvSpPr>
        <p:spPr bwMode="auto">
          <a:xfrm>
            <a:off x="7677655" y="2861907"/>
            <a:ext cx="38100" cy="46038"/>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60" name="Oval 61"/>
          <p:cNvSpPr>
            <a:spLocks noChangeArrowheads="1"/>
          </p:cNvSpPr>
          <p:nvPr/>
        </p:nvSpPr>
        <p:spPr bwMode="auto">
          <a:xfrm>
            <a:off x="6547355" y="2355495"/>
            <a:ext cx="76200" cy="50800"/>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61" name="Text Box 62"/>
          <p:cNvSpPr txBox="1">
            <a:spLocks noChangeArrowheads="1"/>
          </p:cNvSpPr>
          <p:nvPr/>
        </p:nvSpPr>
        <p:spPr bwMode="auto">
          <a:xfrm>
            <a:off x="3281868" y="2628545"/>
            <a:ext cx="1249362" cy="274637"/>
          </a:xfrm>
          <a:prstGeom prst="rect">
            <a:avLst/>
          </a:prstGeom>
          <a:noFill/>
          <a:ln w="9525">
            <a:noFill/>
            <a:miter lim="800000"/>
            <a:headEnd type="none" w="sm" len="lg"/>
            <a:tailEnd type="none" w="sm" len="lg"/>
          </a:ln>
          <a:effectLst/>
        </p:spPr>
        <p:txBody>
          <a:bodyPr wrap="none" lIns="91938" tIns="45970" rIns="91938" bIns="45970" anchor="ctr">
            <a:spAutoFit/>
          </a:bodyPr>
          <a:lstStyle/>
          <a:p>
            <a:pPr defTabSz="919163" eaLnBrk="0" hangingPunct="0"/>
            <a:r>
              <a:rPr lang="en-AU" sz="1200">
                <a:solidFill>
                  <a:srgbClr val="000000"/>
                </a:solidFill>
                <a:latin typeface="Times New Roman" pitchFamily="18" charset="0"/>
              </a:rPr>
              <a:t>Atık 2 milyon m</a:t>
            </a:r>
            <a:r>
              <a:rPr lang="en-AU" sz="1200" baseline="30000">
                <a:solidFill>
                  <a:srgbClr val="000000"/>
                </a:solidFill>
                <a:latin typeface="Times New Roman" pitchFamily="18" charset="0"/>
              </a:rPr>
              <a:t>3</a:t>
            </a:r>
          </a:p>
        </p:txBody>
      </p:sp>
      <p:sp>
        <p:nvSpPr>
          <p:cNvPr id="62" name="Line 63"/>
          <p:cNvSpPr>
            <a:spLocks noChangeShapeType="1"/>
          </p:cNvSpPr>
          <p:nvPr/>
        </p:nvSpPr>
        <p:spPr bwMode="auto">
          <a:xfrm flipH="1">
            <a:off x="1503868" y="2411057"/>
            <a:ext cx="3840162" cy="0"/>
          </a:xfrm>
          <a:prstGeom prst="line">
            <a:avLst/>
          </a:prstGeom>
          <a:noFill/>
          <a:ln w="6350">
            <a:solidFill>
              <a:srgbClr val="000000"/>
            </a:solidFill>
            <a:round/>
            <a:headEnd type="none" w="sm" len="lg"/>
            <a:tailEnd type="none" w="sm" len="lg"/>
          </a:ln>
          <a:effectLst/>
        </p:spPr>
        <p:txBody>
          <a:bodyPr wrap="none" anchor="ctr"/>
          <a:lstStyle/>
          <a:p>
            <a:endParaRPr lang="tr-TR"/>
          </a:p>
        </p:txBody>
      </p:sp>
      <p:sp>
        <p:nvSpPr>
          <p:cNvPr id="63" name="Arc 64" descr="5%"/>
          <p:cNvSpPr>
            <a:spLocks/>
          </p:cNvSpPr>
          <p:nvPr/>
        </p:nvSpPr>
        <p:spPr bwMode="auto">
          <a:xfrm flipH="1" flipV="1">
            <a:off x="1527680" y="2415820"/>
            <a:ext cx="3840163" cy="5365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pattFill prst="pct5">
            <a:fgClr>
              <a:srgbClr val="000000"/>
            </a:fgClr>
            <a:bgClr>
              <a:srgbClr val="FFFFFF"/>
            </a:bgClr>
          </a:pattFill>
          <a:ln w="38100">
            <a:solidFill>
              <a:srgbClr val="000000"/>
            </a:solidFill>
            <a:round/>
            <a:headEnd type="none" w="sm" len="lg"/>
            <a:tailEnd type="none" w="sm" len="lg"/>
          </a:ln>
          <a:effectLst/>
        </p:spPr>
        <p:txBody>
          <a:bodyPr wrap="none" anchor="ctr"/>
          <a:lstStyle/>
          <a:p>
            <a:endParaRPr lang="tr-TR"/>
          </a:p>
        </p:txBody>
      </p:sp>
      <p:sp>
        <p:nvSpPr>
          <p:cNvPr id="64" name="Freeform 65"/>
          <p:cNvSpPr>
            <a:spLocks/>
          </p:cNvSpPr>
          <p:nvPr/>
        </p:nvSpPr>
        <p:spPr bwMode="auto">
          <a:xfrm>
            <a:off x="2440493" y="2404707"/>
            <a:ext cx="2100262" cy="74613"/>
          </a:xfrm>
          <a:custGeom>
            <a:avLst/>
            <a:gdLst/>
            <a:ahLst/>
            <a:cxnLst>
              <a:cxn ang="0">
                <a:pos x="182" y="12"/>
              </a:cxn>
              <a:cxn ang="0">
                <a:pos x="1111" y="86"/>
              </a:cxn>
              <a:cxn ang="0">
                <a:pos x="1502" y="102"/>
              </a:cxn>
              <a:cxn ang="0">
                <a:pos x="1989" y="79"/>
              </a:cxn>
              <a:cxn ang="0">
                <a:pos x="2660" y="12"/>
              </a:cxn>
              <a:cxn ang="0">
                <a:pos x="2204" y="9"/>
              </a:cxn>
              <a:cxn ang="0">
                <a:pos x="182" y="12"/>
              </a:cxn>
            </a:cxnLst>
            <a:rect l="0" t="0" r="r" b="b"/>
            <a:pathLst>
              <a:path w="2696" h="103">
                <a:moveTo>
                  <a:pt x="182" y="12"/>
                </a:moveTo>
                <a:cubicBezTo>
                  <a:pt x="0" y="25"/>
                  <a:pt x="891" y="71"/>
                  <a:pt x="1111" y="86"/>
                </a:cubicBezTo>
                <a:cubicBezTo>
                  <a:pt x="1331" y="101"/>
                  <a:pt x="1356" y="103"/>
                  <a:pt x="1502" y="102"/>
                </a:cubicBezTo>
                <a:cubicBezTo>
                  <a:pt x="1648" y="101"/>
                  <a:pt x="1796" y="94"/>
                  <a:pt x="1989" y="79"/>
                </a:cubicBezTo>
                <a:cubicBezTo>
                  <a:pt x="2182" y="64"/>
                  <a:pt x="2624" y="24"/>
                  <a:pt x="2660" y="12"/>
                </a:cubicBezTo>
                <a:cubicBezTo>
                  <a:pt x="2696" y="0"/>
                  <a:pt x="2617" y="9"/>
                  <a:pt x="2204" y="9"/>
                </a:cubicBezTo>
                <a:lnTo>
                  <a:pt x="182" y="12"/>
                </a:lnTo>
                <a:close/>
              </a:path>
            </a:pathLst>
          </a:custGeom>
          <a:solidFill>
            <a:srgbClr val="E1F9FF"/>
          </a:solidFill>
          <a:ln w="6350" cap="flat" cmpd="sng">
            <a:solidFill>
              <a:srgbClr val="000000"/>
            </a:solidFill>
            <a:prstDash val="solid"/>
            <a:round/>
            <a:headEnd type="none" w="sm" len="lg"/>
            <a:tailEnd type="none" w="sm" len="lg"/>
          </a:ln>
          <a:effectLst/>
        </p:spPr>
        <p:txBody>
          <a:bodyPr wrap="none" anchor="ctr"/>
          <a:lstStyle/>
          <a:p>
            <a:endParaRPr lang="tr-TR"/>
          </a:p>
        </p:txBody>
      </p:sp>
      <p:sp>
        <p:nvSpPr>
          <p:cNvPr id="65" name="Line 66"/>
          <p:cNvSpPr>
            <a:spLocks noChangeShapeType="1"/>
          </p:cNvSpPr>
          <p:nvPr/>
        </p:nvSpPr>
        <p:spPr bwMode="auto">
          <a:xfrm rot="296353">
            <a:off x="1364168" y="2211032"/>
            <a:ext cx="280987" cy="323850"/>
          </a:xfrm>
          <a:prstGeom prst="line">
            <a:avLst/>
          </a:prstGeom>
          <a:noFill/>
          <a:ln w="28575">
            <a:solidFill>
              <a:srgbClr val="000000"/>
            </a:solidFill>
            <a:round/>
            <a:headEnd type="none" w="sm" len="lg"/>
            <a:tailEnd type="none" w="sm" len="lg"/>
          </a:ln>
          <a:effectLst/>
        </p:spPr>
        <p:txBody>
          <a:bodyPr wrap="none" anchor="ctr"/>
          <a:lstStyle/>
          <a:p>
            <a:endParaRPr lang="tr-TR"/>
          </a:p>
        </p:txBody>
      </p:sp>
      <p:grpSp>
        <p:nvGrpSpPr>
          <p:cNvPr id="66" name="Group 67"/>
          <p:cNvGrpSpPr>
            <a:grpSpLocks/>
          </p:cNvGrpSpPr>
          <p:nvPr/>
        </p:nvGrpSpPr>
        <p:grpSpPr bwMode="auto">
          <a:xfrm>
            <a:off x="1056193" y="2091970"/>
            <a:ext cx="557212" cy="460375"/>
            <a:chOff x="1278" y="2163"/>
            <a:chExt cx="276" cy="180"/>
          </a:xfrm>
        </p:grpSpPr>
        <p:sp>
          <p:nvSpPr>
            <p:cNvPr id="67" name="Freeform 68"/>
            <p:cNvSpPr>
              <a:spLocks/>
            </p:cNvSpPr>
            <p:nvPr/>
          </p:nvSpPr>
          <p:spPr bwMode="auto">
            <a:xfrm>
              <a:off x="1278" y="2163"/>
              <a:ext cx="276" cy="180"/>
            </a:xfrm>
            <a:custGeom>
              <a:avLst/>
              <a:gdLst/>
              <a:ahLst/>
              <a:cxnLst>
                <a:cxn ang="0">
                  <a:pos x="91" y="0"/>
                </a:cxn>
                <a:cxn ang="0">
                  <a:pos x="155" y="3"/>
                </a:cxn>
                <a:cxn ang="0">
                  <a:pos x="276" y="180"/>
                </a:cxn>
                <a:cxn ang="0">
                  <a:pos x="0" y="129"/>
                </a:cxn>
                <a:cxn ang="0">
                  <a:pos x="91" y="0"/>
                </a:cxn>
              </a:cxnLst>
              <a:rect l="0" t="0" r="r" b="b"/>
              <a:pathLst>
                <a:path w="276" h="180">
                  <a:moveTo>
                    <a:pt x="91" y="0"/>
                  </a:moveTo>
                  <a:lnTo>
                    <a:pt x="155" y="3"/>
                  </a:lnTo>
                  <a:lnTo>
                    <a:pt x="276" y="180"/>
                  </a:lnTo>
                  <a:lnTo>
                    <a:pt x="0" y="129"/>
                  </a:lnTo>
                  <a:lnTo>
                    <a:pt x="91" y="0"/>
                  </a:lnTo>
                  <a:close/>
                </a:path>
              </a:pathLst>
            </a:custGeom>
            <a:solidFill>
              <a:srgbClr val="DCAB32"/>
            </a:solidFill>
            <a:ln w="9525" cap="flat" cmpd="sng">
              <a:solidFill>
                <a:srgbClr val="000000"/>
              </a:solidFill>
              <a:prstDash val="solid"/>
              <a:round/>
              <a:headEnd type="none" w="sm" len="lg"/>
              <a:tailEnd type="none" w="sm" len="lg"/>
            </a:ln>
            <a:effectLst/>
          </p:spPr>
          <p:txBody>
            <a:bodyPr wrap="none" anchor="ctr"/>
            <a:lstStyle/>
            <a:p>
              <a:endParaRPr lang="tr-TR"/>
            </a:p>
          </p:txBody>
        </p:sp>
        <p:grpSp>
          <p:nvGrpSpPr>
            <p:cNvPr id="68" name="Group 69"/>
            <p:cNvGrpSpPr>
              <a:grpSpLocks/>
            </p:cNvGrpSpPr>
            <p:nvPr/>
          </p:nvGrpSpPr>
          <p:grpSpPr bwMode="auto">
            <a:xfrm>
              <a:off x="1317" y="2170"/>
              <a:ext cx="199" cy="158"/>
              <a:chOff x="1317" y="2170"/>
              <a:chExt cx="199" cy="158"/>
            </a:xfrm>
          </p:grpSpPr>
          <p:sp>
            <p:nvSpPr>
              <p:cNvPr id="69" name="Oval 70"/>
              <p:cNvSpPr>
                <a:spLocks noChangeArrowheads="1"/>
              </p:cNvSpPr>
              <p:nvPr/>
            </p:nvSpPr>
            <p:spPr bwMode="auto">
              <a:xfrm>
                <a:off x="1363" y="2173"/>
                <a:ext cx="23"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0" name="Oval 71"/>
              <p:cNvSpPr>
                <a:spLocks noChangeArrowheads="1"/>
              </p:cNvSpPr>
              <p:nvPr/>
            </p:nvSpPr>
            <p:spPr bwMode="auto">
              <a:xfrm>
                <a:off x="1427" y="2190"/>
                <a:ext cx="22" cy="2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1" name="Oval 72"/>
              <p:cNvSpPr>
                <a:spLocks noChangeArrowheads="1"/>
              </p:cNvSpPr>
              <p:nvPr/>
            </p:nvSpPr>
            <p:spPr bwMode="auto">
              <a:xfrm>
                <a:off x="1333" y="2219"/>
                <a:ext cx="23"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2" name="Oval 73"/>
              <p:cNvSpPr>
                <a:spLocks noChangeArrowheads="1"/>
              </p:cNvSpPr>
              <p:nvPr/>
            </p:nvSpPr>
            <p:spPr bwMode="auto">
              <a:xfrm>
                <a:off x="1395" y="2245"/>
                <a:ext cx="23"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3" name="Oval 74"/>
              <p:cNvSpPr>
                <a:spLocks noChangeArrowheads="1"/>
              </p:cNvSpPr>
              <p:nvPr/>
            </p:nvSpPr>
            <p:spPr bwMode="auto">
              <a:xfrm>
                <a:off x="1443" y="2232"/>
                <a:ext cx="22" cy="2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4" name="Oval 75"/>
              <p:cNvSpPr>
                <a:spLocks noChangeArrowheads="1"/>
              </p:cNvSpPr>
              <p:nvPr/>
            </p:nvSpPr>
            <p:spPr bwMode="auto">
              <a:xfrm>
                <a:off x="1376" y="2206"/>
                <a:ext cx="23"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5" name="Oval 76"/>
              <p:cNvSpPr>
                <a:spLocks noChangeArrowheads="1"/>
              </p:cNvSpPr>
              <p:nvPr/>
            </p:nvSpPr>
            <p:spPr bwMode="auto">
              <a:xfrm>
                <a:off x="1493" y="2303"/>
                <a:ext cx="23" cy="2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6" name="Oval 77"/>
              <p:cNvSpPr>
                <a:spLocks noChangeArrowheads="1"/>
              </p:cNvSpPr>
              <p:nvPr/>
            </p:nvSpPr>
            <p:spPr bwMode="auto">
              <a:xfrm>
                <a:off x="1317" y="2260"/>
                <a:ext cx="23"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7" name="Oval 78"/>
              <p:cNvSpPr>
                <a:spLocks noChangeArrowheads="1"/>
              </p:cNvSpPr>
              <p:nvPr/>
            </p:nvSpPr>
            <p:spPr bwMode="auto">
              <a:xfrm>
                <a:off x="1352" y="2253"/>
                <a:ext cx="33"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8" name="Oval 79"/>
              <p:cNvSpPr>
                <a:spLocks noChangeArrowheads="1"/>
              </p:cNvSpPr>
              <p:nvPr/>
            </p:nvSpPr>
            <p:spPr bwMode="auto">
              <a:xfrm>
                <a:off x="1415" y="2269"/>
                <a:ext cx="34"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79" name="Oval 80"/>
              <p:cNvSpPr>
                <a:spLocks noChangeArrowheads="1"/>
              </p:cNvSpPr>
              <p:nvPr/>
            </p:nvSpPr>
            <p:spPr bwMode="auto">
              <a:xfrm>
                <a:off x="1441" y="2295"/>
                <a:ext cx="33"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80" name="Oval 81"/>
              <p:cNvSpPr>
                <a:spLocks noChangeArrowheads="1"/>
              </p:cNvSpPr>
              <p:nvPr/>
            </p:nvSpPr>
            <p:spPr bwMode="auto">
              <a:xfrm>
                <a:off x="1463" y="2266"/>
                <a:ext cx="33"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81" name="Oval 82"/>
              <p:cNvSpPr>
                <a:spLocks noChangeArrowheads="1"/>
              </p:cNvSpPr>
              <p:nvPr/>
            </p:nvSpPr>
            <p:spPr bwMode="auto">
              <a:xfrm>
                <a:off x="1405" y="2214"/>
                <a:ext cx="33" cy="2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82" name="Oval 83"/>
              <p:cNvSpPr>
                <a:spLocks noChangeArrowheads="1"/>
              </p:cNvSpPr>
              <p:nvPr/>
            </p:nvSpPr>
            <p:spPr bwMode="auto">
              <a:xfrm>
                <a:off x="1378" y="2279"/>
                <a:ext cx="33" cy="26"/>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83" name="Oval 84"/>
              <p:cNvSpPr>
                <a:spLocks noChangeArrowheads="1"/>
              </p:cNvSpPr>
              <p:nvPr/>
            </p:nvSpPr>
            <p:spPr bwMode="auto">
              <a:xfrm>
                <a:off x="1392" y="2170"/>
                <a:ext cx="33" cy="2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grpSp>
      </p:grpSp>
      <p:sp>
        <p:nvSpPr>
          <p:cNvPr id="84" name="Freeform 85"/>
          <p:cNvSpPr>
            <a:spLocks/>
          </p:cNvSpPr>
          <p:nvPr/>
        </p:nvSpPr>
        <p:spPr bwMode="auto">
          <a:xfrm>
            <a:off x="5309105" y="2236432"/>
            <a:ext cx="1460500" cy="746125"/>
          </a:xfrm>
          <a:custGeom>
            <a:avLst/>
            <a:gdLst/>
            <a:ahLst/>
            <a:cxnLst>
              <a:cxn ang="0">
                <a:pos x="0" y="295"/>
              </a:cxn>
              <a:cxn ang="0">
                <a:pos x="119" y="2"/>
              </a:cxn>
              <a:cxn ang="0">
                <a:pos x="422" y="0"/>
              </a:cxn>
              <a:cxn ang="0">
                <a:pos x="630" y="294"/>
              </a:cxn>
              <a:cxn ang="0">
                <a:pos x="0" y="295"/>
              </a:cxn>
            </a:cxnLst>
            <a:rect l="0" t="0" r="r" b="b"/>
            <a:pathLst>
              <a:path w="630" h="295">
                <a:moveTo>
                  <a:pt x="0" y="295"/>
                </a:moveTo>
                <a:lnTo>
                  <a:pt x="119" y="2"/>
                </a:lnTo>
                <a:lnTo>
                  <a:pt x="422" y="0"/>
                </a:lnTo>
                <a:lnTo>
                  <a:pt x="630" y="294"/>
                </a:lnTo>
                <a:lnTo>
                  <a:pt x="0" y="295"/>
                </a:lnTo>
                <a:close/>
              </a:path>
            </a:pathLst>
          </a:custGeom>
          <a:solidFill>
            <a:srgbClr val="DCAB32"/>
          </a:solidFill>
          <a:ln w="9525" cap="flat" cmpd="sng">
            <a:solidFill>
              <a:srgbClr val="000000"/>
            </a:solidFill>
            <a:prstDash val="solid"/>
            <a:round/>
            <a:headEnd type="none" w="sm" len="lg"/>
            <a:tailEnd type="none" w="sm" len="lg"/>
          </a:ln>
          <a:effectLst/>
        </p:spPr>
        <p:txBody>
          <a:bodyPr wrap="none" anchor="ctr"/>
          <a:lstStyle/>
          <a:p>
            <a:endParaRPr lang="tr-TR"/>
          </a:p>
        </p:txBody>
      </p:sp>
      <p:sp>
        <p:nvSpPr>
          <p:cNvPr id="85" name="Oval 86"/>
          <p:cNvSpPr>
            <a:spLocks noChangeArrowheads="1"/>
          </p:cNvSpPr>
          <p:nvPr/>
        </p:nvSpPr>
        <p:spPr bwMode="auto">
          <a:xfrm>
            <a:off x="5448805" y="2376132"/>
            <a:ext cx="88900" cy="9207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86" name="Oval 87"/>
          <p:cNvSpPr>
            <a:spLocks noChangeArrowheads="1"/>
          </p:cNvSpPr>
          <p:nvPr/>
        </p:nvSpPr>
        <p:spPr bwMode="auto">
          <a:xfrm>
            <a:off x="5702805" y="2438045"/>
            <a:ext cx="95250"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87" name="Oval 88"/>
          <p:cNvSpPr>
            <a:spLocks noChangeArrowheads="1"/>
          </p:cNvSpPr>
          <p:nvPr/>
        </p:nvSpPr>
        <p:spPr bwMode="auto">
          <a:xfrm>
            <a:off x="5324980" y="2542820"/>
            <a:ext cx="88900"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88" name="Freeform 89"/>
          <p:cNvSpPr>
            <a:spLocks/>
          </p:cNvSpPr>
          <p:nvPr/>
        </p:nvSpPr>
        <p:spPr bwMode="auto">
          <a:xfrm>
            <a:off x="4947155" y="2342795"/>
            <a:ext cx="1270000" cy="639762"/>
          </a:xfrm>
          <a:custGeom>
            <a:avLst/>
            <a:gdLst/>
            <a:ahLst/>
            <a:cxnLst>
              <a:cxn ang="0">
                <a:pos x="219" y="0"/>
              </a:cxn>
              <a:cxn ang="0">
                <a:pos x="337" y="4"/>
              </a:cxn>
              <a:cxn ang="0">
                <a:pos x="549" y="253"/>
              </a:cxn>
              <a:cxn ang="0">
                <a:pos x="0" y="253"/>
              </a:cxn>
              <a:cxn ang="0">
                <a:pos x="219" y="0"/>
              </a:cxn>
            </a:cxnLst>
            <a:rect l="0" t="0" r="r" b="b"/>
            <a:pathLst>
              <a:path w="549" h="253">
                <a:moveTo>
                  <a:pt x="219" y="0"/>
                </a:moveTo>
                <a:lnTo>
                  <a:pt x="337" y="4"/>
                </a:lnTo>
                <a:lnTo>
                  <a:pt x="549" y="253"/>
                </a:lnTo>
                <a:lnTo>
                  <a:pt x="0" y="253"/>
                </a:lnTo>
                <a:lnTo>
                  <a:pt x="219" y="0"/>
                </a:lnTo>
                <a:close/>
              </a:path>
            </a:pathLst>
          </a:custGeom>
          <a:solidFill>
            <a:srgbClr val="DCAB32"/>
          </a:solidFill>
          <a:ln w="9525" cap="flat" cmpd="sng">
            <a:solidFill>
              <a:srgbClr val="000000"/>
            </a:solidFill>
            <a:prstDash val="solid"/>
            <a:round/>
            <a:headEnd type="none" w="sm" len="lg"/>
            <a:tailEnd type="none" w="sm" len="lg"/>
          </a:ln>
          <a:effectLst/>
        </p:spPr>
        <p:txBody>
          <a:bodyPr wrap="none" anchor="ctr"/>
          <a:lstStyle/>
          <a:p>
            <a:endParaRPr lang="tr-TR"/>
          </a:p>
        </p:txBody>
      </p:sp>
      <p:sp>
        <p:nvSpPr>
          <p:cNvPr id="89" name="Oval 90"/>
          <p:cNvSpPr>
            <a:spLocks noChangeArrowheads="1"/>
          </p:cNvSpPr>
          <p:nvPr/>
        </p:nvSpPr>
        <p:spPr bwMode="auto">
          <a:xfrm>
            <a:off x="5702805" y="2833332"/>
            <a:ext cx="95250" cy="90488"/>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0" name="Oval 91"/>
          <p:cNvSpPr>
            <a:spLocks noChangeArrowheads="1"/>
          </p:cNvSpPr>
          <p:nvPr/>
        </p:nvSpPr>
        <p:spPr bwMode="auto">
          <a:xfrm>
            <a:off x="5401180" y="2809520"/>
            <a:ext cx="88900" cy="90487"/>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1" name="Oval 92"/>
          <p:cNvSpPr>
            <a:spLocks noChangeArrowheads="1"/>
          </p:cNvSpPr>
          <p:nvPr/>
        </p:nvSpPr>
        <p:spPr bwMode="auto">
          <a:xfrm>
            <a:off x="5575805" y="2633307"/>
            <a:ext cx="90488" cy="9525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2" name="Oval 93"/>
          <p:cNvSpPr>
            <a:spLocks noChangeArrowheads="1"/>
          </p:cNvSpPr>
          <p:nvPr/>
        </p:nvSpPr>
        <p:spPr bwMode="auto">
          <a:xfrm>
            <a:off x="5840918" y="2355495"/>
            <a:ext cx="87312" cy="90487"/>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3" name="Oval 94"/>
          <p:cNvSpPr>
            <a:spLocks noChangeArrowheads="1"/>
          </p:cNvSpPr>
          <p:nvPr/>
        </p:nvSpPr>
        <p:spPr bwMode="auto">
          <a:xfrm>
            <a:off x="5944105" y="2249132"/>
            <a:ext cx="88900"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4" name="Oval 95"/>
          <p:cNvSpPr>
            <a:spLocks noChangeArrowheads="1"/>
          </p:cNvSpPr>
          <p:nvPr/>
        </p:nvSpPr>
        <p:spPr bwMode="auto">
          <a:xfrm>
            <a:off x="6213980" y="2280882"/>
            <a:ext cx="87313" cy="8572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5" name="Oval 96"/>
          <p:cNvSpPr>
            <a:spLocks noChangeArrowheads="1"/>
          </p:cNvSpPr>
          <p:nvPr/>
        </p:nvSpPr>
        <p:spPr bwMode="auto">
          <a:xfrm>
            <a:off x="6067930" y="2482495"/>
            <a:ext cx="88900" cy="93662"/>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6" name="Oval 97"/>
          <p:cNvSpPr>
            <a:spLocks noChangeArrowheads="1"/>
          </p:cNvSpPr>
          <p:nvPr/>
        </p:nvSpPr>
        <p:spPr bwMode="auto">
          <a:xfrm>
            <a:off x="6318755" y="2669820"/>
            <a:ext cx="88900" cy="9207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7" name="Oval 98"/>
          <p:cNvSpPr>
            <a:spLocks noChangeArrowheads="1"/>
          </p:cNvSpPr>
          <p:nvPr/>
        </p:nvSpPr>
        <p:spPr bwMode="auto">
          <a:xfrm>
            <a:off x="6229855" y="2833332"/>
            <a:ext cx="90488" cy="90488"/>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8" name="Oval 99"/>
          <p:cNvSpPr>
            <a:spLocks noChangeArrowheads="1"/>
          </p:cNvSpPr>
          <p:nvPr/>
        </p:nvSpPr>
        <p:spPr bwMode="auto">
          <a:xfrm>
            <a:off x="6533068" y="2852382"/>
            <a:ext cx="92075"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99" name="Oval 100"/>
          <p:cNvSpPr>
            <a:spLocks noChangeArrowheads="1"/>
          </p:cNvSpPr>
          <p:nvPr/>
        </p:nvSpPr>
        <p:spPr bwMode="auto">
          <a:xfrm>
            <a:off x="6291768" y="2461857"/>
            <a:ext cx="90487" cy="90488"/>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0" name="Oval 101"/>
          <p:cNvSpPr>
            <a:spLocks noChangeArrowheads="1"/>
          </p:cNvSpPr>
          <p:nvPr/>
        </p:nvSpPr>
        <p:spPr bwMode="auto">
          <a:xfrm>
            <a:off x="6052055" y="2628545"/>
            <a:ext cx="85725" cy="93662"/>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1" name="Oval 102"/>
          <p:cNvSpPr>
            <a:spLocks noChangeArrowheads="1"/>
          </p:cNvSpPr>
          <p:nvPr/>
        </p:nvSpPr>
        <p:spPr bwMode="auto">
          <a:xfrm>
            <a:off x="5963155" y="2376132"/>
            <a:ext cx="88900" cy="9207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2" name="Oval 103"/>
          <p:cNvSpPr>
            <a:spLocks noChangeArrowheads="1"/>
          </p:cNvSpPr>
          <p:nvPr/>
        </p:nvSpPr>
        <p:spPr bwMode="auto">
          <a:xfrm>
            <a:off x="5766305" y="2587270"/>
            <a:ext cx="95250" cy="9207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3" name="Oval 104"/>
          <p:cNvSpPr>
            <a:spLocks noChangeArrowheads="1"/>
          </p:cNvSpPr>
          <p:nvPr/>
        </p:nvSpPr>
        <p:spPr bwMode="auto">
          <a:xfrm>
            <a:off x="5499605" y="2496782"/>
            <a:ext cx="95250" cy="90488"/>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4" name="Oval 105"/>
          <p:cNvSpPr>
            <a:spLocks noChangeArrowheads="1"/>
          </p:cNvSpPr>
          <p:nvPr/>
        </p:nvSpPr>
        <p:spPr bwMode="auto">
          <a:xfrm>
            <a:off x="5061455" y="2869845"/>
            <a:ext cx="92075"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5" name="Oval 106"/>
          <p:cNvSpPr>
            <a:spLocks noChangeArrowheads="1"/>
          </p:cNvSpPr>
          <p:nvPr/>
        </p:nvSpPr>
        <p:spPr bwMode="auto">
          <a:xfrm>
            <a:off x="5566280" y="2873020"/>
            <a:ext cx="88900" cy="9207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6" name="Oval 107"/>
          <p:cNvSpPr>
            <a:spLocks noChangeArrowheads="1"/>
          </p:cNvSpPr>
          <p:nvPr/>
        </p:nvSpPr>
        <p:spPr bwMode="auto">
          <a:xfrm>
            <a:off x="5971093" y="2838095"/>
            <a:ext cx="92075" cy="93662"/>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7" name="Oval 108"/>
          <p:cNvSpPr>
            <a:spLocks noChangeArrowheads="1"/>
          </p:cNvSpPr>
          <p:nvPr/>
        </p:nvSpPr>
        <p:spPr bwMode="auto">
          <a:xfrm>
            <a:off x="5263068" y="2685695"/>
            <a:ext cx="87312" cy="9207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8" name="Oval 109"/>
          <p:cNvSpPr>
            <a:spLocks noChangeArrowheads="1"/>
          </p:cNvSpPr>
          <p:nvPr/>
        </p:nvSpPr>
        <p:spPr bwMode="auto">
          <a:xfrm>
            <a:off x="5401180" y="2661882"/>
            <a:ext cx="133350" cy="9207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09" name="Oval 110"/>
          <p:cNvSpPr>
            <a:spLocks noChangeArrowheads="1"/>
          </p:cNvSpPr>
          <p:nvPr/>
        </p:nvSpPr>
        <p:spPr bwMode="auto">
          <a:xfrm>
            <a:off x="5242430" y="2861907"/>
            <a:ext cx="133350" cy="90488"/>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0" name="Oval 111"/>
          <p:cNvSpPr>
            <a:spLocks noChangeArrowheads="1"/>
          </p:cNvSpPr>
          <p:nvPr/>
        </p:nvSpPr>
        <p:spPr bwMode="auto">
          <a:xfrm>
            <a:off x="5656768" y="2722207"/>
            <a:ext cx="139700" cy="90488"/>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1" name="Oval 112"/>
          <p:cNvSpPr>
            <a:spLocks noChangeArrowheads="1"/>
          </p:cNvSpPr>
          <p:nvPr/>
        </p:nvSpPr>
        <p:spPr bwMode="auto">
          <a:xfrm>
            <a:off x="5826630" y="2873020"/>
            <a:ext cx="136525" cy="92075"/>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2" name="Oval 113"/>
          <p:cNvSpPr>
            <a:spLocks noChangeArrowheads="1"/>
          </p:cNvSpPr>
          <p:nvPr/>
        </p:nvSpPr>
        <p:spPr bwMode="auto">
          <a:xfrm>
            <a:off x="5847268" y="2709507"/>
            <a:ext cx="138112" cy="90488"/>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3" name="Oval 114"/>
          <p:cNvSpPr>
            <a:spLocks noChangeArrowheads="1"/>
          </p:cNvSpPr>
          <p:nvPr/>
        </p:nvSpPr>
        <p:spPr bwMode="auto">
          <a:xfrm>
            <a:off x="5615493" y="2522182"/>
            <a:ext cx="133350" cy="90488"/>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4" name="Oval 115"/>
          <p:cNvSpPr>
            <a:spLocks noChangeArrowheads="1"/>
          </p:cNvSpPr>
          <p:nvPr/>
        </p:nvSpPr>
        <p:spPr bwMode="auto">
          <a:xfrm>
            <a:off x="5913943" y="2504720"/>
            <a:ext cx="138112" cy="93662"/>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5" name="Oval 116"/>
          <p:cNvSpPr>
            <a:spLocks noChangeArrowheads="1"/>
          </p:cNvSpPr>
          <p:nvPr/>
        </p:nvSpPr>
        <p:spPr bwMode="auto">
          <a:xfrm>
            <a:off x="5748843" y="2249132"/>
            <a:ext cx="138112"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6" name="Oval 118"/>
          <p:cNvSpPr>
            <a:spLocks noChangeArrowheads="1"/>
          </p:cNvSpPr>
          <p:nvPr/>
        </p:nvSpPr>
        <p:spPr bwMode="auto">
          <a:xfrm>
            <a:off x="6353680" y="2830157"/>
            <a:ext cx="133350" cy="93663"/>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7" name="Oval 120"/>
          <p:cNvSpPr>
            <a:spLocks noChangeArrowheads="1"/>
          </p:cNvSpPr>
          <p:nvPr/>
        </p:nvSpPr>
        <p:spPr bwMode="auto">
          <a:xfrm>
            <a:off x="6169530" y="2523770"/>
            <a:ext cx="128588"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8" name="Oval 121"/>
          <p:cNvSpPr>
            <a:spLocks noChangeArrowheads="1"/>
          </p:cNvSpPr>
          <p:nvPr/>
        </p:nvSpPr>
        <p:spPr bwMode="auto">
          <a:xfrm>
            <a:off x="6434643" y="2714270"/>
            <a:ext cx="133350" cy="93662"/>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19" name="Oval 123"/>
          <p:cNvSpPr>
            <a:spLocks noChangeArrowheads="1"/>
          </p:cNvSpPr>
          <p:nvPr/>
        </p:nvSpPr>
        <p:spPr bwMode="auto">
          <a:xfrm>
            <a:off x="6052055" y="2266595"/>
            <a:ext cx="136525"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20" name="Oval 124"/>
          <p:cNvSpPr>
            <a:spLocks noChangeArrowheads="1"/>
          </p:cNvSpPr>
          <p:nvPr/>
        </p:nvSpPr>
        <p:spPr bwMode="auto">
          <a:xfrm>
            <a:off x="5136068" y="2771420"/>
            <a:ext cx="131762" cy="93662"/>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21" name="Oval 125"/>
          <p:cNvSpPr>
            <a:spLocks noChangeArrowheads="1"/>
          </p:cNvSpPr>
          <p:nvPr/>
        </p:nvSpPr>
        <p:spPr bwMode="auto">
          <a:xfrm>
            <a:off x="5509130" y="2755545"/>
            <a:ext cx="130175" cy="90487"/>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22" name="Oval 126"/>
          <p:cNvSpPr>
            <a:spLocks noChangeArrowheads="1"/>
          </p:cNvSpPr>
          <p:nvPr/>
        </p:nvSpPr>
        <p:spPr bwMode="auto">
          <a:xfrm>
            <a:off x="5566280" y="2365020"/>
            <a:ext cx="133350" cy="90487"/>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123" name="Line 127"/>
          <p:cNvSpPr>
            <a:spLocks noChangeShapeType="1"/>
          </p:cNvSpPr>
          <p:nvPr/>
        </p:nvSpPr>
        <p:spPr bwMode="auto">
          <a:xfrm flipV="1">
            <a:off x="4972913" y="2352320"/>
            <a:ext cx="471488" cy="584200"/>
          </a:xfrm>
          <a:prstGeom prst="line">
            <a:avLst/>
          </a:prstGeom>
          <a:noFill/>
          <a:ln w="28575">
            <a:solidFill>
              <a:srgbClr val="000000"/>
            </a:solidFill>
            <a:round/>
            <a:headEnd type="none" w="sm" len="lg"/>
            <a:tailEnd type="none" w="sm" len="lg"/>
          </a:ln>
          <a:effectLst/>
        </p:spPr>
        <p:txBody>
          <a:bodyPr wrap="none" anchor="ctr"/>
          <a:lstStyle/>
          <a:p>
            <a:endParaRPr lang="tr-TR"/>
          </a:p>
        </p:txBody>
      </p:sp>
      <p:sp>
        <p:nvSpPr>
          <p:cNvPr id="124" name="Line 128"/>
          <p:cNvSpPr>
            <a:spLocks noChangeShapeType="1"/>
          </p:cNvSpPr>
          <p:nvPr/>
        </p:nvSpPr>
        <p:spPr bwMode="auto">
          <a:xfrm>
            <a:off x="5391655" y="2345970"/>
            <a:ext cx="76200" cy="0"/>
          </a:xfrm>
          <a:prstGeom prst="line">
            <a:avLst/>
          </a:prstGeom>
          <a:noFill/>
          <a:ln w="9525">
            <a:solidFill>
              <a:srgbClr val="000000"/>
            </a:solidFill>
            <a:round/>
            <a:headEnd type="none" w="sm" len="lg"/>
            <a:tailEnd type="none" w="sm" len="lg"/>
          </a:ln>
          <a:effectLst/>
        </p:spPr>
        <p:txBody>
          <a:bodyPr wrap="none" anchor="ctr"/>
          <a:lstStyle/>
          <a:p>
            <a:endParaRPr lang="tr-TR"/>
          </a:p>
        </p:txBody>
      </p:sp>
      <p:sp>
        <p:nvSpPr>
          <p:cNvPr id="125" name="Freeform 129"/>
          <p:cNvSpPr>
            <a:spLocks/>
          </p:cNvSpPr>
          <p:nvPr/>
        </p:nvSpPr>
        <p:spPr bwMode="auto">
          <a:xfrm>
            <a:off x="811544" y="2291626"/>
            <a:ext cx="320675" cy="115888"/>
          </a:xfrm>
          <a:custGeom>
            <a:avLst/>
            <a:gdLst/>
            <a:ahLst/>
            <a:cxnLst>
              <a:cxn ang="0">
                <a:pos x="198" y="38"/>
              </a:cxn>
              <a:cxn ang="0">
                <a:pos x="408" y="20"/>
              </a:cxn>
              <a:cxn ang="0">
                <a:pos x="311" y="147"/>
              </a:cxn>
              <a:cxn ang="0">
                <a:pos x="198" y="117"/>
              </a:cxn>
              <a:cxn ang="0">
                <a:pos x="78" y="72"/>
              </a:cxn>
              <a:cxn ang="0">
                <a:pos x="0" y="20"/>
              </a:cxn>
              <a:cxn ang="0">
                <a:pos x="198" y="38"/>
              </a:cxn>
            </a:cxnLst>
            <a:rect l="0" t="0" r="r" b="b"/>
            <a:pathLst>
              <a:path w="408" h="147">
                <a:moveTo>
                  <a:pt x="198" y="38"/>
                </a:moveTo>
                <a:cubicBezTo>
                  <a:pt x="276" y="38"/>
                  <a:pt x="382" y="0"/>
                  <a:pt x="408" y="20"/>
                </a:cubicBezTo>
                <a:lnTo>
                  <a:pt x="311" y="147"/>
                </a:lnTo>
                <a:lnTo>
                  <a:pt x="198" y="117"/>
                </a:lnTo>
                <a:lnTo>
                  <a:pt x="78" y="72"/>
                </a:lnTo>
                <a:lnTo>
                  <a:pt x="0" y="20"/>
                </a:lnTo>
                <a:cubicBezTo>
                  <a:pt x="20" y="14"/>
                  <a:pt x="120" y="38"/>
                  <a:pt x="198" y="38"/>
                </a:cubicBezTo>
                <a:close/>
              </a:path>
            </a:pathLst>
          </a:custGeom>
          <a:solidFill>
            <a:srgbClr val="99CCFF"/>
          </a:solidFill>
          <a:ln w="6350">
            <a:solidFill>
              <a:srgbClr val="000000"/>
            </a:solidFill>
            <a:round/>
            <a:headEnd/>
            <a:tailEnd/>
          </a:ln>
          <a:effectLst/>
        </p:spPr>
        <p:txBody>
          <a:bodyPr wrap="none" anchor="ctr"/>
          <a:lstStyle/>
          <a:p>
            <a:endParaRPr lang="tr-TR"/>
          </a:p>
        </p:txBody>
      </p:sp>
      <p:sp>
        <p:nvSpPr>
          <p:cNvPr id="126" name="AutoShape 130"/>
          <p:cNvSpPr>
            <a:spLocks noChangeArrowheads="1"/>
          </p:cNvSpPr>
          <p:nvPr/>
        </p:nvSpPr>
        <p:spPr bwMode="auto">
          <a:xfrm>
            <a:off x="3570793" y="2309457"/>
            <a:ext cx="125412" cy="588963"/>
          </a:xfrm>
          <a:prstGeom prst="can">
            <a:avLst>
              <a:gd name="adj" fmla="val 36722"/>
            </a:avLst>
          </a:prstGeom>
          <a:ln>
            <a:headEnd/>
            <a:tailEnd type="none" w="sm" len="sm"/>
          </a:ln>
        </p:spPr>
        <p:style>
          <a:lnRef idx="2">
            <a:schemeClr val="dk1"/>
          </a:lnRef>
          <a:fillRef idx="1">
            <a:schemeClr val="lt1"/>
          </a:fillRef>
          <a:effectRef idx="0">
            <a:schemeClr val="dk1"/>
          </a:effectRef>
          <a:fontRef idx="minor">
            <a:schemeClr val="dk1"/>
          </a:fontRef>
        </p:style>
        <p:txBody>
          <a:bodyPr wrap="none" anchor="ctr"/>
          <a:lstStyle/>
          <a:p>
            <a:endParaRPr lang="tr-TR"/>
          </a:p>
        </p:txBody>
      </p:sp>
      <p:sp>
        <p:nvSpPr>
          <p:cNvPr id="127" name="Freeform 131"/>
          <p:cNvSpPr>
            <a:spLocks/>
          </p:cNvSpPr>
          <p:nvPr/>
        </p:nvSpPr>
        <p:spPr bwMode="auto">
          <a:xfrm>
            <a:off x="3635880" y="2103082"/>
            <a:ext cx="479425" cy="196850"/>
          </a:xfrm>
          <a:custGeom>
            <a:avLst/>
            <a:gdLst/>
            <a:ahLst/>
            <a:cxnLst>
              <a:cxn ang="0">
                <a:pos x="0" y="280"/>
              </a:cxn>
              <a:cxn ang="0">
                <a:pos x="0" y="0"/>
              </a:cxn>
              <a:cxn ang="0">
                <a:pos x="250" y="0"/>
              </a:cxn>
            </a:cxnLst>
            <a:rect l="0" t="0" r="r" b="b"/>
            <a:pathLst>
              <a:path w="250" h="280">
                <a:moveTo>
                  <a:pt x="0" y="280"/>
                </a:moveTo>
                <a:lnTo>
                  <a:pt x="0" y="0"/>
                </a:lnTo>
                <a:lnTo>
                  <a:pt x="250" y="0"/>
                </a:lnTo>
              </a:path>
            </a:pathLst>
          </a:custGeom>
          <a:noFill/>
          <a:ln w="38100" cap="flat" cmpd="sng">
            <a:solidFill>
              <a:schemeClr val="tx1"/>
            </a:solidFill>
            <a:prstDash val="solid"/>
            <a:round/>
            <a:headEnd type="none" w="med" len="med"/>
            <a:tailEnd type="stealth" w="sm" len="sm"/>
          </a:ln>
          <a:effectLst/>
        </p:spPr>
        <p:txBody>
          <a:bodyPr wrap="none" anchor="ctr"/>
          <a:lstStyle/>
          <a:p>
            <a:endParaRPr lang="tr-TR"/>
          </a:p>
        </p:txBody>
      </p:sp>
      <p:sp>
        <p:nvSpPr>
          <p:cNvPr id="128" name="Line 132"/>
          <p:cNvSpPr>
            <a:spLocks noChangeShapeType="1"/>
          </p:cNvSpPr>
          <p:nvPr/>
        </p:nvSpPr>
        <p:spPr bwMode="auto">
          <a:xfrm flipV="1">
            <a:off x="1071538" y="2153335"/>
            <a:ext cx="165098" cy="285752"/>
          </a:xfrm>
          <a:prstGeom prst="line">
            <a:avLst/>
          </a:prstGeom>
          <a:noFill/>
          <a:ln w="28575">
            <a:solidFill>
              <a:srgbClr val="000000"/>
            </a:solidFill>
            <a:round/>
            <a:headEnd/>
            <a:tailEnd type="none" w="sm" len="sm"/>
          </a:ln>
          <a:effectLst/>
        </p:spPr>
        <p:txBody>
          <a:bodyPr wrap="none" anchor="ctr"/>
          <a:lstStyle/>
          <a:p>
            <a:endParaRPr lang="tr-TR"/>
          </a:p>
        </p:txBody>
      </p:sp>
      <p:sp>
        <p:nvSpPr>
          <p:cNvPr id="129" name="Freeform 133"/>
          <p:cNvSpPr>
            <a:spLocks/>
          </p:cNvSpPr>
          <p:nvPr/>
        </p:nvSpPr>
        <p:spPr bwMode="auto">
          <a:xfrm>
            <a:off x="5412293" y="2223732"/>
            <a:ext cx="169862" cy="136525"/>
          </a:xfrm>
          <a:custGeom>
            <a:avLst/>
            <a:gdLst/>
            <a:ahLst/>
            <a:cxnLst>
              <a:cxn ang="0">
                <a:pos x="65" y="0"/>
              </a:cxn>
              <a:cxn ang="0">
                <a:pos x="47" y="36"/>
              </a:cxn>
              <a:cxn ang="0">
                <a:pos x="0" y="42"/>
              </a:cxn>
            </a:cxnLst>
            <a:rect l="0" t="0" r="r" b="b"/>
            <a:pathLst>
              <a:path w="65" h="42">
                <a:moveTo>
                  <a:pt x="65" y="0"/>
                </a:moveTo>
                <a:lnTo>
                  <a:pt x="47" y="36"/>
                </a:lnTo>
                <a:lnTo>
                  <a:pt x="0" y="42"/>
                </a:lnTo>
              </a:path>
            </a:pathLst>
          </a:custGeom>
          <a:noFill/>
          <a:ln w="38100" cap="flat" cmpd="sng">
            <a:solidFill>
              <a:schemeClr val="tx1"/>
            </a:solidFill>
            <a:prstDash val="solid"/>
            <a:round/>
            <a:headEnd type="none" w="sm" len="sm"/>
            <a:tailEnd type="none" w="sm" len="sm"/>
          </a:ln>
          <a:effectLst/>
        </p:spPr>
        <p:txBody>
          <a:bodyPr wrap="none" anchor="ctr"/>
          <a:lstStyle/>
          <a:p>
            <a:endParaRPr lang="tr-TR"/>
          </a:p>
        </p:txBody>
      </p:sp>
      <p:sp>
        <p:nvSpPr>
          <p:cNvPr id="130" name="Line 134"/>
          <p:cNvSpPr>
            <a:spLocks noChangeShapeType="1"/>
          </p:cNvSpPr>
          <p:nvPr/>
        </p:nvSpPr>
        <p:spPr bwMode="auto">
          <a:xfrm>
            <a:off x="8385680" y="2969857"/>
            <a:ext cx="795338" cy="0"/>
          </a:xfrm>
          <a:prstGeom prst="line">
            <a:avLst/>
          </a:prstGeom>
          <a:noFill/>
          <a:ln w="9525">
            <a:solidFill>
              <a:schemeClr val="tx1"/>
            </a:solidFill>
            <a:round/>
            <a:headEnd type="none" w="sm" len="sm"/>
            <a:tailEnd type="none" w="sm" len="sm"/>
          </a:ln>
          <a:effectLst/>
        </p:spPr>
        <p:txBody>
          <a:bodyPr wrap="none" anchor="ctr"/>
          <a:lstStyle/>
          <a:p>
            <a:endParaRPr lang="tr-TR"/>
          </a:p>
        </p:txBody>
      </p:sp>
      <p:sp>
        <p:nvSpPr>
          <p:cNvPr id="131" name="Freeform 135" descr="Light upward diagonal"/>
          <p:cNvSpPr>
            <a:spLocks/>
          </p:cNvSpPr>
          <p:nvPr/>
        </p:nvSpPr>
        <p:spPr bwMode="auto">
          <a:xfrm>
            <a:off x="8363455" y="2976207"/>
            <a:ext cx="844550" cy="80963"/>
          </a:xfrm>
          <a:custGeom>
            <a:avLst/>
            <a:gdLst/>
            <a:ahLst/>
            <a:cxnLst>
              <a:cxn ang="0">
                <a:pos x="4" y="4"/>
              </a:cxn>
              <a:cxn ang="0">
                <a:pos x="16" y="28"/>
              </a:cxn>
              <a:cxn ang="0">
                <a:pos x="88" y="28"/>
              </a:cxn>
              <a:cxn ang="0">
                <a:pos x="349" y="28"/>
              </a:cxn>
              <a:cxn ang="0">
                <a:pos x="349" y="1"/>
              </a:cxn>
              <a:cxn ang="0">
                <a:pos x="124" y="1"/>
              </a:cxn>
              <a:cxn ang="0">
                <a:pos x="4" y="4"/>
              </a:cxn>
            </a:cxnLst>
            <a:rect l="0" t="0" r="r" b="b"/>
            <a:pathLst>
              <a:path w="365" h="32">
                <a:moveTo>
                  <a:pt x="4" y="4"/>
                </a:moveTo>
                <a:cubicBezTo>
                  <a:pt x="9" y="18"/>
                  <a:pt x="0" y="23"/>
                  <a:pt x="16" y="28"/>
                </a:cubicBezTo>
                <a:lnTo>
                  <a:pt x="88" y="28"/>
                </a:lnTo>
                <a:cubicBezTo>
                  <a:pt x="143" y="28"/>
                  <a:pt x="306" y="32"/>
                  <a:pt x="349" y="28"/>
                </a:cubicBezTo>
                <a:cubicBezTo>
                  <a:pt x="365" y="23"/>
                  <a:pt x="365" y="6"/>
                  <a:pt x="349" y="1"/>
                </a:cubicBezTo>
                <a:lnTo>
                  <a:pt x="124" y="1"/>
                </a:lnTo>
                <a:cubicBezTo>
                  <a:pt x="67" y="1"/>
                  <a:pt x="22" y="0"/>
                  <a:pt x="4" y="4"/>
                </a:cubicBezTo>
                <a:close/>
              </a:path>
            </a:pathLst>
          </a:custGeom>
          <a:pattFill prst="ltUpDiag">
            <a:fgClr>
              <a:srgbClr val="000000"/>
            </a:fgClr>
            <a:bgClr>
              <a:srgbClr val="FFFFFF"/>
            </a:bgClr>
          </a:pattFill>
          <a:ln w="12700" cap="flat" cmpd="sng">
            <a:noFill/>
            <a:prstDash val="solid"/>
            <a:round/>
            <a:headEnd type="none" w="sm" len="sm"/>
            <a:tailEnd type="none" w="sm" len="sm"/>
          </a:ln>
          <a:effectLst/>
        </p:spPr>
        <p:txBody>
          <a:bodyPr wrap="none" anchor="ctr"/>
          <a:lstStyle/>
          <a:p>
            <a:endParaRPr lang="tr-TR"/>
          </a:p>
        </p:txBody>
      </p:sp>
      <p:sp>
        <p:nvSpPr>
          <p:cNvPr id="132" name="AutoShape 136"/>
          <p:cNvSpPr>
            <a:spLocks noChangeArrowheads="1"/>
          </p:cNvSpPr>
          <p:nvPr/>
        </p:nvSpPr>
        <p:spPr bwMode="auto">
          <a:xfrm>
            <a:off x="9034968" y="2961920"/>
            <a:ext cx="125412" cy="588962"/>
          </a:xfrm>
          <a:prstGeom prst="can">
            <a:avLst>
              <a:gd name="adj" fmla="val 36722"/>
            </a:avLst>
          </a:prstGeom>
          <a:ln>
            <a:headEnd/>
            <a:tailEnd type="none" w="sm" len="sm"/>
          </a:ln>
        </p:spPr>
        <p:style>
          <a:lnRef idx="2">
            <a:schemeClr val="accent4"/>
          </a:lnRef>
          <a:fillRef idx="1">
            <a:schemeClr val="lt1"/>
          </a:fillRef>
          <a:effectRef idx="0">
            <a:schemeClr val="accent4"/>
          </a:effectRef>
          <a:fontRef idx="minor">
            <a:schemeClr val="dk1"/>
          </a:fontRef>
        </p:style>
        <p:txBody>
          <a:bodyPr wrap="none" anchor="ctr"/>
          <a:lstStyle/>
          <a:p>
            <a:endParaRPr lang="tr-TR"/>
          </a:p>
        </p:txBody>
      </p:sp>
      <p:sp>
        <p:nvSpPr>
          <p:cNvPr id="133" name="Text Box 138"/>
          <p:cNvSpPr txBox="1">
            <a:spLocks noChangeArrowheads="1"/>
          </p:cNvSpPr>
          <p:nvPr/>
        </p:nvSpPr>
        <p:spPr bwMode="auto">
          <a:xfrm rot="18683790">
            <a:off x="4885648" y="2500979"/>
            <a:ext cx="408766" cy="215444"/>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en-US" sz="1400" b="1" dirty="0">
                <a:solidFill>
                  <a:schemeClr val="tx1"/>
                </a:solidFill>
                <a:latin typeface="Times New Roman" pitchFamily="18" charset="0"/>
              </a:rPr>
              <a:t>1/3.5 </a:t>
            </a:r>
          </a:p>
        </p:txBody>
      </p:sp>
      <p:sp>
        <p:nvSpPr>
          <p:cNvPr id="134" name="Line 141"/>
          <p:cNvSpPr>
            <a:spLocks noChangeShapeType="1"/>
          </p:cNvSpPr>
          <p:nvPr/>
        </p:nvSpPr>
        <p:spPr bwMode="auto">
          <a:xfrm>
            <a:off x="4972555" y="3114320"/>
            <a:ext cx="1825625" cy="0"/>
          </a:xfrm>
          <a:prstGeom prst="line">
            <a:avLst/>
          </a:prstGeom>
          <a:noFill/>
          <a:ln w="12700">
            <a:solidFill>
              <a:schemeClr val="tx1"/>
            </a:solidFill>
            <a:round/>
            <a:headEnd type="arrow" w="sm" len="sm"/>
            <a:tailEnd type="arrow" w="sm" len="sm"/>
          </a:ln>
          <a:effectLst/>
        </p:spPr>
        <p:txBody>
          <a:bodyPr wrap="none" anchor="ctr"/>
          <a:lstStyle/>
          <a:p>
            <a:endParaRPr lang="tr-TR"/>
          </a:p>
        </p:txBody>
      </p:sp>
      <p:sp>
        <p:nvSpPr>
          <p:cNvPr id="135" name="Line 142"/>
          <p:cNvSpPr>
            <a:spLocks noChangeShapeType="1"/>
          </p:cNvSpPr>
          <p:nvPr/>
        </p:nvSpPr>
        <p:spPr bwMode="auto">
          <a:xfrm flipV="1">
            <a:off x="6795005" y="3114320"/>
            <a:ext cx="1590675" cy="6350"/>
          </a:xfrm>
          <a:prstGeom prst="line">
            <a:avLst/>
          </a:prstGeom>
          <a:noFill/>
          <a:ln w="12700">
            <a:solidFill>
              <a:schemeClr val="tx1"/>
            </a:solidFill>
            <a:round/>
            <a:headEnd type="arrow" w="sm" len="sm"/>
            <a:tailEnd type="arrow" w="sm" len="sm"/>
          </a:ln>
          <a:effectLst/>
        </p:spPr>
        <p:txBody>
          <a:bodyPr wrap="none" anchor="ctr"/>
          <a:lstStyle/>
          <a:p>
            <a:endParaRPr lang="tr-TR"/>
          </a:p>
        </p:txBody>
      </p:sp>
      <p:sp>
        <p:nvSpPr>
          <p:cNvPr id="136" name="Text Box 143"/>
          <p:cNvSpPr txBox="1">
            <a:spLocks noChangeArrowheads="1"/>
          </p:cNvSpPr>
          <p:nvPr/>
        </p:nvSpPr>
        <p:spPr bwMode="auto">
          <a:xfrm>
            <a:off x="7329993" y="3111145"/>
            <a:ext cx="530594" cy="246221"/>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en-US" sz="1600" b="1">
                <a:solidFill>
                  <a:schemeClr val="tx1"/>
                </a:solidFill>
                <a:latin typeface="Times New Roman" pitchFamily="18" charset="0"/>
              </a:rPr>
              <a:t>180 m</a:t>
            </a:r>
          </a:p>
        </p:txBody>
      </p:sp>
      <p:sp>
        <p:nvSpPr>
          <p:cNvPr id="137" name="Text Box 144"/>
          <p:cNvSpPr txBox="1">
            <a:spLocks noChangeArrowheads="1"/>
          </p:cNvSpPr>
          <p:nvPr/>
        </p:nvSpPr>
        <p:spPr bwMode="auto">
          <a:xfrm>
            <a:off x="5656768" y="3104795"/>
            <a:ext cx="530594" cy="246221"/>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en-US" sz="1600" b="1">
                <a:solidFill>
                  <a:schemeClr val="tx1"/>
                </a:solidFill>
                <a:latin typeface="Times New Roman" pitchFamily="18" charset="0"/>
              </a:rPr>
              <a:t>220 m</a:t>
            </a:r>
          </a:p>
        </p:txBody>
      </p:sp>
      <p:sp>
        <p:nvSpPr>
          <p:cNvPr id="138" name="Text Box 145"/>
          <p:cNvSpPr txBox="1">
            <a:spLocks noChangeArrowheads="1"/>
          </p:cNvSpPr>
          <p:nvPr/>
        </p:nvSpPr>
        <p:spPr bwMode="auto">
          <a:xfrm>
            <a:off x="7953880" y="3219095"/>
            <a:ext cx="1006475" cy="342900"/>
          </a:xfrm>
          <a:prstGeom prst="rect">
            <a:avLst/>
          </a:prstGeom>
          <a:noFill/>
          <a:ln w="12700">
            <a:noFill/>
            <a:miter lim="800000"/>
            <a:headEnd type="none" w="sm" len="sm"/>
            <a:tailEnd type="none" w="sm" len="sm"/>
          </a:ln>
          <a:effectLst/>
        </p:spPr>
        <p:txBody>
          <a:bodyPr lIns="0" tIns="0" rIns="0" bIns="0" anchor="ctr">
            <a:spAutoFit/>
          </a:bodyPr>
          <a:lstStyle/>
          <a:p>
            <a:pPr algn="r" defTabSz="919163" eaLnBrk="0" hangingPunct="0">
              <a:lnSpc>
                <a:spcPct val="75000"/>
              </a:lnSpc>
            </a:pPr>
            <a:r>
              <a:rPr lang="tr-TR" sz="1000" b="1">
                <a:latin typeface="Verdana" pitchFamily="34" charset="0"/>
              </a:rPr>
              <a:t>Gözlem</a:t>
            </a:r>
          </a:p>
          <a:p>
            <a:pPr algn="r" defTabSz="919163" eaLnBrk="0" hangingPunct="0">
              <a:lnSpc>
                <a:spcPct val="75000"/>
              </a:lnSpc>
            </a:pPr>
            <a:r>
              <a:rPr lang="tr-TR" sz="1000" b="1">
                <a:latin typeface="Verdana" pitchFamily="34" charset="0"/>
              </a:rPr>
              <a:t>Kuyuları</a:t>
            </a:r>
          </a:p>
          <a:p>
            <a:pPr algn="r" defTabSz="919163" eaLnBrk="0" hangingPunct="0">
              <a:lnSpc>
                <a:spcPct val="75000"/>
              </a:lnSpc>
            </a:pPr>
            <a:r>
              <a:rPr lang="tr-TR" sz="1000" b="1">
                <a:latin typeface="Verdana" pitchFamily="34" charset="0"/>
              </a:rPr>
              <a:t>ve pompa</a:t>
            </a:r>
            <a:endParaRPr lang="en-US" sz="1000" b="1">
              <a:latin typeface="Verdana" pitchFamily="34" charset="0"/>
            </a:endParaRPr>
          </a:p>
        </p:txBody>
      </p:sp>
      <p:sp>
        <p:nvSpPr>
          <p:cNvPr id="139" name="Text Box 146"/>
          <p:cNvSpPr txBox="1">
            <a:spLocks noChangeArrowheads="1"/>
          </p:cNvSpPr>
          <p:nvPr/>
        </p:nvSpPr>
        <p:spPr bwMode="auto">
          <a:xfrm>
            <a:off x="4172455" y="2031645"/>
            <a:ext cx="417513" cy="152400"/>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tr-TR" sz="1000" b="1">
                <a:solidFill>
                  <a:schemeClr val="tx1"/>
                </a:solidFill>
                <a:latin typeface="Verdana" pitchFamily="34" charset="0"/>
              </a:rPr>
              <a:t>tesise</a:t>
            </a:r>
            <a:endParaRPr lang="en-US" sz="1000" b="1">
              <a:solidFill>
                <a:schemeClr val="tx1"/>
              </a:solidFill>
              <a:latin typeface="Verdana" pitchFamily="34" charset="0"/>
            </a:endParaRPr>
          </a:p>
        </p:txBody>
      </p:sp>
      <p:sp>
        <p:nvSpPr>
          <p:cNvPr id="140" name="Text Box 147"/>
          <p:cNvSpPr txBox="1">
            <a:spLocks noChangeArrowheads="1"/>
          </p:cNvSpPr>
          <p:nvPr/>
        </p:nvSpPr>
        <p:spPr bwMode="auto">
          <a:xfrm>
            <a:off x="3000364" y="3439219"/>
            <a:ext cx="1309688" cy="152400"/>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tr-TR" sz="1000" b="1" dirty="0">
                <a:solidFill>
                  <a:schemeClr val="tx1"/>
                </a:solidFill>
                <a:latin typeface="Verdana" pitchFamily="34" charset="0"/>
              </a:rPr>
              <a:t>Su toplama kulesi </a:t>
            </a:r>
            <a:endParaRPr lang="en-US" sz="1000" b="1" dirty="0">
              <a:solidFill>
                <a:schemeClr val="tx1"/>
              </a:solidFill>
              <a:latin typeface="Verdana" pitchFamily="34" charset="0"/>
            </a:endParaRPr>
          </a:p>
        </p:txBody>
      </p:sp>
      <p:sp>
        <p:nvSpPr>
          <p:cNvPr id="141" name="Line 148"/>
          <p:cNvSpPr>
            <a:spLocks noChangeShapeType="1"/>
          </p:cNvSpPr>
          <p:nvPr/>
        </p:nvSpPr>
        <p:spPr bwMode="auto">
          <a:xfrm flipH="1">
            <a:off x="3620005" y="2774595"/>
            <a:ext cx="0" cy="609600"/>
          </a:xfrm>
          <a:prstGeom prst="line">
            <a:avLst/>
          </a:prstGeom>
          <a:noFill/>
          <a:ln w="3175">
            <a:solidFill>
              <a:schemeClr val="tx1"/>
            </a:solidFill>
            <a:round/>
            <a:headEnd type="arrow" w="med" len="med"/>
            <a:tailEnd type="none" w="sm" len="sm"/>
          </a:ln>
          <a:effectLst/>
        </p:spPr>
        <p:txBody>
          <a:bodyPr wrap="none" anchor="ctr"/>
          <a:lstStyle/>
          <a:p>
            <a:endParaRPr lang="tr-TR"/>
          </a:p>
        </p:txBody>
      </p:sp>
      <p:sp>
        <p:nvSpPr>
          <p:cNvPr id="142" name="Text Box 149"/>
          <p:cNvSpPr txBox="1">
            <a:spLocks noChangeArrowheads="1"/>
          </p:cNvSpPr>
          <p:nvPr/>
        </p:nvSpPr>
        <p:spPr bwMode="auto">
          <a:xfrm>
            <a:off x="133855" y="2693632"/>
            <a:ext cx="984250" cy="242374"/>
          </a:xfrm>
          <a:prstGeom prst="rect">
            <a:avLst/>
          </a:prstGeom>
          <a:noFill/>
          <a:ln w="12700">
            <a:noFill/>
            <a:miter lim="800000"/>
            <a:headEnd type="none" w="sm" len="sm"/>
            <a:tailEnd type="none" w="sm" len="sm"/>
          </a:ln>
          <a:effectLst/>
        </p:spPr>
        <p:txBody>
          <a:bodyPr lIns="0" tIns="0" rIns="0" bIns="0" anchor="ctr">
            <a:spAutoFit/>
          </a:bodyPr>
          <a:lstStyle/>
          <a:p>
            <a:pPr defTabSz="919163" eaLnBrk="0" hangingPunct="0">
              <a:lnSpc>
                <a:spcPct val="75000"/>
              </a:lnSpc>
            </a:pPr>
            <a:r>
              <a:rPr lang="tr-TR" sz="1050" b="1" dirty="0">
                <a:solidFill>
                  <a:schemeClr val="tx1"/>
                </a:solidFill>
                <a:latin typeface="Verdana" pitchFamily="34" charset="0"/>
              </a:rPr>
              <a:t>kuşaklama</a:t>
            </a:r>
          </a:p>
          <a:p>
            <a:pPr defTabSz="919163" eaLnBrk="0" hangingPunct="0">
              <a:lnSpc>
                <a:spcPct val="75000"/>
              </a:lnSpc>
            </a:pPr>
            <a:r>
              <a:rPr lang="tr-TR" sz="1050" b="1" dirty="0">
                <a:solidFill>
                  <a:schemeClr val="tx1"/>
                </a:solidFill>
                <a:latin typeface="Verdana" pitchFamily="34" charset="0"/>
              </a:rPr>
              <a:t>kanalı</a:t>
            </a:r>
            <a:endParaRPr lang="en-US" sz="1050" b="1" dirty="0">
              <a:solidFill>
                <a:schemeClr val="tx1"/>
              </a:solidFill>
              <a:latin typeface="Verdana" pitchFamily="34" charset="0"/>
            </a:endParaRPr>
          </a:p>
        </p:txBody>
      </p:sp>
      <p:sp>
        <p:nvSpPr>
          <p:cNvPr id="143" name="Line 150"/>
          <p:cNvSpPr>
            <a:spLocks noChangeShapeType="1"/>
          </p:cNvSpPr>
          <p:nvPr/>
        </p:nvSpPr>
        <p:spPr bwMode="auto">
          <a:xfrm>
            <a:off x="1594355" y="3107970"/>
            <a:ext cx="338455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endParaRPr lang="tr-TR"/>
          </a:p>
        </p:txBody>
      </p:sp>
      <p:sp>
        <p:nvSpPr>
          <p:cNvPr id="144" name="Line 151"/>
          <p:cNvSpPr>
            <a:spLocks noChangeShapeType="1"/>
          </p:cNvSpPr>
          <p:nvPr/>
        </p:nvSpPr>
        <p:spPr bwMode="auto">
          <a:xfrm flipH="1">
            <a:off x="459293" y="2361845"/>
            <a:ext cx="119062" cy="288925"/>
          </a:xfrm>
          <a:prstGeom prst="line">
            <a:avLst/>
          </a:prstGeom>
          <a:noFill/>
          <a:ln w="3175">
            <a:solidFill>
              <a:schemeClr val="tx1"/>
            </a:solidFill>
            <a:round/>
            <a:headEnd type="arrow" w="sm" len="sm"/>
            <a:tailEnd type="none" w="sm" len="sm"/>
          </a:ln>
          <a:effectLst/>
        </p:spPr>
        <p:txBody>
          <a:bodyPr wrap="none" anchor="ctr"/>
          <a:lstStyle/>
          <a:p>
            <a:endParaRPr lang="tr-TR"/>
          </a:p>
        </p:txBody>
      </p:sp>
      <p:sp>
        <p:nvSpPr>
          <p:cNvPr id="145" name="Text Box 152"/>
          <p:cNvSpPr txBox="1">
            <a:spLocks noChangeArrowheads="1"/>
          </p:cNvSpPr>
          <p:nvPr/>
        </p:nvSpPr>
        <p:spPr bwMode="auto">
          <a:xfrm>
            <a:off x="265618" y="1482370"/>
            <a:ext cx="1427162" cy="242374"/>
          </a:xfrm>
          <a:prstGeom prst="rect">
            <a:avLst/>
          </a:prstGeom>
          <a:noFill/>
          <a:ln w="12700">
            <a:noFill/>
            <a:miter lim="800000"/>
            <a:headEnd type="none" w="sm" len="sm"/>
            <a:tailEnd type="none" w="sm" len="sm"/>
          </a:ln>
          <a:effectLst/>
        </p:spPr>
        <p:txBody>
          <a:bodyPr lIns="0" tIns="0" rIns="0" bIns="0" anchor="ctr">
            <a:spAutoFit/>
          </a:bodyPr>
          <a:lstStyle/>
          <a:p>
            <a:pPr algn="ctr" defTabSz="919163" eaLnBrk="0" hangingPunct="0">
              <a:lnSpc>
                <a:spcPct val="75000"/>
              </a:lnSpc>
            </a:pPr>
            <a:r>
              <a:rPr lang="tr-TR" sz="1050" b="1" dirty="0">
                <a:solidFill>
                  <a:schemeClr val="tx1"/>
                </a:solidFill>
                <a:latin typeface="Verdana" pitchFamily="34" charset="0"/>
              </a:rPr>
              <a:t>Yağış suyu</a:t>
            </a:r>
          </a:p>
          <a:p>
            <a:pPr algn="ctr" defTabSz="919163" eaLnBrk="0" hangingPunct="0">
              <a:lnSpc>
                <a:spcPct val="75000"/>
              </a:lnSpc>
            </a:pPr>
            <a:r>
              <a:rPr lang="tr-TR" sz="1050" b="1" dirty="0">
                <a:solidFill>
                  <a:schemeClr val="tx1"/>
                </a:solidFill>
                <a:latin typeface="Verdana" pitchFamily="34" charset="0"/>
              </a:rPr>
              <a:t>Toplama havuzu</a:t>
            </a:r>
            <a:endParaRPr lang="en-US" sz="1050" b="1" dirty="0">
              <a:solidFill>
                <a:schemeClr val="tx1"/>
              </a:solidFill>
              <a:latin typeface="Verdana" pitchFamily="34" charset="0"/>
            </a:endParaRPr>
          </a:p>
        </p:txBody>
      </p:sp>
      <p:sp>
        <p:nvSpPr>
          <p:cNvPr id="146" name="Line 153"/>
          <p:cNvSpPr>
            <a:spLocks noChangeShapeType="1"/>
          </p:cNvSpPr>
          <p:nvPr/>
        </p:nvSpPr>
        <p:spPr bwMode="auto">
          <a:xfrm flipH="1">
            <a:off x="975230" y="1731607"/>
            <a:ext cx="0" cy="606425"/>
          </a:xfrm>
          <a:prstGeom prst="line">
            <a:avLst/>
          </a:prstGeom>
          <a:noFill/>
          <a:ln w="3175">
            <a:solidFill>
              <a:schemeClr val="tx1"/>
            </a:solidFill>
            <a:round/>
            <a:headEnd type="none" w="sm" len="sm"/>
            <a:tailEnd type="arrow" w="sm" len="sm"/>
          </a:ln>
          <a:effectLst/>
        </p:spPr>
        <p:txBody>
          <a:bodyPr wrap="none" anchor="ctr"/>
          <a:lstStyle/>
          <a:p>
            <a:endParaRPr lang="tr-TR"/>
          </a:p>
        </p:txBody>
      </p:sp>
      <p:sp>
        <p:nvSpPr>
          <p:cNvPr id="147" name="Text Box 154"/>
          <p:cNvSpPr txBox="1">
            <a:spLocks noChangeArrowheads="1"/>
          </p:cNvSpPr>
          <p:nvPr/>
        </p:nvSpPr>
        <p:spPr bwMode="auto">
          <a:xfrm>
            <a:off x="2870705" y="3079395"/>
            <a:ext cx="530594" cy="246221"/>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en-US" sz="1600" b="1" dirty="0">
                <a:solidFill>
                  <a:schemeClr val="tx1"/>
                </a:solidFill>
                <a:latin typeface="Times New Roman" pitchFamily="18" charset="0"/>
              </a:rPr>
              <a:t>400 m</a:t>
            </a:r>
          </a:p>
        </p:txBody>
      </p:sp>
      <p:sp>
        <p:nvSpPr>
          <p:cNvPr id="148" name="Freeform 155"/>
          <p:cNvSpPr>
            <a:spLocks/>
          </p:cNvSpPr>
          <p:nvPr/>
        </p:nvSpPr>
        <p:spPr bwMode="auto">
          <a:xfrm>
            <a:off x="127505" y="2104670"/>
            <a:ext cx="723900" cy="269875"/>
          </a:xfrm>
          <a:custGeom>
            <a:avLst/>
            <a:gdLst/>
            <a:ahLst/>
            <a:cxnLst>
              <a:cxn ang="0">
                <a:pos x="930" y="350"/>
              </a:cxn>
              <a:cxn ang="0">
                <a:pos x="680" y="252"/>
              </a:cxn>
              <a:cxn ang="0">
                <a:pos x="680" y="306"/>
              </a:cxn>
              <a:cxn ang="0">
                <a:pos x="583" y="308"/>
              </a:cxn>
              <a:cxn ang="0">
                <a:pos x="583" y="203"/>
              </a:cxn>
              <a:cxn ang="0">
                <a:pos x="280" y="70"/>
              </a:cxn>
              <a:cxn ang="0">
                <a:pos x="0" y="0"/>
              </a:cxn>
            </a:cxnLst>
            <a:rect l="0" t="0" r="r" b="b"/>
            <a:pathLst>
              <a:path w="930" h="350">
                <a:moveTo>
                  <a:pt x="930" y="350"/>
                </a:moveTo>
                <a:cubicBezTo>
                  <a:pt x="888" y="334"/>
                  <a:pt x="722" y="259"/>
                  <a:pt x="680" y="252"/>
                </a:cubicBezTo>
                <a:lnTo>
                  <a:pt x="680" y="306"/>
                </a:lnTo>
                <a:lnTo>
                  <a:pt x="583" y="308"/>
                </a:lnTo>
                <a:lnTo>
                  <a:pt x="583" y="203"/>
                </a:lnTo>
                <a:cubicBezTo>
                  <a:pt x="533" y="163"/>
                  <a:pt x="377" y="104"/>
                  <a:pt x="280" y="70"/>
                </a:cubicBezTo>
                <a:cubicBezTo>
                  <a:pt x="183" y="36"/>
                  <a:pt x="58" y="15"/>
                  <a:pt x="0" y="0"/>
                </a:cubicBezTo>
              </a:path>
            </a:pathLst>
          </a:custGeom>
          <a:noFill/>
          <a:ln w="3175" cap="flat" cmpd="sng">
            <a:solidFill>
              <a:schemeClr val="bg1"/>
            </a:solidFill>
            <a:prstDash val="solid"/>
            <a:round/>
            <a:headEnd type="none" w="med" len="med"/>
            <a:tailEnd type="none" w="med" len="med"/>
          </a:ln>
          <a:effectLst/>
        </p:spPr>
        <p:txBody>
          <a:bodyPr wrap="none" anchor="ctr"/>
          <a:lstStyle/>
          <a:p>
            <a:endParaRPr lang="tr-TR"/>
          </a:p>
        </p:txBody>
      </p:sp>
      <p:sp>
        <p:nvSpPr>
          <p:cNvPr id="149" name="Freeform 156"/>
          <p:cNvSpPr>
            <a:spLocks/>
          </p:cNvSpPr>
          <p:nvPr/>
        </p:nvSpPr>
        <p:spPr bwMode="auto">
          <a:xfrm>
            <a:off x="398968" y="2131657"/>
            <a:ext cx="430212" cy="233363"/>
          </a:xfrm>
          <a:custGeom>
            <a:avLst/>
            <a:gdLst/>
            <a:ahLst/>
            <a:cxnLst>
              <a:cxn ang="0">
                <a:pos x="249" y="147"/>
              </a:cxn>
              <a:cxn ang="0">
                <a:pos x="201" y="123"/>
              </a:cxn>
              <a:cxn ang="0">
                <a:pos x="126" y="81"/>
              </a:cxn>
              <a:cxn ang="0">
                <a:pos x="63" y="45"/>
              </a:cxn>
              <a:cxn ang="0">
                <a:pos x="0" y="0"/>
              </a:cxn>
            </a:cxnLst>
            <a:rect l="0" t="0" r="r" b="b"/>
            <a:pathLst>
              <a:path w="249" h="147">
                <a:moveTo>
                  <a:pt x="249" y="147"/>
                </a:moveTo>
                <a:cubicBezTo>
                  <a:pt x="227" y="140"/>
                  <a:pt x="223" y="130"/>
                  <a:pt x="201" y="123"/>
                </a:cubicBezTo>
                <a:cubicBezTo>
                  <a:pt x="181" y="112"/>
                  <a:pt x="149" y="94"/>
                  <a:pt x="126" y="81"/>
                </a:cubicBezTo>
                <a:cubicBezTo>
                  <a:pt x="103" y="68"/>
                  <a:pt x="84" y="58"/>
                  <a:pt x="63" y="45"/>
                </a:cubicBezTo>
                <a:lnTo>
                  <a:pt x="0" y="0"/>
                </a:lnTo>
              </a:path>
            </a:pathLst>
          </a:custGeom>
          <a:noFill/>
          <a:ln w="9525">
            <a:noFill/>
            <a:round/>
            <a:headEnd/>
            <a:tailEnd/>
          </a:ln>
          <a:effectLst/>
        </p:spPr>
        <p:txBody>
          <a:bodyPr wrap="none" anchor="ctr"/>
          <a:lstStyle/>
          <a:p>
            <a:endParaRPr lang="tr-TR"/>
          </a:p>
        </p:txBody>
      </p:sp>
      <p:sp>
        <p:nvSpPr>
          <p:cNvPr id="150" name="Line 157"/>
          <p:cNvSpPr>
            <a:spLocks noChangeShapeType="1"/>
          </p:cNvSpPr>
          <p:nvPr/>
        </p:nvSpPr>
        <p:spPr bwMode="auto">
          <a:xfrm>
            <a:off x="622805" y="2290407"/>
            <a:ext cx="247650" cy="74613"/>
          </a:xfrm>
          <a:prstGeom prst="line">
            <a:avLst/>
          </a:prstGeom>
          <a:noFill/>
          <a:ln w="6350">
            <a:solidFill>
              <a:schemeClr val="tx1"/>
            </a:solidFill>
            <a:round/>
            <a:headEnd/>
            <a:tailEnd/>
          </a:ln>
          <a:effectLst/>
        </p:spPr>
        <p:txBody>
          <a:bodyPr wrap="none" anchor="ctr"/>
          <a:lstStyle/>
          <a:p>
            <a:endParaRPr lang="tr-TR"/>
          </a:p>
        </p:txBody>
      </p:sp>
      <p:sp>
        <p:nvSpPr>
          <p:cNvPr id="151" name="Line 158"/>
          <p:cNvSpPr>
            <a:spLocks noChangeShapeType="1"/>
          </p:cNvSpPr>
          <p:nvPr/>
        </p:nvSpPr>
        <p:spPr bwMode="auto">
          <a:xfrm flipH="1" flipV="1">
            <a:off x="275143" y="2187220"/>
            <a:ext cx="247650" cy="77787"/>
          </a:xfrm>
          <a:prstGeom prst="line">
            <a:avLst/>
          </a:prstGeom>
          <a:noFill/>
          <a:ln w="6350">
            <a:solidFill>
              <a:schemeClr val="tx1"/>
            </a:solidFill>
            <a:round/>
            <a:headEnd/>
            <a:tailEnd/>
          </a:ln>
          <a:effectLst/>
        </p:spPr>
        <p:txBody>
          <a:bodyPr wrap="none" anchor="ctr"/>
          <a:lstStyle/>
          <a:p>
            <a:endParaRPr lang="tr-TR"/>
          </a:p>
        </p:txBody>
      </p:sp>
      <p:grpSp>
        <p:nvGrpSpPr>
          <p:cNvPr id="152" name="Group 159"/>
          <p:cNvGrpSpPr>
            <a:grpSpLocks/>
          </p:cNvGrpSpPr>
          <p:nvPr/>
        </p:nvGrpSpPr>
        <p:grpSpPr bwMode="auto">
          <a:xfrm>
            <a:off x="516443" y="2265007"/>
            <a:ext cx="109537" cy="142875"/>
            <a:chOff x="510" y="1515"/>
            <a:chExt cx="66" cy="90"/>
          </a:xfrm>
        </p:grpSpPr>
        <p:sp>
          <p:nvSpPr>
            <p:cNvPr id="153" name="Line 160"/>
            <p:cNvSpPr>
              <a:spLocks noChangeShapeType="1"/>
            </p:cNvSpPr>
            <p:nvPr/>
          </p:nvSpPr>
          <p:spPr bwMode="auto">
            <a:xfrm>
              <a:off x="510" y="1515"/>
              <a:ext cx="0" cy="85"/>
            </a:xfrm>
            <a:prstGeom prst="line">
              <a:avLst/>
            </a:prstGeom>
            <a:noFill/>
            <a:ln w="9525">
              <a:solidFill>
                <a:schemeClr val="tx1"/>
              </a:solidFill>
              <a:round/>
              <a:headEnd/>
              <a:tailEnd/>
            </a:ln>
            <a:effectLst/>
          </p:spPr>
          <p:txBody>
            <a:bodyPr wrap="none" anchor="ctr"/>
            <a:lstStyle/>
            <a:p>
              <a:endParaRPr lang="tr-TR"/>
            </a:p>
          </p:txBody>
        </p:sp>
        <p:sp>
          <p:nvSpPr>
            <p:cNvPr id="154" name="Line 161"/>
            <p:cNvSpPr>
              <a:spLocks noChangeShapeType="1"/>
            </p:cNvSpPr>
            <p:nvPr/>
          </p:nvSpPr>
          <p:spPr bwMode="auto">
            <a:xfrm>
              <a:off x="510" y="1600"/>
              <a:ext cx="66" cy="0"/>
            </a:xfrm>
            <a:prstGeom prst="line">
              <a:avLst/>
            </a:prstGeom>
            <a:noFill/>
            <a:ln w="9525">
              <a:solidFill>
                <a:schemeClr val="tx1"/>
              </a:solidFill>
              <a:round/>
              <a:headEnd/>
              <a:tailEnd/>
            </a:ln>
            <a:effectLst/>
          </p:spPr>
          <p:txBody>
            <a:bodyPr wrap="none" anchor="ctr"/>
            <a:lstStyle/>
            <a:p>
              <a:endParaRPr lang="tr-TR"/>
            </a:p>
          </p:txBody>
        </p:sp>
        <p:sp>
          <p:nvSpPr>
            <p:cNvPr id="155" name="Line 162"/>
            <p:cNvSpPr>
              <a:spLocks noChangeShapeType="1"/>
            </p:cNvSpPr>
            <p:nvPr/>
          </p:nvSpPr>
          <p:spPr bwMode="auto">
            <a:xfrm flipH="1">
              <a:off x="576" y="1536"/>
              <a:ext cx="0" cy="69"/>
            </a:xfrm>
            <a:prstGeom prst="line">
              <a:avLst/>
            </a:prstGeom>
            <a:noFill/>
            <a:ln w="9525">
              <a:solidFill>
                <a:schemeClr val="tx1"/>
              </a:solidFill>
              <a:round/>
              <a:headEnd/>
              <a:tailEnd/>
            </a:ln>
            <a:effectLst/>
          </p:spPr>
          <p:txBody>
            <a:bodyPr wrap="none" anchor="ctr"/>
            <a:lstStyle/>
            <a:p>
              <a:endParaRPr lang="tr-TR"/>
            </a:p>
          </p:txBody>
        </p:sp>
      </p:grpSp>
      <p:sp>
        <p:nvSpPr>
          <p:cNvPr id="156" name="AutoShape 163"/>
          <p:cNvSpPr>
            <a:spLocks noChangeArrowheads="1"/>
          </p:cNvSpPr>
          <p:nvPr/>
        </p:nvSpPr>
        <p:spPr bwMode="auto">
          <a:xfrm rot="5001100">
            <a:off x="642298" y="3022507"/>
            <a:ext cx="1287108" cy="281505"/>
          </a:xfrm>
          <a:prstGeom prst="notchedRightArrow">
            <a:avLst>
              <a:gd name="adj1" fmla="val 50000"/>
              <a:gd name="adj2" fmla="val 124233"/>
            </a:avLst>
          </a:prstGeom>
          <a:solidFill>
            <a:srgbClr val="66CCFF"/>
          </a:solidFill>
          <a:ln w="12700">
            <a:solidFill>
              <a:srgbClr val="0033CC"/>
            </a:solidFill>
            <a:miter lim="800000"/>
            <a:headEnd type="none" w="sm" len="sm"/>
            <a:tailEnd type="none" w="sm" len="sm"/>
          </a:ln>
          <a:effectLst/>
        </p:spPr>
        <p:txBody>
          <a:bodyPr wrap="none" anchor="ctr"/>
          <a:lstStyle/>
          <a:p>
            <a:endParaRPr lang="tr-TR"/>
          </a:p>
        </p:txBody>
      </p:sp>
      <p:sp>
        <p:nvSpPr>
          <p:cNvPr id="157" name="Rectangle 164" descr="5%"/>
          <p:cNvSpPr>
            <a:spLocks noChangeArrowheads="1"/>
          </p:cNvSpPr>
          <p:nvPr/>
        </p:nvSpPr>
        <p:spPr bwMode="auto">
          <a:xfrm>
            <a:off x="171452" y="4105296"/>
            <a:ext cx="3128962" cy="630237"/>
          </a:xfrm>
          <a:prstGeom prst="rect">
            <a:avLst/>
          </a:prstGeom>
          <a:pattFill prst="pct5">
            <a:fgClr>
              <a:srgbClr val="000000"/>
            </a:fgClr>
            <a:bgClr>
              <a:srgbClr val="FFFFFF"/>
            </a:bgClr>
          </a:pattFill>
          <a:ln w="9525">
            <a:noFill/>
            <a:miter lim="800000"/>
            <a:headEnd type="none" w="sm" len="lg"/>
            <a:tailEnd type="none" w="sm" len="lg"/>
          </a:ln>
          <a:effectLst/>
        </p:spPr>
        <p:txBody>
          <a:bodyPr wrap="none" anchor="ctr"/>
          <a:lstStyle/>
          <a:p>
            <a:endParaRPr lang="tr-TR"/>
          </a:p>
        </p:txBody>
      </p:sp>
      <p:sp>
        <p:nvSpPr>
          <p:cNvPr id="158" name="Rectangle 165"/>
          <p:cNvSpPr>
            <a:spLocks noChangeArrowheads="1"/>
          </p:cNvSpPr>
          <p:nvPr/>
        </p:nvSpPr>
        <p:spPr bwMode="auto">
          <a:xfrm>
            <a:off x="171452" y="4735533"/>
            <a:ext cx="3057525" cy="339725"/>
          </a:xfrm>
          <a:prstGeom prst="rect">
            <a:avLst/>
          </a:prstGeom>
          <a:solidFill>
            <a:srgbClr val="FFFFFF"/>
          </a:solidFill>
          <a:ln w="9525">
            <a:solidFill>
              <a:schemeClr val="tx1"/>
            </a:solidFill>
            <a:miter lim="800000"/>
            <a:headEnd type="none" w="sm" len="lg"/>
            <a:tailEnd type="none" w="sm" len="lg"/>
          </a:ln>
          <a:effectLst/>
        </p:spPr>
        <p:txBody>
          <a:bodyPr wrap="none" anchor="ctr"/>
          <a:lstStyle/>
          <a:p>
            <a:endParaRPr lang="tr-TR"/>
          </a:p>
        </p:txBody>
      </p:sp>
      <p:sp>
        <p:nvSpPr>
          <p:cNvPr id="159" name="Rectangle 166" descr="Dashed horizontal"/>
          <p:cNvSpPr>
            <a:spLocks noChangeArrowheads="1"/>
          </p:cNvSpPr>
          <p:nvPr/>
        </p:nvSpPr>
        <p:spPr bwMode="auto">
          <a:xfrm>
            <a:off x="171452" y="5075258"/>
            <a:ext cx="3057525" cy="338138"/>
          </a:xfrm>
          <a:prstGeom prst="rect">
            <a:avLst/>
          </a:prstGeom>
          <a:pattFill prst="dashHorz">
            <a:fgClr>
              <a:schemeClr val="bg2"/>
            </a:fgClr>
            <a:bgClr>
              <a:srgbClr val="FFFFFF"/>
            </a:bgClr>
          </a:pattFill>
          <a:ln w="9525">
            <a:solidFill>
              <a:srgbClr val="000000"/>
            </a:solidFill>
            <a:miter lim="800000"/>
            <a:headEnd type="none" w="sm" len="lg"/>
            <a:tailEnd type="none" w="sm" len="lg"/>
          </a:ln>
          <a:effectLst/>
        </p:spPr>
        <p:txBody>
          <a:bodyPr wrap="none" anchor="ctr"/>
          <a:lstStyle/>
          <a:p>
            <a:endParaRPr lang="tr-TR"/>
          </a:p>
        </p:txBody>
      </p:sp>
      <p:grpSp>
        <p:nvGrpSpPr>
          <p:cNvPr id="160" name="Group 167"/>
          <p:cNvGrpSpPr>
            <a:grpSpLocks/>
          </p:cNvGrpSpPr>
          <p:nvPr/>
        </p:nvGrpSpPr>
        <p:grpSpPr bwMode="auto">
          <a:xfrm>
            <a:off x="182564" y="4745058"/>
            <a:ext cx="3046413" cy="320675"/>
            <a:chOff x="68" y="2803"/>
            <a:chExt cx="1773" cy="202"/>
          </a:xfrm>
        </p:grpSpPr>
        <p:sp>
          <p:nvSpPr>
            <p:cNvPr id="161" name="Oval 168"/>
            <p:cNvSpPr>
              <a:spLocks noChangeArrowheads="1"/>
            </p:cNvSpPr>
            <p:nvPr/>
          </p:nvSpPr>
          <p:spPr bwMode="auto">
            <a:xfrm>
              <a:off x="282" y="2881"/>
              <a:ext cx="82"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62" name="Oval 169"/>
            <p:cNvSpPr>
              <a:spLocks noChangeArrowheads="1"/>
            </p:cNvSpPr>
            <p:nvPr/>
          </p:nvSpPr>
          <p:spPr bwMode="auto">
            <a:xfrm>
              <a:off x="701" y="2894"/>
              <a:ext cx="83"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63" name="Oval 170"/>
            <p:cNvSpPr>
              <a:spLocks noChangeArrowheads="1"/>
            </p:cNvSpPr>
            <p:nvPr/>
          </p:nvSpPr>
          <p:spPr bwMode="auto">
            <a:xfrm>
              <a:off x="392" y="2855"/>
              <a:ext cx="81"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64" name="Oval 171"/>
            <p:cNvSpPr>
              <a:spLocks noChangeArrowheads="1"/>
            </p:cNvSpPr>
            <p:nvPr/>
          </p:nvSpPr>
          <p:spPr bwMode="auto">
            <a:xfrm>
              <a:off x="938" y="2803"/>
              <a:ext cx="81"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65" name="Oval 172"/>
            <p:cNvSpPr>
              <a:spLocks noChangeArrowheads="1"/>
            </p:cNvSpPr>
            <p:nvPr/>
          </p:nvSpPr>
          <p:spPr bwMode="auto">
            <a:xfrm>
              <a:off x="523" y="2888"/>
              <a:ext cx="84"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66" name="Oval 173"/>
            <p:cNvSpPr>
              <a:spLocks noChangeArrowheads="1"/>
            </p:cNvSpPr>
            <p:nvPr/>
          </p:nvSpPr>
          <p:spPr bwMode="auto">
            <a:xfrm>
              <a:off x="592" y="2810"/>
              <a:ext cx="82"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67" name="Oval 174"/>
            <p:cNvSpPr>
              <a:spLocks noChangeArrowheads="1"/>
            </p:cNvSpPr>
            <p:nvPr/>
          </p:nvSpPr>
          <p:spPr bwMode="auto">
            <a:xfrm>
              <a:off x="1239" y="2811"/>
              <a:ext cx="105" cy="103"/>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68" name="Oval 175"/>
            <p:cNvSpPr>
              <a:spLocks noChangeArrowheads="1"/>
            </p:cNvSpPr>
            <p:nvPr/>
          </p:nvSpPr>
          <p:spPr bwMode="auto">
            <a:xfrm>
              <a:off x="158" y="2831"/>
              <a:ext cx="105" cy="102"/>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69" name="Oval 176"/>
            <p:cNvSpPr>
              <a:spLocks noChangeArrowheads="1"/>
            </p:cNvSpPr>
            <p:nvPr/>
          </p:nvSpPr>
          <p:spPr bwMode="auto">
            <a:xfrm>
              <a:off x="773" y="2805"/>
              <a:ext cx="106" cy="102"/>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70" name="Oval 177"/>
            <p:cNvSpPr>
              <a:spLocks noChangeArrowheads="1"/>
            </p:cNvSpPr>
            <p:nvPr/>
          </p:nvSpPr>
          <p:spPr bwMode="auto">
            <a:xfrm>
              <a:off x="1002" y="2889"/>
              <a:ext cx="105" cy="103"/>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71" name="Oval 178"/>
            <p:cNvSpPr>
              <a:spLocks noChangeArrowheads="1"/>
            </p:cNvSpPr>
            <p:nvPr/>
          </p:nvSpPr>
          <p:spPr bwMode="auto">
            <a:xfrm>
              <a:off x="888" y="2888"/>
              <a:ext cx="83"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72" name="Oval 179"/>
            <p:cNvSpPr>
              <a:spLocks noChangeArrowheads="1"/>
            </p:cNvSpPr>
            <p:nvPr/>
          </p:nvSpPr>
          <p:spPr bwMode="auto">
            <a:xfrm>
              <a:off x="1125" y="2849"/>
              <a:ext cx="82"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73" name="Oval 180"/>
            <p:cNvSpPr>
              <a:spLocks noChangeArrowheads="1"/>
            </p:cNvSpPr>
            <p:nvPr/>
          </p:nvSpPr>
          <p:spPr bwMode="auto">
            <a:xfrm>
              <a:off x="1325" y="2894"/>
              <a:ext cx="83"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74" name="Oval 181"/>
            <p:cNvSpPr>
              <a:spLocks noChangeArrowheads="1"/>
            </p:cNvSpPr>
            <p:nvPr/>
          </p:nvSpPr>
          <p:spPr bwMode="auto">
            <a:xfrm>
              <a:off x="1449" y="2844"/>
              <a:ext cx="104" cy="102"/>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75" name="Oval 182"/>
            <p:cNvSpPr>
              <a:spLocks noChangeArrowheads="1"/>
            </p:cNvSpPr>
            <p:nvPr/>
          </p:nvSpPr>
          <p:spPr bwMode="auto">
            <a:xfrm>
              <a:off x="1586" y="2888"/>
              <a:ext cx="82"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76" name="Oval 183"/>
            <p:cNvSpPr>
              <a:spLocks noChangeArrowheads="1"/>
            </p:cNvSpPr>
            <p:nvPr/>
          </p:nvSpPr>
          <p:spPr bwMode="auto">
            <a:xfrm>
              <a:off x="1671" y="2810"/>
              <a:ext cx="82"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77" name="Oval 184"/>
            <p:cNvSpPr>
              <a:spLocks noChangeArrowheads="1"/>
            </p:cNvSpPr>
            <p:nvPr/>
          </p:nvSpPr>
          <p:spPr bwMode="auto">
            <a:xfrm>
              <a:off x="1736" y="2896"/>
              <a:ext cx="105" cy="102"/>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sp>
          <p:nvSpPr>
            <p:cNvPr id="178" name="Oval 185"/>
            <p:cNvSpPr>
              <a:spLocks noChangeArrowheads="1"/>
            </p:cNvSpPr>
            <p:nvPr/>
          </p:nvSpPr>
          <p:spPr bwMode="auto">
            <a:xfrm>
              <a:off x="68" y="2901"/>
              <a:ext cx="81" cy="104"/>
            </a:xfrm>
            <a:prstGeom prst="ellipse">
              <a:avLst/>
            </a:prstGeom>
            <a:solidFill>
              <a:srgbClr val="FFFFFF"/>
            </a:solidFill>
            <a:ln w="9525">
              <a:solidFill>
                <a:srgbClr val="B2B2B2"/>
              </a:solidFill>
              <a:round/>
              <a:headEnd type="none" w="sm" len="lg"/>
              <a:tailEnd type="none" w="sm" len="lg"/>
            </a:ln>
            <a:effectLst/>
          </p:spPr>
          <p:txBody>
            <a:bodyPr wrap="none" anchor="ctr"/>
            <a:lstStyle/>
            <a:p>
              <a:endParaRPr lang="tr-TR"/>
            </a:p>
          </p:txBody>
        </p:sp>
      </p:grpSp>
      <p:sp>
        <p:nvSpPr>
          <p:cNvPr id="179" name="Rectangle 186" descr="Light upward diagonal"/>
          <p:cNvSpPr>
            <a:spLocks noChangeArrowheads="1"/>
          </p:cNvSpPr>
          <p:nvPr/>
        </p:nvSpPr>
        <p:spPr bwMode="auto">
          <a:xfrm>
            <a:off x="171452" y="5902346"/>
            <a:ext cx="3057525" cy="527050"/>
          </a:xfrm>
          <a:prstGeom prst="rect">
            <a:avLst/>
          </a:prstGeom>
          <a:pattFill prst="ltUpDiag">
            <a:fgClr>
              <a:srgbClr val="B2B2B2"/>
            </a:fgClr>
            <a:bgClr>
              <a:srgbClr val="FFFFFF"/>
            </a:bgClr>
          </a:pattFill>
          <a:ln w="9525">
            <a:noFill/>
            <a:miter lim="800000"/>
            <a:headEnd type="none" w="sm" len="lg"/>
            <a:tailEnd type="none" w="sm" len="lg"/>
          </a:ln>
          <a:effectLst/>
        </p:spPr>
        <p:txBody>
          <a:bodyPr wrap="none" anchor="ctr"/>
          <a:lstStyle/>
          <a:p>
            <a:endParaRPr lang="tr-TR"/>
          </a:p>
        </p:txBody>
      </p:sp>
      <p:sp>
        <p:nvSpPr>
          <p:cNvPr id="180" name="Line 187"/>
          <p:cNvSpPr>
            <a:spLocks noChangeShapeType="1"/>
          </p:cNvSpPr>
          <p:nvPr/>
        </p:nvSpPr>
        <p:spPr bwMode="auto">
          <a:xfrm>
            <a:off x="166689" y="5392758"/>
            <a:ext cx="3062288" cy="0"/>
          </a:xfrm>
          <a:prstGeom prst="line">
            <a:avLst/>
          </a:prstGeom>
          <a:ln>
            <a:solidFill>
              <a:srgbClr val="0033CC"/>
            </a:solidFill>
            <a:headEnd type="none" w="sm" len="lg"/>
            <a:tailEnd type="none" w="sm" len="lg"/>
          </a:ln>
        </p:spPr>
        <p:style>
          <a:lnRef idx="3">
            <a:schemeClr val="dk1"/>
          </a:lnRef>
          <a:fillRef idx="0">
            <a:schemeClr val="dk1"/>
          </a:fillRef>
          <a:effectRef idx="2">
            <a:schemeClr val="dk1"/>
          </a:effectRef>
          <a:fontRef idx="minor">
            <a:schemeClr val="tx1"/>
          </a:fontRef>
        </p:style>
        <p:txBody>
          <a:bodyPr wrap="none" anchor="ctr"/>
          <a:lstStyle/>
          <a:p>
            <a:endParaRPr lang="tr-TR"/>
          </a:p>
        </p:txBody>
      </p:sp>
      <p:sp>
        <p:nvSpPr>
          <p:cNvPr id="181" name="Rectangle 188" descr="Dashed horizontal"/>
          <p:cNvSpPr>
            <a:spLocks noChangeArrowheads="1"/>
          </p:cNvSpPr>
          <p:nvPr/>
        </p:nvSpPr>
        <p:spPr bwMode="auto">
          <a:xfrm>
            <a:off x="171452" y="5413396"/>
            <a:ext cx="3057525" cy="611187"/>
          </a:xfrm>
          <a:prstGeom prst="rect">
            <a:avLst/>
          </a:prstGeom>
          <a:pattFill prst="dashHorz">
            <a:fgClr>
              <a:srgbClr val="B2B2B2"/>
            </a:fgClr>
            <a:bgClr>
              <a:srgbClr val="FFFFFF"/>
            </a:bgClr>
          </a:pattFill>
          <a:ln w="9525">
            <a:solidFill>
              <a:srgbClr val="000000"/>
            </a:solidFill>
            <a:miter lim="800000"/>
            <a:headEnd type="none" w="sm" len="lg"/>
            <a:tailEnd type="none" w="sm" len="lg"/>
          </a:ln>
          <a:effectLst/>
        </p:spPr>
        <p:txBody>
          <a:bodyPr wrap="none" anchor="ctr"/>
          <a:lstStyle/>
          <a:p>
            <a:endParaRPr lang="tr-T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2" name="Oval 189"/>
          <p:cNvSpPr>
            <a:spLocks noChangeAspect="1" noChangeArrowheads="1"/>
          </p:cNvSpPr>
          <p:nvPr/>
        </p:nvSpPr>
        <p:spPr bwMode="auto">
          <a:xfrm>
            <a:off x="898527" y="4867296"/>
            <a:ext cx="131762" cy="179387"/>
          </a:xfrm>
          <a:prstGeom prst="ellipse">
            <a:avLst/>
          </a:prstGeom>
          <a:solidFill>
            <a:srgbClr val="FFFFFF"/>
          </a:solidFill>
          <a:ln w="38100">
            <a:solidFill>
              <a:srgbClr val="3399FF"/>
            </a:solidFill>
            <a:round/>
            <a:headEnd/>
            <a:tailEnd type="none" w="sm" len="med"/>
          </a:ln>
          <a:effectLst/>
        </p:spPr>
        <p:txBody>
          <a:bodyPr wrap="none" anchor="ctr"/>
          <a:lstStyle/>
          <a:p>
            <a:endParaRPr lang="tr-TR"/>
          </a:p>
        </p:txBody>
      </p:sp>
      <p:sp>
        <p:nvSpPr>
          <p:cNvPr id="183" name="Oval 190"/>
          <p:cNvSpPr>
            <a:spLocks noChangeAspect="1" noChangeArrowheads="1"/>
          </p:cNvSpPr>
          <p:nvPr/>
        </p:nvSpPr>
        <p:spPr bwMode="auto">
          <a:xfrm>
            <a:off x="2332039" y="4867296"/>
            <a:ext cx="127000" cy="179387"/>
          </a:xfrm>
          <a:prstGeom prst="ellipse">
            <a:avLst/>
          </a:prstGeom>
          <a:solidFill>
            <a:srgbClr val="FFFFFF"/>
          </a:solidFill>
          <a:ln w="38100">
            <a:solidFill>
              <a:srgbClr val="3399FF"/>
            </a:solidFill>
            <a:round/>
            <a:headEnd/>
            <a:tailEnd type="none" w="sm" len="med"/>
          </a:ln>
          <a:effectLst/>
        </p:spPr>
        <p:txBody>
          <a:bodyPr wrap="none" anchor="ctr"/>
          <a:lstStyle/>
          <a:p>
            <a:endParaRPr lang="tr-TR"/>
          </a:p>
        </p:txBody>
      </p:sp>
      <p:sp>
        <p:nvSpPr>
          <p:cNvPr id="184" name="Line 191"/>
          <p:cNvSpPr>
            <a:spLocks noChangeShapeType="1"/>
          </p:cNvSpPr>
          <p:nvPr/>
        </p:nvSpPr>
        <p:spPr bwMode="auto">
          <a:xfrm flipV="1">
            <a:off x="163514" y="6010296"/>
            <a:ext cx="3071813"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185" name="Text Box 192"/>
          <p:cNvSpPr txBox="1">
            <a:spLocks noChangeArrowheads="1"/>
          </p:cNvSpPr>
          <p:nvPr/>
        </p:nvSpPr>
        <p:spPr bwMode="auto">
          <a:xfrm>
            <a:off x="906464" y="4257696"/>
            <a:ext cx="1568450" cy="244475"/>
          </a:xfrm>
          <a:prstGeom prst="rect">
            <a:avLst/>
          </a:prstGeom>
          <a:noFill/>
          <a:ln w="12700">
            <a:noFill/>
            <a:miter lim="800000"/>
            <a:headEnd type="none" w="sm" len="sm"/>
            <a:tailEnd type="none" w="sm" len="sm"/>
          </a:ln>
          <a:effectLst/>
        </p:spPr>
        <p:txBody>
          <a:bodyPr lIns="0" tIns="0" rIns="0" bIns="0" anchor="ctr">
            <a:spAutoFit/>
          </a:bodyPr>
          <a:lstStyle/>
          <a:p>
            <a:pPr defTabSz="919163" eaLnBrk="0" hangingPunct="0">
              <a:spcBef>
                <a:spcPct val="50000"/>
              </a:spcBef>
            </a:pPr>
            <a:r>
              <a:rPr lang="tr-TR" sz="1600" b="1">
                <a:solidFill>
                  <a:schemeClr val="tx1"/>
                </a:solidFill>
                <a:latin typeface="Verdana" pitchFamily="34" charset="0"/>
              </a:rPr>
              <a:t>katı atık</a:t>
            </a:r>
            <a:endParaRPr lang="en-US" sz="1600" b="1">
              <a:solidFill>
                <a:schemeClr val="tx1"/>
              </a:solidFill>
              <a:latin typeface="Verdana" pitchFamily="34" charset="0"/>
            </a:endParaRPr>
          </a:p>
        </p:txBody>
      </p:sp>
      <p:sp>
        <p:nvSpPr>
          <p:cNvPr id="186" name="Text Box 193"/>
          <p:cNvSpPr txBox="1">
            <a:spLocks noChangeArrowheads="1"/>
          </p:cNvSpPr>
          <p:nvPr/>
        </p:nvSpPr>
        <p:spPr bwMode="auto">
          <a:xfrm>
            <a:off x="498477" y="5078433"/>
            <a:ext cx="2522537" cy="244475"/>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tr-TR" sz="1600" b="1">
                <a:solidFill>
                  <a:schemeClr val="tx1"/>
                </a:solidFill>
                <a:latin typeface="Verdana" pitchFamily="34" charset="0"/>
              </a:rPr>
              <a:t>sıkıştırılmış kil tabaka</a:t>
            </a:r>
            <a:endParaRPr lang="en-US" sz="1600" b="1">
              <a:solidFill>
                <a:schemeClr val="tx1"/>
              </a:solidFill>
              <a:latin typeface="Verdana" pitchFamily="34" charset="0"/>
            </a:endParaRPr>
          </a:p>
        </p:txBody>
      </p:sp>
      <p:sp>
        <p:nvSpPr>
          <p:cNvPr id="187" name="Text Box 194"/>
          <p:cNvSpPr txBox="1">
            <a:spLocks noChangeArrowheads="1"/>
          </p:cNvSpPr>
          <p:nvPr/>
        </p:nvSpPr>
        <p:spPr bwMode="auto">
          <a:xfrm>
            <a:off x="950914" y="6072208"/>
            <a:ext cx="1385888" cy="244475"/>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tr-TR" sz="1600" b="1">
                <a:solidFill>
                  <a:schemeClr val="tx1"/>
                </a:solidFill>
                <a:latin typeface="Verdana" pitchFamily="34" charset="0"/>
              </a:rPr>
              <a:t>doğal zemin</a:t>
            </a:r>
            <a:endParaRPr lang="en-US" sz="1600" b="1">
              <a:solidFill>
                <a:schemeClr val="tx1"/>
              </a:solidFill>
              <a:latin typeface="Verdana" pitchFamily="34" charset="0"/>
            </a:endParaRPr>
          </a:p>
        </p:txBody>
      </p:sp>
      <p:sp>
        <p:nvSpPr>
          <p:cNvPr id="188" name="Text Box 195"/>
          <p:cNvSpPr txBox="1">
            <a:spLocks noChangeArrowheads="1"/>
          </p:cNvSpPr>
          <p:nvPr/>
        </p:nvSpPr>
        <p:spPr bwMode="auto">
          <a:xfrm>
            <a:off x="3284539" y="5553096"/>
            <a:ext cx="1501775" cy="185737"/>
          </a:xfrm>
          <a:prstGeom prst="rect">
            <a:avLst/>
          </a:prstGeom>
          <a:noFill/>
          <a:ln w="12700">
            <a:noFill/>
            <a:miter lim="800000"/>
            <a:headEnd type="none" w="sm" len="sm"/>
            <a:tailEnd type="none" w="sm" len="sm"/>
          </a:ln>
          <a:effectLst/>
        </p:spPr>
        <p:txBody>
          <a:bodyPr lIns="0" tIns="0" rIns="0" bIns="0" anchor="ctr">
            <a:spAutoFit/>
          </a:bodyPr>
          <a:lstStyle/>
          <a:p>
            <a:pPr defTabSz="919163" eaLnBrk="0" hangingPunct="0">
              <a:lnSpc>
                <a:spcPct val="75000"/>
              </a:lnSpc>
            </a:pPr>
            <a:r>
              <a:rPr lang="tr-TR" sz="1600" b="1">
                <a:latin typeface="Times New Roman" pitchFamily="18" charset="0"/>
              </a:rPr>
              <a:t>jeomembran</a:t>
            </a:r>
            <a:endParaRPr lang="en-US" sz="1600" b="1">
              <a:latin typeface="Times New Roman" pitchFamily="18" charset="0"/>
            </a:endParaRPr>
          </a:p>
        </p:txBody>
      </p:sp>
      <p:sp>
        <p:nvSpPr>
          <p:cNvPr id="189" name="Text Box 196"/>
          <p:cNvSpPr txBox="1">
            <a:spLocks noChangeArrowheads="1"/>
          </p:cNvSpPr>
          <p:nvPr/>
        </p:nvSpPr>
        <p:spPr bwMode="auto">
          <a:xfrm>
            <a:off x="3465514" y="4833958"/>
            <a:ext cx="1222375" cy="371475"/>
          </a:xfrm>
          <a:prstGeom prst="rect">
            <a:avLst/>
          </a:prstGeom>
          <a:noFill/>
          <a:ln w="12700">
            <a:noFill/>
            <a:miter lim="800000"/>
            <a:headEnd type="none" w="sm" len="sm"/>
            <a:tailEnd type="none" w="sm" len="sm"/>
          </a:ln>
          <a:effectLst/>
        </p:spPr>
        <p:txBody>
          <a:bodyPr lIns="0" tIns="0" rIns="0" bIns="0" anchor="ctr">
            <a:spAutoFit/>
          </a:bodyPr>
          <a:lstStyle/>
          <a:p>
            <a:pPr algn="l" defTabSz="919163" eaLnBrk="0" hangingPunct="0">
              <a:lnSpc>
                <a:spcPct val="75000"/>
              </a:lnSpc>
            </a:pPr>
            <a:r>
              <a:rPr lang="tr-TR" sz="1600" b="1" dirty="0">
                <a:latin typeface="Times New Roman" pitchFamily="18" charset="0"/>
              </a:rPr>
              <a:t>su toplama borusu</a:t>
            </a:r>
            <a:endParaRPr lang="en-US" sz="1600" b="1" dirty="0">
              <a:latin typeface="Times New Roman" pitchFamily="18" charset="0"/>
            </a:endParaRPr>
          </a:p>
        </p:txBody>
      </p:sp>
      <p:sp>
        <p:nvSpPr>
          <p:cNvPr id="190" name="Line 197"/>
          <p:cNvSpPr>
            <a:spLocks noChangeShapeType="1"/>
          </p:cNvSpPr>
          <p:nvPr/>
        </p:nvSpPr>
        <p:spPr bwMode="auto">
          <a:xfrm flipV="1">
            <a:off x="2525714" y="4981596"/>
            <a:ext cx="908050" cy="0"/>
          </a:xfrm>
          <a:prstGeom prst="line">
            <a:avLst/>
          </a:prstGeom>
          <a:ln>
            <a:headEnd type="triangle" w="sm" len="med"/>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tr-TR"/>
          </a:p>
        </p:txBody>
      </p:sp>
      <p:sp>
        <p:nvSpPr>
          <p:cNvPr id="191" name="Text Box 198"/>
          <p:cNvSpPr txBox="1">
            <a:spLocks noChangeArrowheads="1"/>
          </p:cNvSpPr>
          <p:nvPr/>
        </p:nvSpPr>
        <p:spPr bwMode="auto">
          <a:xfrm>
            <a:off x="163514" y="3776683"/>
            <a:ext cx="3122602" cy="336550"/>
          </a:xfrm>
          <a:prstGeom prst="rect">
            <a:avLst/>
          </a:prstGeom>
          <a:noFill/>
          <a:ln w="9525">
            <a:noFill/>
            <a:miter lim="800000"/>
            <a:headEnd/>
            <a:tailEnd/>
          </a:ln>
          <a:effectLst/>
        </p:spPr>
        <p:txBody>
          <a:bodyPr wrap="square" lIns="91938" tIns="45970" rIns="91938" bIns="45970">
            <a:spAutoFit/>
          </a:bodyPr>
          <a:lstStyle/>
          <a:p>
            <a:pPr algn="ctr" defTabSz="919163" eaLnBrk="0" hangingPunct="0">
              <a:spcBef>
                <a:spcPct val="50000"/>
              </a:spcBef>
            </a:pPr>
            <a:r>
              <a:rPr lang="tr-TR" sz="1600" b="1">
                <a:latin typeface="Verdana" pitchFamily="34" charset="0"/>
              </a:rPr>
              <a:t>bileşik astar sistemi</a:t>
            </a:r>
            <a:endParaRPr lang="en-AU" sz="1600" b="1">
              <a:latin typeface="Verdana" pitchFamily="34" charset="0"/>
            </a:endParaRPr>
          </a:p>
        </p:txBody>
      </p:sp>
      <p:sp>
        <p:nvSpPr>
          <p:cNvPr id="192" name="Text Box 199"/>
          <p:cNvSpPr txBox="1">
            <a:spLocks noChangeArrowheads="1"/>
          </p:cNvSpPr>
          <p:nvPr/>
        </p:nvSpPr>
        <p:spPr bwMode="auto">
          <a:xfrm>
            <a:off x="395289" y="4739245"/>
            <a:ext cx="2698750" cy="246063"/>
          </a:xfrm>
          <a:prstGeom prst="rect">
            <a:avLst/>
          </a:prstGeom>
          <a:noFill/>
          <a:ln w="12700">
            <a:noFill/>
            <a:miter lim="800000"/>
            <a:headEnd type="none" w="sm" len="sm"/>
            <a:tailEnd type="none" w="sm" len="sm"/>
          </a:ln>
          <a:effectLst/>
        </p:spPr>
        <p:txBody>
          <a:bodyPr lIns="0" tIns="0" rIns="0" bIns="0" anchor="ctr">
            <a:spAutoFit/>
          </a:bodyPr>
          <a:lstStyle/>
          <a:p>
            <a:pPr defTabSz="919163" eaLnBrk="0" hangingPunct="0">
              <a:spcBef>
                <a:spcPct val="50000"/>
              </a:spcBef>
            </a:pPr>
            <a:r>
              <a:rPr lang="tr-TR" sz="1600" b="1" dirty="0">
                <a:solidFill>
                  <a:schemeClr val="tx1"/>
                </a:solidFill>
                <a:latin typeface="Verdana" pitchFamily="34" charset="0"/>
              </a:rPr>
              <a:t>kum ve çakıl tabakası</a:t>
            </a:r>
            <a:endParaRPr lang="en-US" sz="1600" b="1" dirty="0">
              <a:solidFill>
                <a:schemeClr val="tx1"/>
              </a:solidFill>
              <a:latin typeface="Verdana" pitchFamily="34" charset="0"/>
            </a:endParaRPr>
          </a:p>
        </p:txBody>
      </p:sp>
      <p:sp>
        <p:nvSpPr>
          <p:cNvPr id="193" name="Text Box 200"/>
          <p:cNvSpPr txBox="1">
            <a:spLocks noChangeArrowheads="1"/>
          </p:cNvSpPr>
          <p:nvPr/>
        </p:nvSpPr>
        <p:spPr bwMode="auto">
          <a:xfrm>
            <a:off x="4643438" y="1653269"/>
            <a:ext cx="1482725" cy="182563"/>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tr-TR" sz="1200" b="1" dirty="0">
                <a:solidFill>
                  <a:schemeClr val="tx1"/>
                </a:solidFill>
                <a:latin typeface="Verdana" pitchFamily="34" charset="0"/>
              </a:rPr>
              <a:t>Emniyet payı 1</a:t>
            </a:r>
            <a:r>
              <a:rPr lang="en-US" sz="1200" b="1" dirty="0">
                <a:solidFill>
                  <a:schemeClr val="tx1"/>
                </a:solidFill>
                <a:latin typeface="Verdana" pitchFamily="34" charset="0"/>
              </a:rPr>
              <a:t> m</a:t>
            </a:r>
          </a:p>
        </p:txBody>
      </p:sp>
      <p:sp>
        <p:nvSpPr>
          <p:cNvPr id="194" name="Line 201"/>
          <p:cNvSpPr>
            <a:spLocks noChangeShapeType="1"/>
          </p:cNvSpPr>
          <p:nvPr/>
        </p:nvSpPr>
        <p:spPr bwMode="auto">
          <a:xfrm flipH="1" flipV="1">
            <a:off x="5357817" y="1867582"/>
            <a:ext cx="152221" cy="453845"/>
          </a:xfrm>
          <a:prstGeom prst="line">
            <a:avLst/>
          </a:prstGeom>
          <a:noFill/>
          <a:ln w="9525">
            <a:solidFill>
              <a:schemeClr val="tx1"/>
            </a:solidFill>
            <a:round/>
            <a:headEnd type="triangle" w="med" len="med"/>
            <a:tailEnd/>
          </a:ln>
          <a:effectLst/>
        </p:spPr>
        <p:txBody>
          <a:bodyPr wrap="none" anchor="ctr"/>
          <a:lstStyle/>
          <a:p>
            <a:endParaRPr lang="tr-TR"/>
          </a:p>
        </p:txBody>
      </p:sp>
      <p:sp>
        <p:nvSpPr>
          <p:cNvPr id="195" name="Line 202"/>
          <p:cNvSpPr>
            <a:spLocks noChangeShapeType="1"/>
          </p:cNvSpPr>
          <p:nvPr/>
        </p:nvSpPr>
        <p:spPr bwMode="auto">
          <a:xfrm>
            <a:off x="3243264" y="5400696"/>
            <a:ext cx="412750" cy="152400"/>
          </a:xfrm>
          <a:prstGeom prst="line">
            <a:avLst/>
          </a:prstGeom>
          <a:ln>
            <a:headEnd type="triangle" w="med" len="med"/>
            <a:tailEnd/>
          </a:ln>
        </p:spPr>
        <p:style>
          <a:lnRef idx="1">
            <a:schemeClr val="dk1"/>
          </a:lnRef>
          <a:fillRef idx="0">
            <a:schemeClr val="dk1"/>
          </a:fillRef>
          <a:effectRef idx="0">
            <a:schemeClr val="dk1"/>
          </a:effectRef>
          <a:fontRef idx="minor">
            <a:schemeClr val="tx1"/>
          </a:fontRef>
        </p:style>
        <p:txBody>
          <a:bodyPr wrap="none" anchor="ctr"/>
          <a:lstStyle/>
          <a:p>
            <a:endParaRPr lang="tr-TR"/>
          </a:p>
        </p:txBody>
      </p:sp>
      <p:sp>
        <p:nvSpPr>
          <p:cNvPr id="196" name="Text Box 203"/>
          <p:cNvSpPr txBox="1">
            <a:spLocks noChangeArrowheads="1"/>
          </p:cNvSpPr>
          <p:nvPr/>
        </p:nvSpPr>
        <p:spPr bwMode="auto">
          <a:xfrm>
            <a:off x="500064" y="5553096"/>
            <a:ext cx="2522538" cy="244475"/>
          </a:xfrm>
          <a:prstGeom prst="rect">
            <a:avLst/>
          </a:prstGeom>
          <a:noFill/>
          <a:ln w="12700">
            <a:noFill/>
            <a:miter lim="800000"/>
            <a:headEnd type="none" w="sm" len="sm"/>
            <a:tailEnd type="none" w="sm" len="sm"/>
          </a:ln>
          <a:effectLst/>
        </p:spPr>
        <p:txBody>
          <a:bodyPr wrap="none" lIns="0" tIns="0" rIns="0" bIns="0" anchor="ctr">
            <a:spAutoFit/>
          </a:bodyPr>
          <a:lstStyle/>
          <a:p>
            <a:pPr defTabSz="919163" eaLnBrk="0" hangingPunct="0">
              <a:spcBef>
                <a:spcPct val="50000"/>
              </a:spcBef>
            </a:pPr>
            <a:r>
              <a:rPr lang="tr-TR" sz="1600" b="1">
                <a:solidFill>
                  <a:schemeClr val="tx1"/>
                </a:solidFill>
                <a:latin typeface="Verdana" pitchFamily="34" charset="0"/>
              </a:rPr>
              <a:t>sıkıştırılmış kil tabaka</a:t>
            </a:r>
            <a:endParaRPr lang="en-US" sz="1600" b="1">
              <a:solidFill>
                <a:schemeClr val="tx1"/>
              </a:solidFill>
              <a:latin typeface="Verdana" pitchFamily="34" charset="0"/>
            </a:endParaRPr>
          </a:p>
        </p:txBody>
      </p:sp>
      <p:sp>
        <p:nvSpPr>
          <p:cNvPr id="197" name="Text Box 204"/>
          <p:cNvSpPr txBox="1">
            <a:spLocks noChangeArrowheads="1"/>
          </p:cNvSpPr>
          <p:nvPr/>
        </p:nvSpPr>
        <p:spPr bwMode="auto">
          <a:xfrm>
            <a:off x="4803611" y="1939021"/>
            <a:ext cx="1898650" cy="168275"/>
          </a:xfrm>
          <a:prstGeom prst="rect">
            <a:avLst/>
          </a:prstGeom>
          <a:noFill/>
          <a:ln w="12700">
            <a:noFill/>
            <a:miter lim="800000"/>
            <a:headEnd type="none" w="sm" len="sm"/>
            <a:tailEnd type="none" w="sm" len="sm"/>
          </a:ln>
          <a:effectLst/>
        </p:spPr>
        <p:txBody>
          <a:bodyPr lIns="0" tIns="0" rIns="0" bIns="0" anchor="ctr">
            <a:spAutoFit/>
          </a:bodyPr>
          <a:lstStyle/>
          <a:p>
            <a:pPr defTabSz="919163" eaLnBrk="0" hangingPunct="0">
              <a:spcBef>
                <a:spcPct val="50000"/>
              </a:spcBef>
            </a:pPr>
            <a:r>
              <a:rPr lang="tr-TR" sz="1100" b="1" dirty="0">
                <a:latin typeface="Verdana" pitchFamily="34" charset="0"/>
              </a:rPr>
              <a:t>Mansab seddesi</a:t>
            </a:r>
            <a:endParaRPr lang="en-US" sz="1100" b="1" dirty="0">
              <a:latin typeface="Verdana" pitchFamily="34" charset="0"/>
            </a:endParaRPr>
          </a:p>
        </p:txBody>
      </p:sp>
      <p:sp>
        <p:nvSpPr>
          <p:cNvPr id="198" name="Line 205"/>
          <p:cNvSpPr>
            <a:spLocks noChangeShapeType="1"/>
          </p:cNvSpPr>
          <p:nvPr/>
        </p:nvSpPr>
        <p:spPr bwMode="auto">
          <a:xfrm>
            <a:off x="9084180" y="2866670"/>
            <a:ext cx="0" cy="609600"/>
          </a:xfrm>
          <a:prstGeom prst="line">
            <a:avLst/>
          </a:prstGeom>
          <a:noFill/>
          <a:ln w="19050">
            <a:solidFill>
              <a:srgbClr val="66CCFF"/>
            </a:solidFill>
            <a:round/>
            <a:headEnd/>
            <a:tailEnd type="oval" w="med" len="med"/>
          </a:ln>
          <a:effectLst/>
        </p:spPr>
        <p:txBody>
          <a:bodyPr wrap="none" anchor="ctr"/>
          <a:lstStyle/>
          <a:p>
            <a:endParaRPr lang="tr-TR"/>
          </a:p>
        </p:txBody>
      </p:sp>
      <p:sp>
        <p:nvSpPr>
          <p:cNvPr id="199" name="Line 206"/>
          <p:cNvSpPr>
            <a:spLocks noChangeShapeType="1"/>
          </p:cNvSpPr>
          <p:nvPr/>
        </p:nvSpPr>
        <p:spPr bwMode="auto">
          <a:xfrm flipH="1" flipV="1">
            <a:off x="8820655" y="2719032"/>
            <a:ext cx="247650" cy="152400"/>
          </a:xfrm>
          <a:prstGeom prst="line">
            <a:avLst/>
          </a:prstGeom>
          <a:noFill/>
          <a:ln w="19050">
            <a:solidFill>
              <a:srgbClr val="66CCFF"/>
            </a:solidFill>
            <a:round/>
            <a:headEnd/>
            <a:tailEnd type="stealth" w="sm" len="sm"/>
          </a:ln>
          <a:effectLst/>
        </p:spPr>
        <p:txBody>
          <a:bodyPr wrap="none" anchor="ctr"/>
          <a:lstStyle/>
          <a:p>
            <a:endParaRPr lang="tr-TR"/>
          </a:p>
        </p:txBody>
      </p:sp>
      <p:sp>
        <p:nvSpPr>
          <p:cNvPr id="200" name="Text Box 219"/>
          <p:cNvSpPr txBox="1">
            <a:spLocks noChangeArrowheads="1"/>
          </p:cNvSpPr>
          <p:nvPr/>
        </p:nvSpPr>
        <p:spPr bwMode="auto">
          <a:xfrm>
            <a:off x="4786314" y="3821991"/>
            <a:ext cx="4143404" cy="2321653"/>
          </a:xfrm>
          <a:prstGeom prst="rect">
            <a:avLst/>
          </a:prstGeom>
          <a:solidFill>
            <a:srgbClr val="F9E66E"/>
          </a:solidFill>
          <a:ln w="31750" cmpd="sng">
            <a:solidFill>
              <a:srgbClr val="996600"/>
            </a:solidFill>
            <a:miter lim="800000"/>
            <a:headEnd/>
            <a:tailEnd type="none" w="sm" len="sm"/>
          </a:ln>
          <a:effectLst/>
        </p:spPr>
        <p:txBody>
          <a:bodyPr wrap="square" tIns="82800" bIns="82800" anchor="ctr">
            <a:spAutoFit/>
          </a:bodyPr>
          <a:lstStyle/>
          <a:p>
            <a:pPr indent="292100" algn="ctr" eaLnBrk="0" hangingPunct="0">
              <a:spcBef>
                <a:spcPct val="50000"/>
              </a:spcBef>
              <a:tabLst>
                <a:tab pos="292100" algn="l"/>
              </a:tabLst>
            </a:pPr>
            <a:r>
              <a:rPr lang="en-AU" sz="1400" b="1" u="sng" dirty="0" err="1">
                <a:solidFill>
                  <a:srgbClr val="C00000"/>
                </a:solidFill>
                <a:latin typeface="Arial" charset="0"/>
              </a:rPr>
              <a:t>Ovacık</a:t>
            </a:r>
            <a:r>
              <a:rPr lang="en-AU" sz="1400" b="1" u="sng" dirty="0">
                <a:solidFill>
                  <a:srgbClr val="C00000"/>
                </a:solidFill>
                <a:latin typeface="Arial" charset="0"/>
              </a:rPr>
              <a:t> </a:t>
            </a:r>
            <a:r>
              <a:rPr lang="en-AU" sz="1400" b="1" u="sng" dirty="0" err="1">
                <a:solidFill>
                  <a:srgbClr val="C00000"/>
                </a:solidFill>
                <a:latin typeface="Arial" charset="0"/>
              </a:rPr>
              <a:t>Altın</a:t>
            </a:r>
            <a:r>
              <a:rPr lang="en-AU" sz="1400" b="1" u="sng" dirty="0">
                <a:solidFill>
                  <a:srgbClr val="C00000"/>
                </a:solidFill>
                <a:latin typeface="Arial" charset="0"/>
              </a:rPr>
              <a:t> </a:t>
            </a:r>
            <a:r>
              <a:rPr lang="en-AU" sz="1400" b="1" u="sng" dirty="0" err="1">
                <a:solidFill>
                  <a:srgbClr val="C00000"/>
                </a:solidFill>
                <a:latin typeface="Arial" charset="0"/>
              </a:rPr>
              <a:t>Madeni</a:t>
            </a:r>
            <a:r>
              <a:rPr lang="en-AU" sz="1400" b="1" u="sng" dirty="0">
                <a:solidFill>
                  <a:srgbClr val="C00000"/>
                </a:solidFill>
                <a:latin typeface="Arial" charset="0"/>
              </a:rPr>
              <a:t> </a:t>
            </a:r>
            <a:r>
              <a:rPr lang="en-AU" sz="1400" b="1" u="sng" dirty="0" err="1">
                <a:solidFill>
                  <a:srgbClr val="C00000"/>
                </a:solidFill>
                <a:latin typeface="Arial" charset="0"/>
              </a:rPr>
              <a:t>Atık</a:t>
            </a:r>
            <a:r>
              <a:rPr lang="en-AU" sz="1400" b="1" u="sng" dirty="0">
                <a:solidFill>
                  <a:srgbClr val="C00000"/>
                </a:solidFill>
                <a:latin typeface="Arial" charset="0"/>
              </a:rPr>
              <a:t> </a:t>
            </a:r>
            <a:r>
              <a:rPr lang="en-AU" sz="1400" b="1" u="sng" dirty="0" err="1">
                <a:solidFill>
                  <a:srgbClr val="C00000"/>
                </a:solidFill>
                <a:latin typeface="Arial" charset="0"/>
              </a:rPr>
              <a:t>Havuzu</a:t>
            </a:r>
            <a:endParaRPr lang="en-AU" sz="1400" b="1" u="sng" dirty="0">
              <a:solidFill>
                <a:srgbClr val="C00000"/>
              </a:solidFill>
              <a:latin typeface="Arial" charset="0"/>
            </a:endParaRPr>
          </a:p>
          <a:p>
            <a:pPr indent="292100" eaLnBrk="0" hangingPunct="0">
              <a:spcBef>
                <a:spcPct val="50000"/>
              </a:spcBef>
              <a:buClr>
                <a:srgbClr val="C00000"/>
              </a:buClr>
              <a:buSzPct val="100000"/>
              <a:buFont typeface="Wingdings" pitchFamily="2" charset="2"/>
              <a:buChar char="§"/>
              <a:tabLst>
                <a:tab pos="292100" algn="l"/>
              </a:tabLst>
            </a:pPr>
            <a:r>
              <a:rPr lang="en-AU" sz="1400" b="1" dirty="0" err="1">
                <a:latin typeface="Arial" charset="0"/>
              </a:rPr>
              <a:t>Afet</a:t>
            </a:r>
            <a:r>
              <a:rPr lang="en-AU" sz="1400" b="1" dirty="0">
                <a:latin typeface="Arial" charset="0"/>
              </a:rPr>
              <a:t> </a:t>
            </a:r>
            <a:r>
              <a:rPr lang="tr-TR" sz="1400" b="1" dirty="0" smtClean="0">
                <a:latin typeface="Arial" charset="0"/>
              </a:rPr>
              <a:t>ve Acil Durum</a:t>
            </a:r>
            <a:r>
              <a:rPr lang="en-AU" sz="1400" b="1" dirty="0" smtClean="0">
                <a:latin typeface="Arial" charset="0"/>
              </a:rPr>
              <a:t> </a:t>
            </a:r>
            <a:r>
              <a:rPr lang="tr-TR" sz="1400" b="1" dirty="0" err="1">
                <a:latin typeface="Arial" charset="0"/>
              </a:rPr>
              <a:t>Y</a:t>
            </a:r>
            <a:r>
              <a:rPr lang="en-AU" sz="1400" b="1" dirty="0" err="1" smtClean="0">
                <a:latin typeface="Arial" charset="0"/>
              </a:rPr>
              <a:t>önetmeliği</a:t>
            </a:r>
            <a:r>
              <a:rPr lang="en-AU" sz="1400" b="1" dirty="0" smtClean="0">
                <a:latin typeface="Arial" charset="0"/>
              </a:rPr>
              <a:t> </a:t>
            </a:r>
            <a:r>
              <a:rPr lang="en-AU" sz="1400" b="1" dirty="0">
                <a:latin typeface="Arial" charset="0"/>
              </a:rPr>
              <a:t>1. </a:t>
            </a:r>
            <a:r>
              <a:rPr lang="en-AU" sz="1400" b="1" dirty="0" err="1">
                <a:latin typeface="Arial" charset="0"/>
              </a:rPr>
              <a:t>Derece</a:t>
            </a:r>
            <a:r>
              <a:rPr lang="en-AU" sz="1400" b="1" dirty="0">
                <a:latin typeface="Arial" charset="0"/>
              </a:rPr>
              <a:t> 	</a:t>
            </a:r>
            <a:r>
              <a:rPr lang="en-AU" sz="1400" b="1" dirty="0" err="1" smtClean="0">
                <a:latin typeface="Arial" charset="0"/>
              </a:rPr>
              <a:t>deprem</a:t>
            </a:r>
            <a:r>
              <a:rPr lang="en-AU" sz="1400" b="1" dirty="0" smtClean="0">
                <a:latin typeface="Arial" charset="0"/>
              </a:rPr>
              <a:t> </a:t>
            </a:r>
            <a:r>
              <a:rPr lang="en-AU" sz="1400" b="1" dirty="0" err="1">
                <a:latin typeface="Arial" charset="0"/>
              </a:rPr>
              <a:t>bölgesi</a:t>
            </a:r>
            <a:r>
              <a:rPr lang="en-AU" sz="1400" b="1" dirty="0">
                <a:latin typeface="Arial" charset="0"/>
              </a:rPr>
              <a:t> </a:t>
            </a:r>
            <a:r>
              <a:rPr lang="en-AU" sz="1400" b="1" dirty="0" err="1">
                <a:latin typeface="Arial" charset="0"/>
              </a:rPr>
              <a:t>inşaat</a:t>
            </a:r>
            <a:r>
              <a:rPr lang="en-AU" sz="1400" b="1" dirty="0">
                <a:latin typeface="Arial" charset="0"/>
              </a:rPr>
              <a:t> </a:t>
            </a:r>
            <a:r>
              <a:rPr lang="tr-TR" sz="1400" b="1" dirty="0" smtClean="0">
                <a:latin typeface="Arial" charset="0"/>
              </a:rPr>
              <a:t> ş</a:t>
            </a:r>
            <a:r>
              <a:rPr lang="en-AU" sz="1400" b="1" dirty="0" err="1" smtClean="0">
                <a:latin typeface="Arial" charset="0"/>
              </a:rPr>
              <a:t>artlarına</a:t>
            </a:r>
            <a:r>
              <a:rPr lang="en-AU" sz="1400" b="1" dirty="0" smtClean="0">
                <a:latin typeface="Arial" charset="0"/>
              </a:rPr>
              <a:t> </a:t>
            </a:r>
            <a:r>
              <a:rPr lang="en-AU" sz="1400" b="1" dirty="0" err="1">
                <a:latin typeface="Arial" charset="0"/>
              </a:rPr>
              <a:t>göre</a:t>
            </a:r>
            <a:r>
              <a:rPr lang="en-AU" sz="1400" b="1" dirty="0">
                <a:latin typeface="Arial" charset="0"/>
              </a:rPr>
              <a:t> </a:t>
            </a:r>
            <a:r>
              <a:rPr lang="tr-TR" sz="1400" b="1" dirty="0">
                <a:latin typeface="Arial" charset="0"/>
              </a:rPr>
              <a:t> </a:t>
            </a:r>
            <a:r>
              <a:rPr lang="tr-TR" sz="1400" b="1" dirty="0" smtClean="0">
                <a:latin typeface="Arial" charset="0"/>
              </a:rPr>
              <a:t>     </a:t>
            </a:r>
          </a:p>
          <a:p>
            <a:pPr indent="292100" eaLnBrk="0" hangingPunct="0">
              <a:spcBef>
                <a:spcPts val="0"/>
              </a:spcBef>
              <a:buClr>
                <a:srgbClr val="C00000"/>
              </a:buClr>
              <a:buSzPct val="100000"/>
              <a:tabLst>
                <a:tab pos="292100" algn="l"/>
              </a:tabLst>
            </a:pPr>
            <a:r>
              <a:rPr lang="en-AU" sz="1400" b="1" dirty="0" err="1" smtClean="0">
                <a:latin typeface="Arial" charset="0"/>
              </a:rPr>
              <a:t>projesi</a:t>
            </a:r>
            <a:r>
              <a:rPr lang="en-AU" sz="1400" b="1" dirty="0" smtClean="0">
                <a:latin typeface="Arial" charset="0"/>
              </a:rPr>
              <a:t> </a:t>
            </a:r>
            <a:r>
              <a:rPr lang="en-AU" sz="1400" b="1" dirty="0" err="1">
                <a:latin typeface="Arial" charset="0"/>
              </a:rPr>
              <a:t>hazırlandı</a:t>
            </a:r>
            <a:r>
              <a:rPr lang="en-AU" sz="1400" b="1" dirty="0">
                <a:latin typeface="Arial" charset="0"/>
              </a:rPr>
              <a:t>.</a:t>
            </a:r>
          </a:p>
          <a:p>
            <a:pPr indent="292100" eaLnBrk="0" hangingPunct="0">
              <a:spcBef>
                <a:spcPct val="50000"/>
              </a:spcBef>
              <a:buClr>
                <a:srgbClr val="C00000"/>
              </a:buClr>
              <a:buSzPct val="100000"/>
              <a:buFont typeface="Wingdings" pitchFamily="2" charset="2"/>
              <a:buChar char="§"/>
              <a:tabLst>
                <a:tab pos="292100" algn="l"/>
              </a:tabLst>
            </a:pPr>
            <a:r>
              <a:rPr lang="en-AU" sz="1400" b="1" dirty="0" err="1">
                <a:latin typeface="Arial" charset="0"/>
              </a:rPr>
              <a:t>Proje</a:t>
            </a:r>
            <a:r>
              <a:rPr lang="en-AU" sz="1400" b="1" dirty="0">
                <a:latin typeface="Arial" charset="0"/>
              </a:rPr>
              <a:t>, DSİ </a:t>
            </a:r>
            <a:r>
              <a:rPr lang="en-AU" sz="1400" b="1" dirty="0" err="1">
                <a:latin typeface="Arial" charset="0"/>
              </a:rPr>
              <a:t>tarafından</a:t>
            </a:r>
            <a:r>
              <a:rPr lang="en-AU" sz="1400" b="1" dirty="0">
                <a:latin typeface="Arial" charset="0"/>
              </a:rPr>
              <a:t> </a:t>
            </a:r>
            <a:r>
              <a:rPr lang="en-AU" sz="1400" b="1" dirty="0" err="1">
                <a:latin typeface="Arial" charset="0"/>
              </a:rPr>
              <a:t>onaylandı</a:t>
            </a:r>
            <a:r>
              <a:rPr lang="en-AU" sz="1400" b="1" dirty="0">
                <a:latin typeface="Arial" charset="0"/>
              </a:rPr>
              <a:t>.</a:t>
            </a:r>
          </a:p>
          <a:p>
            <a:pPr indent="292100" eaLnBrk="0" hangingPunct="0">
              <a:spcBef>
                <a:spcPct val="50000"/>
              </a:spcBef>
              <a:buClr>
                <a:srgbClr val="C00000"/>
              </a:buClr>
              <a:buSzPct val="100000"/>
              <a:buFont typeface="Wingdings" pitchFamily="2" charset="2"/>
              <a:buChar char="§"/>
              <a:tabLst>
                <a:tab pos="292100" algn="l"/>
              </a:tabLst>
            </a:pPr>
            <a:r>
              <a:rPr lang="en-AU" sz="1400" b="1" dirty="0" err="1">
                <a:latin typeface="Arial" charset="0"/>
              </a:rPr>
              <a:t>İnşaat</a:t>
            </a:r>
            <a:r>
              <a:rPr lang="en-AU" sz="1400" b="1" dirty="0">
                <a:latin typeface="Arial" charset="0"/>
              </a:rPr>
              <a:t> DSİ </a:t>
            </a:r>
            <a:r>
              <a:rPr lang="en-AU" sz="1400" b="1" dirty="0" err="1">
                <a:latin typeface="Arial" charset="0"/>
              </a:rPr>
              <a:t>kontrolünde</a:t>
            </a:r>
            <a:r>
              <a:rPr lang="en-AU" sz="1400" b="1" dirty="0">
                <a:latin typeface="Arial" charset="0"/>
              </a:rPr>
              <a:t> </a:t>
            </a:r>
            <a:r>
              <a:rPr lang="en-AU" sz="1400" b="1" dirty="0" err="1">
                <a:latin typeface="Arial" charset="0"/>
              </a:rPr>
              <a:t>yapıldı</a:t>
            </a:r>
            <a:r>
              <a:rPr lang="en-AU" sz="1400" b="1" dirty="0">
                <a:latin typeface="Arial" charset="0"/>
              </a:rPr>
              <a:t>.</a:t>
            </a:r>
          </a:p>
          <a:p>
            <a:pPr indent="292100" eaLnBrk="0" hangingPunct="0">
              <a:spcBef>
                <a:spcPct val="50000"/>
              </a:spcBef>
              <a:buClr>
                <a:srgbClr val="C00000"/>
              </a:buClr>
              <a:buSzPct val="100000"/>
              <a:buFont typeface="Wingdings" pitchFamily="2" charset="2"/>
              <a:buChar char="§"/>
              <a:tabLst>
                <a:tab pos="292100" algn="l"/>
              </a:tabLst>
            </a:pPr>
            <a:r>
              <a:rPr lang="en-AU" sz="1400" b="1" dirty="0" err="1">
                <a:latin typeface="Arial" charset="0"/>
              </a:rPr>
              <a:t>İnşaatın</a:t>
            </a:r>
            <a:r>
              <a:rPr lang="en-AU" sz="1400" b="1" dirty="0">
                <a:latin typeface="Arial" charset="0"/>
              </a:rPr>
              <a:t> </a:t>
            </a:r>
            <a:r>
              <a:rPr lang="en-AU" sz="1400" b="1" dirty="0" err="1">
                <a:latin typeface="Arial" charset="0"/>
              </a:rPr>
              <a:t>projesine</a:t>
            </a:r>
            <a:r>
              <a:rPr lang="en-AU" sz="1400" b="1" dirty="0">
                <a:latin typeface="Arial" charset="0"/>
              </a:rPr>
              <a:t> </a:t>
            </a:r>
            <a:r>
              <a:rPr lang="en-AU" sz="1400" b="1" dirty="0" err="1">
                <a:latin typeface="Arial" charset="0"/>
              </a:rPr>
              <a:t>uygun</a:t>
            </a:r>
            <a:r>
              <a:rPr lang="en-AU" sz="1400" b="1" dirty="0">
                <a:latin typeface="Arial" charset="0"/>
              </a:rPr>
              <a:t> </a:t>
            </a:r>
            <a:r>
              <a:rPr lang="en-AU" sz="1400" b="1" dirty="0" err="1">
                <a:latin typeface="Arial" charset="0"/>
              </a:rPr>
              <a:t>olarak</a:t>
            </a:r>
            <a:r>
              <a:rPr lang="en-AU" sz="1400" b="1" dirty="0">
                <a:latin typeface="Arial" charset="0"/>
              </a:rPr>
              <a:t>		</a:t>
            </a:r>
            <a:r>
              <a:rPr lang="en-AU" sz="1400" b="1" dirty="0" err="1">
                <a:latin typeface="Arial" charset="0"/>
              </a:rPr>
              <a:t>tamamlandığı</a:t>
            </a:r>
            <a:r>
              <a:rPr lang="en-AU" sz="1400" b="1" dirty="0">
                <a:latin typeface="Arial" charset="0"/>
              </a:rPr>
              <a:t> DSİ </a:t>
            </a:r>
            <a:r>
              <a:rPr lang="en-AU" sz="1400" b="1" dirty="0" err="1">
                <a:latin typeface="Arial" charset="0"/>
              </a:rPr>
              <a:t>tarafından</a:t>
            </a:r>
            <a:r>
              <a:rPr lang="en-AU" sz="1400" b="1" dirty="0">
                <a:latin typeface="Arial" charset="0"/>
              </a:rPr>
              <a:t> </a:t>
            </a:r>
            <a:r>
              <a:rPr lang="en-AU" sz="1400" b="1" dirty="0" err="1" smtClean="0">
                <a:latin typeface="Arial" charset="0"/>
              </a:rPr>
              <a:t>rapor</a:t>
            </a:r>
            <a:r>
              <a:rPr lang="tr-TR" sz="1400" b="1" dirty="0" smtClean="0">
                <a:latin typeface="Arial" charset="0"/>
              </a:rPr>
              <a:t> </a:t>
            </a:r>
            <a:r>
              <a:rPr lang="en-AU" sz="1400" b="1" dirty="0" err="1" smtClean="0">
                <a:latin typeface="Arial" charset="0"/>
              </a:rPr>
              <a:t>edildi</a:t>
            </a:r>
            <a:r>
              <a:rPr lang="en-AU" sz="1400" b="1" dirty="0">
                <a:latin typeface="Arial" charset="0"/>
              </a:rPr>
              <a:t>.</a:t>
            </a:r>
          </a:p>
        </p:txBody>
      </p:sp>
      <p:sp>
        <p:nvSpPr>
          <p:cNvPr id="201" name="Freeform 239"/>
          <p:cNvSpPr>
            <a:spLocks/>
          </p:cNvSpPr>
          <p:nvPr/>
        </p:nvSpPr>
        <p:spPr bwMode="auto">
          <a:xfrm>
            <a:off x="5593268" y="2158645"/>
            <a:ext cx="215900" cy="69850"/>
          </a:xfrm>
          <a:custGeom>
            <a:avLst/>
            <a:gdLst/>
            <a:ahLst/>
            <a:cxnLst>
              <a:cxn ang="0">
                <a:pos x="65" y="0"/>
              </a:cxn>
              <a:cxn ang="0">
                <a:pos x="47" y="36"/>
              </a:cxn>
              <a:cxn ang="0">
                <a:pos x="0" y="42"/>
              </a:cxn>
            </a:cxnLst>
            <a:rect l="0" t="0" r="r" b="b"/>
            <a:pathLst>
              <a:path w="65" h="42">
                <a:moveTo>
                  <a:pt x="65" y="0"/>
                </a:moveTo>
                <a:lnTo>
                  <a:pt x="47" y="36"/>
                </a:lnTo>
                <a:lnTo>
                  <a:pt x="0" y="42"/>
                </a:lnTo>
              </a:path>
            </a:pathLst>
          </a:custGeom>
          <a:noFill/>
          <a:ln w="38100" cap="flat" cmpd="sng">
            <a:solidFill>
              <a:schemeClr val="tx1"/>
            </a:solidFill>
            <a:prstDash val="solid"/>
            <a:round/>
            <a:headEnd type="none" w="sm" len="sm"/>
            <a:tailEnd type="none" w="sm" len="sm"/>
          </a:ln>
          <a:effectLst/>
        </p:spPr>
        <p:txBody>
          <a:bodyPr wrap="none" anchor="ctr"/>
          <a:lstStyle/>
          <a:p>
            <a:endParaRPr lang="tr-TR"/>
          </a:p>
        </p:txBody>
      </p:sp>
      <p:sp>
        <p:nvSpPr>
          <p:cNvPr id="202" name="Oval 243"/>
          <p:cNvSpPr>
            <a:spLocks noChangeArrowheads="1"/>
          </p:cNvSpPr>
          <p:nvPr/>
        </p:nvSpPr>
        <p:spPr bwMode="auto">
          <a:xfrm>
            <a:off x="7464930" y="2236432"/>
            <a:ext cx="128588"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203" name="Oval 244"/>
          <p:cNvSpPr>
            <a:spLocks noChangeArrowheads="1"/>
          </p:cNvSpPr>
          <p:nvPr/>
        </p:nvSpPr>
        <p:spPr bwMode="auto">
          <a:xfrm>
            <a:off x="7537955" y="2236432"/>
            <a:ext cx="128588"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204" name="Oval 245"/>
          <p:cNvSpPr>
            <a:spLocks noChangeArrowheads="1"/>
          </p:cNvSpPr>
          <p:nvPr/>
        </p:nvSpPr>
        <p:spPr bwMode="auto">
          <a:xfrm>
            <a:off x="6607680" y="2984145"/>
            <a:ext cx="128588"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205" name="Oval 246"/>
          <p:cNvSpPr>
            <a:spLocks noChangeArrowheads="1"/>
          </p:cNvSpPr>
          <p:nvPr/>
        </p:nvSpPr>
        <p:spPr bwMode="auto">
          <a:xfrm>
            <a:off x="7680830" y="2452332"/>
            <a:ext cx="128588" cy="88900"/>
          </a:xfrm>
          <a:prstGeom prst="ellipse">
            <a:avLst/>
          </a:prstGeom>
          <a:solidFill>
            <a:srgbClr val="FFFFFF"/>
          </a:solidFill>
          <a:ln w="9525">
            <a:solidFill>
              <a:srgbClr val="000000"/>
            </a:solidFill>
            <a:round/>
            <a:headEnd type="none" w="sm" len="lg"/>
            <a:tailEnd type="none" w="sm" len="lg"/>
          </a:ln>
          <a:effectLst/>
        </p:spPr>
        <p:txBody>
          <a:bodyPr wrap="none" anchor="ctr"/>
          <a:lstStyle/>
          <a:p>
            <a:endParaRPr lang="tr-TR"/>
          </a:p>
        </p:txBody>
      </p:sp>
      <p:sp>
        <p:nvSpPr>
          <p:cNvPr id="206" name="Oval 248"/>
          <p:cNvSpPr>
            <a:spLocks noChangeArrowheads="1"/>
          </p:cNvSpPr>
          <p:nvPr/>
        </p:nvSpPr>
        <p:spPr bwMode="auto">
          <a:xfrm>
            <a:off x="7368093" y="2814282"/>
            <a:ext cx="39687" cy="47625"/>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07" name="Freeform 249"/>
          <p:cNvSpPr>
            <a:spLocks/>
          </p:cNvSpPr>
          <p:nvPr/>
        </p:nvSpPr>
        <p:spPr bwMode="auto">
          <a:xfrm rot="10800000">
            <a:off x="6385430" y="2236432"/>
            <a:ext cx="2090738" cy="746125"/>
          </a:xfrm>
          <a:custGeom>
            <a:avLst/>
            <a:gdLst/>
            <a:ahLst/>
            <a:cxnLst>
              <a:cxn ang="0">
                <a:pos x="0" y="0"/>
              </a:cxn>
              <a:cxn ang="0">
                <a:pos x="903" y="290"/>
              </a:cxn>
              <a:cxn ang="0">
                <a:pos x="146" y="295"/>
              </a:cxn>
            </a:cxnLst>
            <a:rect l="0" t="0" r="r" b="b"/>
            <a:pathLst>
              <a:path w="903" h="295">
                <a:moveTo>
                  <a:pt x="0" y="0"/>
                </a:moveTo>
                <a:lnTo>
                  <a:pt x="903" y="290"/>
                </a:lnTo>
                <a:lnTo>
                  <a:pt x="146" y="295"/>
                </a:lnTo>
              </a:path>
            </a:pathLst>
          </a:custGeom>
          <a:solidFill>
            <a:srgbClr val="FFCC00"/>
          </a:solidFill>
          <a:ln w="9525" cap="flat" cmpd="sng">
            <a:solidFill>
              <a:srgbClr val="000000"/>
            </a:solidFill>
            <a:prstDash val="solid"/>
            <a:round/>
            <a:headEnd type="none" w="sm" len="lg"/>
            <a:tailEnd type="none" w="sm" len="lg"/>
          </a:ln>
          <a:effectLst/>
        </p:spPr>
        <p:txBody>
          <a:bodyPr wrap="none" anchor="ctr"/>
          <a:lstStyle/>
          <a:p>
            <a:endParaRPr lang="tr-TR"/>
          </a:p>
        </p:txBody>
      </p:sp>
      <p:sp>
        <p:nvSpPr>
          <p:cNvPr id="208" name="Oval 251"/>
          <p:cNvSpPr>
            <a:spLocks noChangeArrowheads="1"/>
          </p:cNvSpPr>
          <p:nvPr/>
        </p:nvSpPr>
        <p:spPr bwMode="auto">
          <a:xfrm>
            <a:off x="7202993" y="2814282"/>
            <a:ext cx="39687" cy="47625"/>
          </a:xfrm>
          <a:prstGeom prst="ellipse">
            <a:avLst/>
          </a:prstGeom>
          <a:solidFill>
            <a:srgbClr val="E6C36C"/>
          </a:solidFill>
          <a:ln w="9525">
            <a:solidFill>
              <a:schemeClr val="tx1"/>
            </a:solidFill>
            <a:round/>
            <a:headEnd type="none" w="sm" len="lg"/>
            <a:tailEnd type="none" w="sm" len="lg"/>
          </a:ln>
          <a:effectLst/>
        </p:spPr>
        <p:txBody>
          <a:bodyPr wrap="none" anchor="ctr"/>
          <a:lstStyle/>
          <a:p>
            <a:endParaRPr lang="tr-TR"/>
          </a:p>
        </p:txBody>
      </p:sp>
      <p:sp>
        <p:nvSpPr>
          <p:cNvPr id="209" name="Oval 252"/>
          <p:cNvSpPr>
            <a:spLocks noChangeArrowheads="1"/>
          </p:cNvSpPr>
          <p:nvPr/>
        </p:nvSpPr>
        <p:spPr bwMode="auto">
          <a:xfrm>
            <a:off x="7682418" y="2525357"/>
            <a:ext cx="71437" cy="71438"/>
          </a:xfrm>
          <a:prstGeom prst="ellipse">
            <a:avLst/>
          </a:prstGeom>
          <a:solidFill>
            <a:srgbClr val="CC9900"/>
          </a:solidFill>
          <a:ln w="9525">
            <a:solidFill>
              <a:schemeClr val="tx1"/>
            </a:solidFill>
            <a:round/>
            <a:headEnd/>
            <a:tailEnd/>
          </a:ln>
          <a:effectLst/>
        </p:spPr>
        <p:txBody>
          <a:bodyPr wrap="none" lIns="91938" tIns="45970" rIns="91938" bIns="45970" anchor="ctr">
            <a:spAutoFit/>
          </a:bodyPr>
          <a:lstStyle/>
          <a:p>
            <a:endParaRPr lang="tr-TR"/>
          </a:p>
        </p:txBody>
      </p:sp>
      <p:sp>
        <p:nvSpPr>
          <p:cNvPr id="210" name="Oval 256"/>
          <p:cNvSpPr>
            <a:spLocks noChangeArrowheads="1"/>
          </p:cNvSpPr>
          <p:nvPr/>
        </p:nvSpPr>
        <p:spPr bwMode="auto">
          <a:xfrm>
            <a:off x="7898318" y="2307870"/>
            <a:ext cx="71437"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11" name="Oval 259"/>
          <p:cNvSpPr>
            <a:spLocks noChangeArrowheads="1"/>
          </p:cNvSpPr>
          <p:nvPr/>
        </p:nvSpPr>
        <p:spPr bwMode="auto">
          <a:xfrm>
            <a:off x="7393493" y="2380895"/>
            <a:ext cx="71437" cy="71437"/>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12" name="Oval 260"/>
          <p:cNvSpPr>
            <a:spLocks noChangeArrowheads="1"/>
          </p:cNvSpPr>
          <p:nvPr/>
        </p:nvSpPr>
        <p:spPr bwMode="auto">
          <a:xfrm>
            <a:off x="7433180" y="2895245"/>
            <a:ext cx="42863" cy="49212"/>
          </a:xfrm>
          <a:prstGeom prst="ellipse">
            <a:avLst/>
          </a:prstGeom>
          <a:solidFill>
            <a:srgbClr val="E6C36C"/>
          </a:solidFill>
          <a:ln w="9525">
            <a:solidFill>
              <a:srgbClr val="000000"/>
            </a:solidFill>
            <a:round/>
            <a:headEnd type="none" w="sm" len="lg"/>
            <a:tailEnd type="none" w="sm" len="lg"/>
          </a:ln>
          <a:effectLst/>
        </p:spPr>
        <p:txBody>
          <a:bodyPr wrap="none" anchor="ctr"/>
          <a:lstStyle/>
          <a:p>
            <a:endParaRPr lang="tr-TR"/>
          </a:p>
        </p:txBody>
      </p:sp>
      <p:sp>
        <p:nvSpPr>
          <p:cNvPr id="213" name="Oval 261"/>
          <p:cNvSpPr>
            <a:spLocks noChangeArrowheads="1"/>
          </p:cNvSpPr>
          <p:nvPr/>
        </p:nvSpPr>
        <p:spPr bwMode="auto">
          <a:xfrm>
            <a:off x="7753855" y="2380895"/>
            <a:ext cx="71438" cy="71437"/>
          </a:xfrm>
          <a:prstGeom prst="ellipse">
            <a:avLst/>
          </a:prstGeom>
          <a:solidFill>
            <a:schemeClr val="accent1"/>
          </a:solidFill>
          <a:ln w="9525">
            <a:solidFill>
              <a:schemeClr val="tx1"/>
            </a:solidFill>
            <a:round/>
            <a:headEnd/>
            <a:tailEnd/>
          </a:ln>
          <a:effectLst/>
        </p:spPr>
        <p:txBody>
          <a:bodyPr wrap="none" lIns="91938" tIns="45970" rIns="91938" bIns="45970" anchor="ctr">
            <a:spAutoFit/>
          </a:bodyPr>
          <a:lstStyle/>
          <a:p>
            <a:endParaRPr lang="tr-TR"/>
          </a:p>
        </p:txBody>
      </p:sp>
      <p:sp>
        <p:nvSpPr>
          <p:cNvPr id="214" name="Oval 265"/>
          <p:cNvSpPr>
            <a:spLocks noChangeArrowheads="1"/>
          </p:cNvSpPr>
          <p:nvPr/>
        </p:nvSpPr>
        <p:spPr bwMode="auto">
          <a:xfrm>
            <a:off x="7753855" y="2668232"/>
            <a:ext cx="71438"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15" name="Oval 266"/>
          <p:cNvSpPr>
            <a:spLocks noChangeArrowheads="1"/>
          </p:cNvSpPr>
          <p:nvPr/>
        </p:nvSpPr>
        <p:spPr bwMode="auto">
          <a:xfrm>
            <a:off x="7106155" y="2379307"/>
            <a:ext cx="71438"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16" name="Oval 267"/>
          <p:cNvSpPr>
            <a:spLocks noChangeArrowheads="1"/>
          </p:cNvSpPr>
          <p:nvPr/>
        </p:nvSpPr>
        <p:spPr bwMode="auto">
          <a:xfrm>
            <a:off x="6960105" y="2236432"/>
            <a:ext cx="73025"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17" name="Oval 268"/>
          <p:cNvSpPr>
            <a:spLocks noChangeArrowheads="1"/>
          </p:cNvSpPr>
          <p:nvPr/>
        </p:nvSpPr>
        <p:spPr bwMode="auto">
          <a:xfrm>
            <a:off x="7106155" y="2450745"/>
            <a:ext cx="71438"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18" name="Oval 270"/>
          <p:cNvSpPr>
            <a:spLocks noChangeArrowheads="1"/>
          </p:cNvSpPr>
          <p:nvPr/>
        </p:nvSpPr>
        <p:spPr bwMode="auto">
          <a:xfrm>
            <a:off x="7537955" y="2380895"/>
            <a:ext cx="71438"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19" name="Oval 271"/>
          <p:cNvSpPr>
            <a:spLocks noChangeArrowheads="1"/>
          </p:cNvSpPr>
          <p:nvPr/>
        </p:nvSpPr>
        <p:spPr bwMode="auto">
          <a:xfrm>
            <a:off x="7753855" y="2380895"/>
            <a:ext cx="71438"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20" name="Oval 272"/>
          <p:cNvSpPr>
            <a:spLocks noChangeArrowheads="1"/>
          </p:cNvSpPr>
          <p:nvPr/>
        </p:nvSpPr>
        <p:spPr bwMode="auto">
          <a:xfrm>
            <a:off x="7969755" y="2380895"/>
            <a:ext cx="73025"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21" name="Oval 274"/>
          <p:cNvSpPr>
            <a:spLocks noChangeArrowheads="1"/>
          </p:cNvSpPr>
          <p:nvPr/>
        </p:nvSpPr>
        <p:spPr bwMode="auto">
          <a:xfrm>
            <a:off x="7753855" y="2307870"/>
            <a:ext cx="71438"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22" name="Oval 275"/>
          <p:cNvSpPr>
            <a:spLocks noChangeArrowheads="1"/>
          </p:cNvSpPr>
          <p:nvPr/>
        </p:nvSpPr>
        <p:spPr bwMode="auto">
          <a:xfrm>
            <a:off x="7969755" y="2452332"/>
            <a:ext cx="73025"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23" name="Oval 276"/>
          <p:cNvSpPr>
            <a:spLocks noChangeArrowheads="1"/>
          </p:cNvSpPr>
          <p:nvPr/>
        </p:nvSpPr>
        <p:spPr bwMode="auto">
          <a:xfrm>
            <a:off x="7898318" y="2523770"/>
            <a:ext cx="71437"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24" name="Oval 277"/>
          <p:cNvSpPr>
            <a:spLocks noChangeArrowheads="1"/>
          </p:cNvSpPr>
          <p:nvPr/>
        </p:nvSpPr>
        <p:spPr bwMode="auto">
          <a:xfrm>
            <a:off x="8114218" y="2668232"/>
            <a:ext cx="73025"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25" name="Oval 279"/>
          <p:cNvSpPr>
            <a:spLocks noChangeArrowheads="1"/>
          </p:cNvSpPr>
          <p:nvPr/>
        </p:nvSpPr>
        <p:spPr bwMode="auto">
          <a:xfrm>
            <a:off x="6599743" y="2236432"/>
            <a:ext cx="73025"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26" name="Oval 280"/>
          <p:cNvSpPr>
            <a:spLocks noChangeArrowheads="1"/>
          </p:cNvSpPr>
          <p:nvPr/>
        </p:nvSpPr>
        <p:spPr bwMode="auto">
          <a:xfrm>
            <a:off x="7464930" y="2523770"/>
            <a:ext cx="73025" cy="73025"/>
          </a:xfrm>
          <a:prstGeom prst="ellipse">
            <a:avLst/>
          </a:prstGeom>
          <a:solidFill>
            <a:srgbClr val="FFCC00"/>
          </a:solidFill>
          <a:ln w="9525">
            <a:solidFill>
              <a:schemeClr val="tx1"/>
            </a:solidFill>
            <a:round/>
            <a:headEnd/>
            <a:tailEnd/>
          </a:ln>
          <a:effectLst/>
        </p:spPr>
        <p:txBody>
          <a:bodyPr lIns="91938" tIns="45970" rIns="91938" bIns="45970" anchor="ctr">
            <a:spAutoFit/>
          </a:bodyPr>
          <a:lstStyle/>
          <a:p>
            <a:endParaRPr lang="tr-TR"/>
          </a:p>
        </p:txBody>
      </p:sp>
      <p:sp>
        <p:nvSpPr>
          <p:cNvPr id="227" name="Oval 281"/>
          <p:cNvSpPr>
            <a:spLocks noChangeArrowheads="1"/>
          </p:cNvSpPr>
          <p:nvPr/>
        </p:nvSpPr>
        <p:spPr bwMode="auto">
          <a:xfrm>
            <a:off x="8114218" y="2525357"/>
            <a:ext cx="73025"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28" name="Oval 282"/>
          <p:cNvSpPr>
            <a:spLocks noChangeArrowheads="1"/>
          </p:cNvSpPr>
          <p:nvPr/>
        </p:nvSpPr>
        <p:spPr bwMode="auto">
          <a:xfrm>
            <a:off x="7250618" y="2309457"/>
            <a:ext cx="71437"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29" name="Oval 283"/>
          <p:cNvSpPr>
            <a:spLocks noChangeArrowheads="1"/>
          </p:cNvSpPr>
          <p:nvPr/>
        </p:nvSpPr>
        <p:spPr bwMode="auto">
          <a:xfrm>
            <a:off x="8187243" y="2596795"/>
            <a:ext cx="71437" cy="71437"/>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0" name="Oval 284"/>
          <p:cNvSpPr>
            <a:spLocks noChangeArrowheads="1"/>
          </p:cNvSpPr>
          <p:nvPr/>
        </p:nvSpPr>
        <p:spPr bwMode="auto">
          <a:xfrm>
            <a:off x="8187243" y="2450745"/>
            <a:ext cx="69850"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1" name="Oval 285"/>
          <p:cNvSpPr>
            <a:spLocks noChangeArrowheads="1"/>
          </p:cNvSpPr>
          <p:nvPr/>
        </p:nvSpPr>
        <p:spPr bwMode="auto">
          <a:xfrm>
            <a:off x="8042780" y="2307870"/>
            <a:ext cx="71438" cy="71437"/>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2" name="Oval 286"/>
          <p:cNvSpPr>
            <a:spLocks noChangeArrowheads="1"/>
          </p:cNvSpPr>
          <p:nvPr/>
        </p:nvSpPr>
        <p:spPr bwMode="auto">
          <a:xfrm>
            <a:off x="7464930" y="2236432"/>
            <a:ext cx="71438"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3" name="Oval 287"/>
          <p:cNvSpPr>
            <a:spLocks noChangeArrowheads="1"/>
          </p:cNvSpPr>
          <p:nvPr/>
        </p:nvSpPr>
        <p:spPr bwMode="auto">
          <a:xfrm>
            <a:off x="7680830" y="2234845"/>
            <a:ext cx="73025"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4" name="Oval 288"/>
          <p:cNvSpPr>
            <a:spLocks noChangeArrowheads="1"/>
          </p:cNvSpPr>
          <p:nvPr/>
        </p:nvSpPr>
        <p:spPr bwMode="auto">
          <a:xfrm>
            <a:off x="8258680" y="2666645"/>
            <a:ext cx="73025" cy="73025"/>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5" name="Oval 289"/>
          <p:cNvSpPr>
            <a:spLocks noChangeArrowheads="1"/>
          </p:cNvSpPr>
          <p:nvPr/>
        </p:nvSpPr>
        <p:spPr bwMode="auto">
          <a:xfrm>
            <a:off x="6817230" y="2309457"/>
            <a:ext cx="71438"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6" name="Oval 290"/>
          <p:cNvSpPr>
            <a:spLocks noChangeArrowheads="1"/>
          </p:cNvSpPr>
          <p:nvPr/>
        </p:nvSpPr>
        <p:spPr bwMode="auto">
          <a:xfrm>
            <a:off x="7969755" y="2668232"/>
            <a:ext cx="73025"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7" name="Oval 291"/>
          <p:cNvSpPr>
            <a:spLocks noChangeArrowheads="1"/>
          </p:cNvSpPr>
          <p:nvPr/>
        </p:nvSpPr>
        <p:spPr bwMode="auto">
          <a:xfrm>
            <a:off x="8114218" y="2812695"/>
            <a:ext cx="73025" cy="71437"/>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8" name="Oval 292"/>
          <p:cNvSpPr>
            <a:spLocks noChangeArrowheads="1"/>
          </p:cNvSpPr>
          <p:nvPr/>
        </p:nvSpPr>
        <p:spPr bwMode="auto">
          <a:xfrm>
            <a:off x="7106155" y="2236432"/>
            <a:ext cx="73025"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39" name="Oval 293"/>
          <p:cNvSpPr>
            <a:spLocks noChangeArrowheads="1"/>
          </p:cNvSpPr>
          <p:nvPr/>
        </p:nvSpPr>
        <p:spPr bwMode="auto">
          <a:xfrm>
            <a:off x="7249030" y="2452332"/>
            <a:ext cx="71438"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40" name="Oval 294"/>
          <p:cNvSpPr>
            <a:spLocks noChangeArrowheads="1"/>
          </p:cNvSpPr>
          <p:nvPr/>
        </p:nvSpPr>
        <p:spPr bwMode="auto">
          <a:xfrm>
            <a:off x="8258680" y="2812695"/>
            <a:ext cx="73025" cy="71437"/>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41" name="Oval 295"/>
          <p:cNvSpPr>
            <a:spLocks noChangeArrowheads="1"/>
          </p:cNvSpPr>
          <p:nvPr/>
        </p:nvSpPr>
        <p:spPr bwMode="auto">
          <a:xfrm>
            <a:off x="7753855" y="2525357"/>
            <a:ext cx="71438" cy="71438"/>
          </a:xfrm>
          <a:prstGeom prst="ellipse">
            <a:avLst/>
          </a:prstGeom>
          <a:solidFill>
            <a:srgbClr val="FFCC00"/>
          </a:solidFill>
          <a:ln w="9525">
            <a:solidFill>
              <a:schemeClr val="tx1"/>
            </a:solidFill>
            <a:round/>
            <a:headEnd/>
            <a:tailEnd/>
          </a:ln>
          <a:effectLst/>
        </p:spPr>
        <p:txBody>
          <a:bodyPr wrap="none" lIns="91938" tIns="45970" rIns="91938" bIns="45970" anchor="ctr">
            <a:spAutoFit/>
          </a:bodyPr>
          <a:lstStyle/>
          <a:p>
            <a:endParaRPr lang="tr-TR"/>
          </a:p>
        </p:txBody>
      </p:sp>
      <p:sp>
        <p:nvSpPr>
          <p:cNvPr id="242" name="Line 301"/>
          <p:cNvSpPr>
            <a:spLocks noChangeShapeType="1"/>
          </p:cNvSpPr>
          <p:nvPr/>
        </p:nvSpPr>
        <p:spPr bwMode="auto">
          <a:xfrm>
            <a:off x="8472993" y="1515707"/>
            <a:ext cx="0" cy="0"/>
          </a:xfrm>
          <a:prstGeom prst="line">
            <a:avLst/>
          </a:prstGeom>
          <a:noFill/>
          <a:ln w="9525">
            <a:solidFill>
              <a:schemeClr val="tx1"/>
            </a:solidFill>
            <a:round/>
            <a:headEnd/>
            <a:tailEnd/>
          </a:ln>
          <a:effectLst/>
        </p:spPr>
        <p:txBody>
          <a:bodyPr lIns="91938" tIns="45970" rIns="91938" bIns="45970">
            <a:spAutoFit/>
          </a:bodyPr>
          <a:lstStyle/>
          <a:p>
            <a:endParaRPr lang="tr-TR"/>
          </a:p>
        </p:txBody>
      </p:sp>
      <p:sp>
        <p:nvSpPr>
          <p:cNvPr id="243" name="Line 333"/>
          <p:cNvSpPr>
            <a:spLocks noChangeShapeType="1"/>
          </p:cNvSpPr>
          <p:nvPr/>
        </p:nvSpPr>
        <p:spPr bwMode="auto">
          <a:xfrm flipV="1">
            <a:off x="8617455" y="2236432"/>
            <a:ext cx="0" cy="719138"/>
          </a:xfrm>
          <a:prstGeom prst="line">
            <a:avLst/>
          </a:prstGeom>
          <a:noFill/>
          <a:ln w="9525">
            <a:solidFill>
              <a:schemeClr val="tx1"/>
            </a:solidFill>
            <a:round/>
            <a:headEnd/>
            <a:tailEnd type="triangle" w="med" len="med"/>
          </a:ln>
          <a:effectLst/>
        </p:spPr>
        <p:txBody>
          <a:bodyPr lIns="91938" tIns="45970" rIns="91938" bIns="45970">
            <a:spAutoFit/>
          </a:bodyPr>
          <a:lstStyle/>
          <a:p>
            <a:endParaRPr lang="tr-TR"/>
          </a:p>
        </p:txBody>
      </p:sp>
      <p:sp>
        <p:nvSpPr>
          <p:cNvPr id="244" name="Text Box 334"/>
          <p:cNvSpPr txBox="1">
            <a:spLocks noChangeArrowheads="1"/>
          </p:cNvSpPr>
          <p:nvPr/>
        </p:nvSpPr>
        <p:spPr bwMode="auto">
          <a:xfrm>
            <a:off x="8401555" y="2452332"/>
            <a:ext cx="719138" cy="339059"/>
          </a:xfrm>
          <a:prstGeom prst="rect">
            <a:avLst/>
          </a:prstGeom>
          <a:noFill/>
          <a:ln w="9525">
            <a:noFill/>
            <a:miter lim="800000"/>
            <a:headEnd/>
            <a:tailEnd/>
          </a:ln>
          <a:effectLst/>
        </p:spPr>
        <p:txBody>
          <a:bodyPr lIns="91938" tIns="45970" rIns="91938" bIns="45970">
            <a:spAutoFit/>
          </a:bodyPr>
          <a:lstStyle/>
          <a:p>
            <a:pPr marL="288925" indent="-288925" algn="l" defTabSz="919163" eaLnBrk="0" hangingPunct="0">
              <a:spcBef>
                <a:spcPct val="50000"/>
              </a:spcBef>
              <a:tabLst>
                <a:tab pos="3162300" algn="l"/>
              </a:tabLst>
            </a:pPr>
            <a:r>
              <a:rPr lang="tr-TR" sz="1600" b="1">
                <a:solidFill>
                  <a:schemeClr val="tx1"/>
                </a:solidFill>
                <a:latin typeface="Arial" charset="0"/>
              </a:rPr>
              <a:t>46 m</a:t>
            </a:r>
          </a:p>
        </p:txBody>
      </p:sp>
      <p:sp>
        <p:nvSpPr>
          <p:cNvPr id="245" name="TextBox 3"/>
          <p:cNvSpPr txBox="1">
            <a:spLocks noChangeArrowheads="1"/>
          </p:cNvSpPr>
          <p:nvPr/>
        </p:nvSpPr>
        <p:spPr bwMode="auto">
          <a:xfrm>
            <a:off x="142844" y="247091"/>
            <a:ext cx="2826415" cy="646331"/>
          </a:xfrm>
          <a:prstGeom prst="rect">
            <a:avLst/>
          </a:prstGeom>
          <a:noFill/>
          <a:ln w="9525">
            <a:noFill/>
            <a:miter lim="800000"/>
            <a:headEnd/>
            <a:tailEnd/>
          </a:ln>
        </p:spPr>
        <p:txBody>
          <a:bodyPr wrap="none">
            <a:spAutoFit/>
          </a:bodyPr>
          <a:lstStyle/>
          <a:p>
            <a:pPr>
              <a:defRPr/>
            </a:pPr>
            <a:r>
              <a:rPr lang="tr-TR" sz="3600" b="1" dirty="0" smtClean="0">
                <a:solidFill>
                  <a:schemeClr val="tx1">
                    <a:lumMod val="85000"/>
                    <a:lumOff val="15000"/>
                  </a:schemeClr>
                </a:solidFill>
                <a:effectLst>
                  <a:outerShdw blurRad="38100" dist="38100" dir="2700000" algn="tl">
                    <a:srgbClr val="000000">
                      <a:alpha val="43137"/>
                    </a:srgbClr>
                  </a:outerShdw>
                </a:effectLst>
              </a:rPr>
              <a:t>Atık Havuzu</a:t>
            </a:r>
            <a:endParaRPr lang="tr-TR" sz="3600" b="1" dirty="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ransition spd="med">
    <p:strip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HEIGHT" val="0"/>
  <p:tag name="DEFAULTWIDTH" val="0"/>
  <p:tag name="DEFAULTLEFT" val="0"/>
  <p:tag name="DEFAULTTOP" val="0"/>
  <p:tag name="ISLOCKED" val="False"/>
  <p:tag name="SLIDEELEMTYPE" val="17"/>
</p:tagLst>
</file>

<file path=ppt/tags/tag2.xml><?xml version="1.0" encoding="utf-8"?>
<p:tagLst xmlns:a="http://schemas.openxmlformats.org/drawingml/2006/main" xmlns:r="http://schemas.openxmlformats.org/officeDocument/2006/relationships" xmlns:p="http://schemas.openxmlformats.org/presentationml/2006/main">
  <p:tag name="DEFAULTHEIGHT" val="0"/>
  <p:tag name="DEFAULTWIDTH" val="0"/>
  <p:tag name="DEFAULTLEFT" val="0"/>
  <p:tag name="DEFAULTTOP" val="0"/>
  <p:tag name="ISLOCKED" val="False"/>
  <p:tag name="SLIDEELEMTYPE" val="17"/>
</p:tagLst>
</file>

<file path=ppt/tags/tag3.xml><?xml version="1.0" encoding="utf-8"?>
<p:tagLst xmlns:a="http://schemas.openxmlformats.org/drawingml/2006/main" xmlns:r="http://schemas.openxmlformats.org/officeDocument/2006/relationships" xmlns:p="http://schemas.openxmlformats.org/presentationml/2006/main">
  <p:tag name="DEFAULTHEIGHT" val="0"/>
  <p:tag name="DEFAULTWIDTH" val="0"/>
  <p:tag name="DEFAULTLEFT" val="0"/>
  <p:tag name="DEFAULTTOP" val="0"/>
  <p:tag name="ISLOCKED" val="False"/>
  <p:tag name="SLIDEELEMTYPE" val="17"/>
</p:tagLst>
</file>

<file path=ppt/theme/theme1.xml><?xml version="1.0" encoding="utf-8"?>
<a:theme xmlns:a="http://schemas.openxmlformats.org/drawingml/2006/main" name="Varsayılan Tasarım">
  <a:themeElements>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13405</TotalTime>
  <Words>3158</Words>
  <Application>Microsoft Office PowerPoint</Application>
  <PresentationFormat>Ekran Gösterisi (4:3)</PresentationFormat>
  <Paragraphs>583</Paragraphs>
  <Slides>53</Slides>
  <Notes>6</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53</vt:i4>
      </vt:variant>
    </vt:vector>
  </HeadingPairs>
  <TitlesOfParts>
    <vt:vector size="65" baseType="lpstr">
      <vt:lpstr>Arial Unicode MS</vt:lpstr>
      <vt:lpstr>Arial</vt:lpstr>
      <vt:lpstr>Calibri</vt:lpstr>
      <vt:lpstr>Comic Sans MS</vt:lpstr>
      <vt:lpstr>Metrostyle</vt:lpstr>
      <vt:lpstr>Metrostyle Extended</vt:lpstr>
      <vt:lpstr>Monotype Corsiva</vt:lpstr>
      <vt:lpstr>Times New Roman</vt:lpstr>
      <vt:lpstr>Verdana</vt:lpstr>
      <vt:lpstr>Wingdings</vt:lpstr>
      <vt:lpstr>Varsayılan Tasarım</vt:lpstr>
      <vt:lpstr>Document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KZ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Jale</dc:creator>
  <cp:lastModifiedBy>gizem</cp:lastModifiedBy>
  <cp:revision>745</cp:revision>
  <dcterms:created xsi:type="dcterms:W3CDTF">2010-01-14T12:03:57Z</dcterms:created>
  <dcterms:modified xsi:type="dcterms:W3CDTF">2017-03-24T22:33:05Z</dcterms:modified>
</cp:coreProperties>
</file>