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98" r:id="rId4"/>
    <p:sldId id="299" r:id="rId5"/>
    <p:sldId id="257" r:id="rId6"/>
    <p:sldId id="266" r:id="rId7"/>
    <p:sldId id="267" r:id="rId8"/>
    <p:sldId id="286" r:id="rId9"/>
    <p:sldId id="296" r:id="rId10"/>
    <p:sldId id="287" r:id="rId11"/>
    <p:sldId id="288" r:id="rId12"/>
    <p:sldId id="295" r:id="rId13"/>
    <p:sldId id="289" r:id="rId14"/>
    <p:sldId id="290" r:id="rId15"/>
    <p:sldId id="291" r:id="rId16"/>
    <p:sldId id="292" r:id="rId17"/>
    <p:sldId id="270" r:id="rId18"/>
    <p:sldId id="271" r:id="rId19"/>
    <p:sldId id="297" r:id="rId20"/>
    <p:sldId id="268" r:id="rId21"/>
    <p:sldId id="272" r:id="rId22"/>
    <p:sldId id="273" r:id="rId23"/>
    <p:sldId id="277" r:id="rId24"/>
    <p:sldId id="274" r:id="rId25"/>
    <p:sldId id="283" r:id="rId26"/>
    <p:sldId id="275" r:id="rId27"/>
    <p:sldId id="276" r:id="rId28"/>
    <p:sldId id="294" r:id="rId29"/>
    <p:sldId id="285"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7" autoAdjust="0"/>
    <p:restoredTop sz="94660"/>
  </p:normalViewPr>
  <p:slideViewPr>
    <p:cSldViewPr>
      <p:cViewPr varScale="1">
        <p:scale>
          <a:sx n="70" d="100"/>
          <a:sy n="70" d="100"/>
        </p:scale>
        <p:origin x="13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25.03.2017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fetveaciltip2016.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71600" y="5429264"/>
            <a:ext cx="6400800" cy="1066768"/>
          </a:xfrm>
        </p:spPr>
        <p:txBody>
          <a:bodyPr>
            <a:normAutofit/>
          </a:bodyPr>
          <a:lstStyle/>
          <a:p>
            <a:pPr algn="ctr"/>
            <a:r>
              <a:rPr lang="tr-TR" sz="2400" b="1" dirty="0" smtClean="0"/>
              <a:t>Yrd. Doç. Dr. Semra ÇELİKLİ</a:t>
            </a:r>
          </a:p>
          <a:p>
            <a:pPr algn="ctr"/>
            <a:r>
              <a:rPr lang="tr-TR" sz="1800" b="1" dirty="0" smtClean="0"/>
              <a:t>HASAN KALYONCU ÜNİVERSİTESİ- GAZİANTEP</a:t>
            </a:r>
          </a:p>
          <a:p>
            <a:pPr algn="ctr"/>
            <a:endParaRPr lang="tr-TR" sz="2400" b="1" dirty="0" smtClean="0"/>
          </a:p>
          <a:p>
            <a:pPr algn="ctr"/>
            <a:endParaRPr lang="tr-TR" sz="2400" b="1" dirty="0"/>
          </a:p>
        </p:txBody>
      </p:sp>
      <p:sp>
        <p:nvSpPr>
          <p:cNvPr id="4" name="3 Dikdörtgen"/>
          <p:cNvSpPr/>
          <p:nvPr/>
        </p:nvSpPr>
        <p:spPr>
          <a:xfrm>
            <a:off x="510329" y="857232"/>
            <a:ext cx="8133637" cy="1843582"/>
          </a:xfrm>
          <a:prstGeom prst="rect">
            <a:avLst/>
          </a:prstGeom>
          <a:noFill/>
        </p:spPr>
        <p:txBody>
          <a:bodyPr wrap="none" lIns="91440" tIns="45720" rIns="91440" bIns="45720">
            <a:spAutoFit/>
          </a:bodyPr>
          <a:lstStyle/>
          <a:p>
            <a:pPr algn="ctr">
              <a:lnSpc>
                <a:spcPct val="150000"/>
              </a:lnSpc>
            </a:pPr>
            <a:r>
              <a:rPr lang="tr-TR" sz="4000" b="1" cap="none" spc="0" dirty="0" smtClean="0">
                <a:ln w="17780" cmpd="sng">
                  <a:solidFill>
                    <a:srgbClr val="FFFFFF"/>
                  </a:solidFill>
                  <a:prstDash val="solid"/>
                  <a:miter lim="800000"/>
                </a:ln>
                <a:effectLst>
                  <a:outerShdw blurRad="50800" algn="tl" rotWithShape="0">
                    <a:srgbClr val="000000"/>
                  </a:outerShdw>
                </a:effectLst>
              </a:rPr>
              <a:t>İLKYARDIM EĞİTİMLERİNİN </a:t>
            </a:r>
          </a:p>
          <a:p>
            <a:pPr algn="ctr">
              <a:lnSpc>
                <a:spcPct val="150000"/>
              </a:lnSpc>
            </a:pPr>
            <a:r>
              <a:rPr lang="tr-TR" sz="4000" b="1" cap="none" spc="0" dirty="0" smtClean="0">
                <a:ln w="17780" cmpd="sng">
                  <a:solidFill>
                    <a:srgbClr val="FFFFFF"/>
                  </a:solidFill>
                  <a:prstDash val="solid"/>
                  <a:miter lim="800000"/>
                </a:ln>
                <a:effectLst>
                  <a:outerShdw blurRad="50800" algn="tl" rotWithShape="0">
                    <a:srgbClr val="000000"/>
                  </a:outerShdw>
                </a:effectLst>
              </a:rPr>
              <a:t>AFETLERE HAZIRLIKTAKİ ROLÜ</a:t>
            </a:r>
            <a:endParaRPr lang="tr-TR" sz="4000" b="1" cap="none" spc="0" dirty="0">
              <a:ln w="17780" cmpd="sng">
                <a:solidFill>
                  <a:srgbClr val="FFFFFF"/>
                </a:solidFill>
                <a:prstDash val="solid"/>
                <a:miter lim="800000"/>
              </a:ln>
              <a:effectLst>
                <a:outerShdw blurRad="50800" algn="tl" rotWithShape="0">
                  <a:srgbClr val="000000"/>
                </a:outerShdw>
              </a:effectLst>
            </a:endParaRPr>
          </a:p>
        </p:txBody>
      </p:sp>
      <p:pic>
        <p:nvPicPr>
          <p:cNvPr id="8" name="7 Resim" descr="anaokulu-ilkogretim-orta-ogrenim-lise-4606768_2103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868" y="3143248"/>
            <a:ext cx="1928826" cy="19288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64"/>
            <a:ext cx="8229600" cy="1500190"/>
          </a:xfrm>
        </p:spPr>
        <p:txBody>
          <a:bodyPr>
            <a:normAutofit fontScale="90000"/>
          </a:bodyPr>
          <a:lstStyle/>
          <a:p>
            <a:pPr algn="ctr"/>
            <a:r>
              <a:rPr lang="tr-TR" b="1" dirty="0" smtClean="0">
                <a:solidFill>
                  <a:srgbClr val="FF0000"/>
                </a:solidFill>
              </a:rPr>
              <a:t>Acil yardım nedir?</a:t>
            </a:r>
            <a:br>
              <a:rPr lang="tr-TR" b="1" dirty="0" smtClean="0">
                <a:solidFill>
                  <a:srgbClr val="FF0000"/>
                </a:solidFill>
              </a:rPr>
            </a:br>
            <a:endParaRPr lang="tr-TR" dirty="0"/>
          </a:p>
        </p:txBody>
      </p:sp>
      <p:sp>
        <p:nvSpPr>
          <p:cNvPr id="3" name="2 İçerik Yer Tutucusu"/>
          <p:cNvSpPr>
            <a:spLocks noGrp="1"/>
          </p:cNvSpPr>
          <p:nvPr>
            <p:ph idx="1"/>
          </p:nvPr>
        </p:nvSpPr>
        <p:spPr>
          <a:xfrm>
            <a:off x="285720" y="2000240"/>
            <a:ext cx="4900618" cy="4525963"/>
          </a:xfrm>
        </p:spPr>
        <p:txBody>
          <a:bodyPr>
            <a:normAutofit fontScale="92500"/>
          </a:bodyPr>
          <a:lstStyle/>
          <a:p>
            <a:pPr algn="just">
              <a:lnSpc>
                <a:spcPct val="150000"/>
              </a:lnSpc>
              <a:buNone/>
            </a:pPr>
            <a:r>
              <a:rPr lang="tr-TR" dirty="0" smtClean="0"/>
              <a:t>    </a:t>
            </a:r>
            <a:r>
              <a:rPr lang="tr-TR" b="1" dirty="0" smtClean="0">
                <a:solidFill>
                  <a:srgbClr val="FF0000"/>
                </a:solidFill>
              </a:rPr>
              <a:t>Acil yardım, </a:t>
            </a:r>
            <a:r>
              <a:rPr lang="tr-TR" dirty="0" smtClean="0"/>
              <a:t>aniden hastalanan ya da yaralanan bir kişiye, profesyonel acil sağlık eğitimi almış kişiler tarafından, tıbbi araç-gereç ve ilaç kullanılarak yapılan, hayat kurtarmaya yönelik uygulamaların tümüdür. </a:t>
            </a:r>
          </a:p>
          <a:p>
            <a:pPr algn="just">
              <a:lnSpc>
                <a:spcPct val="150000"/>
              </a:lnSpc>
            </a:pPr>
            <a:endParaRPr lang="tr-TR" dirty="0"/>
          </a:p>
        </p:txBody>
      </p:sp>
      <p:pic>
        <p:nvPicPr>
          <p:cNvPr id="4" name="Picture 7" descr="112ambulans"/>
          <p:cNvPicPr>
            <a:picLocks noChangeAspect="1" noChangeArrowheads="1"/>
          </p:cNvPicPr>
          <p:nvPr/>
        </p:nvPicPr>
        <p:blipFill>
          <a:blip r:embed="rId2"/>
          <a:srcRect/>
          <a:stretch>
            <a:fillRect/>
          </a:stretch>
        </p:blipFill>
        <p:spPr>
          <a:xfrm>
            <a:off x="5572132" y="2214554"/>
            <a:ext cx="3213368" cy="4000504"/>
          </a:xfrm>
          <a:prstGeom prst="rect">
            <a:avLst/>
          </a:prstGeo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solidFill>
                  <a:srgbClr val="FF0000"/>
                </a:solidFill>
              </a:rPr>
              <a:t>İlk ve acil yardımın temel amacı hayat kurtarmaktır. </a:t>
            </a:r>
            <a:br>
              <a:rPr lang="tr-TR" sz="2800" b="1" dirty="0" smtClean="0">
                <a:solidFill>
                  <a:srgbClr val="FF0000"/>
                </a:solidFill>
              </a:rPr>
            </a:br>
            <a:endParaRPr lang="tr-TR" sz="2800" b="1"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algn="just">
              <a:lnSpc>
                <a:spcPct val="150000"/>
              </a:lnSpc>
              <a:buNone/>
            </a:pPr>
            <a:r>
              <a:rPr lang="tr-TR" sz="2800" b="1" dirty="0" smtClean="0">
                <a:solidFill>
                  <a:srgbClr val="0070C0"/>
                </a:solidFill>
              </a:rPr>
              <a:t>     Aralarındaki temel fark; </a:t>
            </a:r>
          </a:p>
          <a:p>
            <a:pPr algn="just">
              <a:lnSpc>
                <a:spcPct val="150000"/>
              </a:lnSpc>
              <a:buFont typeface="Wingdings" pitchFamily="2" charset="2"/>
              <a:buChar char="Ø"/>
            </a:pPr>
            <a:r>
              <a:rPr lang="tr-TR" sz="2800" dirty="0" smtClean="0"/>
              <a:t>ilkyardımın, olay yerinde bulunan ilkyardım eğitimi almış kişiler tarafından olay yerinin imkânları ile tıbbi araç-gereç ve ilaç kullanılmadan yapılan uygulamalardan oluşması, </a:t>
            </a:r>
          </a:p>
          <a:p>
            <a:pPr algn="just">
              <a:lnSpc>
                <a:spcPct val="150000"/>
              </a:lnSpc>
              <a:buFont typeface="Wingdings" pitchFamily="2" charset="2"/>
              <a:buChar char="Ø"/>
            </a:pPr>
            <a:r>
              <a:rPr lang="tr-TR" sz="2800" dirty="0" smtClean="0"/>
              <a:t>Acil yardımın ise bu konuda profesyonel eğitim almış kişiler tarafından tıbbi araç-gereç ve ilaç kullanılarak yapılan uygulamalardan oluşmasıdır.</a:t>
            </a:r>
            <a:endParaRPr lang="tr-T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4972072"/>
          </a:xfrm>
        </p:spPr>
        <p:txBody>
          <a:bodyPr>
            <a:normAutofit fontScale="92500"/>
          </a:bodyPr>
          <a:lstStyle/>
          <a:p>
            <a:pPr algn="just">
              <a:lnSpc>
                <a:spcPct val="160000"/>
              </a:lnSpc>
              <a:buFont typeface="Wingdings" pitchFamily="2" charset="2"/>
              <a:buChar char="Ø"/>
            </a:pPr>
            <a:r>
              <a:rPr lang="tr-TR" dirty="0" smtClean="0"/>
              <a:t>Günümüzde ilk yardım uygulamaları sırasındaki hasta veya kazazedenin değerlendirilmesi ve hastalara uygulanan girişimler, güvenilir bilimsel delillere dayanmaktadır. </a:t>
            </a:r>
          </a:p>
          <a:p>
            <a:pPr algn="just">
              <a:lnSpc>
                <a:spcPct val="160000"/>
              </a:lnSpc>
              <a:buFont typeface="Wingdings" pitchFamily="2" charset="2"/>
              <a:buChar char="Ø"/>
            </a:pPr>
            <a:endParaRPr lang="tr-TR" dirty="0" smtClean="0"/>
          </a:p>
          <a:p>
            <a:pPr algn="just">
              <a:lnSpc>
                <a:spcPct val="160000"/>
              </a:lnSpc>
              <a:buFont typeface="Wingdings" pitchFamily="2" charset="2"/>
              <a:buChar char="Ø"/>
            </a:pPr>
            <a:r>
              <a:rPr lang="tr-TR" dirty="0" smtClean="0"/>
              <a:t>Bilimsel delillerin bulunmadığı durumlarda ise, uzmanların fikir birliğine vardıkları uygulamalar gerçekleştirilmektedir.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71488"/>
            <a:ext cx="8229600" cy="1143000"/>
          </a:xfrm>
        </p:spPr>
        <p:txBody>
          <a:bodyPr>
            <a:normAutofit fontScale="90000"/>
          </a:bodyPr>
          <a:lstStyle/>
          <a:p>
            <a:r>
              <a:rPr lang="tr-TR" b="1" dirty="0" smtClean="0">
                <a:solidFill>
                  <a:srgbClr val="FF0000"/>
                </a:solidFill>
              </a:rPr>
              <a:t> İlk yardımcı kimdir?</a:t>
            </a:r>
            <a:br>
              <a:rPr lang="tr-TR" b="1" dirty="0" smtClean="0">
                <a:solidFill>
                  <a:srgbClr val="FF0000"/>
                </a:solidFill>
              </a:rPr>
            </a:br>
            <a:endParaRPr lang="tr-TR" b="1" dirty="0">
              <a:solidFill>
                <a:srgbClr val="FF0000"/>
              </a:solidFill>
            </a:endParaRPr>
          </a:p>
        </p:txBody>
      </p:sp>
      <p:sp>
        <p:nvSpPr>
          <p:cNvPr id="3" name="2 İçerik Yer Tutucusu"/>
          <p:cNvSpPr>
            <a:spLocks noGrp="1"/>
          </p:cNvSpPr>
          <p:nvPr>
            <p:ph idx="1"/>
          </p:nvPr>
        </p:nvSpPr>
        <p:spPr/>
        <p:txBody>
          <a:bodyPr>
            <a:normAutofit/>
          </a:bodyPr>
          <a:lstStyle/>
          <a:p>
            <a:pPr algn="just">
              <a:lnSpc>
                <a:spcPct val="150000"/>
              </a:lnSpc>
              <a:buNone/>
            </a:pPr>
            <a:r>
              <a:rPr lang="tr-TR" dirty="0" smtClean="0"/>
              <a:t>İlk yardımcı, aniden hastalanan ya da yaralanan kişileri, tıbbi araç-gereç ve ilaç kullanmaksızın, olay yerinin imkânları ile korumak, durumlarının kötüleşmesini önlemek ve hayatlarını kurtarmak için o an yapılması gereken uygulamaları gerçekleştiren, </a:t>
            </a:r>
            <a:r>
              <a:rPr lang="tr-TR" b="1" dirty="0" smtClean="0">
                <a:solidFill>
                  <a:srgbClr val="FF0000"/>
                </a:solidFill>
              </a:rPr>
              <a:t>ilkyardım eğitimi </a:t>
            </a:r>
            <a:r>
              <a:rPr lang="tr-TR" dirty="0" smtClean="0"/>
              <a:t>almış kişidir.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229600" cy="1143000"/>
          </a:xfrm>
        </p:spPr>
        <p:txBody>
          <a:bodyPr>
            <a:normAutofit/>
          </a:bodyPr>
          <a:lstStyle/>
          <a:p>
            <a:pPr algn="ctr"/>
            <a:r>
              <a:rPr lang="tr-TR" sz="3200" b="1" dirty="0" smtClean="0">
                <a:solidFill>
                  <a:srgbClr val="FF0000"/>
                </a:solidFill>
              </a:rPr>
              <a:t>İlk yardımcının görev ve sorumlulukları  </a:t>
            </a:r>
            <a:br>
              <a:rPr lang="tr-TR" sz="3200" b="1" dirty="0" smtClean="0">
                <a:solidFill>
                  <a:srgbClr val="FF0000"/>
                </a:solidFill>
              </a:rPr>
            </a:br>
            <a:r>
              <a:rPr lang="tr-TR" sz="3200" b="1" dirty="0" smtClean="0">
                <a:solidFill>
                  <a:srgbClr val="FF0000"/>
                </a:solidFill>
              </a:rPr>
              <a:t>  nelerdir?</a:t>
            </a:r>
            <a:endParaRPr lang="tr-TR" sz="3200" b="1" dirty="0">
              <a:solidFill>
                <a:srgbClr val="FF0000"/>
              </a:solidFill>
            </a:endParaRPr>
          </a:p>
        </p:txBody>
      </p:sp>
      <p:sp>
        <p:nvSpPr>
          <p:cNvPr id="3" name="2 İçerik Yer Tutucusu"/>
          <p:cNvSpPr>
            <a:spLocks noGrp="1"/>
          </p:cNvSpPr>
          <p:nvPr>
            <p:ph idx="1"/>
          </p:nvPr>
        </p:nvSpPr>
        <p:spPr>
          <a:xfrm>
            <a:off x="214282" y="1357298"/>
            <a:ext cx="8715436" cy="4389120"/>
          </a:xfrm>
        </p:spPr>
        <p:txBody>
          <a:bodyPr>
            <a:noAutofit/>
          </a:bodyPr>
          <a:lstStyle/>
          <a:p>
            <a:pPr>
              <a:buNone/>
            </a:pPr>
            <a:r>
              <a:rPr lang="tr-TR" sz="2000" dirty="0" smtClean="0"/>
              <a:t>1.  Güvenliğin sağlanması: Kendisini, kazazede veya hastayı olay yerindeki tehlikelerden korumalıdır.</a:t>
            </a:r>
          </a:p>
          <a:p>
            <a:pPr>
              <a:buNone/>
            </a:pPr>
            <a:r>
              <a:rPr lang="tr-TR" sz="2000" dirty="0" smtClean="0"/>
              <a:t>2.  Kanamaların durdurulması, kalp masajı-suni solunum gibi hayat kurtarıcı uygulamaları bilmeli ve gerektiğinde uygulamalıdır.</a:t>
            </a:r>
          </a:p>
          <a:p>
            <a:pPr>
              <a:buNone/>
            </a:pPr>
            <a:r>
              <a:rPr lang="tr-TR" sz="2000" dirty="0" smtClean="0"/>
              <a:t>3.  Gerekli durumlarda, Acil Yardım Sistemi’ni </a:t>
            </a:r>
            <a:r>
              <a:rPr lang="tr-TR" sz="3200" b="1" dirty="0" smtClean="0">
                <a:solidFill>
                  <a:srgbClr val="FF0000"/>
                </a:solidFill>
              </a:rPr>
              <a:t>(112) </a:t>
            </a:r>
            <a:r>
              <a:rPr lang="tr-TR" sz="2000" dirty="0" smtClean="0"/>
              <a:t>arayarak profesyonel yardım istemelidir.</a:t>
            </a:r>
          </a:p>
          <a:p>
            <a:pPr>
              <a:buNone/>
            </a:pPr>
            <a:r>
              <a:rPr lang="tr-TR" sz="2000" dirty="0" smtClean="0"/>
              <a:t>4.  Olay yerine acil yardım hizmeti ulaşıncaya kadar kazazede ya da hastanın yanından ayrılmamalıdır.</a:t>
            </a:r>
          </a:p>
          <a:p>
            <a:pPr>
              <a:buNone/>
            </a:pPr>
            <a:r>
              <a:rPr lang="tr-TR" sz="2000" dirty="0" smtClean="0"/>
              <a:t>5.  Olay yerinde ilk yardım eğitimi almamış kişileri yönlendirmelidir.</a:t>
            </a:r>
          </a:p>
          <a:p>
            <a:pPr>
              <a:buNone/>
            </a:pPr>
            <a:r>
              <a:rPr lang="tr-TR" sz="2000" dirty="0" smtClean="0"/>
              <a:t>6.  Amacı tıbbi acil yardım sağlamak değildir. Tıbbi acil yardım ancak bir sağlık personeli tarafından gerçekleştirilebilir.</a:t>
            </a:r>
          </a:p>
          <a:p>
            <a:pPr>
              <a:buNone/>
            </a:pPr>
            <a:r>
              <a:rPr lang="tr-TR" sz="2000" dirty="0" smtClean="0"/>
              <a:t>7.  Profesyonel acil sağlık personeli olay yerine geldiğinde onlara yardımcı olmalı, hasta veya kazazedeler hakkında elde ettiği bilgileri aktarmalıdır.</a:t>
            </a:r>
          </a:p>
          <a:p>
            <a:pPr>
              <a:buNone/>
            </a:pPr>
            <a:r>
              <a:rPr lang="tr-TR" sz="2000" dirty="0" smtClean="0"/>
              <a:t>8.  İlk yardım eğitimi ile ilgili eksik bilgilerini tamamlamalı, ilkyardım uygulamaları ile ilgili güncel bilgileri takip etmelidir.</a:t>
            </a:r>
            <a:endParaRPr lang="tr-T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571488"/>
            <a:ext cx="8229600" cy="1643066"/>
          </a:xfrm>
        </p:spPr>
        <p:txBody>
          <a:bodyPr>
            <a:normAutofit/>
          </a:bodyPr>
          <a:lstStyle/>
          <a:p>
            <a:pPr algn="ctr"/>
            <a:r>
              <a:rPr lang="tr-TR" sz="2800" b="1" dirty="0" smtClean="0">
                <a:solidFill>
                  <a:srgbClr val="FF0000"/>
                </a:solidFill>
              </a:rPr>
              <a:t>İlk yardımcı her zaman hazırlıklı olmak için   </a:t>
            </a:r>
            <a:br>
              <a:rPr lang="tr-TR" sz="2800" b="1" dirty="0" smtClean="0">
                <a:solidFill>
                  <a:srgbClr val="FF0000"/>
                </a:solidFill>
              </a:rPr>
            </a:br>
            <a:r>
              <a:rPr lang="tr-TR" sz="2800" b="1" dirty="0" smtClean="0">
                <a:solidFill>
                  <a:srgbClr val="FF0000"/>
                </a:solidFill>
              </a:rPr>
              <a:t>  neler yapmalıdır?</a:t>
            </a:r>
            <a:br>
              <a:rPr lang="tr-TR" sz="2800" b="1" dirty="0" smtClean="0">
                <a:solidFill>
                  <a:srgbClr val="FF0000"/>
                </a:solidFill>
              </a:rPr>
            </a:br>
            <a:endParaRPr lang="tr-TR" sz="2800" b="1" dirty="0">
              <a:solidFill>
                <a:srgbClr val="FF0000"/>
              </a:solidFill>
            </a:endParaRPr>
          </a:p>
        </p:txBody>
      </p:sp>
      <p:sp>
        <p:nvSpPr>
          <p:cNvPr id="3" name="2 İçerik Yer Tutucusu"/>
          <p:cNvSpPr>
            <a:spLocks noGrp="1"/>
          </p:cNvSpPr>
          <p:nvPr>
            <p:ph idx="1"/>
          </p:nvPr>
        </p:nvSpPr>
        <p:spPr>
          <a:xfrm>
            <a:off x="500034" y="1974871"/>
            <a:ext cx="8429684" cy="4883153"/>
          </a:xfrm>
        </p:spPr>
        <p:txBody>
          <a:bodyPr>
            <a:normAutofit/>
          </a:bodyPr>
          <a:lstStyle/>
          <a:p>
            <a:pPr algn="just">
              <a:lnSpc>
                <a:spcPct val="150000"/>
              </a:lnSpc>
              <a:buFont typeface="Wingdings" pitchFamily="2" charset="2"/>
              <a:buChar char="Ø"/>
            </a:pPr>
            <a:r>
              <a:rPr lang="tr-TR" dirty="0" smtClean="0"/>
              <a:t>İlk yardımcının hayat kurtarıcı uygulamaları yapabilmesi için sakin kalması, paniğe kapılmaması, hasta ve çevresindekilerin de sakin kalmasına yardımcı olması gerekir. </a:t>
            </a:r>
          </a:p>
          <a:p>
            <a:pPr algn="just">
              <a:lnSpc>
                <a:spcPct val="150000"/>
              </a:lnSpc>
              <a:buNone/>
            </a:pPr>
            <a:endParaRPr lang="tr-TR" sz="1600" dirty="0" smtClean="0"/>
          </a:p>
          <a:p>
            <a:pPr algn="just">
              <a:lnSpc>
                <a:spcPct val="150000"/>
              </a:lnSpc>
              <a:buFont typeface="Wingdings" pitchFamily="2" charset="2"/>
              <a:buChar char="Ø"/>
            </a:pPr>
            <a:r>
              <a:rPr lang="tr-TR" dirty="0" smtClean="0"/>
              <a:t>İlkyardım uygulamanın gerekli olduğu durumlarda sakin kalmanın temel noktası </a:t>
            </a:r>
            <a:r>
              <a:rPr lang="tr-TR" b="1" dirty="0" smtClean="0">
                <a:solidFill>
                  <a:srgbClr val="FF0000"/>
                </a:solidFill>
              </a:rPr>
              <a:t>hazırlıklı olmaktır</a:t>
            </a:r>
            <a:r>
              <a:rPr lang="tr-TR" dirty="0" smtClean="0"/>
              <a:t>. </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928670"/>
            <a:ext cx="8229600" cy="5500726"/>
          </a:xfrm>
        </p:spPr>
        <p:txBody>
          <a:bodyPr>
            <a:normAutofit fontScale="92500" lnSpcReduction="10000"/>
          </a:bodyPr>
          <a:lstStyle/>
          <a:p>
            <a:pPr marL="514350" lvl="8" indent="-514350">
              <a:lnSpc>
                <a:spcPct val="150000"/>
              </a:lnSpc>
              <a:buClr>
                <a:schemeClr val="accent3"/>
              </a:buClr>
              <a:buSzPct val="95000"/>
              <a:buFont typeface="Wingdings" pitchFamily="2" charset="2"/>
              <a:buChar char="Ø"/>
            </a:pPr>
            <a:r>
              <a:rPr lang="tr-TR" sz="2800" b="1" dirty="0" smtClean="0">
                <a:solidFill>
                  <a:srgbClr val="FF0000"/>
                </a:solidFill>
              </a:rPr>
              <a:t>Hazırlıklı olmak için aşağıdaki noktalar önem taşımaktadır:</a:t>
            </a:r>
          </a:p>
          <a:p>
            <a:pPr marL="514350" indent="-514350">
              <a:lnSpc>
                <a:spcPct val="150000"/>
              </a:lnSpc>
              <a:buAutoNum type="arabicPeriod"/>
            </a:pPr>
            <a:endParaRPr lang="tr-TR" dirty="0" smtClean="0"/>
          </a:p>
          <a:p>
            <a:pPr marL="514350" indent="-514350">
              <a:lnSpc>
                <a:spcPct val="150000"/>
              </a:lnSpc>
              <a:buFont typeface="Wingdings" pitchFamily="2" charset="2"/>
              <a:buChar char="Ø"/>
            </a:pPr>
            <a:r>
              <a:rPr lang="tr-TR" dirty="0" smtClean="0"/>
              <a:t>İlkyardım ile ilgili bilgilerinizi gözden </a:t>
            </a:r>
          </a:p>
          <a:p>
            <a:pPr marL="514350" indent="-514350">
              <a:lnSpc>
                <a:spcPct val="150000"/>
              </a:lnSpc>
              <a:buNone/>
            </a:pPr>
            <a:r>
              <a:rPr lang="tr-TR" dirty="0" smtClean="0"/>
              <a:t>       geçiriniz. </a:t>
            </a:r>
          </a:p>
          <a:p>
            <a:pPr marL="514350" indent="-514350">
              <a:lnSpc>
                <a:spcPct val="150000"/>
              </a:lnSpc>
              <a:buNone/>
            </a:pPr>
            <a:endParaRPr lang="tr-TR" dirty="0" smtClean="0"/>
          </a:p>
          <a:p>
            <a:pPr algn="ctr">
              <a:lnSpc>
                <a:spcPct val="150000"/>
              </a:lnSpc>
              <a:buNone/>
            </a:pPr>
            <a:r>
              <a:rPr lang="tr-TR" b="1" dirty="0" smtClean="0">
                <a:solidFill>
                  <a:srgbClr val="0070C0"/>
                </a:solidFill>
              </a:rPr>
              <a:t>İLKYARDIM EĞİTİMİNİZ YOKSA BU EĞİTİMİ </a:t>
            </a:r>
          </a:p>
          <a:p>
            <a:pPr algn="ctr">
              <a:lnSpc>
                <a:spcPct val="150000"/>
              </a:lnSpc>
              <a:buNone/>
            </a:pPr>
            <a:r>
              <a:rPr lang="tr-TR" b="1" dirty="0" smtClean="0">
                <a:solidFill>
                  <a:srgbClr val="0070C0"/>
                </a:solidFill>
              </a:rPr>
              <a:t>SAĞLAYAN GÜVENİLİR KURULUŞLARDAN EĞİTİM </a:t>
            </a:r>
          </a:p>
          <a:p>
            <a:pPr algn="ctr">
              <a:lnSpc>
                <a:spcPct val="150000"/>
              </a:lnSpc>
              <a:buNone/>
            </a:pPr>
            <a:r>
              <a:rPr lang="tr-TR" b="1" dirty="0" smtClean="0">
                <a:solidFill>
                  <a:srgbClr val="0070C0"/>
                </a:solidFill>
              </a:rPr>
              <a:t>ALINIZ.</a:t>
            </a:r>
            <a:endParaRPr lang="tr-TR" b="1" dirty="0">
              <a:solidFill>
                <a:srgbClr val="0070C0"/>
              </a:solidFill>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3702" y="1785926"/>
            <a:ext cx="1813106" cy="252569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714356"/>
            <a:ext cx="8643998" cy="5857916"/>
          </a:xfrm>
        </p:spPr>
        <p:txBody>
          <a:bodyPr>
            <a:normAutofit fontScale="85000" lnSpcReduction="20000"/>
          </a:bodyPr>
          <a:lstStyle/>
          <a:p>
            <a:pPr algn="just">
              <a:lnSpc>
                <a:spcPct val="170000"/>
              </a:lnSpc>
              <a:buFont typeface="Wingdings" pitchFamily="2" charset="2"/>
              <a:buChar char="Ø"/>
            </a:pPr>
            <a:r>
              <a:rPr lang="tr-TR" dirty="0" smtClean="0"/>
              <a:t> Afet yönetiminde farklı sektörlerin işbirliği içinde çalışabilmelerinin ne derece önemli olduğu 1999 yılındaki Marmara Depremi’nde yaşanmıştır. </a:t>
            </a:r>
          </a:p>
          <a:p>
            <a:pPr algn="just">
              <a:lnSpc>
                <a:spcPct val="170000"/>
              </a:lnSpc>
              <a:buFont typeface="Wingdings" pitchFamily="2" charset="2"/>
              <a:buChar char="Ø"/>
            </a:pPr>
            <a:r>
              <a:rPr lang="tr-TR" b="1" dirty="0" smtClean="0"/>
              <a:t>Kamu, belediyeler ve sivil toplum örgütlerinin eşgüdüm içinde çalışmaları gerekmektedir. </a:t>
            </a:r>
          </a:p>
          <a:p>
            <a:pPr algn="just">
              <a:lnSpc>
                <a:spcPct val="170000"/>
              </a:lnSpc>
              <a:buFont typeface="Wingdings" pitchFamily="2" charset="2"/>
              <a:buChar char="Ø"/>
            </a:pPr>
            <a:r>
              <a:rPr lang="tr-TR" dirty="0" smtClean="0"/>
              <a:t>Ayrıca, sadece afet sonrası değil, afetin çalışmalarının tüm aşamalarda uyum içinde olabilmeleri önemlidir. </a:t>
            </a:r>
          </a:p>
          <a:p>
            <a:pPr algn="just">
              <a:lnSpc>
                <a:spcPct val="170000"/>
              </a:lnSpc>
              <a:buFont typeface="Wingdings" pitchFamily="2" charset="2"/>
              <a:buChar char="Ø"/>
            </a:pPr>
            <a:r>
              <a:rPr lang="tr-TR" b="1" dirty="0" smtClean="0"/>
              <a:t>Afetlerin zarar azaltma ve hazırlıklı olma aşamalarında sektörlerin işbirliği ile toplum katılımını güçlendirmek, etkili bir afet yönetimi sisteminin kurumsallaştırılabilmesi için gereklidir.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714356"/>
            <a:ext cx="6357982" cy="6143668"/>
          </a:xfrm>
        </p:spPr>
        <p:txBody>
          <a:bodyPr>
            <a:normAutofit/>
          </a:bodyPr>
          <a:lstStyle/>
          <a:p>
            <a:pPr algn="just">
              <a:lnSpc>
                <a:spcPct val="150000"/>
              </a:lnSpc>
              <a:buFont typeface="Wingdings" pitchFamily="2" charset="2"/>
              <a:buChar char="Ø"/>
            </a:pPr>
            <a:r>
              <a:rPr lang="tr-TR" dirty="0" smtClean="0"/>
              <a:t>2001 yılında Kızılay, İspanyol Kızılhaç’ı ile birlikte “İlkyardım Eğitimcilerinin Eğitimi Projesi”ni harekete geçirmiştir. </a:t>
            </a:r>
          </a:p>
          <a:p>
            <a:pPr algn="just">
              <a:lnSpc>
                <a:spcPct val="150000"/>
              </a:lnSpc>
              <a:buFont typeface="Wingdings" pitchFamily="2" charset="2"/>
              <a:buChar char="Ø"/>
            </a:pPr>
            <a:endParaRPr lang="tr-TR" sz="800" dirty="0" smtClean="0"/>
          </a:p>
          <a:p>
            <a:pPr algn="just">
              <a:lnSpc>
                <a:spcPct val="150000"/>
              </a:lnSpc>
              <a:buFont typeface="Wingdings" pitchFamily="2" charset="2"/>
              <a:buChar char="Ø"/>
            </a:pPr>
            <a:r>
              <a:rPr lang="tr-TR" dirty="0" smtClean="0"/>
              <a:t>2001 yılında ise Amerikan Kızılhaç’ı ile birlikte “Afete Hazırlılık Projesi” Kızılay tarafından başlatılmıştır. </a:t>
            </a:r>
          </a:p>
          <a:p>
            <a:pPr algn="just">
              <a:lnSpc>
                <a:spcPct val="150000"/>
              </a:lnSpc>
              <a:buFont typeface="Wingdings" pitchFamily="2" charset="2"/>
              <a:buChar char="Ø"/>
            </a:pPr>
            <a:endParaRPr lang="tr-TR" sz="800" dirty="0" smtClean="0"/>
          </a:p>
          <a:p>
            <a:pPr algn="just">
              <a:lnSpc>
                <a:spcPct val="150000"/>
              </a:lnSpc>
              <a:buFont typeface="Wingdings" pitchFamily="2" charset="2"/>
              <a:buChar char="Ø"/>
            </a:pPr>
            <a:r>
              <a:rPr lang="tr-TR" dirty="0" smtClean="0"/>
              <a:t>Bu proje çalışmaları sonrası Sağlık Bakanlığı 2002 yılında “İlkyardım Yönetmeliği”ni çıkarmıştır. </a:t>
            </a:r>
          </a:p>
          <a:p>
            <a:pPr algn="just">
              <a:lnSpc>
                <a:spcPct val="150000"/>
              </a:lnSpc>
              <a:buFont typeface="Wingdings" pitchFamily="2" charset="2"/>
              <a:buChar char="Ø"/>
            </a:pPr>
            <a:endParaRPr lang="tr-TR" dirty="0" smtClean="0"/>
          </a:p>
        </p:txBody>
      </p:sp>
      <p:pic>
        <p:nvPicPr>
          <p:cNvPr id="1026" name="Picture 2" descr="G:\toshiba 16 gb\Semra Çelikli\KIZILAY-resim\Simülasyon-kızılay\Grup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140" y="-1"/>
            <a:ext cx="2428860" cy="1913673"/>
          </a:xfrm>
          <a:prstGeom prst="rect">
            <a:avLst/>
          </a:prstGeom>
          <a:noFill/>
        </p:spPr>
      </p:pic>
      <p:pic>
        <p:nvPicPr>
          <p:cNvPr id="1027" name="Picture 3" descr="G:\toshiba 16 gb\Semra Çelikli\KIZILAY-resim\Simülasyon-kızılay\Simulasyon gru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5124" y="5036343"/>
            <a:ext cx="2428876" cy="1821657"/>
          </a:xfrm>
          <a:prstGeom prst="rect">
            <a:avLst/>
          </a:prstGeom>
          <a:noFill/>
        </p:spPr>
      </p:pic>
      <p:pic>
        <p:nvPicPr>
          <p:cNvPr id="1028" name="Picture 4" descr="G:\toshiba 16 gb\Semra Çelikli\KIZILAY-resim\Simülasyon-kızılay\yanık derecesi.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5140" y="1857364"/>
            <a:ext cx="2428860" cy="32384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229600" cy="1143000"/>
          </a:xfrm>
        </p:spPr>
        <p:txBody>
          <a:bodyPr>
            <a:normAutofit/>
          </a:bodyPr>
          <a:lstStyle/>
          <a:p>
            <a:r>
              <a:rPr lang="tr-TR" sz="3600" b="1" dirty="0" smtClean="0"/>
              <a:t>22 Mayıs 2002 ilkyardım yönetmeliği</a:t>
            </a:r>
            <a:br>
              <a:rPr lang="tr-TR" sz="3600" b="1" dirty="0" smtClean="0"/>
            </a:br>
            <a:endParaRPr lang="tr-TR" sz="3600" b="1" dirty="0"/>
          </a:p>
        </p:txBody>
      </p:sp>
      <p:sp>
        <p:nvSpPr>
          <p:cNvPr id="3" name="2 İçerik Yer Tutucusu"/>
          <p:cNvSpPr>
            <a:spLocks noGrp="1"/>
          </p:cNvSpPr>
          <p:nvPr>
            <p:ph idx="1"/>
          </p:nvPr>
        </p:nvSpPr>
        <p:spPr>
          <a:xfrm>
            <a:off x="71406" y="785794"/>
            <a:ext cx="8858280" cy="5429264"/>
          </a:xfrm>
        </p:spPr>
        <p:txBody>
          <a:bodyPr>
            <a:noAutofit/>
          </a:bodyPr>
          <a:lstStyle/>
          <a:p>
            <a:pPr algn="just"/>
            <a:r>
              <a:rPr lang="tr-TR" sz="1700" b="1" dirty="0" smtClean="0"/>
              <a:t>Yönetmelikler</a:t>
            </a:r>
            <a:endParaRPr lang="tr-TR" sz="1700" dirty="0" smtClean="0"/>
          </a:p>
          <a:p>
            <a:pPr algn="just"/>
            <a:r>
              <a:rPr lang="tr-TR" sz="1700" u="sng" dirty="0" smtClean="0"/>
              <a:t>Sağlık Bakanlığından:</a:t>
            </a:r>
            <a:endParaRPr lang="tr-TR" sz="1700" dirty="0" smtClean="0"/>
          </a:p>
          <a:p>
            <a:pPr algn="just"/>
            <a:r>
              <a:rPr lang="tr-TR" sz="1700" b="1" dirty="0" smtClean="0"/>
              <a:t>İlkyardım Yönetmeliği</a:t>
            </a:r>
            <a:endParaRPr lang="tr-TR" sz="1700" dirty="0" smtClean="0"/>
          </a:p>
          <a:p>
            <a:pPr algn="just"/>
            <a:r>
              <a:rPr lang="tr-TR" sz="1700" dirty="0" smtClean="0"/>
              <a:t>BİRİNCİ BÖLÜM</a:t>
            </a:r>
          </a:p>
          <a:p>
            <a:pPr algn="just"/>
            <a:r>
              <a:rPr lang="tr-TR" sz="1700" dirty="0" smtClean="0"/>
              <a:t>Amaç, Kapsam, Dayanak ve Tanımlar</a:t>
            </a:r>
          </a:p>
          <a:p>
            <a:pPr algn="just"/>
            <a:r>
              <a:rPr lang="tr-TR" sz="1700" b="1" dirty="0" smtClean="0"/>
              <a:t>Amaç</a:t>
            </a:r>
            <a:endParaRPr lang="tr-TR" sz="1700" dirty="0" smtClean="0"/>
          </a:p>
          <a:p>
            <a:pPr algn="just"/>
            <a:r>
              <a:rPr lang="tr-TR" sz="1700" b="1" dirty="0" smtClean="0"/>
              <a:t>Madde 1 —</a:t>
            </a:r>
            <a:r>
              <a:rPr lang="tr-TR" sz="1700" dirty="0" smtClean="0"/>
              <a:t> Bu Yönetmeliğin amacı; fertlerin ve toplumun temel sağlık bilgisinin arttırılması, ilkyardım bilgi ve becerisinin toplumun her bireyine öğretilmesi, her kamu, özel kurum ve kuruluşunda personel sayılarına göre ilkyardımcı bulundurulması, bu doğrultuda eğitimci eğitmeni, ilkyardım eğitmeni ve ilkyardım eğitimi düzenleyecek kuruluş ve merkezlerin açılış, işleyiş ve denetimi ile ilgili usul ve esasları düzenlemektir.</a:t>
            </a:r>
          </a:p>
          <a:p>
            <a:pPr algn="just"/>
            <a:r>
              <a:rPr lang="tr-TR" sz="1700" b="1" dirty="0" smtClean="0"/>
              <a:t>Kapsam</a:t>
            </a:r>
            <a:endParaRPr lang="tr-TR" sz="1700" dirty="0" smtClean="0"/>
          </a:p>
          <a:p>
            <a:pPr algn="just"/>
            <a:r>
              <a:rPr lang="tr-TR" sz="1700" b="1" dirty="0" smtClean="0"/>
              <a:t>Madde 2 —</a:t>
            </a:r>
            <a:r>
              <a:rPr lang="tr-TR" sz="1700" dirty="0" smtClean="0"/>
              <a:t> Bu Yönetmelik; eğitimci eğitmeni, ilkyardım eğitmeni ve ilkyardım eğitimi düzenleyerek sertifika verecek ve bu eğitimi alacak olan bütün kamu kurum ve kuruluşlarını, gerçek kişileri, özel hukuk tüzel kişileri, iktisadilik esaslarına ve özel hukuk hükümlerine göre çalışan kamu kurum ve kuruluşlarını kapsar.</a:t>
            </a:r>
          </a:p>
          <a:p>
            <a:pPr algn="just"/>
            <a:r>
              <a:rPr lang="tr-TR" sz="1700" b="1" dirty="0" smtClean="0"/>
              <a:t>Dayanak</a:t>
            </a:r>
            <a:endParaRPr lang="tr-TR" sz="1700" dirty="0" smtClean="0"/>
          </a:p>
          <a:p>
            <a:pPr algn="just"/>
            <a:r>
              <a:rPr lang="tr-TR" sz="1700" b="1" dirty="0" smtClean="0"/>
              <a:t>Madde 3 —</a:t>
            </a:r>
            <a:r>
              <a:rPr lang="tr-TR" sz="1700" dirty="0" smtClean="0"/>
              <a:t> Bu Yönetmelik; 3359 sayılı Sağlık Hizmetleri Temel Kanununun 9 uncu maddesinin (c) bendi, 181 sayılı Sağlık Bakanlığının Teşkilât ve Görevleri Hakkında Kanun Hükmünde Kararnamenin 9 uncu maddesinin (a) bendi ve 43 üncü maddesine ve 1593 sayılı Umumi Hıfzıssıhha Kanununun 179 uncu maddesine dayanılarak hazırlanmıştır.</a:t>
            </a:r>
          </a:p>
          <a:p>
            <a:pPr algn="just"/>
            <a:endParaRPr lang="tr-TR" sz="1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42910" y="2415029"/>
            <a:ext cx="7929618" cy="4062651"/>
          </a:xfrm>
          <a:prstGeom prst="rect">
            <a:avLst/>
          </a:prstGeom>
          <a:noFill/>
        </p:spPr>
        <p:txBody>
          <a:bodyPr wrap="square" lIns="91440" tIns="45720" rIns="91440" bIns="45720">
            <a:spAutoFit/>
          </a:bodyPr>
          <a:lstStyle/>
          <a:p>
            <a:pPr algn="ctr"/>
            <a:r>
              <a:rPr lang="tr-TR" sz="4000" b="1" cap="all" spc="0"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SUNUM PLANI</a:t>
            </a:r>
          </a:p>
          <a:p>
            <a:pPr algn="just">
              <a:lnSpc>
                <a:spcPct val="150000"/>
              </a:lnSpc>
              <a:buFont typeface="Wingdings" pitchFamily="2" charset="2"/>
              <a:buChar char="Ø"/>
            </a:pPr>
            <a:r>
              <a:rPr lang="tr-TR" sz="2800"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 </a:t>
            </a:r>
            <a:r>
              <a:rPr lang="tr-TR" sz="2400"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Riskler</a:t>
            </a:r>
          </a:p>
          <a:p>
            <a:pPr algn="just">
              <a:lnSpc>
                <a:spcPct val="150000"/>
              </a:lnSpc>
              <a:buFont typeface="Wingdings" pitchFamily="2" charset="2"/>
              <a:buChar char="Ø"/>
            </a:pPr>
            <a:r>
              <a:rPr lang="tr-TR" sz="2400"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AFETLERE HAZIRLIKLI OLMAK</a:t>
            </a:r>
          </a:p>
          <a:p>
            <a:pPr algn="just">
              <a:lnSpc>
                <a:spcPct val="150000"/>
              </a:lnSpc>
              <a:buFont typeface="Wingdings" pitchFamily="2" charset="2"/>
              <a:buChar char="Ø"/>
            </a:pPr>
            <a:r>
              <a:rPr lang="tr-TR" sz="2400"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İLKYARDIM</a:t>
            </a:r>
          </a:p>
          <a:p>
            <a:pPr algn="just">
              <a:lnSpc>
                <a:spcPct val="150000"/>
              </a:lnSpc>
              <a:buFont typeface="Wingdings" pitchFamily="2" charset="2"/>
              <a:buChar char="Ø"/>
            </a:pPr>
            <a:r>
              <a:rPr lang="tr-TR" sz="2400"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İLKYARDIM EĞİTİMLERİ</a:t>
            </a:r>
          </a:p>
          <a:p>
            <a:pPr algn="just">
              <a:lnSpc>
                <a:spcPct val="150000"/>
              </a:lnSpc>
              <a:buFont typeface="Wingdings" pitchFamily="2" charset="2"/>
              <a:buChar char="Ø"/>
            </a:pPr>
            <a:r>
              <a:rPr lang="tr-TR" sz="2400"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İLKYARDIMIN AFETLERDE ÖNEMİ</a:t>
            </a:r>
            <a:endParaRPr lang="tr-TR" sz="24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a:p>
            <a:pPr algn="ctr"/>
            <a:endParaRPr lang="tr-TR" sz="2800" b="1" cap="all" spc="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p:txBody>
      </p:sp>
      <p:pic>
        <p:nvPicPr>
          <p:cNvPr id="26626" name="Picture 2" descr="Frame">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4" y="-24"/>
            <a:ext cx="8858280" cy="215141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85794"/>
            <a:ext cx="8229600" cy="1143000"/>
          </a:xfrm>
        </p:spPr>
        <p:txBody>
          <a:bodyPr>
            <a:noAutofit/>
          </a:bodyPr>
          <a:lstStyle/>
          <a:p>
            <a:pPr algn="ct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İLKYARDIM EĞİTİMLERİ</a:t>
            </a:r>
            <a:br>
              <a:rPr lang="tr-TR" sz="3600" b="1" dirty="0" smtClean="0">
                <a:solidFill>
                  <a:srgbClr val="FF0000"/>
                </a:solidFill>
              </a:rPr>
            </a:br>
            <a:endParaRPr lang="tr-TR" sz="3600" b="1" dirty="0">
              <a:solidFill>
                <a:srgbClr val="FF0000"/>
              </a:solidFill>
            </a:endParaRPr>
          </a:p>
        </p:txBody>
      </p:sp>
      <p:sp>
        <p:nvSpPr>
          <p:cNvPr id="3" name="2 İçerik Yer Tutucusu"/>
          <p:cNvSpPr>
            <a:spLocks noGrp="1"/>
          </p:cNvSpPr>
          <p:nvPr>
            <p:ph idx="1"/>
          </p:nvPr>
        </p:nvSpPr>
        <p:spPr>
          <a:xfrm>
            <a:off x="457200" y="1600200"/>
            <a:ext cx="8401080" cy="4829196"/>
          </a:xfrm>
        </p:spPr>
        <p:txBody>
          <a:bodyPr>
            <a:normAutofit/>
          </a:bodyPr>
          <a:lstStyle/>
          <a:p>
            <a:pPr algn="just">
              <a:lnSpc>
                <a:spcPct val="150000"/>
              </a:lnSpc>
            </a:pPr>
            <a:r>
              <a:rPr lang="tr-TR" dirty="0" smtClean="0"/>
              <a:t> Sağlık eğitimcileri tarafından standardize edilen eğitim, ağır ve tehlikeli işkollarında 1/10, hizmet sektöründe 1/20 oranında ilkyardım sertifikalı kişiyi çalıştırma zorunluluğunu getirmiştir. </a:t>
            </a:r>
          </a:p>
          <a:p>
            <a:pPr algn="just">
              <a:lnSpc>
                <a:spcPct val="150000"/>
              </a:lnSpc>
            </a:pPr>
            <a:endParaRPr lang="tr-TR" dirty="0" smtClean="0"/>
          </a:p>
          <a:p>
            <a:pPr algn="just">
              <a:lnSpc>
                <a:spcPct val="150000"/>
              </a:lnSpc>
            </a:pPr>
            <a:r>
              <a:rPr lang="tr-TR" dirty="0" smtClean="0"/>
              <a:t>Eğitimler kamu ve özel ilkyardım eğitim merkezleri yoluyla 8</a:t>
            </a:r>
            <a:r>
              <a:rPr lang="tr-TR" sz="3600" dirty="0" smtClean="0"/>
              <a:t>1</a:t>
            </a:r>
            <a:r>
              <a:rPr lang="tr-TR" dirty="0" smtClean="0"/>
              <a:t> ilde gerçekleştirilmektedir. </a:t>
            </a:r>
          </a:p>
          <a:p>
            <a:pPr algn="just">
              <a:lnSpc>
                <a:spcPct val="150000"/>
              </a:lnSpc>
            </a:pPr>
            <a:endParaRPr lang="tr-TR" dirty="0" smtClean="0"/>
          </a:p>
          <a:p>
            <a:pPr algn="just">
              <a:lnSpc>
                <a:spcPct val="150000"/>
              </a:lnSpc>
              <a:buNone/>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74704"/>
            <a:ext cx="8229600" cy="725470"/>
          </a:xfrm>
        </p:spPr>
        <p:txBody>
          <a:bodyPr>
            <a:noAutofit/>
          </a:bodyPr>
          <a:lstStyle/>
          <a:p>
            <a:pPr algn="ctr"/>
            <a:r>
              <a:rPr lang="tr-TR" sz="3200" b="1" dirty="0" smtClean="0">
                <a:solidFill>
                  <a:srgbClr val="FF0000"/>
                </a:solidFill>
              </a:rPr>
              <a:t>İLKYARDIM ve AFETLER </a:t>
            </a:r>
            <a:endParaRPr lang="tr-TR" sz="3200" b="1" dirty="0">
              <a:solidFill>
                <a:srgbClr val="FF0000"/>
              </a:solidFill>
            </a:endParaRPr>
          </a:p>
        </p:txBody>
      </p:sp>
      <p:sp>
        <p:nvSpPr>
          <p:cNvPr id="3" name="2 İçerik Yer Tutucusu"/>
          <p:cNvSpPr>
            <a:spLocks noGrp="1"/>
          </p:cNvSpPr>
          <p:nvPr>
            <p:ph idx="1"/>
          </p:nvPr>
        </p:nvSpPr>
        <p:spPr>
          <a:xfrm>
            <a:off x="457200" y="1903433"/>
            <a:ext cx="8229600" cy="4525963"/>
          </a:xfrm>
        </p:spPr>
        <p:txBody>
          <a:bodyPr>
            <a:normAutofit fontScale="92500" lnSpcReduction="10000"/>
          </a:bodyPr>
          <a:lstStyle/>
          <a:p>
            <a:pPr algn="just">
              <a:lnSpc>
                <a:spcPct val="150000"/>
              </a:lnSpc>
            </a:pPr>
            <a:r>
              <a:rPr lang="tr-TR" b="1" dirty="0" smtClean="0"/>
              <a:t>Afetlerde ilk dakikalar son derece önemli, </a:t>
            </a:r>
          </a:p>
          <a:p>
            <a:pPr algn="just">
              <a:lnSpc>
                <a:spcPct val="150000"/>
              </a:lnSpc>
            </a:pPr>
            <a:r>
              <a:rPr lang="tr-TR" dirty="0" smtClean="0"/>
              <a:t>Ne kadar hızlı hareket ederseniz edin “geç kalma” olasılığınız söz konusudur. </a:t>
            </a:r>
          </a:p>
          <a:p>
            <a:pPr algn="just">
              <a:lnSpc>
                <a:spcPct val="150000"/>
              </a:lnSpc>
            </a:pPr>
            <a:r>
              <a:rPr lang="tr-TR" b="1" dirty="0" smtClean="0"/>
              <a:t>İlkyardımcılar Komuta Kontrol Merkezleri tarafından hasta/kazazedelerin ilkyardımlarının yapılması için yönlendirilebilirler. </a:t>
            </a:r>
          </a:p>
          <a:p>
            <a:pPr algn="just">
              <a:lnSpc>
                <a:spcPct val="150000"/>
              </a:lnSpc>
            </a:pPr>
            <a:r>
              <a:rPr lang="tr-TR" dirty="0" smtClean="0"/>
              <a:t>Afet sonrası en etkin kurtarmanın, hayatta kalmış diğer afetzedeler tarafından yapıldığı görülmektedir. </a:t>
            </a:r>
          </a:p>
          <a:p>
            <a:pPr algn="just">
              <a:lnSpc>
                <a:spcPct val="150000"/>
              </a:lnSpc>
              <a:buNone/>
            </a:pP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873192"/>
            <a:ext cx="8643998" cy="4572032"/>
          </a:xfrm>
        </p:spPr>
        <p:txBody>
          <a:bodyPr>
            <a:noAutofit/>
          </a:bodyPr>
          <a:lstStyle/>
          <a:p>
            <a:pPr algn="just">
              <a:lnSpc>
                <a:spcPct val="150000"/>
              </a:lnSpc>
              <a:buFont typeface="Wingdings" pitchFamily="2" charset="2"/>
              <a:buChar char="Ø"/>
            </a:pPr>
            <a:r>
              <a:rPr lang="tr-TR" sz="2400" b="1" dirty="0" smtClean="0"/>
              <a:t>Büyük afetlerde “</a:t>
            </a:r>
            <a:r>
              <a:rPr lang="tr-TR" sz="2400" b="1" dirty="0" err="1" smtClean="0"/>
              <a:t>triaj</a:t>
            </a:r>
            <a:r>
              <a:rPr lang="tr-TR" sz="2400" b="1" dirty="0" smtClean="0"/>
              <a:t>” uygulamaları hayati önem taşır. </a:t>
            </a:r>
          </a:p>
          <a:p>
            <a:pPr algn="just">
              <a:lnSpc>
                <a:spcPct val="150000"/>
              </a:lnSpc>
              <a:buFont typeface="Wingdings" pitchFamily="2" charset="2"/>
              <a:buChar char="Ø"/>
            </a:pPr>
            <a:r>
              <a:rPr lang="tr-TR" sz="2400" dirty="0" smtClean="0"/>
              <a:t>Afetlerin üzerinden 24-48 saat geçtikten sonra enkaz altından canlı çıkan felaketzedelerin oranı düşer. </a:t>
            </a:r>
          </a:p>
          <a:p>
            <a:pPr algn="just">
              <a:lnSpc>
                <a:spcPct val="150000"/>
              </a:lnSpc>
              <a:buFont typeface="Wingdings" pitchFamily="2" charset="2"/>
              <a:buChar char="Ø"/>
            </a:pPr>
            <a:endParaRPr lang="tr-TR" sz="1000" dirty="0" smtClean="0"/>
          </a:p>
          <a:p>
            <a:pPr algn="just">
              <a:lnSpc>
                <a:spcPct val="150000"/>
              </a:lnSpc>
              <a:buFont typeface="Wingdings" pitchFamily="2" charset="2"/>
              <a:buChar char="Ø"/>
            </a:pPr>
            <a:r>
              <a:rPr lang="tr-TR" sz="2400" b="1" dirty="0" smtClean="0"/>
              <a:t>Toplum afetin ilk saat ve günlerinde kendi problemlerini çözme konusunda eğitilmelidir. </a:t>
            </a:r>
          </a:p>
          <a:p>
            <a:pPr algn="just">
              <a:lnSpc>
                <a:spcPct val="150000"/>
              </a:lnSpc>
              <a:buFont typeface="Wingdings" pitchFamily="2" charset="2"/>
              <a:buChar char="Ø"/>
            </a:pPr>
            <a:endParaRPr lang="tr-TR" sz="1000" dirty="0" smtClean="0"/>
          </a:p>
          <a:p>
            <a:pPr algn="just">
              <a:lnSpc>
                <a:spcPct val="150000"/>
              </a:lnSpc>
              <a:buFont typeface="Wingdings" pitchFamily="2" charset="2"/>
              <a:buChar char="Ø"/>
            </a:pPr>
            <a:r>
              <a:rPr lang="tr-TR" sz="2400" dirty="0" smtClean="0"/>
              <a:t>Çünkü bu saatlerde komşular ve bulunulan yerdeki kişilerden az yaralanmış ya da yara almadan kurtulanların ilkyardım uygulamalarını başlatması yaşam kurtarıcı olmaktadır.</a:t>
            </a:r>
          </a:p>
          <a:p>
            <a:pPr algn="just">
              <a:lnSpc>
                <a:spcPct val="150000"/>
              </a:lnSpc>
              <a:buFont typeface="Wingdings" pitchFamily="2" charset="2"/>
              <a:buChar char="Ø"/>
            </a:pPr>
            <a:endParaRPr lang="tr-T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857232"/>
            <a:ext cx="8329642" cy="5715040"/>
          </a:xfrm>
        </p:spPr>
        <p:txBody>
          <a:bodyPr>
            <a:normAutofit/>
          </a:bodyPr>
          <a:lstStyle/>
          <a:p>
            <a:pPr algn="just">
              <a:lnSpc>
                <a:spcPct val="150000"/>
              </a:lnSpc>
            </a:pPr>
            <a:r>
              <a:rPr lang="tr-TR" dirty="0" smtClean="0"/>
              <a:t>İlkyardımcıların afet için organizasyonları yapılmış olmalı ve afet bölgesinde var olan ilkyardımcılardan yararlanmanın en üst seviyede olması sağlanmalıdır. </a:t>
            </a:r>
          </a:p>
          <a:p>
            <a:pPr algn="just">
              <a:lnSpc>
                <a:spcPct val="150000"/>
              </a:lnSpc>
            </a:pPr>
            <a:r>
              <a:rPr lang="tr-TR" b="1" dirty="0" smtClean="0"/>
              <a:t>Olası afet bölgelerinde ilkyardımcı sayısını artırmaya yönelik çalışmalar hazırlık döneminde yapılmalıdır. </a:t>
            </a:r>
          </a:p>
          <a:p>
            <a:pPr algn="just">
              <a:lnSpc>
                <a:spcPct val="150000"/>
              </a:lnSpc>
            </a:pPr>
            <a:r>
              <a:rPr lang="tr-TR" dirty="0" smtClean="0"/>
              <a:t>Afetlerde görev almak üzere oluşturulmuş sivil toplum örgütlerine (Mahalle Afet Gönüllüleri, Apartman Afet Ekibi vb.) ilkyardım eğitimi verilmelidir.  </a:t>
            </a:r>
          </a:p>
          <a:p>
            <a:pPr algn="just">
              <a:lnSpc>
                <a:spcPct val="150000"/>
              </a:lnSpc>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64"/>
            <a:ext cx="8229600" cy="1143000"/>
          </a:xfrm>
        </p:spPr>
        <p:txBody>
          <a:bodyPr>
            <a:normAutofit/>
          </a:bodyPr>
          <a:lstStyle/>
          <a:p>
            <a:pPr algn="ctr"/>
            <a:r>
              <a:rPr lang="tr-TR" sz="3200" b="1" dirty="0" smtClean="0">
                <a:solidFill>
                  <a:srgbClr val="FF0000"/>
                </a:solidFill>
              </a:rPr>
              <a:t>İLKYARDIM ve AFETLER </a:t>
            </a:r>
            <a:br>
              <a:rPr lang="tr-TR" sz="3200" b="1" dirty="0" smtClean="0">
                <a:solidFill>
                  <a:srgbClr val="FF0000"/>
                </a:solidFill>
              </a:rPr>
            </a:br>
            <a:endParaRPr lang="tr-TR" sz="3200" b="1" dirty="0">
              <a:solidFill>
                <a:srgbClr val="FF0000"/>
              </a:solidFill>
            </a:endParaRPr>
          </a:p>
        </p:txBody>
      </p:sp>
      <p:sp>
        <p:nvSpPr>
          <p:cNvPr id="3" name="2 İçerik Yer Tutucusu"/>
          <p:cNvSpPr>
            <a:spLocks noGrp="1"/>
          </p:cNvSpPr>
          <p:nvPr>
            <p:ph idx="1"/>
          </p:nvPr>
        </p:nvSpPr>
        <p:spPr>
          <a:xfrm>
            <a:off x="642910" y="1571612"/>
            <a:ext cx="7786742" cy="4972072"/>
          </a:xfrm>
        </p:spPr>
        <p:txBody>
          <a:bodyPr>
            <a:normAutofit/>
          </a:bodyPr>
          <a:lstStyle/>
          <a:p>
            <a:pPr algn="just">
              <a:lnSpc>
                <a:spcPct val="150000"/>
              </a:lnSpc>
            </a:pPr>
            <a:r>
              <a:rPr lang="tr-TR" dirty="0" smtClean="0"/>
              <a:t>Güney İtalya Depremi sırasında depremden yara almadan kurtulanların ancak % </a:t>
            </a:r>
            <a:r>
              <a:rPr lang="tr-TR" sz="3600" dirty="0" smtClean="0"/>
              <a:t>1</a:t>
            </a:r>
            <a:r>
              <a:rPr lang="tr-TR" dirty="0" smtClean="0"/>
              <a:t>8’i kurtarma faaliyetlerine katılmıştır. </a:t>
            </a:r>
          </a:p>
          <a:p>
            <a:pPr algn="just">
              <a:lnSpc>
                <a:spcPct val="150000"/>
              </a:lnSpc>
            </a:pPr>
            <a:r>
              <a:rPr lang="tr-TR" dirty="0" smtClean="0"/>
              <a:t>Ermenistan Depremi’nde yaralıların % 96,5’u eğitilmemiş komşuları tarafından, %2,5’u Sovyet uzmanlar ve % </a:t>
            </a:r>
            <a:r>
              <a:rPr lang="tr-TR" sz="3600" dirty="0" smtClean="0"/>
              <a:t>1</a:t>
            </a:r>
            <a:r>
              <a:rPr lang="tr-TR" dirty="0" smtClean="0"/>
              <a:t>’i yabancı ekipler tarafından çıkarılmıştır. </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7"/>
          <p:cNvSpPr>
            <a:spLocks noChangeArrowheads="1" noChangeShapeType="1" noTextEdit="1"/>
          </p:cNvSpPr>
          <p:nvPr/>
        </p:nvSpPr>
        <p:spPr bwMode="auto">
          <a:xfrm>
            <a:off x="1857375" y="2786063"/>
            <a:ext cx="5072063" cy="1357312"/>
          </a:xfrm>
          <a:prstGeom prst="rect">
            <a:avLst/>
          </a:prstGeom>
        </p:spPr>
        <p:txBody>
          <a:bodyPr wrap="none" fromWordArt="1">
            <a:prstTxWarp prst="textPlain">
              <a:avLst>
                <a:gd name="adj" fmla="val 52139"/>
              </a:avLst>
            </a:prstTxWarp>
          </a:bodyPr>
          <a:lstStyle/>
          <a:p>
            <a:pPr algn="ctr"/>
            <a:r>
              <a:rPr lang="tr-TR" sz="3600" i="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Sonuç olarak;</a:t>
            </a:r>
          </a:p>
        </p:txBody>
      </p:sp>
      <p:pic>
        <p:nvPicPr>
          <p:cNvPr id="3686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8475" y="785813"/>
            <a:ext cx="3176588"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401080" cy="1143000"/>
          </a:xfrm>
        </p:spPr>
        <p:txBody>
          <a:bodyPr>
            <a:noAutofit/>
          </a:bodyPr>
          <a:lstStyle/>
          <a:p>
            <a:pPr algn="ctr"/>
            <a:r>
              <a:rPr lang="tr-TR" sz="3600" b="1" dirty="0" smtClean="0">
                <a:solidFill>
                  <a:srgbClr val="FF0000"/>
                </a:solidFill>
              </a:rPr>
              <a:t>AFETLERDE İLKYARDIM </a:t>
            </a:r>
            <a:br>
              <a:rPr lang="tr-TR" sz="3600" b="1" dirty="0" smtClean="0">
                <a:solidFill>
                  <a:srgbClr val="FF0000"/>
                </a:solidFill>
              </a:rPr>
            </a:br>
            <a:endParaRPr lang="tr-TR" sz="3600" b="1" dirty="0">
              <a:solidFill>
                <a:srgbClr val="FF0000"/>
              </a:solidFill>
            </a:endParaRPr>
          </a:p>
        </p:txBody>
      </p:sp>
      <p:sp>
        <p:nvSpPr>
          <p:cNvPr id="3" name="2 İçerik Yer Tutucusu"/>
          <p:cNvSpPr>
            <a:spLocks noGrp="1"/>
          </p:cNvSpPr>
          <p:nvPr>
            <p:ph idx="1"/>
          </p:nvPr>
        </p:nvSpPr>
        <p:spPr>
          <a:xfrm>
            <a:off x="457200" y="1600200"/>
            <a:ext cx="8401080" cy="4900634"/>
          </a:xfrm>
        </p:spPr>
        <p:txBody>
          <a:bodyPr>
            <a:normAutofit fontScale="92500"/>
          </a:bodyPr>
          <a:lstStyle/>
          <a:p>
            <a:pPr algn="just">
              <a:lnSpc>
                <a:spcPct val="170000"/>
              </a:lnSpc>
              <a:buFont typeface="Wingdings" pitchFamily="2" charset="2"/>
              <a:buChar char="Ø"/>
            </a:pPr>
            <a:r>
              <a:rPr lang="tr-TR" b="1" dirty="0" smtClean="0"/>
              <a:t>Mevcut ilkyardımcılardan yararlanma: </a:t>
            </a:r>
            <a:r>
              <a:rPr lang="tr-TR" dirty="0" smtClean="0"/>
              <a:t>İlkyardımcıların afet organizasyonları ile ilişkilendirilmeleri. </a:t>
            </a:r>
          </a:p>
          <a:p>
            <a:pPr algn="just">
              <a:lnSpc>
                <a:spcPct val="170000"/>
              </a:lnSpc>
              <a:buFont typeface="Wingdings" pitchFamily="2" charset="2"/>
              <a:buChar char="Ø"/>
            </a:pPr>
            <a:r>
              <a:rPr lang="tr-TR" b="1" dirty="0" smtClean="0"/>
              <a:t>Afet bölgelerinde ilkyardımcı sayısını artırmaya yönelik çalışmalar. </a:t>
            </a:r>
          </a:p>
          <a:p>
            <a:pPr algn="just">
              <a:lnSpc>
                <a:spcPct val="170000"/>
              </a:lnSpc>
              <a:buFont typeface="Wingdings" pitchFamily="2" charset="2"/>
              <a:buChar char="Ø"/>
            </a:pPr>
            <a:r>
              <a:rPr lang="tr-TR" dirty="0" smtClean="0"/>
              <a:t>Afetlerde görev almak üzere oluşturulmuş sivil toplu yapılanmalarına (Mahalle Afet Gönüllüleri gibi) ilkyardım eğitimi konusunda yardımda bulunmak. </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329642" cy="5857892"/>
          </a:xfrm>
        </p:spPr>
        <p:txBody>
          <a:bodyPr>
            <a:normAutofit fontScale="77500" lnSpcReduction="20000"/>
          </a:bodyPr>
          <a:lstStyle/>
          <a:p>
            <a:pPr algn="just">
              <a:lnSpc>
                <a:spcPct val="170000"/>
              </a:lnSpc>
              <a:buFont typeface="Wingdings" pitchFamily="2" charset="2"/>
              <a:buChar char="Ø"/>
            </a:pPr>
            <a:r>
              <a:rPr lang="tr-TR" dirty="0" smtClean="0"/>
              <a:t>Sürücü Belgesi eğitimi gibi içinde ilkyardım eğitimi olan kurslardaki ilkyardım eğitimlerinin standart eğitimden sapmadan ve beceriye dayalı eğitimler haline getirilmeleri son derece önemlidir. </a:t>
            </a:r>
          </a:p>
          <a:p>
            <a:pPr algn="just">
              <a:lnSpc>
                <a:spcPct val="170000"/>
              </a:lnSpc>
              <a:buFont typeface="Wingdings" pitchFamily="2" charset="2"/>
              <a:buChar char="Ø"/>
            </a:pPr>
            <a:r>
              <a:rPr lang="tr-TR" b="1" dirty="0" smtClean="0"/>
              <a:t>Afet risklerine göre ilkyardım içeriği ve içeriğe uygun beceri eğitimi planlanmalıdır. </a:t>
            </a:r>
          </a:p>
          <a:p>
            <a:pPr algn="just">
              <a:lnSpc>
                <a:spcPct val="170000"/>
              </a:lnSpc>
              <a:buFont typeface="Wingdings" pitchFamily="2" charset="2"/>
              <a:buChar char="Ø"/>
            </a:pPr>
            <a:r>
              <a:rPr lang="tr-TR" dirty="0" smtClean="0"/>
              <a:t>Özellikle afet bölgelerinde ilk yardımcı sayısını artırma hedefi doğrultusunda ücretsiz eğitimler verilmesi sağlanabilir. </a:t>
            </a:r>
          </a:p>
          <a:p>
            <a:pPr algn="just">
              <a:lnSpc>
                <a:spcPct val="170000"/>
              </a:lnSpc>
              <a:buFont typeface="Wingdings" pitchFamily="2" charset="2"/>
              <a:buChar char="Ø"/>
            </a:pPr>
            <a:r>
              <a:rPr lang="tr-TR" b="1" dirty="0" smtClean="0"/>
              <a:t>Afet ve ilkyardım ile ilgili eğitimler okullarda önemsenmeli ve yetkili eğitimciler ile verilmelidir. </a:t>
            </a:r>
          </a:p>
          <a:p>
            <a:pPr algn="just">
              <a:lnSpc>
                <a:spcPct val="170000"/>
              </a:lnSpc>
              <a:buFont typeface="Wingdings" pitchFamily="2" charset="2"/>
              <a:buChar char="Ø"/>
            </a:pPr>
            <a:r>
              <a:rPr lang="tr-TR" dirty="0" smtClean="0"/>
              <a:t>İlkyardım eğitimleri sadece bilgi düzeyinde kalmamalı ayrıca toplum katılımlı “Afetlerde İlkyardım Tatbikatları” ile desteklenmelidir.  </a:t>
            </a:r>
          </a:p>
        </p:txBody>
      </p:sp>
      <p:sp>
        <p:nvSpPr>
          <p:cNvPr id="4" name="1 Başlık"/>
          <p:cNvSpPr txBox="1">
            <a:spLocks/>
          </p:cNvSpPr>
          <p:nvPr/>
        </p:nvSpPr>
        <p:spPr>
          <a:xfrm>
            <a:off x="285720" y="500050"/>
            <a:ext cx="840108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AFETLERDE İLKYARDIM  </a:t>
            </a:r>
            <a:br>
              <a:rPr kumimoji="0" lang="tr-TR" sz="3200" b="1" i="0" u="none" strike="noStrike" kern="1200" cap="none" spc="0" normalizeH="0" baseline="0" noProof="0" dirty="0" smtClean="0">
                <a:ln>
                  <a:noFill/>
                </a:ln>
                <a:solidFill>
                  <a:srgbClr val="FF0000"/>
                </a:solidFill>
                <a:effectLst/>
                <a:uLnTx/>
                <a:uFillTx/>
                <a:latin typeface="+mj-lt"/>
                <a:ea typeface="+mj-ea"/>
                <a:cs typeface="+mj-cs"/>
              </a:rPr>
            </a:b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42918"/>
            <a:ext cx="8229600" cy="1143000"/>
          </a:xfrm>
        </p:spPr>
        <p:txBody>
          <a:bodyPr>
            <a:normAutofit/>
          </a:bodyPr>
          <a:lstStyle/>
          <a:p>
            <a:pPr algn="ctr"/>
            <a:r>
              <a:rPr lang="tr-TR" sz="3600" b="1" dirty="0" smtClean="0">
                <a:solidFill>
                  <a:srgbClr val="FF0000"/>
                </a:solidFill>
              </a:rPr>
              <a:t>KAYNAKLAR</a:t>
            </a:r>
            <a:endParaRPr lang="tr-TR" sz="3600" dirty="0"/>
          </a:p>
        </p:txBody>
      </p:sp>
      <p:sp>
        <p:nvSpPr>
          <p:cNvPr id="3" name="2 İçerik Yer Tutucusu"/>
          <p:cNvSpPr>
            <a:spLocks noGrp="1"/>
          </p:cNvSpPr>
          <p:nvPr>
            <p:ph idx="1"/>
          </p:nvPr>
        </p:nvSpPr>
        <p:spPr>
          <a:xfrm>
            <a:off x="457200" y="1968838"/>
            <a:ext cx="8229600" cy="4389120"/>
          </a:xfrm>
        </p:spPr>
        <p:txBody>
          <a:bodyPr>
            <a:noAutofit/>
          </a:bodyPr>
          <a:lstStyle/>
          <a:p>
            <a:pPr>
              <a:lnSpc>
                <a:spcPct val="150000"/>
              </a:lnSpc>
              <a:buNone/>
            </a:pPr>
            <a:r>
              <a:rPr lang="tr-TR" sz="1800" dirty="0" smtClean="0">
                <a:latin typeface="Times New Roman" pitchFamily="18" charset="0"/>
                <a:cs typeface="Times New Roman" pitchFamily="18" charset="0"/>
              </a:rPr>
              <a:t>1.“İlkyardım”, </a:t>
            </a:r>
            <a:r>
              <a:rPr lang="tr-TR" sz="1800" dirty="0" err="1" smtClean="0">
                <a:latin typeface="Times New Roman" pitchFamily="18" charset="0"/>
                <a:cs typeface="Times New Roman" pitchFamily="18" charset="0"/>
              </a:rPr>
              <a:t>Çertuğ</a:t>
            </a:r>
            <a:r>
              <a:rPr lang="tr-TR" sz="1800" dirty="0" smtClean="0">
                <a:latin typeface="Times New Roman" pitchFamily="18" charset="0"/>
                <a:cs typeface="Times New Roman" pitchFamily="18" charset="0"/>
              </a:rPr>
              <a:t>, A., Fırat, V., Erhan, E., Coşkun Akar, G., Keskin, G., Çelikli, S., Yıldırım, G.Ö., Ekşi, A., </a:t>
            </a:r>
            <a:r>
              <a:rPr lang="tr-TR" sz="1800" dirty="0" err="1" smtClean="0">
                <a:latin typeface="Times New Roman" pitchFamily="18" charset="0"/>
                <a:cs typeface="Times New Roman" pitchFamily="18" charset="0"/>
              </a:rPr>
              <a:t>Gümüşsoy</a:t>
            </a:r>
            <a:r>
              <a:rPr lang="tr-TR" sz="1800" dirty="0" smtClean="0">
                <a:latin typeface="Times New Roman" pitchFamily="18" charset="0"/>
                <a:cs typeface="Times New Roman" pitchFamily="18" charset="0"/>
              </a:rPr>
              <a:t>, S., Uz, Ç., ISBN: 978-605-338-038-İzmir, 2014</a:t>
            </a:r>
          </a:p>
          <a:p>
            <a:pPr>
              <a:lnSpc>
                <a:spcPct val="150000"/>
              </a:lnSpc>
              <a:buNone/>
            </a:pPr>
            <a:r>
              <a:rPr lang="tr-TR" sz="1800" dirty="0" smtClean="0">
                <a:latin typeface="Times New Roman" pitchFamily="18" charset="0"/>
                <a:cs typeface="Times New Roman" pitchFamily="18" charset="0"/>
              </a:rPr>
              <a:t>2.https://www.kizilay.org.tr/Upload/Editor/files/Dr_%20Yavuz%20%C3%9C%C3%87KUYU%20-%20Sagl%C4%B1k%20Bakanl%C4%B1%C4%9F%C4%B1.pdf</a:t>
            </a:r>
          </a:p>
          <a:p>
            <a:pPr>
              <a:lnSpc>
                <a:spcPct val="150000"/>
              </a:lnSpc>
              <a:buNone/>
            </a:pPr>
            <a:r>
              <a:rPr lang="tr-TR" sz="1800" dirty="0" smtClean="0">
                <a:latin typeface="Times New Roman" pitchFamily="18" charset="0"/>
                <a:cs typeface="Times New Roman" pitchFamily="18" charset="0"/>
              </a:rPr>
              <a:t>3. http://tipdergisi.harran.edu.tr/files/HUTFD-368.pdf</a:t>
            </a:r>
          </a:p>
          <a:p>
            <a:pPr>
              <a:lnSpc>
                <a:spcPct val="150000"/>
              </a:lnSpc>
              <a:buNone/>
            </a:pPr>
            <a:r>
              <a:rPr lang="tr-TR" sz="1800" dirty="0" smtClean="0">
                <a:latin typeface="Times New Roman" pitchFamily="18" charset="0"/>
                <a:cs typeface="Times New Roman" pitchFamily="18" charset="0"/>
              </a:rPr>
              <a:t>4. http://docplayer.biz.tr/790141-Unite-ilk-yardim-ve-acil-saglik-hizmetleri-doc-dr-serap-altuntas-icindekiler-hedefler.html</a:t>
            </a:r>
          </a:p>
          <a:p>
            <a:pPr>
              <a:lnSpc>
                <a:spcPct val="150000"/>
              </a:lnSpc>
              <a:buNone/>
            </a:pPr>
            <a:r>
              <a:rPr lang="tr-TR" sz="1800" dirty="0" smtClean="0">
                <a:latin typeface="Times New Roman" pitchFamily="18" charset="0"/>
                <a:cs typeface="Times New Roman" pitchFamily="18" charset="0"/>
              </a:rPr>
              <a:t>5. https://www.afad.gov.tr/tr/HbIcerikDetay.aspx?ID=196</a:t>
            </a:r>
          </a:p>
          <a:p>
            <a:pPr>
              <a:lnSpc>
                <a:spcPct val="150000"/>
              </a:lnSpc>
              <a:buNone/>
            </a:pPr>
            <a:r>
              <a:rPr lang="tr-TR" sz="1800" dirty="0" smtClean="0">
                <a:latin typeface="Times New Roman" pitchFamily="18" charset="0"/>
                <a:cs typeface="Times New Roman" pitchFamily="18" charset="0"/>
              </a:rPr>
              <a:t>6. Ekşi, A.; Kitlesel Olaylarda Hastane Öncesi Sağlık Hizmetleri Yönetimi, İzmir- 2015</a:t>
            </a:r>
          </a:p>
          <a:p>
            <a:pPr>
              <a:lnSpc>
                <a:spcPct val="150000"/>
              </a:lnSpc>
              <a:buNone/>
            </a:pPr>
            <a:r>
              <a:rPr lang="tr-TR" sz="1800" dirty="0" smtClean="0">
                <a:latin typeface="Times New Roman" pitchFamily="18" charset="0"/>
                <a:cs typeface="Times New Roman" pitchFamily="18" charset="0"/>
              </a:rPr>
              <a:t>7. ERYILMAZ, M., (2005). “Afet Tanımı”. Afet Tıbbı. 1.Cilt. Ankara:Ünsal Yayınları.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gaziantep-baha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5143512"/>
          </a:xfrm>
          <a:prstGeom prst="rect">
            <a:avLst/>
          </a:prstGeom>
        </p:spPr>
      </p:pic>
      <p:sp>
        <p:nvSpPr>
          <p:cNvPr id="3" name="2 Dikdörtgen"/>
          <p:cNvSpPr/>
          <p:nvPr/>
        </p:nvSpPr>
        <p:spPr>
          <a:xfrm>
            <a:off x="2357422" y="5143512"/>
            <a:ext cx="4134978" cy="923330"/>
          </a:xfrm>
          <a:prstGeom prst="rect">
            <a:avLst/>
          </a:prstGeom>
          <a:noFill/>
        </p:spPr>
        <p:txBody>
          <a:bodyPr wrap="none" lIns="91440" tIns="45720" rIns="91440" bIns="45720">
            <a:spAutoFit/>
          </a:bodyPr>
          <a:lstStyle/>
          <a:p>
            <a:pPr algn="ctr"/>
            <a:r>
              <a:rPr lang="tr-TR" sz="5400" b="1" cap="none" spc="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TEŞEKKÜRLER</a:t>
            </a:r>
            <a:endParaRPr lang="tr-TR" sz="5400" b="1" cap="none" spc="0"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endParaRPr>
          </a:p>
        </p:txBody>
      </p:sp>
      <p:sp>
        <p:nvSpPr>
          <p:cNvPr id="4" name="2 Alt Başlık"/>
          <p:cNvSpPr txBox="1">
            <a:spLocks/>
          </p:cNvSpPr>
          <p:nvPr/>
        </p:nvSpPr>
        <p:spPr>
          <a:xfrm>
            <a:off x="0" y="6143644"/>
            <a:ext cx="9144000" cy="638140"/>
          </a:xfrm>
          <a:prstGeom prst="rect">
            <a:avLst/>
          </a:prstGeom>
        </p:spPr>
        <p:txBody>
          <a:bodyPr>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solidFill>
                  <a:schemeClr val="tx2"/>
                </a:solidFill>
                <a:effectLst/>
                <a:uLnTx/>
                <a:uFillTx/>
                <a:latin typeface="+mn-lt"/>
                <a:ea typeface="+mn-ea"/>
                <a:cs typeface="+mn-cs"/>
              </a:rPr>
              <a:t>Yrd. Doç. Dr. Semra ÇELİKLİ</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1800" b="1" i="0" u="none" strike="noStrike" kern="1200" cap="none" spc="0" normalizeH="0" baseline="0" noProof="0" dirty="0" smtClean="0">
                <a:ln>
                  <a:noFill/>
                </a:ln>
                <a:solidFill>
                  <a:schemeClr val="tx2"/>
                </a:solidFill>
                <a:effectLst/>
                <a:uLnTx/>
                <a:uFillTx/>
                <a:latin typeface="+mn-lt"/>
                <a:ea typeface="+mn-ea"/>
                <a:cs typeface="+mn-cs"/>
              </a:rPr>
              <a:t>HASAN KALYONCU ÜNİVERSİTESİ- GAZİANTEP</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tr-TR"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tr-TR" sz="24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642918"/>
            <a:ext cx="8229600" cy="6000792"/>
          </a:xfrm>
        </p:spPr>
        <p:txBody>
          <a:bodyPr>
            <a:normAutofit lnSpcReduction="10000"/>
          </a:bodyPr>
          <a:lstStyle/>
          <a:p>
            <a:pPr>
              <a:lnSpc>
                <a:spcPct val="150000"/>
              </a:lnSpc>
              <a:buFont typeface="Wingdings" pitchFamily="2" charset="2"/>
              <a:buChar char="Ø"/>
            </a:pPr>
            <a:r>
              <a:rPr lang="tr-TR" sz="2400" b="1" dirty="0" smtClean="0">
                <a:solidFill>
                  <a:srgbClr val="FF0000"/>
                </a:solidFill>
              </a:rPr>
              <a:t>Ülkemizde;</a:t>
            </a:r>
          </a:p>
          <a:p>
            <a:pPr>
              <a:lnSpc>
                <a:spcPct val="150000"/>
              </a:lnSpc>
            </a:pPr>
            <a:r>
              <a:rPr lang="tr-TR" sz="2400" dirty="0" smtClean="0"/>
              <a:t> deprem, </a:t>
            </a:r>
          </a:p>
          <a:p>
            <a:pPr>
              <a:lnSpc>
                <a:spcPct val="150000"/>
              </a:lnSpc>
            </a:pPr>
            <a:r>
              <a:rPr lang="tr-TR" sz="2400" dirty="0" smtClean="0"/>
              <a:t>heyelan, </a:t>
            </a:r>
          </a:p>
          <a:p>
            <a:pPr>
              <a:lnSpc>
                <a:spcPct val="150000"/>
              </a:lnSpc>
            </a:pPr>
            <a:r>
              <a:rPr lang="tr-TR" sz="2400" dirty="0" smtClean="0"/>
              <a:t>su baskını, </a:t>
            </a:r>
          </a:p>
          <a:p>
            <a:pPr>
              <a:lnSpc>
                <a:spcPct val="150000"/>
              </a:lnSpc>
            </a:pPr>
            <a:r>
              <a:rPr lang="tr-TR" sz="2400" dirty="0" smtClean="0"/>
              <a:t>çığ düşmesi gibi doğa olaylarına bağlı yıkımlar ile </a:t>
            </a:r>
          </a:p>
          <a:p>
            <a:pPr>
              <a:lnSpc>
                <a:spcPct val="150000"/>
              </a:lnSpc>
              <a:buFont typeface="Wingdings" pitchFamily="2" charset="2"/>
              <a:buChar char="Ø"/>
            </a:pPr>
            <a:r>
              <a:rPr lang="tr-TR" sz="2400" b="1" dirty="0" smtClean="0">
                <a:solidFill>
                  <a:srgbClr val="FF0000"/>
                </a:solidFill>
              </a:rPr>
              <a:t>Ülkemizde artık bir afet halini alan </a:t>
            </a:r>
          </a:p>
          <a:p>
            <a:pPr>
              <a:lnSpc>
                <a:spcPct val="150000"/>
              </a:lnSpc>
            </a:pPr>
            <a:r>
              <a:rPr lang="tr-TR" sz="2400" dirty="0" smtClean="0"/>
              <a:t>trafik kazaları ve iş kazaları yanında, </a:t>
            </a:r>
          </a:p>
          <a:p>
            <a:pPr>
              <a:lnSpc>
                <a:spcPct val="150000"/>
              </a:lnSpc>
            </a:pPr>
            <a:r>
              <a:rPr lang="tr-TR" sz="2400" dirty="0" smtClean="0"/>
              <a:t>baraj patlamaları, </a:t>
            </a:r>
          </a:p>
          <a:p>
            <a:pPr>
              <a:lnSpc>
                <a:spcPct val="150000"/>
              </a:lnSpc>
            </a:pPr>
            <a:r>
              <a:rPr lang="tr-TR" sz="2400" dirty="0" smtClean="0"/>
              <a:t>nükleer santral kazaları gibi teknolojik kazalar birer afete dönüşebilmektedir. </a:t>
            </a:r>
            <a:endParaRPr lang="tr-TR" sz="2400" dirty="0"/>
          </a:p>
        </p:txBody>
      </p:sp>
      <p:pic>
        <p:nvPicPr>
          <p:cNvPr id="4" name="Picture 5" descr="disaster1"/>
          <p:cNvPicPr>
            <a:picLocks noChangeAspect="1" noChangeArrowheads="1"/>
          </p:cNvPicPr>
          <p:nvPr/>
        </p:nvPicPr>
        <p:blipFill>
          <a:blip r:embed="rId2" cstate="email">
            <a:extLst>
              <a:ext uri="{28A0092B-C50C-407E-A947-70E740481C1C}">
                <a14:useLocalDpi xmlns:a14="http://schemas.microsoft.com/office/drawing/2010/main"/>
              </a:ext>
            </a:extLst>
          </a:blip>
          <a:srcRect l="36075" b="59953"/>
          <a:stretch>
            <a:fillRect/>
          </a:stretch>
        </p:blipFill>
        <p:spPr bwMode="auto">
          <a:xfrm>
            <a:off x="6000760" y="4071942"/>
            <a:ext cx="2835465" cy="1142984"/>
          </a:xfrm>
          <a:prstGeom prst="rect">
            <a:avLst/>
          </a:prstGeom>
          <a:noFill/>
        </p:spPr>
      </p:pic>
      <p:pic>
        <p:nvPicPr>
          <p:cNvPr id="5" name="Picture 4" descr="http://www.okubil.com/resim/dogal_afet_resimler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6122" y="928670"/>
            <a:ext cx="1180793" cy="1785950"/>
          </a:xfrm>
          <a:prstGeom prst="rect">
            <a:avLst/>
          </a:prstGeom>
          <a:noFill/>
        </p:spPr>
      </p:pic>
      <p:pic>
        <p:nvPicPr>
          <p:cNvPr id="6" name="Picture 2" descr="http://1.bp.blogspot.com/-51ue9B03LF0/T6KEUnm1mkI/AAAAAAAAAE8/JZJjv_cjsz4/s1600/Dogal-afetler-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6380" y="928670"/>
            <a:ext cx="1928826" cy="1754123"/>
          </a:xfrm>
          <a:prstGeom prst="rect">
            <a:avLst/>
          </a:prstGeom>
          <a:noFill/>
        </p:spPr>
      </p:pic>
      <p:pic>
        <p:nvPicPr>
          <p:cNvPr id="7" name="Picture 2" descr="http://www.serdarhan.com/wp-content/uploads/2013/09/depremresimleri.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14612" y="928671"/>
            <a:ext cx="2000264" cy="178086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785794"/>
            <a:ext cx="8786874" cy="4786346"/>
          </a:xfrm>
        </p:spPr>
        <p:txBody>
          <a:bodyPr>
            <a:normAutofit/>
          </a:bodyPr>
          <a:lstStyle/>
          <a:p>
            <a:pPr algn="just">
              <a:lnSpc>
                <a:spcPct val="150000"/>
              </a:lnSpc>
            </a:pPr>
            <a:r>
              <a:rPr lang="tr-TR" dirty="0" smtClean="0"/>
              <a:t>Türkiye’nin toplam alanının yüzde 95’i, sismik açıdan riskli kabul edilen dört derece deprem bölgesine ayrılmaktadır. </a:t>
            </a:r>
          </a:p>
          <a:p>
            <a:pPr algn="just">
              <a:lnSpc>
                <a:spcPct val="150000"/>
              </a:lnSpc>
            </a:pPr>
            <a:endParaRPr lang="tr-TR" sz="1000" dirty="0" smtClean="0"/>
          </a:p>
          <a:p>
            <a:pPr algn="just">
              <a:lnSpc>
                <a:spcPct val="150000"/>
              </a:lnSpc>
            </a:pPr>
            <a:r>
              <a:rPr lang="tr-TR" dirty="0" smtClean="0"/>
              <a:t>Bu bölgelerde, nüfusun yüzde %98’i yaşamakta; sadece birinci derece deprem bölgesinde nüfusun %45’i, sanayisinin de %74’ü bulunmaktadır.</a:t>
            </a:r>
          </a:p>
          <a:p>
            <a:pPr algn="just">
              <a:lnSpc>
                <a:spcPct val="150000"/>
              </a:lnSpc>
            </a:pPr>
            <a:endParaRPr lang="tr-TR" dirty="0"/>
          </a:p>
        </p:txBody>
      </p:sp>
      <p:pic>
        <p:nvPicPr>
          <p:cNvPr id="4" name="Picture 5" descr="disas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7951" y="4357694"/>
            <a:ext cx="3881437" cy="23241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900"/>
            <a:ext cx="8229600" cy="1143000"/>
          </a:xfrm>
        </p:spPr>
        <p:txBody>
          <a:bodyPr>
            <a:normAutofit/>
          </a:bodyPr>
          <a:lstStyle/>
          <a:p>
            <a:pPr algn="ctr"/>
            <a:r>
              <a:rPr lang="tr-TR" sz="3600" b="1" dirty="0" smtClean="0">
                <a:solidFill>
                  <a:srgbClr val="FF0000"/>
                </a:solidFill>
              </a:rPr>
              <a:t>AFETLERE HAZIRLIKLI OLMAK- I </a:t>
            </a:r>
            <a:endParaRPr lang="tr-TR" sz="3600" b="1" dirty="0">
              <a:solidFill>
                <a:srgbClr val="FF0000"/>
              </a:solidFill>
            </a:endParaRPr>
          </a:p>
        </p:txBody>
      </p:sp>
      <p:sp>
        <p:nvSpPr>
          <p:cNvPr id="3" name="2 İçerik Yer Tutucusu"/>
          <p:cNvSpPr>
            <a:spLocks noGrp="1"/>
          </p:cNvSpPr>
          <p:nvPr>
            <p:ph idx="1"/>
          </p:nvPr>
        </p:nvSpPr>
        <p:spPr>
          <a:xfrm>
            <a:off x="428596" y="1214422"/>
            <a:ext cx="8258204" cy="5572164"/>
          </a:xfrm>
        </p:spPr>
        <p:txBody>
          <a:bodyPr>
            <a:normAutofit lnSpcReduction="10000"/>
          </a:bodyPr>
          <a:lstStyle/>
          <a:p>
            <a:pPr algn="just">
              <a:buNone/>
            </a:pPr>
            <a:r>
              <a:rPr lang="tr-TR" dirty="0" smtClean="0"/>
              <a:t>Afet sonrası ilk yanıtı vermek ve onunla baş etmek zorunda kalan, öncelikle etkilenen     toplumdur. </a:t>
            </a:r>
          </a:p>
          <a:p>
            <a:pPr algn="just">
              <a:buNone/>
            </a:pPr>
            <a:endParaRPr lang="tr-TR" sz="1100" dirty="0" smtClean="0"/>
          </a:p>
          <a:p>
            <a:pPr algn="just">
              <a:buNone/>
            </a:pPr>
            <a:r>
              <a:rPr lang="tr-TR" dirty="0" smtClean="0"/>
              <a:t>Afetin etkisini azaltmayı hedefleyen her hangi bir  </a:t>
            </a:r>
          </a:p>
          <a:p>
            <a:pPr algn="just">
              <a:buNone/>
            </a:pPr>
            <a:r>
              <a:rPr lang="tr-TR" dirty="0" smtClean="0"/>
              <a:t>    müdahalede öncelikle etkilenen toplumla entegre </a:t>
            </a:r>
          </a:p>
          <a:p>
            <a:pPr algn="just">
              <a:buNone/>
            </a:pPr>
            <a:r>
              <a:rPr lang="tr-TR" dirty="0" smtClean="0"/>
              <a:t>    olmak gerekir.</a:t>
            </a:r>
          </a:p>
          <a:p>
            <a:pPr algn="just">
              <a:buNone/>
            </a:pPr>
            <a:endParaRPr lang="tr-TR" sz="1100" dirty="0" smtClean="0"/>
          </a:p>
          <a:p>
            <a:pPr algn="just">
              <a:buNone/>
            </a:pPr>
            <a:r>
              <a:rPr lang="tr-TR" dirty="0" smtClean="0"/>
              <a:t>Toplumun;</a:t>
            </a:r>
          </a:p>
          <a:p>
            <a:pPr>
              <a:buFont typeface="Wingdings" pitchFamily="2" charset="2"/>
              <a:buChar char="Ø"/>
            </a:pPr>
            <a:r>
              <a:rPr lang="tr-TR" dirty="0" smtClean="0"/>
              <a:t>çabalarını, </a:t>
            </a:r>
          </a:p>
          <a:p>
            <a:pPr>
              <a:buFont typeface="Wingdings" pitchFamily="2" charset="2"/>
              <a:buChar char="Ø"/>
            </a:pPr>
            <a:r>
              <a:rPr lang="tr-TR" dirty="0" smtClean="0"/>
              <a:t>baş etme,</a:t>
            </a:r>
          </a:p>
          <a:p>
            <a:pPr>
              <a:buFont typeface="Wingdings" pitchFamily="2" charset="2"/>
              <a:buChar char="Ø"/>
            </a:pPr>
            <a:r>
              <a:rPr lang="tr-TR" dirty="0" smtClean="0"/>
              <a:t>toparlanma sistemlerini desteklemek zorunluluğu söz konusudur. </a:t>
            </a:r>
          </a:p>
          <a:p>
            <a:pPr>
              <a:buFont typeface="Wingdings" pitchFamily="2" charset="2"/>
              <a:buChar char="Ø"/>
            </a:pPr>
            <a:endParaRPr lang="tr-TR" b="1" dirty="0" smtClean="0">
              <a:solidFill>
                <a:srgbClr val="FF0000"/>
              </a:solidFill>
            </a:endParaRPr>
          </a:p>
          <a:p>
            <a:pPr>
              <a:buFont typeface="Wingdings" pitchFamily="2" charset="2"/>
              <a:buChar char="Ø"/>
            </a:pPr>
            <a:r>
              <a:rPr lang="tr-TR" b="1" dirty="0" smtClean="0">
                <a:solidFill>
                  <a:srgbClr val="FF0000"/>
                </a:solidFill>
              </a:rPr>
              <a:t>PEKİ NASIL?????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00116"/>
            <a:ext cx="8229600" cy="1143000"/>
          </a:xfrm>
        </p:spPr>
        <p:txBody>
          <a:bodyPr>
            <a:noAutofit/>
          </a:bodyPr>
          <a:lstStyle/>
          <a:p>
            <a:pPr algn="ct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AFETLERE HAZIRLIKLI OLMAK- II </a:t>
            </a:r>
            <a:br>
              <a:rPr lang="tr-TR" sz="3600" b="1" dirty="0" smtClean="0">
                <a:solidFill>
                  <a:srgbClr val="FF0000"/>
                </a:solidFill>
              </a:rPr>
            </a:br>
            <a:endParaRPr lang="tr-TR" sz="3600" b="1" dirty="0">
              <a:solidFill>
                <a:srgbClr val="FF0000"/>
              </a:solidFill>
            </a:endParaRPr>
          </a:p>
        </p:txBody>
      </p:sp>
      <p:sp>
        <p:nvSpPr>
          <p:cNvPr id="3" name="2 İçerik Yer Tutucusu"/>
          <p:cNvSpPr>
            <a:spLocks noGrp="1"/>
          </p:cNvSpPr>
          <p:nvPr>
            <p:ph idx="1"/>
          </p:nvPr>
        </p:nvSpPr>
        <p:spPr/>
        <p:txBody>
          <a:bodyPr>
            <a:normAutofit/>
          </a:bodyPr>
          <a:lstStyle/>
          <a:p>
            <a:pPr>
              <a:lnSpc>
                <a:spcPct val="150000"/>
              </a:lnSpc>
              <a:buFont typeface="Wingdings" pitchFamily="2" charset="2"/>
              <a:buChar char="Ø"/>
            </a:pPr>
            <a:r>
              <a:rPr lang="tr-TR" dirty="0" smtClean="0"/>
              <a:t>Yönetim iyi olmalıdır. </a:t>
            </a:r>
          </a:p>
          <a:p>
            <a:pPr>
              <a:lnSpc>
                <a:spcPct val="150000"/>
              </a:lnSpc>
              <a:buFont typeface="Wingdings" pitchFamily="2" charset="2"/>
              <a:buChar char="Ø"/>
            </a:pPr>
            <a:r>
              <a:rPr lang="tr-TR" dirty="0" smtClean="0"/>
              <a:t>Çevre hakkında yeterli bilgi olmalıdır.</a:t>
            </a:r>
          </a:p>
          <a:p>
            <a:pPr>
              <a:lnSpc>
                <a:spcPct val="150000"/>
              </a:lnSpc>
              <a:buFont typeface="Wingdings" pitchFamily="2" charset="2"/>
              <a:buChar char="Ø"/>
            </a:pPr>
            <a:r>
              <a:rPr lang="tr-TR" dirty="0" smtClean="0"/>
              <a:t>Planlar gerçekçi, tatbikatlarla sınanmış olmalıdır.</a:t>
            </a:r>
          </a:p>
          <a:p>
            <a:pPr>
              <a:lnSpc>
                <a:spcPct val="150000"/>
              </a:lnSpc>
              <a:buFont typeface="Wingdings" pitchFamily="2" charset="2"/>
              <a:buChar char="Ø"/>
            </a:pPr>
            <a:r>
              <a:rPr lang="tr-TR" dirty="0" smtClean="0"/>
              <a:t>Hazırlık işlemleri risklere uygun olmalıdır.</a:t>
            </a:r>
          </a:p>
          <a:p>
            <a:pPr>
              <a:lnSpc>
                <a:spcPct val="150000"/>
              </a:lnSpc>
              <a:buFont typeface="Wingdings" pitchFamily="2" charset="2"/>
              <a:buChar char="Ø"/>
            </a:pPr>
            <a:r>
              <a:rPr lang="tr-TR" dirty="0" smtClean="0"/>
              <a:t>Yapılar ve  sistem krize dayanıklı olmalıdır.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b="1" dirty="0" smtClean="0">
                <a:solidFill>
                  <a:srgbClr val="FF0000"/>
                </a:solidFill>
              </a:rPr>
              <a:t>AFETLERLE İLİGİLİ BAZI NOKTALAR </a:t>
            </a:r>
            <a:br>
              <a:rPr lang="tr-TR" sz="3600" b="1" dirty="0" smtClean="0">
                <a:solidFill>
                  <a:srgbClr val="FF0000"/>
                </a:solidFill>
              </a:rPr>
            </a:br>
            <a:endParaRPr lang="tr-TR" sz="3600" b="1" dirty="0">
              <a:solidFill>
                <a:srgbClr val="FF0000"/>
              </a:solidFill>
            </a:endParaRPr>
          </a:p>
        </p:txBody>
      </p:sp>
      <p:sp>
        <p:nvSpPr>
          <p:cNvPr id="3" name="2 İçerik Yer Tutucusu"/>
          <p:cNvSpPr>
            <a:spLocks noGrp="1"/>
          </p:cNvSpPr>
          <p:nvPr>
            <p:ph idx="1"/>
          </p:nvPr>
        </p:nvSpPr>
        <p:spPr>
          <a:xfrm>
            <a:off x="457200" y="1600200"/>
            <a:ext cx="8229600" cy="5043510"/>
          </a:xfrm>
        </p:spPr>
        <p:txBody>
          <a:bodyPr>
            <a:normAutofit/>
          </a:bodyPr>
          <a:lstStyle/>
          <a:p>
            <a:pPr algn="just">
              <a:lnSpc>
                <a:spcPct val="150000"/>
              </a:lnSpc>
              <a:buFont typeface="Wingdings" pitchFamily="2" charset="2"/>
              <a:buChar char="Ø"/>
            </a:pPr>
            <a:r>
              <a:rPr lang="tr-TR" dirty="0" smtClean="0"/>
              <a:t>Afetler aynı zamanda toplumlarda kenetlenme, </a:t>
            </a:r>
          </a:p>
          <a:p>
            <a:pPr algn="just">
              <a:lnSpc>
                <a:spcPct val="150000"/>
              </a:lnSpc>
              <a:buNone/>
            </a:pPr>
            <a:r>
              <a:rPr lang="tr-TR" dirty="0" smtClean="0"/>
              <a:t>    sosyal yardımlaşmanın ve desteğin güçlenmesine de neden olurlar. </a:t>
            </a:r>
          </a:p>
          <a:p>
            <a:pPr algn="just">
              <a:lnSpc>
                <a:spcPct val="150000"/>
              </a:lnSpc>
              <a:buNone/>
            </a:pPr>
            <a:endParaRPr lang="tr-TR" dirty="0" smtClean="0"/>
          </a:p>
          <a:p>
            <a:pPr>
              <a:lnSpc>
                <a:spcPct val="150000"/>
              </a:lnSpc>
              <a:buFont typeface="Wingdings" pitchFamily="2" charset="2"/>
              <a:buChar char="Ø"/>
            </a:pPr>
            <a:r>
              <a:rPr lang="tr-TR" dirty="0" smtClean="0"/>
              <a:t>Afet sonrası yönetim iyi olursa topluluklar çabuk ve etkin şekilde organize olurlar ve kendi öz kaynaklarını aktive ederler. </a:t>
            </a:r>
          </a:p>
          <a:p>
            <a:pPr algn="just">
              <a:lnSpc>
                <a:spcPct val="150000"/>
              </a:lnSpc>
              <a:buFont typeface="Wingdings" pitchFamily="2" charset="2"/>
              <a:buChar char="Ø"/>
            </a:pPr>
            <a:endParaRPr lang="tr-T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1143000"/>
          </a:xfrm>
        </p:spPr>
        <p:txBody>
          <a:bodyPr>
            <a:normAutofit/>
          </a:bodyPr>
          <a:lstStyle/>
          <a:p>
            <a:pPr algn="ctr"/>
            <a:r>
              <a:rPr lang="tr-TR" b="1" dirty="0" smtClean="0">
                <a:solidFill>
                  <a:srgbClr val="FF0000"/>
                </a:solidFill>
              </a:rPr>
              <a:t>İlkyardım nedir?</a:t>
            </a:r>
            <a:endParaRPr lang="tr-TR" b="1" dirty="0">
              <a:solidFill>
                <a:srgbClr val="0070C0"/>
              </a:solidFill>
            </a:endParaRPr>
          </a:p>
        </p:txBody>
      </p:sp>
      <p:sp>
        <p:nvSpPr>
          <p:cNvPr id="3" name="2 İçerik Yer Tutucusu"/>
          <p:cNvSpPr>
            <a:spLocks noGrp="1"/>
          </p:cNvSpPr>
          <p:nvPr>
            <p:ph idx="1"/>
          </p:nvPr>
        </p:nvSpPr>
        <p:spPr>
          <a:xfrm>
            <a:off x="500034" y="1357298"/>
            <a:ext cx="8215370" cy="5143536"/>
          </a:xfrm>
        </p:spPr>
        <p:txBody>
          <a:bodyPr>
            <a:noAutofit/>
          </a:bodyPr>
          <a:lstStyle/>
          <a:p>
            <a:pPr algn="just">
              <a:lnSpc>
                <a:spcPct val="150000"/>
              </a:lnSpc>
              <a:buFont typeface="Wingdings" pitchFamily="2" charset="2"/>
              <a:buChar char="Ø"/>
            </a:pPr>
            <a:r>
              <a:rPr lang="tr-TR" sz="2400" dirty="0" smtClean="0"/>
              <a:t>İlkyardım, aniden hastalanan ya da yaralanan bir kişiye, profesyonel acil sağlık yardımı ulaşıncaya kadar olay yerinin olanakları ile sağlanan, hayat kurtarmaya yönelik uygulamaların tümüdür. </a:t>
            </a:r>
          </a:p>
          <a:p>
            <a:pPr algn="just">
              <a:lnSpc>
                <a:spcPct val="150000"/>
              </a:lnSpc>
              <a:buNone/>
            </a:pPr>
            <a:r>
              <a:rPr lang="tr-TR" sz="2400" dirty="0" smtClean="0"/>
              <a:t>      Kazazede ya da hastanın;</a:t>
            </a:r>
          </a:p>
          <a:p>
            <a:pPr algn="just">
              <a:buFont typeface="Wingdings" pitchFamily="2" charset="2"/>
              <a:buChar char="Ø"/>
            </a:pPr>
            <a:r>
              <a:rPr lang="tr-TR" sz="2400" dirty="0" smtClean="0"/>
              <a:t>  Olay yerinde ek yaralanmalardan korunması, </a:t>
            </a:r>
          </a:p>
          <a:p>
            <a:pPr algn="just">
              <a:buFont typeface="Wingdings" pitchFamily="2" charset="2"/>
              <a:buChar char="Ø"/>
            </a:pPr>
            <a:r>
              <a:rPr lang="tr-TR" sz="2400" dirty="0" smtClean="0"/>
              <a:t>  Durumunun daha da kötüleşmesinin önlenmesi, </a:t>
            </a:r>
          </a:p>
          <a:p>
            <a:pPr algn="just">
              <a:buFont typeface="Wingdings" pitchFamily="2" charset="2"/>
              <a:buChar char="Ø"/>
            </a:pPr>
            <a:r>
              <a:rPr lang="tr-TR" sz="2400" dirty="0" smtClean="0"/>
              <a:t>  Profesyonel yardım çağırılması </a:t>
            </a:r>
          </a:p>
          <a:p>
            <a:pPr algn="just">
              <a:buFont typeface="Wingdings" pitchFamily="2" charset="2"/>
              <a:buChar char="Ø"/>
            </a:pPr>
            <a:r>
              <a:rPr lang="tr-TR" sz="2400" dirty="0" smtClean="0"/>
              <a:t>  Psikolojik destek sağlanması </a:t>
            </a:r>
          </a:p>
          <a:p>
            <a:pPr algn="just">
              <a:buNone/>
            </a:pPr>
            <a:r>
              <a:rPr lang="tr-TR" sz="2400" dirty="0" smtClean="0"/>
              <a:t>           ilk yardım tanımının içerisinde yer alır.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857232"/>
            <a:ext cx="8572560" cy="4857784"/>
          </a:xfrm>
        </p:spPr>
        <p:txBody>
          <a:bodyPr>
            <a:noAutofit/>
          </a:bodyPr>
          <a:lstStyle/>
          <a:p>
            <a:pPr algn="just">
              <a:lnSpc>
                <a:spcPct val="150000"/>
              </a:lnSpc>
            </a:pPr>
            <a:r>
              <a:rPr lang="tr-TR" sz="2200" dirty="0" smtClean="0"/>
              <a:t>Bu nedenle toplumdaki her bireye ilkyardım bilgi ve becerilerinin öğretilmelidir. Bunun sağlanabilmesi için Sağlık Bakanlığı tarafından hazırlanarak, 22 Mayıs 2002 tarihinde Resmî Gazete’de yayımlanmasıyla “İlkyardım Yönetmeliği” yürürlüğe girmiştir</a:t>
            </a:r>
          </a:p>
          <a:p>
            <a:pPr algn="just">
              <a:lnSpc>
                <a:spcPct val="150000"/>
              </a:lnSpc>
            </a:pPr>
            <a:endParaRPr lang="tr-TR" sz="1000" dirty="0" smtClean="0">
              <a:solidFill>
                <a:srgbClr val="FF0000"/>
              </a:solidFill>
            </a:endParaRPr>
          </a:p>
          <a:p>
            <a:pPr algn="just">
              <a:lnSpc>
                <a:spcPct val="150000"/>
              </a:lnSpc>
              <a:buFont typeface="Wingdings" pitchFamily="2" charset="2"/>
              <a:buChar char="Ø"/>
            </a:pPr>
            <a:r>
              <a:rPr lang="tr-TR" sz="2200" dirty="0" smtClean="0"/>
              <a:t>Kaza ölümlerinin;</a:t>
            </a:r>
          </a:p>
          <a:p>
            <a:pPr algn="just">
              <a:lnSpc>
                <a:spcPct val="150000"/>
              </a:lnSpc>
            </a:pPr>
            <a:r>
              <a:rPr lang="tr-TR" sz="2200" dirty="0" smtClean="0"/>
              <a:t> % 10’u ilk beş dakikada solunum durmasına bağlı, </a:t>
            </a:r>
          </a:p>
          <a:p>
            <a:pPr algn="just">
              <a:lnSpc>
                <a:spcPct val="150000"/>
              </a:lnSpc>
            </a:pPr>
            <a:r>
              <a:rPr lang="tr-TR" sz="2200" dirty="0" smtClean="0"/>
              <a:t>% 50’si ise ilk yarım saat içinde büyük kanamalara bağlı olmaktadır. </a:t>
            </a:r>
          </a:p>
          <a:p>
            <a:pPr algn="just">
              <a:lnSpc>
                <a:spcPct val="150000"/>
              </a:lnSpc>
              <a:buFont typeface="Wingdings" pitchFamily="2" charset="2"/>
              <a:buChar char="Ø"/>
            </a:pPr>
            <a:r>
              <a:rPr lang="tr-TR" sz="2200" dirty="0" smtClean="0"/>
              <a:t>Bu sebeple olay yerindeki ilk yarım saat çok önemlidir. İlk yarım saatte bilinçli ilkyardım yapılırsa yaşamda kalma şansı olumlu yönde etkilenecektir.</a:t>
            </a:r>
            <a:endParaRPr lang="tr-TR" sz="2200"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TotalTime>
  <Words>1389</Words>
  <Application>Microsoft Office PowerPoint</Application>
  <PresentationFormat>Ekran Gösterisi (4:3)</PresentationFormat>
  <Paragraphs>156</Paragraphs>
  <Slides>29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Arial Black</vt:lpstr>
      <vt:lpstr>Calibri</vt:lpstr>
      <vt:lpstr>Constantia</vt:lpstr>
      <vt:lpstr>Times New Roman</vt:lpstr>
      <vt:lpstr>Wingdings</vt:lpstr>
      <vt:lpstr>Wingdings 2</vt:lpstr>
      <vt:lpstr>Akış</vt:lpstr>
      <vt:lpstr>PowerPoint Sunusu</vt:lpstr>
      <vt:lpstr>PowerPoint Sunusu</vt:lpstr>
      <vt:lpstr>PowerPoint Sunusu</vt:lpstr>
      <vt:lpstr>PowerPoint Sunusu</vt:lpstr>
      <vt:lpstr>AFETLERE HAZIRLIKLI OLMAK- I </vt:lpstr>
      <vt:lpstr> AFETLERE HAZIRLIKLI OLMAK- II  </vt:lpstr>
      <vt:lpstr>AFETLERLE İLİGİLİ BAZI NOKTALAR  </vt:lpstr>
      <vt:lpstr>İlkyardım nedir?</vt:lpstr>
      <vt:lpstr>PowerPoint Sunusu</vt:lpstr>
      <vt:lpstr>Acil yardım nedir? </vt:lpstr>
      <vt:lpstr>İlk ve acil yardımın temel amacı hayat kurtarmaktır.  </vt:lpstr>
      <vt:lpstr>PowerPoint Sunusu</vt:lpstr>
      <vt:lpstr> İlk yardımcı kimdir? </vt:lpstr>
      <vt:lpstr>İlk yardımcının görev ve sorumlulukları     nelerdir?</vt:lpstr>
      <vt:lpstr>İlk yardımcı her zaman hazırlıklı olmak için      neler yapmalıdır? </vt:lpstr>
      <vt:lpstr>PowerPoint Sunusu</vt:lpstr>
      <vt:lpstr>PowerPoint Sunusu</vt:lpstr>
      <vt:lpstr>PowerPoint Sunusu</vt:lpstr>
      <vt:lpstr>22 Mayıs 2002 ilkyardım yönetmeliği </vt:lpstr>
      <vt:lpstr> İLKYARDIM EĞİTİMLERİ </vt:lpstr>
      <vt:lpstr>İLKYARDIM ve AFETLER </vt:lpstr>
      <vt:lpstr>PowerPoint Sunusu</vt:lpstr>
      <vt:lpstr>PowerPoint Sunusu</vt:lpstr>
      <vt:lpstr>İLKYARDIM ve AFETLER  </vt:lpstr>
      <vt:lpstr>PowerPoint Sunusu</vt:lpstr>
      <vt:lpstr>AFETLERDE İLKYARDIM  </vt:lpstr>
      <vt:lpstr>PowerPoint Sunusu</vt:lpstr>
      <vt:lpstr>KAYNAKLAR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Smr</dc:creator>
  <cp:lastModifiedBy>gizem</cp:lastModifiedBy>
  <cp:revision>70</cp:revision>
  <dcterms:created xsi:type="dcterms:W3CDTF">2015-10-17T11:03:03Z</dcterms:created>
  <dcterms:modified xsi:type="dcterms:W3CDTF">2017-03-24T22:34:46Z</dcterms:modified>
</cp:coreProperties>
</file>