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40"/>
  </p:notesMasterIdLst>
  <p:sldIdLst>
    <p:sldId id="263" r:id="rId2"/>
    <p:sldId id="457" r:id="rId3"/>
    <p:sldId id="445" r:id="rId4"/>
    <p:sldId id="459" r:id="rId5"/>
    <p:sldId id="384" r:id="rId6"/>
    <p:sldId id="382" r:id="rId7"/>
    <p:sldId id="458" r:id="rId8"/>
    <p:sldId id="427" r:id="rId9"/>
    <p:sldId id="429" r:id="rId10"/>
    <p:sldId id="428" r:id="rId11"/>
    <p:sldId id="437" r:id="rId12"/>
    <p:sldId id="440" r:id="rId13"/>
    <p:sldId id="441" r:id="rId14"/>
    <p:sldId id="442" r:id="rId15"/>
    <p:sldId id="460" r:id="rId16"/>
    <p:sldId id="443" r:id="rId17"/>
    <p:sldId id="397" r:id="rId18"/>
    <p:sldId id="432" r:id="rId19"/>
    <p:sldId id="417" r:id="rId20"/>
    <p:sldId id="419" r:id="rId21"/>
    <p:sldId id="420" r:id="rId22"/>
    <p:sldId id="421" r:id="rId23"/>
    <p:sldId id="451" r:id="rId24"/>
    <p:sldId id="422" r:id="rId25"/>
    <p:sldId id="453" r:id="rId26"/>
    <p:sldId id="426" r:id="rId27"/>
    <p:sldId id="389" r:id="rId28"/>
    <p:sldId id="390" r:id="rId29"/>
    <p:sldId id="454" r:id="rId30"/>
    <p:sldId id="455" r:id="rId31"/>
    <p:sldId id="407" r:id="rId32"/>
    <p:sldId id="408" r:id="rId33"/>
    <p:sldId id="405" r:id="rId34"/>
    <p:sldId id="409" r:id="rId35"/>
    <p:sldId id="410" r:id="rId36"/>
    <p:sldId id="456" r:id="rId37"/>
    <p:sldId id="380" r:id="rId38"/>
    <p:sldId id="379" r:id="rId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4613" autoAdjust="0"/>
  </p:normalViewPr>
  <p:slideViewPr>
    <p:cSldViewPr>
      <p:cViewPr varScale="1">
        <p:scale>
          <a:sx n="70" d="100"/>
          <a:sy n="70" d="100"/>
        </p:scale>
        <p:origin x="1368" y="72"/>
      </p:cViewPr>
      <p:guideLst>
        <p:guide orient="horz" pos="2160"/>
        <p:guide pos="2880"/>
      </p:guideLst>
    </p:cSldViewPr>
  </p:slideViewPr>
  <p:outlineViewPr>
    <p:cViewPr>
      <p:scale>
        <a:sx n="33" d="100"/>
        <a:sy n="33" d="100"/>
      </p:scale>
      <p:origin x="0" y="14388"/>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770DC8-C52C-4F16-9E98-847F33A26621}" type="datetimeFigureOut">
              <a:rPr lang="tr-TR" smtClean="0"/>
              <a:t>25.03.2017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D3A87-70AF-4D37-8148-02E06609E9C0}" type="slidenum">
              <a:rPr lang="tr-TR" smtClean="0"/>
              <a:t>‹#›</a:t>
            </a:fld>
            <a:endParaRPr lang="tr-TR"/>
          </a:p>
        </p:txBody>
      </p:sp>
    </p:spTree>
    <p:extLst>
      <p:ext uri="{BB962C8B-B14F-4D97-AF65-F5344CB8AC3E}">
        <p14:creationId xmlns:p14="http://schemas.microsoft.com/office/powerpoint/2010/main" val="366607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Yangın çok hızlı büyür, dolayısıyla yangına karşı yapılacak müdahale de çok hızlı yapılmalıdır. </a:t>
            </a:r>
          </a:p>
          <a:p>
            <a:endParaRPr lang="tr-TR" dirty="0"/>
          </a:p>
        </p:txBody>
      </p:sp>
      <p:sp>
        <p:nvSpPr>
          <p:cNvPr id="4" name="Slayt Numarası Yer Tutucusu 3"/>
          <p:cNvSpPr>
            <a:spLocks noGrp="1"/>
          </p:cNvSpPr>
          <p:nvPr>
            <p:ph type="sldNum" sz="quarter" idx="10"/>
          </p:nvPr>
        </p:nvSpPr>
        <p:spPr/>
        <p:txBody>
          <a:bodyPr/>
          <a:lstStyle/>
          <a:p>
            <a:fld id="{B2FD3A87-70AF-4D37-8148-02E06609E9C0}" type="slidenum">
              <a:rPr lang="tr-TR" smtClean="0"/>
              <a:t>6</a:t>
            </a:fld>
            <a:endParaRPr lang="tr-TR"/>
          </a:p>
        </p:txBody>
      </p:sp>
    </p:spTree>
    <p:extLst>
      <p:ext uri="{BB962C8B-B14F-4D97-AF65-F5344CB8AC3E}">
        <p14:creationId xmlns:p14="http://schemas.microsoft.com/office/powerpoint/2010/main" val="3996127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Isı</a:t>
            </a:r>
            <a:r>
              <a:rPr lang="tr-TR" baseline="0" dirty="0" smtClean="0"/>
              <a:t> ve Alev etkisi</a:t>
            </a:r>
            <a:endParaRPr lang="tr-TR" dirty="0"/>
          </a:p>
        </p:txBody>
      </p:sp>
      <p:sp>
        <p:nvSpPr>
          <p:cNvPr id="4" name="Slayt Numarası Yer Tutucusu 3"/>
          <p:cNvSpPr>
            <a:spLocks noGrp="1"/>
          </p:cNvSpPr>
          <p:nvPr>
            <p:ph type="sldNum" sz="quarter" idx="10"/>
          </p:nvPr>
        </p:nvSpPr>
        <p:spPr/>
        <p:txBody>
          <a:bodyPr/>
          <a:lstStyle/>
          <a:p>
            <a:fld id="{B2FD3A87-70AF-4D37-8148-02E06609E9C0}" type="slidenum">
              <a:rPr lang="tr-TR" smtClean="0"/>
              <a:t>17</a:t>
            </a:fld>
            <a:endParaRPr lang="tr-TR"/>
          </a:p>
        </p:txBody>
      </p:sp>
    </p:spTree>
    <p:extLst>
      <p:ext uri="{BB962C8B-B14F-4D97-AF65-F5344CB8AC3E}">
        <p14:creationId xmlns:p14="http://schemas.microsoft.com/office/powerpoint/2010/main" val="60423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483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457200" y="6245225"/>
            <a:ext cx="2133600" cy="476250"/>
          </a:xfrm>
        </p:spPr>
        <p:txBody>
          <a:bodyPr/>
          <a:lstStyle>
            <a:lvl1pPr>
              <a:defRPr/>
            </a:lvl1pPr>
          </a:lstStyle>
          <a:p>
            <a:endParaRPr lang="tr-TR" altLang="tr-TR"/>
          </a:p>
        </p:txBody>
      </p:sp>
      <p:sp>
        <p:nvSpPr>
          <p:cNvPr id="4" name="Altbilgi Yer Tutucusu 3"/>
          <p:cNvSpPr>
            <a:spLocks noGrp="1"/>
          </p:cNvSpPr>
          <p:nvPr>
            <p:ph type="ftr" sz="quarter" idx="11"/>
          </p:nvPr>
        </p:nvSpPr>
        <p:spPr>
          <a:xfrm>
            <a:off x="3124200" y="6245225"/>
            <a:ext cx="2895600" cy="476250"/>
          </a:xfrm>
        </p:spPr>
        <p:txBody>
          <a:bodyPr/>
          <a:lstStyle>
            <a:lvl1pPr>
              <a:defRPr/>
            </a:lvl1pPr>
          </a:lstStyle>
          <a:p>
            <a:endParaRPr lang="tr-TR" altLang="tr-TR"/>
          </a:p>
        </p:txBody>
      </p:sp>
      <p:sp>
        <p:nvSpPr>
          <p:cNvPr id="5" name="Slayt Numarası Yer Tutucusu 4"/>
          <p:cNvSpPr>
            <a:spLocks noGrp="1"/>
          </p:cNvSpPr>
          <p:nvPr>
            <p:ph type="sldNum" sz="quarter" idx="12"/>
          </p:nvPr>
        </p:nvSpPr>
        <p:spPr>
          <a:xfrm>
            <a:off x="6553200" y="6245225"/>
            <a:ext cx="2133600" cy="476250"/>
          </a:xfrm>
        </p:spPr>
        <p:txBody>
          <a:bodyPr/>
          <a:lstStyle>
            <a:lvl1pPr>
              <a:defRPr/>
            </a:lvl1pPr>
          </a:lstStyle>
          <a:p>
            <a:fld id="{83532BD1-FB86-4838-9094-C8747649D554}" type="slidenum">
              <a:rPr lang="tr-TR" altLang="tr-TR"/>
              <a:pPr/>
              <a:t>‹#›</a:t>
            </a:fld>
            <a:endParaRPr lang="tr-TR" altLang="tr-TR"/>
          </a:p>
        </p:txBody>
      </p:sp>
    </p:spTree>
    <p:extLst>
      <p:ext uri="{BB962C8B-B14F-4D97-AF65-F5344CB8AC3E}">
        <p14:creationId xmlns:p14="http://schemas.microsoft.com/office/powerpoint/2010/main" val="279067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25.03.2017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25.03.2017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25.03.2017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25.03.2017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25.03.2017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25.03.2017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25.03.2017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25.03.2017</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ttb.org.tr/STED/sted0400/04001.html" TargetMode="External"/><Relationship Id="rId2" Type="http://schemas.openxmlformats.org/officeDocument/2006/relationships/hyperlink" Target="http://webcache.googleusercontent.com/search?q=cache:4szdokmfFHEJ:www.steteskop.net/files/42.ppt+&amp;cd=1&amp;hl=tr&amp;ct=clnk&amp;gl=tr"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tr.wikipedia.org/wiki/1995" TargetMode="External"/><Relationship Id="rId7" Type="http://schemas.openxmlformats.org/officeDocument/2006/relationships/image" Target="../media/image5.png"/><Relationship Id="rId2" Type="http://schemas.openxmlformats.org/officeDocument/2006/relationships/hyperlink" Target="https://tr.wikipedia.org/wiki/17_Ocak" TargetMode="External"/><Relationship Id="rId1" Type="http://schemas.openxmlformats.org/officeDocument/2006/relationships/slideLayout" Target="../slideLayouts/slideLayout2.xml"/><Relationship Id="rId6" Type="http://schemas.openxmlformats.org/officeDocument/2006/relationships/hyperlink" Target="https://tr.wikipedia.org/wiki/Richter_%C3%B6l%C3%A7e%C4%9Fi" TargetMode="External"/><Relationship Id="rId5" Type="http://schemas.openxmlformats.org/officeDocument/2006/relationships/hyperlink" Target="https://tr.wikipedia.org/wiki/Kobe" TargetMode="External"/><Relationship Id="rId4" Type="http://schemas.openxmlformats.org/officeDocument/2006/relationships/hyperlink" Target="https://tr.wikipedia.org/wiki/Japony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47564" y="2492896"/>
            <a:ext cx="7848872" cy="1077218"/>
          </a:xfrm>
          <a:prstGeom prst="rect">
            <a:avLst/>
          </a:prstGeom>
          <a:noFill/>
        </p:spPr>
        <p:txBody>
          <a:bodyPr wrap="square" rtlCol="0">
            <a:spAutoFit/>
          </a:bodyPr>
          <a:lstStyle/>
          <a:p>
            <a:pPr algn="ctr"/>
            <a:r>
              <a:rPr lang="tr-TR" sz="3200" b="1" cap="all" dirty="0">
                <a:solidFill>
                  <a:schemeClr val="tx2"/>
                </a:solidFill>
                <a:ea typeface="+mj-ea"/>
                <a:cs typeface="+mj-cs"/>
              </a:rPr>
              <a:t>YANGINLAR ve HASTANE ÖNCESİ ACİL SAĞLIK HİZMETLERİ</a:t>
            </a:r>
          </a:p>
        </p:txBody>
      </p:sp>
      <p:sp>
        <p:nvSpPr>
          <p:cNvPr id="4" name="Metin kutusu 3"/>
          <p:cNvSpPr txBox="1"/>
          <p:nvPr/>
        </p:nvSpPr>
        <p:spPr>
          <a:xfrm>
            <a:off x="422356" y="4869160"/>
            <a:ext cx="4752528" cy="1200329"/>
          </a:xfrm>
          <a:prstGeom prst="rect">
            <a:avLst/>
          </a:prstGeom>
          <a:noFill/>
        </p:spPr>
        <p:txBody>
          <a:bodyPr wrap="square" rtlCol="0">
            <a:spAutoFit/>
          </a:bodyPr>
          <a:lstStyle/>
          <a:p>
            <a:r>
              <a:rPr lang="tr-TR" sz="2400" dirty="0">
                <a:latin typeface="Tahoma" panose="020B0604030504040204" pitchFamily="34" charset="0"/>
                <a:ea typeface="Tahoma" panose="020B0604030504040204" pitchFamily="34" charset="0"/>
                <a:cs typeface="Tahoma" panose="020B0604030504040204" pitchFamily="34" charset="0"/>
              </a:rPr>
              <a:t>İzmir </a:t>
            </a:r>
            <a:r>
              <a:rPr lang="tr-TR" sz="2400" dirty="0" smtClean="0">
                <a:latin typeface="Tahoma" panose="020B0604030504040204" pitchFamily="34" charset="0"/>
                <a:ea typeface="Tahoma" panose="020B0604030504040204" pitchFamily="34" charset="0"/>
                <a:cs typeface="Tahoma" panose="020B0604030504040204" pitchFamily="34" charset="0"/>
              </a:rPr>
              <a:t>Büyükşehir Belediyesi </a:t>
            </a:r>
            <a:endParaRPr lang="tr-TR" sz="2400" dirty="0">
              <a:latin typeface="Tahoma" panose="020B0604030504040204" pitchFamily="34" charset="0"/>
              <a:ea typeface="Tahoma" panose="020B0604030504040204" pitchFamily="34" charset="0"/>
              <a:cs typeface="Tahoma" panose="020B0604030504040204" pitchFamily="34" charset="0"/>
            </a:endParaRPr>
          </a:p>
          <a:p>
            <a:r>
              <a:rPr lang="tr-TR" sz="2400" dirty="0">
                <a:latin typeface="Tahoma" panose="020B0604030504040204" pitchFamily="34" charset="0"/>
                <a:ea typeface="Tahoma" panose="020B0604030504040204" pitchFamily="34" charset="0"/>
                <a:cs typeface="Tahoma" panose="020B0604030504040204" pitchFamily="34" charset="0"/>
              </a:rPr>
              <a:t>İtfaiye Daire Başkanlığı  </a:t>
            </a:r>
            <a:r>
              <a:rPr lang="tr-TR" sz="2400" dirty="0" smtClean="0">
                <a:solidFill>
                  <a:srgbClr val="0070C0"/>
                </a:solidFill>
                <a:latin typeface="Tahoma" panose="020B0604030504040204" pitchFamily="34" charset="0"/>
                <a:ea typeface="Tahoma" panose="020B0604030504040204" pitchFamily="34" charset="0"/>
                <a:cs typeface="Tahoma" panose="020B0604030504040204" pitchFamily="34" charset="0"/>
              </a:rPr>
              <a:t>AKS</a:t>
            </a:r>
            <a:r>
              <a:rPr lang="tr-T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110</a:t>
            </a:r>
            <a:endPar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r>
              <a:rPr lang="tr-TR" sz="2400" dirty="0" err="1" smtClean="0">
                <a:latin typeface="Tahoma" panose="020B0604030504040204" pitchFamily="34" charset="0"/>
                <a:ea typeface="Tahoma" panose="020B0604030504040204" pitchFamily="34" charset="0"/>
                <a:cs typeface="Tahoma" panose="020B0604030504040204" pitchFamily="34" charset="0"/>
              </a:rPr>
              <a:t>Paramedik</a:t>
            </a:r>
            <a:r>
              <a:rPr lang="tr-TR" sz="2400" dirty="0" smtClean="0">
                <a:latin typeface="Tahoma" panose="020B0604030504040204" pitchFamily="34" charset="0"/>
                <a:ea typeface="Tahoma" panose="020B0604030504040204" pitchFamily="34" charset="0"/>
                <a:cs typeface="Tahoma" panose="020B0604030504040204" pitchFamily="34" charset="0"/>
              </a:rPr>
              <a:t> </a:t>
            </a:r>
            <a:r>
              <a:rPr lang="tr-TR" sz="2400" dirty="0">
                <a:latin typeface="Tahoma" panose="020B0604030504040204" pitchFamily="34" charset="0"/>
                <a:ea typeface="Tahoma" panose="020B0604030504040204" pitchFamily="34" charset="0"/>
                <a:cs typeface="Tahoma" panose="020B0604030504040204" pitchFamily="34" charset="0"/>
              </a:rPr>
              <a:t>Necati YAVAŞ</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5017" y="3747867"/>
            <a:ext cx="2600883" cy="270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081"/>
            <a:ext cx="9144000" cy="1747787"/>
          </a:xfrm>
          <a:prstGeom prst="rect">
            <a:avLst/>
          </a:prstGeom>
        </p:spPr>
      </p:pic>
    </p:spTree>
    <p:extLst>
      <p:ext uri="{BB962C8B-B14F-4D97-AF65-F5344CB8AC3E}">
        <p14:creationId xmlns:p14="http://schemas.microsoft.com/office/powerpoint/2010/main" val="1304069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2642" y="476672"/>
            <a:ext cx="8730716" cy="990600"/>
          </a:xfrm>
        </p:spPr>
        <p:txBody>
          <a:bodyPr>
            <a:noAutofit/>
          </a:bodyPr>
          <a:lstStyle/>
          <a:p>
            <a:pPr algn="ctr" eaLnBrk="1" hangingPunct="1">
              <a:defRPr/>
            </a:pPr>
            <a:r>
              <a:rPr lang="tr-TR" sz="3600" dirty="0" smtClean="0">
                <a:effectLst/>
              </a:rPr>
              <a:t> </a:t>
            </a:r>
            <a:r>
              <a:rPr lang="tr-TR" sz="3200" dirty="0" smtClean="0">
                <a:effectLst/>
              </a:rPr>
              <a:t>Solunumsal Zehirlenmeyi Etkileyen Faktörler !!</a:t>
            </a:r>
            <a:endParaRPr lang="tr-TR" sz="3600" dirty="0" smtClean="0">
              <a:effectLst/>
            </a:endParaRPr>
          </a:p>
        </p:txBody>
      </p:sp>
      <p:sp>
        <p:nvSpPr>
          <p:cNvPr id="5123" name="Rectangle 3"/>
          <p:cNvSpPr>
            <a:spLocks noGrp="1" noChangeArrowheads="1"/>
          </p:cNvSpPr>
          <p:nvPr>
            <p:ph idx="1"/>
          </p:nvPr>
        </p:nvSpPr>
        <p:spPr>
          <a:xfrm>
            <a:off x="457200" y="1600200"/>
            <a:ext cx="8229600" cy="4852988"/>
          </a:xfrm>
        </p:spPr>
        <p:txBody>
          <a:bodyPr>
            <a:normAutofit/>
          </a:bodyPr>
          <a:lstStyle/>
          <a:p>
            <a:pPr marL="0" indent="0" eaLnBrk="1" hangingPunct="1">
              <a:lnSpc>
                <a:spcPct val="80000"/>
              </a:lnSpc>
              <a:buNone/>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b="1" dirty="0" smtClean="0">
                <a:solidFill>
                  <a:schemeClr val="tx1"/>
                </a:solidFill>
                <a:latin typeface="Tahoma" panose="020B0604030504040204" pitchFamily="34" charset="0"/>
                <a:ea typeface="Tahoma" panose="020B0604030504040204" pitchFamily="34" charset="0"/>
                <a:cs typeface="Tahoma" panose="020B0604030504040204" pitchFamily="34" charset="0"/>
              </a:rPr>
              <a:t>Maruz </a:t>
            </a:r>
            <a:r>
              <a:rPr lang="tr-TR" b="1" dirty="0">
                <a:solidFill>
                  <a:schemeClr val="tx1"/>
                </a:solidFill>
                <a:latin typeface="Tahoma" panose="020B0604030504040204" pitchFamily="34" charset="0"/>
                <a:ea typeface="Tahoma" panose="020B0604030504040204" pitchFamily="34" charset="0"/>
                <a:cs typeface="Tahoma" panose="020B0604030504040204" pitchFamily="34" charset="0"/>
              </a:rPr>
              <a:t>kalınan </a:t>
            </a:r>
            <a:r>
              <a:rPr lang="tr-TR" b="1" dirty="0" smtClean="0">
                <a:solidFill>
                  <a:schemeClr val="tx1"/>
                </a:solidFill>
                <a:latin typeface="Tahoma" panose="020B0604030504040204" pitchFamily="34" charset="0"/>
                <a:ea typeface="Tahoma" panose="020B0604030504040204" pitchFamily="34" charset="0"/>
                <a:cs typeface="Tahoma" panose="020B0604030504040204" pitchFamily="34" charset="0"/>
              </a:rPr>
              <a:t>ortam</a:t>
            </a:r>
            <a:endParaRPr lang="tr-TR"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Alanın kapalı veya açık olması,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koruyucu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malzeme kullanılıp kullanılmadığı,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karşılaşılma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süresi  </a:t>
            </a:r>
          </a:p>
          <a:p>
            <a:pPr eaLnBrk="1" hangingPunct="1">
              <a:lnSpc>
                <a:spcPct val="80000"/>
              </a:lnSpc>
              <a:buFont typeface="Wingdings" pitchFamily="2" charset="2"/>
              <a:buNone/>
              <a:defRPr/>
            </a:pP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lnSpc>
                <a:spcPct val="80000"/>
              </a:lnSpc>
              <a:buNone/>
              <a:defRPr/>
            </a:pPr>
            <a:r>
              <a:rPr lang="tr-TR" b="1" dirty="0" smtClean="0">
                <a:solidFill>
                  <a:schemeClr val="tx1"/>
                </a:solidFill>
                <a:latin typeface="Tahoma" panose="020B0604030504040204" pitchFamily="34" charset="0"/>
                <a:ea typeface="Tahoma" panose="020B0604030504040204" pitchFamily="34" charset="0"/>
                <a:cs typeface="Tahoma" panose="020B0604030504040204" pitchFamily="34" charset="0"/>
              </a:rPr>
              <a:t>    Zehirleyici etken</a:t>
            </a:r>
            <a:endParaRPr lang="tr-TR"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Havadaki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yoğunluğu, partikül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varlığı ve büyüklüğü, sudaki çözünürlüğü </a:t>
            </a:r>
          </a:p>
          <a:p>
            <a:pPr marL="0" indent="0" eaLnBrk="1" hangingPunct="1">
              <a:lnSpc>
                <a:spcPct val="80000"/>
              </a:lnSpc>
              <a:buNone/>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Ör: ( ÜSY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de </a:t>
            </a: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irritan</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etki, amonyak, hidrojen klorür, </a:t>
            </a: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kükürtdioksid</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v.b</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lnSpc>
                <a:spcPct val="80000"/>
              </a:lnSpc>
              <a:buNone/>
              <a:defRPr/>
            </a:pP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lnSpc>
                <a:spcPct val="80000"/>
              </a:lnSpc>
              <a:buNone/>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b="1" dirty="0" smtClean="0">
                <a:solidFill>
                  <a:schemeClr val="tx1"/>
                </a:solidFill>
                <a:latin typeface="Tahoma" panose="020B0604030504040204" pitchFamily="34" charset="0"/>
                <a:ea typeface="Tahoma" panose="020B0604030504040204" pitchFamily="34" charset="0"/>
                <a:cs typeface="Tahoma" panose="020B0604030504040204" pitchFamily="34" charset="0"/>
              </a:rPr>
              <a:t>Kişiye </a:t>
            </a:r>
            <a:r>
              <a:rPr lang="tr-TR" b="1" dirty="0">
                <a:solidFill>
                  <a:schemeClr val="tx1"/>
                </a:solidFill>
                <a:latin typeface="Tahoma" panose="020B0604030504040204" pitchFamily="34" charset="0"/>
                <a:ea typeface="Tahoma" panose="020B0604030504040204" pitchFamily="34" charset="0"/>
                <a:cs typeface="Tahoma" panose="020B0604030504040204" pitchFamily="34" charset="0"/>
              </a:rPr>
              <a:t>ait </a:t>
            </a:r>
          </a:p>
          <a:p>
            <a:pPr eaLnBrk="1" hangingPunct="1">
              <a:lnSpc>
                <a:spcPct val="80000"/>
              </a:lnSpc>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Kronik hastalıklar, şuur durumunu etkileyen ilaç veya  madde alışkanlıkları, eşlik eden diğer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yaralanmalar  </a:t>
            </a: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340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620688"/>
            <a:ext cx="6480720" cy="835496"/>
          </a:xfrm>
        </p:spPr>
        <p:txBody>
          <a:bodyPr>
            <a:normAutofit/>
          </a:bodyPr>
          <a:lstStyle/>
          <a:p>
            <a:pPr eaLnBrk="1" hangingPunct="1">
              <a:defRPr/>
            </a:pPr>
            <a:r>
              <a:rPr lang="tr-TR" sz="3200" dirty="0" err="1" smtClean="0"/>
              <a:t>Karbonmonoksit</a:t>
            </a:r>
            <a:r>
              <a:rPr lang="tr-TR" sz="3200" dirty="0" smtClean="0"/>
              <a:t> Zehirlenmesi (CO)</a:t>
            </a:r>
          </a:p>
        </p:txBody>
      </p:sp>
      <p:sp>
        <p:nvSpPr>
          <p:cNvPr id="11267" name="Rectangle 3"/>
          <p:cNvSpPr>
            <a:spLocks noGrp="1" noChangeArrowheads="1"/>
          </p:cNvSpPr>
          <p:nvPr>
            <p:ph idx="1"/>
          </p:nvPr>
        </p:nvSpPr>
        <p:spPr>
          <a:xfrm>
            <a:off x="611560" y="2016377"/>
            <a:ext cx="7416824" cy="4338798"/>
          </a:xfrm>
        </p:spPr>
        <p:txBody>
          <a:bodyPr>
            <a:normAutofit/>
          </a:bodyPr>
          <a:lstStyle/>
          <a:p>
            <a:pPr>
              <a:lnSpc>
                <a:spcPct val="80000"/>
              </a:lnSpc>
              <a:defRPr/>
            </a:pPr>
            <a:r>
              <a:rPr lang="tr-TR" dirty="0" smtClean="0">
                <a:latin typeface="Tahoma" panose="020B0604030504040204" pitchFamily="34" charset="0"/>
                <a:ea typeface="Tahoma" panose="020B0604030504040204" pitchFamily="34" charset="0"/>
                <a:cs typeface="Tahoma" panose="020B0604030504040204" pitchFamily="34" charset="0"/>
              </a:rPr>
              <a:t>Yanmanın kimyasal reaksiyonu sonrası ortaya çıkan,</a:t>
            </a:r>
            <a:endParaRPr lang="tr-TR"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defRPr/>
            </a:pP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Renksiz, kokusuz ve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irritan</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olmayan,</a:t>
            </a:r>
          </a:p>
          <a:p>
            <a:pPr marL="0" indent="0" eaLnBrk="1" hangingPunct="1">
              <a:lnSpc>
                <a:spcPct val="80000"/>
              </a:lnSpc>
              <a:buNone/>
              <a:defRPr/>
            </a:pP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80000"/>
              </a:lnSpc>
              <a:defRPr/>
            </a:pPr>
            <a:r>
              <a:rPr lang="tr-TR" dirty="0" smtClean="0">
                <a:latin typeface="Tahoma" panose="020B0604030504040204" pitchFamily="34" charset="0"/>
                <a:ea typeface="Tahoma" panose="020B0604030504040204" pitchFamily="34" charset="0"/>
                <a:cs typeface="Tahoma" panose="020B0604030504040204" pitchFamily="34" charset="0"/>
              </a:rPr>
              <a:t>Hemoglobine oksijenden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200 kat daha fazla bağlanan bir gazdır.</a:t>
            </a:r>
          </a:p>
          <a:p>
            <a:pPr>
              <a:lnSpc>
                <a:spcPct val="80000"/>
              </a:lnSpc>
              <a:defRPr/>
            </a:pP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Bu nedenle oksijenin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taşınması ve kullanımını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bozar</a:t>
            </a:r>
            <a:r>
              <a:rPr lang="tr-TR" dirty="0">
                <a:latin typeface="Tahoma" panose="020B0604030504040204" pitchFamily="34" charset="0"/>
                <a:ea typeface="Tahoma" panose="020B0604030504040204" pitchFamily="34" charset="0"/>
                <a:cs typeface="Tahoma" panose="020B0604030504040204" pitchFamily="34" charset="0"/>
              </a:rPr>
              <a:t>,</a:t>
            </a: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defRPr/>
            </a:pP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Süratle doku </a:t>
            </a: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hipoksisine</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ve </a:t>
            </a: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iskemiye</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yol açar.</a:t>
            </a:r>
          </a:p>
          <a:p>
            <a:pPr marL="0" indent="0">
              <a:lnSpc>
                <a:spcPct val="90000"/>
              </a:lnSpc>
              <a:buNone/>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80000"/>
              </a:lnSpc>
              <a:defRPr/>
            </a:pPr>
            <a:endParaRPr lang="tr-TR" sz="2800" dirty="0" smtClean="0">
              <a:solidFill>
                <a:schemeClr val="tx1"/>
              </a:solidFill>
            </a:endParaRPr>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10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27584" y="620688"/>
            <a:ext cx="5169768" cy="630237"/>
          </a:xfrm>
        </p:spPr>
        <p:txBody>
          <a:bodyPr>
            <a:normAutofit fontScale="90000"/>
          </a:bodyPr>
          <a:lstStyle/>
          <a:p>
            <a:pPr>
              <a:defRPr/>
            </a:pPr>
            <a:r>
              <a:rPr lang="tr-TR" sz="3600" dirty="0"/>
              <a:t>CO </a:t>
            </a:r>
            <a:r>
              <a:rPr lang="tr-TR" sz="3600" dirty="0" smtClean="0"/>
              <a:t>Kalp Üzerine Etkileri</a:t>
            </a:r>
          </a:p>
        </p:txBody>
      </p:sp>
      <p:sp>
        <p:nvSpPr>
          <p:cNvPr id="14339" name="Rectangle 3"/>
          <p:cNvSpPr>
            <a:spLocks noGrp="1" noChangeArrowheads="1"/>
          </p:cNvSpPr>
          <p:nvPr>
            <p:ph idx="1"/>
          </p:nvPr>
        </p:nvSpPr>
        <p:spPr>
          <a:xfrm>
            <a:off x="446856" y="1632526"/>
            <a:ext cx="8229600" cy="4968552"/>
          </a:xfrm>
        </p:spPr>
        <p:txBody>
          <a:bodyPr>
            <a:normAutofit/>
          </a:bodyPr>
          <a:lstStyle/>
          <a:p>
            <a:pPr eaLnBrk="1" hangingPunct="1">
              <a:lnSpc>
                <a:spcPct val="110000"/>
              </a:lnSpc>
              <a:defRPr/>
            </a:pP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Myokardial</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iskemi</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ve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infarktı</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nedeniyle göğüs ağrısı,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disritmi</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nedeniyle çarpıntı oluşur.</a:t>
            </a:r>
          </a:p>
          <a:p>
            <a:pPr marL="0" indent="0" eaLnBrk="1" hangingPunct="1">
              <a:lnSpc>
                <a:spcPct val="110000"/>
              </a:lnSpc>
              <a:buNone/>
              <a:defRPr/>
            </a:pP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10000"/>
              </a:lnSpc>
              <a:defRPr/>
            </a:pP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Atrial</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flatter</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atrial</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fibrilasyon</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premature</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ventriküler</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taşikardi ve ileti bozuklukları da görülebilir. </a:t>
            </a:r>
          </a:p>
          <a:p>
            <a:pPr eaLnBrk="1" hangingPunct="1">
              <a:lnSpc>
                <a:spcPct val="110000"/>
              </a:lnSpc>
              <a:defRPr/>
            </a:pP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10000"/>
              </a:lnSpc>
              <a:defRPr/>
            </a:pPr>
            <a:r>
              <a:rPr lang="tr-TR" dirty="0" smtClean="0">
                <a:solidFill>
                  <a:srgbClr val="FF0000"/>
                </a:solidFill>
                <a:latin typeface="Tahoma" panose="020B0604030504040204" pitchFamily="34" charset="0"/>
                <a:ea typeface="Tahoma" panose="020B0604030504040204" pitchFamily="34" charset="0"/>
                <a:cs typeface="Tahoma" panose="020B0604030504040204" pitchFamily="34" charset="0"/>
              </a:rPr>
              <a:t>Ciddi CO zehirlenmesinde </a:t>
            </a:r>
            <a:r>
              <a:rPr lang="tr-TR"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ventriküler</a:t>
            </a:r>
            <a:r>
              <a:rPr lang="tr-TR"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fibrilasyon</a:t>
            </a:r>
            <a:r>
              <a:rPr lang="tr-TR" dirty="0" smtClean="0">
                <a:solidFill>
                  <a:srgbClr val="FF0000"/>
                </a:solidFill>
                <a:latin typeface="Tahoma" panose="020B0604030504040204" pitchFamily="34" charset="0"/>
                <a:ea typeface="Tahoma" panose="020B0604030504040204" pitchFamily="34" charset="0"/>
                <a:cs typeface="Tahoma" panose="020B0604030504040204" pitchFamily="34" charset="0"/>
              </a:rPr>
              <a:t> eşiği düşer.</a:t>
            </a:r>
          </a:p>
          <a:p>
            <a:pPr eaLnBrk="1" hangingPunct="1">
              <a:lnSpc>
                <a:spcPct val="110000"/>
              </a:lnSpc>
              <a:defRPr/>
            </a:pP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110000"/>
              </a:lnSpc>
              <a:defRPr/>
            </a:pP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Kapiller</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geri dolum zayıflar, hipotansiyon ya da kardiyak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arrest</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gelişebilir.</a:t>
            </a:r>
          </a:p>
          <a:p>
            <a:pPr marL="0" indent="0" eaLnBrk="1" hangingPunct="1">
              <a:buNone/>
              <a:defRPr/>
            </a:pPr>
            <a:endParaRPr lang="tr-TR" dirty="0" smtClean="0">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598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0628" y="404664"/>
            <a:ext cx="8229600" cy="1008062"/>
          </a:xfrm>
        </p:spPr>
        <p:txBody>
          <a:bodyPr>
            <a:normAutofit/>
          </a:bodyPr>
          <a:lstStyle/>
          <a:p>
            <a:pPr eaLnBrk="1" hangingPunct="1">
              <a:defRPr/>
            </a:pPr>
            <a:r>
              <a:rPr lang="tr-TR" sz="3200" dirty="0" smtClean="0"/>
              <a:t> Acil Değerlendirme ve Tedavi</a:t>
            </a:r>
          </a:p>
        </p:txBody>
      </p:sp>
      <p:sp>
        <p:nvSpPr>
          <p:cNvPr id="17411" name="Rectangle 3"/>
          <p:cNvSpPr>
            <a:spLocks noGrp="1" noChangeArrowheads="1"/>
          </p:cNvSpPr>
          <p:nvPr>
            <p:ph idx="1"/>
          </p:nvPr>
        </p:nvSpPr>
        <p:spPr>
          <a:xfrm>
            <a:off x="467544" y="1484784"/>
            <a:ext cx="8229600" cy="4607718"/>
          </a:xfrm>
        </p:spPr>
        <p:txBody>
          <a:bodyPr>
            <a:normAutofit lnSpcReduction="10000"/>
          </a:bodyPr>
          <a:lstStyle/>
          <a:p>
            <a:pPr marL="0" indent="0" eaLnBrk="1" hangingPunct="1">
              <a:buNone/>
              <a:defRPr/>
            </a:pPr>
            <a:r>
              <a:rPr lang="tr-TR" dirty="0" smtClean="0">
                <a:solidFill>
                  <a:srgbClr val="FF3300"/>
                </a:solidFill>
                <a:latin typeface="Tahoma" panose="020B0604030504040204" pitchFamily="34" charset="0"/>
                <a:ea typeface="Tahoma" panose="020B0604030504040204" pitchFamily="34" charset="0"/>
                <a:cs typeface="Tahoma" panose="020B0604030504040204" pitchFamily="34" charset="0"/>
              </a:rPr>
              <a:t>     </a:t>
            </a:r>
            <a:r>
              <a:rPr lang="tr-TR" dirty="0" smtClean="0">
                <a:solidFill>
                  <a:srgbClr val="FF0000"/>
                </a:solidFill>
                <a:latin typeface="Tahoma" panose="020B0604030504040204" pitchFamily="34" charset="0"/>
                <a:ea typeface="Tahoma" panose="020B0604030504040204" pitchFamily="34" charset="0"/>
                <a:cs typeface="Tahoma" panose="020B0604030504040204" pitchFamily="34" charset="0"/>
              </a:rPr>
              <a:t>Alanda:</a:t>
            </a:r>
            <a:r>
              <a:rPr lang="tr-TR" dirty="0" smtClean="0">
                <a:latin typeface="Tahoma" panose="020B0604030504040204" pitchFamily="34" charset="0"/>
                <a:ea typeface="Tahoma" panose="020B0604030504040204" pitchFamily="34" charset="0"/>
                <a:cs typeface="Tahoma" panose="020B0604030504040204" pitchFamily="34" charset="0"/>
              </a:rPr>
              <a:t> </a:t>
            </a:r>
          </a:p>
          <a:p>
            <a:pPr>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Çevre güvenliği, </a:t>
            </a:r>
          </a:p>
          <a:p>
            <a:pPr eaLnBrk="1" hangingPunct="1">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Z</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ehirli etkenden ve ortamdan uzaklaşma, </a:t>
            </a:r>
          </a:p>
          <a:p>
            <a:pPr>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Hızlı </a:t>
            </a:r>
            <a:r>
              <a:rPr lang="tr-TR" dirty="0">
                <a:latin typeface="Tahoma" panose="020B0604030504040204" pitchFamily="34" charset="0"/>
                <a:ea typeface="Tahoma" panose="020B0604030504040204" pitchFamily="34" charset="0"/>
                <a:cs typeface="Tahoma" panose="020B0604030504040204" pitchFamily="34" charset="0"/>
              </a:rPr>
              <a:t>(</a:t>
            </a:r>
            <a:r>
              <a:rPr lang="tr-TR" dirty="0" smtClean="0">
                <a:latin typeface="Tahoma" panose="020B0604030504040204" pitchFamily="34" charset="0"/>
                <a:ea typeface="Tahoma" panose="020B0604030504040204" pitchFamily="34" charset="0"/>
                <a:cs typeface="Tahoma" panose="020B0604030504040204" pitchFamily="34" charset="0"/>
              </a:rPr>
              <a:t>A,B,C)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değerlendirme</a:t>
            </a:r>
          </a:p>
          <a:p>
            <a:pPr marL="0" indent="0">
              <a:buNone/>
              <a:defRPr/>
            </a:pPr>
            <a:endParaRPr lang="tr-TR" dirty="0">
              <a:latin typeface="Tahoma" panose="020B0604030504040204" pitchFamily="34" charset="0"/>
              <a:ea typeface="Tahoma" panose="020B0604030504040204" pitchFamily="34" charset="0"/>
              <a:cs typeface="Tahoma" panose="020B0604030504040204" pitchFamily="34" charset="0"/>
            </a:endParaRPr>
          </a:p>
          <a:p>
            <a:pPr marL="400050" lvl="1" indent="0">
              <a:buNone/>
              <a:defRPr/>
            </a:pPr>
            <a:r>
              <a:rPr lang="tr-TR" sz="2400" dirty="0" smtClean="0">
                <a:solidFill>
                  <a:srgbClr val="FF3300"/>
                </a:solidFill>
                <a:latin typeface="Tahoma" panose="020B0604030504040204" pitchFamily="34" charset="0"/>
                <a:ea typeface="Tahoma" panose="020B0604030504040204" pitchFamily="34" charset="0"/>
                <a:cs typeface="Tahoma" panose="020B0604030504040204" pitchFamily="34" charset="0"/>
              </a:rPr>
              <a:t>Temel Amaç</a:t>
            </a:r>
            <a:endParaRPr lang="tr-TR" sz="2400" dirty="0">
              <a:solidFill>
                <a:srgbClr val="FF3300"/>
              </a:solidFill>
              <a:latin typeface="Tahoma" panose="020B0604030504040204" pitchFamily="34" charset="0"/>
              <a:ea typeface="Tahoma" panose="020B0604030504040204" pitchFamily="34" charset="0"/>
              <a:cs typeface="Tahoma" panose="020B0604030504040204" pitchFamily="34" charset="0"/>
            </a:endParaRPr>
          </a:p>
          <a:p>
            <a:pPr>
              <a:defRPr/>
            </a:pP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H</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emodinamik</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stabilizasyon ve </a:t>
            </a: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CO’in</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vücuttan atılması</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eaLnBrk="1" hangingPunct="1">
              <a:defRPr/>
            </a:pP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R</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ezervuarlı</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maske ile %100 oksijen başlanmalıdır.</a:t>
            </a:r>
          </a:p>
          <a:p>
            <a:pPr marL="0" indent="0" eaLnBrk="1" hangingPunct="1">
              <a:buNone/>
              <a:defRPr/>
            </a:pP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defRPr/>
            </a:pP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CO’in</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acilen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vücuttan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atılması için </a:t>
            </a: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h</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iperbarik</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oksijen tedavisi verebilen kurumlar transport için planlanmalı</a:t>
            </a:r>
            <a:r>
              <a:rPr lang="tr-TR" dirty="0" smtClean="0">
                <a:latin typeface="Tahoma" panose="020B0604030504040204" pitchFamily="34" charset="0"/>
                <a:ea typeface="Tahoma" panose="020B0604030504040204" pitchFamily="34" charset="0"/>
                <a:cs typeface="Tahoma" panose="020B0604030504040204" pitchFamily="34" charset="0"/>
              </a:rPr>
              <a:t>.  </a:t>
            </a:r>
          </a:p>
          <a:p>
            <a:pPr eaLnBrk="1" hangingPunct="1">
              <a:defRPr/>
            </a:pPr>
            <a:endParaRPr lang="tr-TR" dirty="0" smtClean="0"/>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Program Files (x86)\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3615" y="5432267"/>
            <a:ext cx="852841" cy="906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307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7544" y="620688"/>
            <a:ext cx="6264696" cy="763488"/>
          </a:xfrm>
        </p:spPr>
        <p:txBody>
          <a:bodyPr>
            <a:normAutofit fontScale="90000"/>
          </a:bodyPr>
          <a:lstStyle/>
          <a:p>
            <a:pPr eaLnBrk="1" hangingPunct="1">
              <a:defRPr/>
            </a:pPr>
            <a:r>
              <a:rPr lang="tr-TR" sz="3200" dirty="0" smtClean="0"/>
              <a:t>Ne Zaman </a:t>
            </a:r>
            <a:r>
              <a:rPr lang="tr-TR" sz="3200" dirty="0" err="1" smtClean="0"/>
              <a:t>Hiberbarik</a:t>
            </a:r>
            <a:r>
              <a:rPr lang="tr-TR" sz="3200" dirty="0" smtClean="0"/>
              <a:t> Oksijen Tedavisi ?</a:t>
            </a:r>
          </a:p>
        </p:txBody>
      </p:sp>
      <p:sp>
        <p:nvSpPr>
          <p:cNvPr id="19459" name="Rectangle 3"/>
          <p:cNvSpPr>
            <a:spLocks noGrp="1" noChangeArrowheads="1"/>
          </p:cNvSpPr>
          <p:nvPr>
            <p:ph idx="1"/>
          </p:nvPr>
        </p:nvSpPr>
        <p:spPr>
          <a:xfrm>
            <a:off x="385192" y="1370599"/>
            <a:ext cx="8291264" cy="4968552"/>
          </a:xfrm>
        </p:spPr>
        <p:txBody>
          <a:bodyPr>
            <a:normAutofit/>
          </a:bodyPr>
          <a:lstStyle/>
          <a:p>
            <a:pPr marL="400050" lvl="2" indent="0">
              <a:lnSpc>
                <a:spcPct val="90000"/>
              </a:lnSpc>
              <a:buNone/>
              <a:defRPr/>
            </a:pPr>
            <a:endParaRPr lang="tr-TR" sz="2800" dirty="0">
              <a:solidFill>
                <a:schemeClr val="tx1"/>
              </a:solidFill>
              <a:latin typeface="Arial" panose="020B0604020202020204" pitchFamily="34" charset="0"/>
              <a:cs typeface="Arial" panose="020B0604020202020204" pitchFamily="34" charset="0"/>
            </a:endParaRPr>
          </a:p>
          <a:p>
            <a:pPr eaLnBrk="1" hangingPunct="1">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Geçici bilinç kaybı, </a:t>
            </a:r>
          </a:p>
          <a:p>
            <a:pPr eaLnBrk="1" hangingPunct="1">
              <a:defRPr/>
            </a:pP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İskemik</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EKG değişiklikleri, </a:t>
            </a:r>
          </a:p>
          <a:p>
            <a:pPr eaLnBrk="1" hangingPunct="1">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Koma, </a:t>
            </a:r>
          </a:p>
          <a:p>
            <a:pPr eaLnBrk="1" hangingPunct="1">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Nöbet  veya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senkop</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atağı olan,</a:t>
            </a:r>
          </a:p>
          <a:p>
            <a:pPr eaLnBrk="1" hangingPunct="1">
              <a:defRPr/>
            </a:pPr>
            <a:r>
              <a:rPr lang="tr-TR"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COHb</a:t>
            </a: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seviyesine </a:t>
            </a: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bakılmaksızın başlanmalı,</a:t>
            </a:r>
            <a:endParaRPr lang="tr-T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defRPr/>
            </a:pPr>
            <a:endParaRPr lang="tr-TR" dirty="0" smtClean="0">
              <a:solidFill>
                <a:schemeClr val="tx1"/>
              </a:solidFill>
              <a:latin typeface="Arial" panose="020B0604020202020204" pitchFamily="34" charset="0"/>
              <a:cs typeface="Arial" panose="020B0604020202020204" pitchFamily="34" charset="0"/>
            </a:endParaRPr>
          </a:p>
          <a:p>
            <a:pPr marL="342900" lvl="1" indent="-342900">
              <a:buFont typeface="Arial" pitchFamily="34" charset="0"/>
              <a:buChar char="•"/>
              <a:defRPr/>
            </a:pPr>
            <a:r>
              <a:rPr lang="tr-TR"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COHb</a:t>
            </a: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seviyesi %25 ’</a:t>
            </a:r>
            <a:r>
              <a:rPr lang="tr-TR"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ın</a:t>
            </a: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üzerinde </a:t>
            </a:r>
            <a:r>
              <a:rPr lang="tr-TR" sz="2400" dirty="0" smtClean="0">
                <a:latin typeface="Tahoma" panose="020B0604030504040204" pitchFamily="34" charset="0"/>
                <a:ea typeface="Tahoma" panose="020B0604030504040204" pitchFamily="34" charset="0"/>
                <a:cs typeface="Tahoma" panose="020B0604030504040204" pitchFamily="34" charset="0"/>
              </a:rPr>
              <a:t>ise</a:t>
            </a: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342900" lvl="1" indent="-342900">
              <a:buFont typeface="Arial" pitchFamily="34" charset="0"/>
              <a:buChar char="•"/>
              <a:defRPr/>
            </a:pP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Gebeler için %15 ve üzerinde ise</a:t>
            </a:r>
          </a:p>
          <a:p>
            <a:pPr marL="342900" lvl="1" indent="-342900">
              <a:buFont typeface="Arial" pitchFamily="34" charset="0"/>
              <a:buChar char="•"/>
              <a:defRPr/>
            </a:pPr>
            <a:r>
              <a:rPr lang="tr-TR" sz="24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Hiperbarik</a:t>
            </a:r>
            <a:r>
              <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400" dirty="0">
                <a:solidFill>
                  <a:schemeClr val="tx1"/>
                </a:solidFill>
                <a:latin typeface="Tahoma" panose="020B0604030504040204" pitchFamily="34" charset="0"/>
                <a:ea typeface="Tahoma" panose="020B0604030504040204" pitchFamily="34" charset="0"/>
                <a:cs typeface="Tahoma" panose="020B0604030504040204" pitchFamily="34" charset="0"/>
              </a:rPr>
              <a:t>oksijen tedavisi başlanmalıdır</a:t>
            </a:r>
            <a:r>
              <a:rPr lang="tr-TR" sz="2400" dirty="0">
                <a:solidFill>
                  <a:schemeClr val="tx1"/>
                </a:solidFill>
                <a:latin typeface="Arial" panose="020B0604020202020204" pitchFamily="34" charset="0"/>
                <a:cs typeface="Arial" panose="020B0604020202020204" pitchFamily="34" charset="0"/>
              </a:rPr>
              <a:t>. </a:t>
            </a:r>
          </a:p>
          <a:p>
            <a:pPr marL="342900" lvl="1" indent="-342900">
              <a:buFont typeface="Arial" pitchFamily="34" charset="0"/>
              <a:buChar char="•"/>
              <a:defRPr/>
            </a:pPr>
            <a:endParaRPr lang="tr-TR" sz="2800" dirty="0" smtClean="0"/>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428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78160"/>
            <a:ext cx="4896544" cy="990600"/>
          </a:xfrm>
        </p:spPr>
        <p:txBody>
          <a:bodyPr>
            <a:normAutofit fontScale="90000"/>
          </a:bodyPr>
          <a:lstStyle/>
          <a:p>
            <a:r>
              <a:rPr lang="tr-TR" sz="3200" dirty="0" smtClean="0">
                <a:latin typeface="Tahoma" panose="020B0604030504040204" pitchFamily="34" charset="0"/>
                <a:ea typeface="Tahoma" panose="020B0604030504040204" pitchFamily="34" charset="0"/>
                <a:cs typeface="Tahoma" panose="020B0604030504040204" pitchFamily="34" charset="0"/>
              </a:rPr>
              <a:t>Kanda </a:t>
            </a:r>
            <a:r>
              <a:rPr lang="tr-TR" sz="3200" dirty="0" err="1" smtClean="0">
                <a:latin typeface="Tahoma" panose="020B0604030504040204" pitchFamily="34" charset="0"/>
                <a:ea typeface="Tahoma" panose="020B0604030504040204" pitchFamily="34" charset="0"/>
                <a:cs typeface="Tahoma" panose="020B0604030504040204" pitchFamily="34" charset="0"/>
              </a:rPr>
              <a:t>COhb</a:t>
            </a:r>
            <a:r>
              <a:rPr lang="tr-TR" sz="3200" dirty="0" smtClean="0">
                <a:latin typeface="Tahoma" panose="020B0604030504040204" pitchFamily="34" charset="0"/>
                <a:ea typeface="Tahoma" panose="020B0604030504040204" pitchFamily="34" charset="0"/>
                <a:cs typeface="Tahoma" panose="020B0604030504040204" pitchFamily="34" charset="0"/>
              </a:rPr>
              <a:t> Yarılanma Ömrü</a:t>
            </a:r>
            <a:endParaRPr lang="tr-TR" sz="2900" dirty="0"/>
          </a:p>
        </p:txBody>
      </p:sp>
      <p:pic>
        <p:nvPicPr>
          <p:cNvPr id="6" name="Picture 2" descr="C:\Users\CASPER\Desktop\DSCN038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617641"/>
            <a:ext cx="4730172" cy="3240359"/>
          </a:xfrm>
          <a:prstGeom prst="rect">
            <a:avLst/>
          </a:prstGeom>
          <a:noFill/>
        </p:spPr>
      </p:pic>
      <p:pic>
        <p:nvPicPr>
          <p:cNvPr id="7" name="Picture 2" descr="C:\Users\CASPER\Desktop\DSCN038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0172" y="3617641"/>
            <a:ext cx="4413828" cy="3240359"/>
          </a:xfrm>
          <a:prstGeom prst="rect">
            <a:avLst/>
          </a:prstGeom>
          <a:noFill/>
        </p:spPr>
      </p:pic>
      <p:sp>
        <p:nvSpPr>
          <p:cNvPr id="8" name="Metin kutusu 7"/>
          <p:cNvSpPr txBox="1"/>
          <p:nvPr/>
        </p:nvSpPr>
        <p:spPr>
          <a:xfrm>
            <a:off x="323528" y="1162283"/>
            <a:ext cx="8208912" cy="2456057"/>
          </a:xfrm>
          <a:prstGeom prst="rect">
            <a:avLst/>
          </a:prstGeom>
          <a:noFill/>
        </p:spPr>
        <p:txBody>
          <a:bodyPr wrap="square" rtlCol="0">
            <a:spAutoFit/>
          </a:bodyPr>
          <a:lstStyle/>
          <a:p>
            <a:pPr marL="182880" lvl="0" indent="-182880" fontAlgn="base">
              <a:lnSpc>
                <a:spcPct val="90000"/>
              </a:lnSpc>
              <a:spcBef>
                <a:spcPct val="20000"/>
              </a:spcBef>
              <a:spcAft>
                <a:spcPct val="0"/>
              </a:spcAft>
              <a:buClr>
                <a:schemeClr val="accent1"/>
              </a:buClr>
              <a:buSzPct val="85000"/>
              <a:buFont typeface="Arial" pitchFamily="34" charset="0"/>
              <a:buChar char="•"/>
              <a:defRPr/>
            </a:pPr>
            <a:r>
              <a:rPr lang="tr-TR" sz="2400" dirty="0" smtClean="0">
                <a:latin typeface="Tahoma" panose="020B0604030504040204" pitchFamily="34" charset="0"/>
                <a:ea typeface="Tahoma" panose="020B0604030504040204" pitchFamily="34" charset="0"/>
                <a:cs typeface="Tahoma" panose="020B0604030504040204" pitchFamily="34" charset="0"/>
              </a:rPr>
              <a:t>Oda </a:t>
            </a:r>
            <a:r>
              <a:rPr lang="tr-TR" sz="2400" dirty="0">
                <a:latin typeface="Tahoma" panose="020B0604030504040204" pitchFamily="34" charset="0"/>
                <a:ea typeface="Tahoma" panose="020B0604030504040204" pitchFamily="34" charset="0"/>
                <a:cs typeface="Tahoma" panose="020B0604030504040204" pitchFamily="34" charset="0"/>
              </a:rPr>
              <a:t>havasında 5 saat</a:t>
            </a:r>
            <a:r>
              <a:rPr lang="tr-TR" sz="2400" dirty="0" smtClean="0">
                <a:latin typeface="Tahoma" panose="020B0604030504040204" pitchFamily="34" charset="0"/>
                <a:ea typeface="Tahoma" panose="020B0604030504040204" pitchFamily="34" charset="0"/>
                <a:cs typeface="Tahoma" panose="020B0604030504040204" pitchFamily="34" charset="0"/>
              </a:rPr>
              <a:t>,</a:t>
            </a:r>
          </a:p>
          <a:p>
            <a:pPr marL="182880" lvl="0" indent="-182880" fontAlgn="base">
              <a:lnSpc>
                <a:spcPct val="90000"/>
              </a:lnSpc>
              <a:spcBef>
                <a:spcPct val="20000"/>
              </a:spcBef>
              <a:spcAft>
                <a:spcPct val="0"/>
              </a:spcAft>
              <a:buClr>
                <a:schemeClr val="accent1"/>
              </a:buClr>
              <a:buSzPct val="85000"/>
              <a:buFont typeface="Arial" pitchFamily="34" charset="0"/>
              <a:buChar char="•"/>
              <a:defRPr/>
            </a:pPr>
            <a:r>
              <a:rPr lang="tr-TR" sz="2400" dirty="0" smtClean="0">
                <a:latin typeface="Tahoma" panose="020B0604030504040204" pitchFamily="34" charset="0"/>
                <a:ea typeface="Tahoma" panose="020B0604030504040204" pitchFamily="34" charset="0"/>
                <a:cs typeface="Tahoma" panose="020B0604030504040204" pitchFamily="34" charset="0"/>
              </a:rPr>
              <a:t>% </a:t>
            </a:r>
            <a:r>
              <a:rPr lang="tr-TR" sz="2400" dirty="0">
                <a:latin typeface="Tahoma" panose="020B0604030504040204" pitchFamily="34" charset="0"/>
                <a:ea typeface="Tahoma" panose="020B0604030504040204" pitchFamily="34" charset="0"/>
                <a:cs typeface="Tahoma" panose="020B0604030504040204" pitchFamily="34" charset="0"/>
              </a:rPr>
              <a:t>100 O2 ile 1.5 saat</a:t>
            </a:r>
            <a:r>
              <a:rPr lang="tr-TR" sz="2400" dirty="0" smtClean="0">
                <a:latin typeface="Tahoma" panose="020B0604030504040204" pitchFamily="34" charset="0"/>
                <a:ea typeface="Tahoma" panose="020B0604030504040204" pitchFamily="34" charset="0"/>
                <a:cs typeface="Tahoma" panose="020B0604030504040204" pitchFamily="34" charset="0"/>
              </a:rPr>
              <a:t>,</a:t>
            </a:r>
          </a:p>
          <a:p>
            <a:pPr marL="182880" lvl="0" indent="-182880" fontAlgn="base">
              <a:lnSpc>
                <a:spcPct val="90000"/>
              </a:lnSpc>
              <a:spcBef>
                <a:spcPct val="20000"/>
              </a:spcBef>
              <a:spcAft>
                <a:spcPct val="0"/>
              </a:spcAft>
              <a:buClr>
                <a:schemeClr val="accent1"/>
              </a:buClr>
              <a:buSzPct val="85000"/>
              <a:buFont typeface="Arial" pitchFamily="34" charset="0"/>
              <a:buChar char="•"/>
              <a:defRPr/>
            </a:pPr>
            <a:r>
              <a:rPr lang="tr-TR" sz="2400" dirty="0" smtClean="0">
                <a:latin typeface="Tahoma" panose="020B0604030504040204" pitchFamily="34" charset="0"/>
                <a:ea typeface="Tahoma" panose="020B0604030504040204" pitchFamily="34" charset="0"/>
                <a:cs typeface="Tahoma" panose="020B0604030504040204" pitchFamily="34" charset="0"/>
              </a:rPr>
              <a:t>HBO </a:t>
            </a:r>
            <a:r>
              <a:rPr lang="tr-TR" sz="2400" dirty="0">
                <a:latin typeface="Tahoma" panose="020B0604030504040204" pitchFamily="34" charset="0"/>
                <a:ea typeface="Tahoma" panose="020B0604030504040204" pitchFamily="34" charset="0"/>
                <a:cs typeface="Tahoma" panose="020B0604030504040204" pitchFamily="34" charset="0"/>
              </a:rPr>
              <a:t>tedavisi ile </a:t>
            </a:r>
            <a:r>
              <a:rPr lang="tr-TR" sz="2400" dirty="0">
                <a:solidFill>
                  <a:srgbClr val="FF0000"/>
                </a:solidFill>
                <a:latin typeface="Tahoma" panose="020B0604030504040204" pitchFamily="34" charset="0"/>
                <a:ea typeface="Tahoma" panose="020B0604030504040204" pitchFamily="34" charset="0"/>
                <a:cs typeface="Tahoma" panose="020B0604030504040204" pitchFamily="34" charset="0"/>
              </a:rPr>
              <a:t>20 </a:t>
            </a:r>
            <a:r>
              <a:rPr lang="tr-TR" sz="2400" dirty="0" smtClean="0">
                <a:solidFill>
                  <a:srgbClr val="FF0000"/>
                </a:solidFill>
                <a:latin typeface="Tahoma" panose="020B0604030504040204" pitchFamily="34" charset="0"/>
                <a:ea typeface="Tahoma" panose="020B0604030504040204" pitchFamily="34" charset="0"/>
                <a:cs typeface="Tahoma" panose="020B0604030504040204" pitchFamily="34" charset="0"/>
              </a:rPr>
              <a:t>dakika</a:t>
            </a:r>
            <a:r>
              <a:rPr lang="tr-TR" sz="2400" dirty="0" smtClean="0">
                <a:latin typeface="Tahoma" panose="020B0604030504040204" pitchFamily="34" charset="0"/>
                <a:ea typeface="Tahoma" panose="020B0604030504040204" pitchFamily="34" charset="0"/>
                <a:cs typeface="Tahoma" panose="020B0604030504040204" pitchFamily="34" charset="0"/>
              </a:rPr>
              <a:t>dır.</a:t>
            </a:r>
          </a:p>
          <a:p>
            <a:pPr marL="182880" indent="-182880" fontAlgn="base">
              <a:lnSpc>
                <a:spcPct val="90000"/>
              </a:lnSpc>
              <a:spcBef>
                <a:spcPct val="20000"/>
              </a:spcBef>
              <a:spcAft>
                <a:spcPct val="0"/>
              </a:spcAft>
              <a:buClr>
                <a:schemeClr val="accent1"/>
              </a:buClr>
              <a:buSzPct val="85000"/>
              <a:buFont typeface="Arial" pitchFamily="34" charset="0"/>
              <a:buChar char="•"/>
              <a:defRPr/>
            </a:pPr>
            <a:r>
              <a:rPr lang="tr-TR" sz="2400" dirty="0" smtClean="0">
                <a:latin typeface="Tahoma" panose="020B0604030504040204" pitchFamily="34" charset="0"/>
                <a:ea typeface="Tahoma" panose="020B0604030504040204" pitchFamily="34" charset="0"/>
                <a:cs typeface="Tahoma" panose="020B0604030504040204" pitchFamily="34" charset="0"/>
              </a:rPr>
              <a:t>İlk </a:t>
            </a:r>
            <a:r>
              <a:rPr lang="tr-TR" sz="2400" dirty="0">
                <a:latin typeface="Tahoma" panose="020B0604030504040204" pitchFamily="34" charset="0"/>
                <a:ea typeface="Tahoma" panose="020B0604030504040204" pitchFamily="34" charset="0"/>
                <a:cs typeface="Tahoma" panose="020B0604030504040204" pitchFamily="34" charset="0"/>
              </a:rPr>
              <a:t>6 saat </a:t>
            </a:r>
            <a:r>
              <a:rPr lang="tr-TR" sz="2400" dirty="0" smtClean="0">
                <a:latin typeface="Tahoma" panose="020B0604030504040204" pitchFamily="34" charset="0"/>
                <a:ea typeface="Tahoma" panose="020B0604030504040204" pitchFamily="34" charset="0"/>
                <a:cs typeface="Tahoma" panose="020B0604030504040204" pitchFamily="34" charset="0"/>
              </a:rPr>
              <a:t>içinde tedaviye başlanması başarıyı arttırıp,</a:t>
            </a:r>
            <a:endParaRPr lang="tr-TR" sz="2400" b="1" kern="0" dirty="0">
              <a:solidFill>
                <a:srgbClr val="DDDDDD"/>
              </a:solidFill>
              <a:latin typeface="Times New Roman"/>
            </a:endParaRPr>
          </a:p>
          <a:p>
            <a:pPr marL="182880" indent="-182880" fontAlgn="base">
              <a:lnSpc>
                <a:spcPct val="90000"/>
              </a:lnSpc>
              <a:spcBef>
                <a:spcPct val="20000"/>
              </a:spcBef>
              <a:spcAft>
                <a:spcPct val="0"/>
              </a:spcAft>
              <a:buClr>
                <a:schemeClr val="accent1"/>
              </a:buClr>
              <a:buSzPct val="85000"/>
              <a:buFont typeface="Arial" pitchFamily="34" charset="0"/>
              <a:buChar char="•"/>
              <a:defRPr/>
            </a:pPr>
            <a:r>
              <a:rPr lang="tr-TR" sz="2400" dirty="0">
                <a:latin typeface="Tahoma" panose="020B0604030504040204" pitchFamily="34" charset="0"/>
                <a:ea typeface="Tahoma" panose="020B0604030504040204" pitchFamily="34" charset="0"/>
                <a:cs typeface="Tahoma" panose="020B0604030504040204" pitchFamily="34" charset="0"/>
              </a:rPr>
              <a:t>ilk 24 </a:t>
            </a:r>
            <a:r>
              <a:rPr lang="tr-TR" sz="2400" dirty="0" smtClean="0">
                <a:latin typeface="Tahoma" panose="020B0604030504040204" pitchFamily="34" charset="0"/>
                <a:ea typeface="Tahoma" panose="020B0604030504040204" pitchFamily="34" charset="0"/>
                <a:cs typeface="Tahoma" panose="020B0604030504040204" pitchFamily="34" charset="0"/>
              </a:rPr>
              <a:t>saatte 2.5-3 </a:t>
            </a:r>
            <a:r>
              <a:rPr lang="tr-TR" sz="2400" dirty="0" err="1">
                <a:latin typeface="Tahoma" panose="020B0604030504040204" pitchFamily="34" charset="0"/>
                <a:ea typeface="Tahoma" panose="020B0604030504040204" pitchFamily="34" charset="0"/>
                <a:cs typeface="Tahoma" panose="020B0604030504040204" pitchFamily="34" charset="0"/>
              </a:rPr>
              <a:t>ATA’da</a:t>
            </a: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dirty="0" smtClean="0">
                <a:latin typeface="Tahoma" panose="020B0604030504040204" pitchFamily="34" charset="0"/>
                <a:ea typeface="Tahoma" panose="020B0604030504040204" pitchFamily="34" charset="0"/>
                <a:cs typeface="Tahoma" panose="020B0604030504040204" pitchFamily="34" charset="0"/>
              </a:rPr>
              <a:t>2 tedavi planlanır</a:t>
            </a:r>
            <a:endParaRPr lang="tr-TR" sz="2400" dirty="0">
              <a:latin typeface="Tahoma" panose="020B0604030504040204" pitchFamily="34" charset="0"/>
              <a:ea typeface="Tahoma" panose="020B0604030504040204" pitchFamily="34" charset="0"/>
              <a:cs typeface="Tahoma" panose="020B0604030504040204" pitchFamily="34" charset="0"/>
            </a:endParaRPr>
          </a:p>
          <a:p>
            <a:pPr marL="182880" lvl="0" indent="-182880" fontAlgn="base">
              <a:lnSpc>
                <a:spcPct val="90000"/>
              </a:lnSpc>
              <a:spcBef>
                <a:spcPct val="20000"/>
              </a:spcBef>
              <a:spcAft>
                <a:spcPct val="0"/>
              </a:spcAft>
              <a:buClr>
                <a:schemeClr val="accent1"/>
              </a:buClr>
              <a:buSzPct val="85000"/>
              <a:buFont typeface="Arial" pitchFamily="34" charset="0"/>
              <a:buChar char="•"/>
              <a:defRPr/>
            </a:pPr>
            <a:endParaRPr lang="tr-T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7829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1560" y="836712"/>
            <a:ext cx="5256584" cy="691480"/>
          </a:xfrm>
        </p:spPr>
        <p:txBody>
          <a:bodyPr>
            <a:normAutofit/>
          </a:bodyPr>
          <a:lstStyle/>
          <a:p>
            <a:pPr eaLnBrk="1" hangingPunct="1">
              <a:defRPr/>
            </a:pPr>
            <a:r>
              <a:rPr lang="tr-TR" sz="3200" dirty="0" smtClean="0"/>
              <a:t>HBO </a:t>
            </a:r>
            <a:r>
              <a:rPr lang="tr-TR" sz="3200" dirty="0"/>
              <a:t> </a:t>
            </a:r>
            <a:r>
              <a:rPr lang="tr-TR" sz="3200" dirty="0" smtClean="0"/>
              <a:t>Ne Zaman Yapılamaz ? </a:t>
            </a:r>
          </a:p>
        </p:txBody>
      </p:sp>
      <p:sp>
        <p:nvSpPr>
          <p:cNvPr id="21507" name="Rectangle 3"/>
          <p:cNvSpPr>
            <a:spLocks noGrp="1" noChangeArrowheads="1"/>
          </p:cNvSpPr>
          <p:nvPr>
            <p:ph idx="1"/>
          </p:nvPr>
        </p:nvSpPr>
        <p:spPr/>
        <p:txBody>
          <a:bodyPr>
            <a:normAutofit/>
          </a:bodyPr>
          <a:lstStyle/>
          <a:p>
            <a:pPr eaLnBrk="1" hangingPunct="1">
              <a:lnSpc>
                <a:spcPct val="90000"/>
              </a:lnSpc>
              <a:defRPr/>
            </a:pPr>
            <a:endParaRPr lang="tr-TR" sz="2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defRPr/>
            </a:pP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Kontrendike</a:t>
            </a:r>
            <a:r>
              <a:rPr lang="tr-TR" dirty="0">
                <a:latin typeface="Tahoma" panose="020B0604030504040204" pitchFamily="34" charset="0"/>
                <a:ea typeface="Tahoma" panose="020B0604030504040204" pitchFamily="34" charset="0"/>
                <a:cs typeface="Tahoma" panose="020B0604030504040204" pitchFamily="34" charset="0"/>
              </a:rPr>
              <a:t> </a:t>
            </a:r>
            <a:r>
              <a:rPr lang="tr-TR" dirty="0" smtClean="0">
                <a:latin typeface="Tahoma" panose="020B0604030504040204" pitchFamily="34" charset="0"/>
                <a:ea typeface="Tahoma" panose="020B0604030504040204" pitchFamily="34" charset="0"/>
                <a:cs typeface="Tahoma" panose="020B0604030504040204" pitchFamily="34" charset="0"/>
              </a:rPr>
              <a:t>olduğu durum</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tedavi edilmemiş </a:t>
            </a:r>
            <a:r>
              <a:rPr lang="tr-TR"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pnömotoraks</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tır</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eaLnBrk="1" hangingPunct="1">
              <a:lnSpc>
                <a:spcPct val="90000"/>
              </a:lnSpc>
              <a:buNone/>
              <a:defRPr/>
            </a:pP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eaLnBrk="1" hangingPunct="1">
              <a:lnSpc>
                <a:spcPct val="90000"/>
              </a:lnSpc>
              <a:buNone/>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Ayrıca;</a:t>
            </a:r>
          </a:p>
          <a:p>
            <a:pPr eaLnBrk="1" hangingPunct="1">
              <a:lnSpc>
                <a:spcPct val="90000"/>
              </a:lnSpc>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Oksijene bağlı nöbet, </a:t>
            </a:r>
          </a:p>
          <a:p>
            <a:pPr eaLnBrk="1" hangingPunct="1">
              <a:lnSpc>
                <a:spcPct val="90000"/>
              </a:lnSpc>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K</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ulak ve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sinus</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barotravması</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eaLnBrk="1" hangingPunct="1">
              <a:lnSpc>
                <a:spcPct val="90000"/>
              </a:lnSpc>
              <a:defRPr/>
            </a:pP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Pulmoner</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barotravma</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eaLnBrk="1" hangingPunct="1">
              <a:lnSpc>
                <a:spcPct val="90000"/>
              </a:lnSpc>
              <a:defRPr/>
            </a:pP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Vasküler</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gaz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embolisinde</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HBO tedavisi sakıncalıdır.</a:t>
            </a:r>
          </a:p>
          <a:p>
            <a:pPr eaLnBrk="1" hangingPunct="1">
              <a:lnSpc>
                <a:spcPct val="90000"/>
              </a:lnSpc>
              <a:defRPr/>
            </a:pP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defRPr/>
            </a:pPr>
            <a:r>
              <a:rPr lang="tr-TR" dirty="0" smtClean="0">
                <a:solidFill>
                  <a:srgbClr val="FF0000"/>
                </a:solidFill>
                <a:latin typeface="Tahoma" panose="020B0604030504040204" pitchFamily="34" charset="0"/>
                <a:ea typeface="Tahoma" panose="020B0604030504040204" pitchFamily="34" charset="0"/>
                <a:cs typeface="Tahoma" panose="020B0604030504040204" pitchFamily="34" charset="0"/>
              </a:rPr>
              <a:t> Hamilelik</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HBO tedavisi için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kontrendike</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değildir.</a:t>
            </a:r>
          </a:p>
          <a:p>
            <a:pPr marL="0" indent="0" eaLnBrk="1" hangingPunct="1">
              <a:lnSpc>
                <a:spcPct val="90000"/>
              </a:lnSpc>
              <a:buNone/>
              <a:defRPr/>
            </a:pPr>
            <a:endParaRPr lang="tr-TR" sz="1800" dirty="0" smtClean="0"/>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36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204810" y="1772816"/>
            <a:ext cx="515927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tr-TR" altLang="tr-TR" sz="2400" dirty="0" smtClean="0">
                <a:latin typeface="Tahoma" panose="020B0604030504040204" pitchFamily="34" charset="0"/>
                <a:ea typeface="Tahoma" panose="020B0604030504040204" pitchFamily="34" charset="0"/>
                <a:cs typeface="Tahoma" panose="020B0604030504040204" pitchFamily="34" charset="0"/>
              </a:rPr>
              <a:t>Vücudumuz 44 derece üzeri sıcaklığa </a:t>
            </a:r>
            <a:r>
              <a:rPr lang="tr-TR" altLang="tr-TR" sz="2400" dirty="0">
                <a:latin typeface="Tahoma" panose="020B0604030504040204" pitchFamily="34" charset="0"/>
                <a:ea typeface="Tahoma" panose="020B0604030504040204" pitchFamily="34" charset="0"/>
                <a:cs typeface="Tahoma" panose="020B0604030504040204" pitchFamily="34" charset="0"/>
              </a:rPr>
              <a:t>karşı çok </a:t>
            </a:r>
            <a:r>
              <a:rPr lang="tr-TR" altLang="tr-TR" sz="2400" dirty="0" smtClean="0">
                <a:latin typeface="Tahoma" panose="020B0604030504040204" pitchFamily="34" charset="0"/>
                <a:ea typeface="Tahoma" panose="020B0604030504040204" pitchFamily="34" charset="0"/>
                <a:cs typeface="Tahoma" panose="020B0604030504040204" pitchFamily="34" charset="0"/>
              </a:rPr>
              <a:t>duyarlıdır;</a:t>
            </a:r>
          </a:p>
          <a:p>
            <a:pPr marL="342900" indent="-342900">
              <a:buFont typeface="Arial" panose="020B0604020202020204" pitchFamily="34" charset="0"/>
              <a:buChar char="•"/>
            </a:pPr>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altLang="tr-TR" sz="2400" dirty="0">
                <a:latin typeface="Tahoma" panose="020B0604030504040204" pitchFamily="34" charset="0"/>
                <a:ea typeface="Tahoma" panose="020B0604030504040204" pitchFamily="34" charset="0"/>
                <a:cs typeface="Tahoma" panose="020B0604030504040204" pitchFamily="34" charset="0"/>
              </a:rPr>
              <a:t>Etkilenmemiz doğrudan ısıya olan </a:t>
            </a:r>
            <a:r>
              <a:rPr lang="tr-TR" altLang="tr-TR" sz="2400" dirty="0" smtClean="0">
                <a:latin typeface="Tahoma" panose="020B0604030504040204" pitchFamily="34" charset="0"/>
                <a:ea typeface="Tahoma" panose="020B0604030504040204" pitchFamily="34" charset="0"/>
                <a:cs typeface="Tahoma" panose="020B0604030504040204" pitchFamily="34" charset="0"/>
              </a:rPr>
              <a:t>uzaklığımıza bağlı olup </a:t>
            </a:r>
          </a:p>
          <a:p>
            <a:endParaRPr lang="tr-TR" altLang="tr-TR" sz="24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altLang="tr-TR" sz="2400" dirty="0" err="1" smtClean="0">
                <a:latin typeface="Tahoma" panose="020B0604030504040204" pitchFamily="34" charset="0"/>
                <a:ea typeface="Tahoma" panose="020B0604030504040204" pitchFamily="34" charset="0"/>
                <a:cs typeface="Tahoma" panose="020B0604030504040204" pitchFamily="34" charset="0"/>
              </a:rPr>
              <a:t>İnhalasyon</a:t>
            </a:r>
            <a:r>
              <a:rPr lang="tr-TR" altLang="tr-TR" sz="2400" dirty="0" smtClean="0">
                <a:latin typeface="Tahoma" panose="020B0604030504040204" pitchFamily="34" charset="0"/>
                <a:ea typeface="Tahoma" panose="020B0604030504040204" pitchFamily="34" charset="0"/>
                <a:cs typeface="Tahoma" panose="020B0604030504040204" pitchFamily="34" charset="0"/>
              </a:rPr>
              <a:t> yanıklarına ve Termal yanıklara neden olur, </a:t>
            </a:r>
          </a:p>
          <a:p>
            <a:endParaRPr lang="tr-TR" altLang="tr-TR" sz="24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tr-TR" altLang="tr-TR" sz="2400" dirty="0" smtClean="0">
                <a:latin typeface="Tahoma" panose="020B0604030504040204" pitchFamily="34" charset="0"/>
                <a:ea typeface="Tahoma" panose="020B0604030504040204" pitchFamily="34" charset="0"/>
                <a:cs typeface="Tahoma" panose="020B0604030504040204" pitchFamily="34" charset="0"/>
              </a:rPr>
              <a:t>Önemli olan ise yanığın büyüklüğü ve vücudumuzdaki bölgesidir.</a:t>
            </a:r>
            <a:endParaRPr lang="tr-TR" altLang="tr-TR" sz="2400" dirty="0">
              <a:latin typeface="Tahoma" panose="020B0604030504040204" pitchFamily="34" charset="0"/>
              <a:ea typeface="Tahoma" panose="020B0604030504040204" pitchFamily="34" charset="0"/>
              <a:cs typeface="Tahoma" panose="020B0604030504040204" pitchFamily="34" charset="0"/>
            </a:endParaRPr>
          </a:p>
        </p:txBody>
      </p:sp>
      <p:sp>
        <p:nvSpPr>
          <p:cNvPr id="14341" name="Text Box 5"/>
          <p:cNvSpPr txBox="1">
            <a:spLocks noChangeArrowheads="1"/>
          </p:cNvSpPr>
          <p:nvPr/>
        </p:nvSpPr>
        <p:spPr bwMode="auto">
          <a:xfrm>
            <a:off x="1148987" y="708856"/>
            <a:ext cx="6325942" cy="584775"/>
          </a:xfrm>
          <a:prstGeom prst="rect">
            <a:avLst/>
          </a:prstGeom>
          <a:noFill/>
          <a:ln w="31750">
            <a:noFill/>
            <a:miter lim="800000"/>
            <a:headEnd/>
            <a:tailEnd/>
          </a:ln>
          <a:effectLst/>
          <a:extLst/>
        </p:spPr>
        <p:txBody>
          <a:bodyPr wrap="square">
            <a:spAutoFit/>
          </a:bodyPr>
          <a:lstStyle/>
          <a:p>
            <a:pPr algn="ctr"/>
            <a:r>
              <a:rPr lang="tr-TR" altLang="tr-TR" sz="3200" dirty="0" smtClean="0">
                <a:solidFill>
                  <a:schemeClr val="tx2"/>
                </a:solidFill>
                <a:ea typeface="+mj-ea"/>
                <a:cs typeface="+mj-cs"/>
              </a:rPr>
              <a:t>ISI ve ALEV</a:t>
            </a:r>
            <a:endParaRPr lang="tr-TR" altLang="tr-TR" sz="3200" dirty="0">
              <a:solidFill>
                <a:schemeClr val="tx2"/>
              </a:solidFill>
              <a:ea typeface="+mj-ea"/>
              <a:cs typeface="+mj-cs"/>
            </a:endParaRPr>
          </a:p>
        </p:txBody>
      </p:sp>
      <p:pic>
        <p:nvPicPr>
          <p:cNvPr id="6" name="Picture 2" descr="C:\Users\ARDA BRAYN\Desktop\ak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pic>
        <p:nvPicPr>
          <p:cNvPr id="33036" name="Picture 268" descr="C:\Users\NECO\Pictures\itfaiyeci3.jpg"/>
          <p:cNvPicPr>
            <a:picLocks noGrp="1" noChangeAspect="1" noChangeArrowheads="1"/>
          </p:cNvPicPr>
          <p:nvPr>
            <p:ph/>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484784"/>
            <a:ext cx="3546140" cy="484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496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69268" y="548680"/>
            <a:ext cx="8640960" cy="763488"/>
          </a:xfrm>
        </p:spPr>
        <p:txBody>
          <a:bodyPr>
            <a:normAutofit/>
          </a:bodyPr>
          <a:lstStyle/>
          <a:p>
            <a:pPr>
              <a:defRPr/>
            </a:pPr>
            <a:r>
              <a:rPr lang="tr-TR" sz="3200" dirty="0" err="1">
                <a:effectLst/>
              </a:rPr>
              <a:t>İnhalasyon</a:t>
            </a:r>
            <a:r>
              <a:rPr lang="tr-TR" sz="3200" dirty="0">
                <a:effectLst/>
              </a:rPr>
              <a:t> </a:t>
            </a:r>
            <a:r>
              <a:rPr lang="tr-TR" sz="3200" dirty="0" smtClean="0">
                <a:effectLst/>
              </a:rPr>
              <a:t>Yanıkları ve Bulguları</a:t>
            </a:r>
          </a:p>
        </p:txBody>
      </p:sp>
      <p:sp>
        <p:nvSpPr>
          <p:cNvPr id="9219" name="Rectangle 3"/>
          <p:cNvSpPr>
            <a:spLocks noGrp="1" noChangeArrowheads="1"/>
          </p:cNvSpPr>
          <p:nvPr>
            <p:ph idx="1"/>
          </p:nvPr>
        </p:nvSpPr>
        <p:spPr>
          <a:xfrm>
            <a:off x="467544" y="1671066"/>
            <a:ext cx="5482952" cy="4525963"/>
          </a:xfrm>
        </p:spPr>
        <p:txBody>
          <a:bodyPr>
            <a:normAutofit fontScale="92500" lnSpcReduction="10000"/>
          </a:bodyPr>
          <a:lstStyle/>
          <a:p>
            <a:pPr eaLnBrk="1" hangingPunct="1">
              <a:lnSpc>
                <a:spcPct val="150000"/>
              </a:lnSpc>
              <a:defRPr/>
            </a:pP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Genel durum bozukluğu, </a:t>
            </a:r>
          </a:p>
          <a:p>
            <a:pPr eaLnBrk="1" hangingPunct="1">
              <a:lnSpc>
                <a:spcPct val="150000"/>
              </a:lnSpc>
              <a:defRPr/>
            </a:pP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Bilinç değişikliği, </a:t>
            </a:r>
            <a:r>
              <a:rPr lang="tr-TR" sz="2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siyanoz</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150000"/>
              </a:lnSpc>
              <a:defRPr/>
            </a:pP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Yüz ve </a:t>
            </a:r>
            <a:r>
              <a:rPr lang="tr-TR" sz="2200" dirty="0" err="1">
                <a:solidFill>
                  <a:schemeClr val="tx1"/>
                </a:solidFill>
                <a:latin typeface="Tahoma" panose="020B0604030504040204" pitchFamily="34" charset="0"/>
                <a:ea typeface="Tahoma" panose="020B0604030504040204" pitchFamily="34" charset="0"/>
                <a:cs typeface="Tahoma" panose="020B0604030504040204" pitchFamily="34" charset="0"/>
              </a:rPr>
              <a:t>perioral</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 bölgede tam kat yanıklar,</a:t>
            </a:r>
          </a:p>
          <a:p>
            <a:pPr eaLnBrk="1" hangingPunct="1">
              <a:lnSpc>
                <a:spcPct val="150000"/>
              </a:lnSpc>
              <a:defRPr/>
            </a:pP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Kaş  ve burun kıllarındaki yanıklar, </a:t>
            </a:r>
          </a:p>
          <a:p>
            <a:pPr eaLnBrk="1" hangingPunct="1">
              <a:lnSpc>
                <a:spcPct val="150000"/>
              </a:lnSpc>
              <a:defRPr/>
            </a:pP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S</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es kısıklığı, siyah renkli balgam </a:t>
            </a:r>
          </a:p>
          <a:p>
            <a:pPr eaLnBrk="1" hangingPunct="1">
              <a:lnSpc>
                <a:spcPct val="150000"/>
              </a:lnSpc>
              <a:defRPr/>
            </a:pP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Dairesel olarak boynun yandığı durumlar</a:t>
            </a:r>
          </a:p>
          <a:p>
            <a:pPr>
              <a:lnSpc>
                <a:spcPct val="150000"/>
              </a:lnSpc>
              <a:defRPr/>
            </a:pP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Boğuk, hırıltılı veya madeni sesli öksürük var ise </a:t>
            </a:r>
            <a:r>
              <a:rPr lang="tr-TR" sz="2200" dirty="0" err="1">
                <a:solidFill>
                  <a:schemeClr val="tx1"/>
                </a:solidFill>
                <a:latin typeface="Tahoma" panose="020B0604030504040204" pitchFamily="34" charset="0"/>
                <a:ea typeface="Tahoma" panose="020B0604030504040204" pitchFamily="34" charset="0"/>
                <a:cs typeface="Tahoma" panose="020B0604030504040204" pitchFamily="34" charset="0"/>
              </a:rPr>
              <a:t>inhalasyon</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 yanıklarından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şüphelenilmelidir.</a:t>
            </a:r>
          </a:p>
        </p:txBody>
      </p:sp>
      <p:pic>
        <p:nvPicPr>
          <p:cNvPr id="6"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VOLKAN\Desktop\Adsı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569" y="1700808"/>
            <a:ext cx="2655887"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119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884972"/>
            <a:ext cx="3182293" cy="492651"/>
          </a:xfrm>
        </p:spPr>
        <p:txBody>
          <a:bodyPr>
            <a:normAutofit fontScale="90000"/>
          </a:bodyPr>
          <a:lstStyle/>
          <a:p>
            <a:r>
              <a:rPr lang="tr-TR" sz="3000" dirty="0">
                <a:effectLst/>
              </a:rPr>
              <a:t/>
            </a:r>
            <a:br>
              <a:rPr lang="tr-TR" sz="3000" dirty="0">
                <a:effectLst/>
              </a:rPr>
            </a:br>
            <a:r>
              <a:rPr lang="tr-TR" sz="3000" dirty="0">
                <a:effectLst/>
              </a:rPr>
              <a:t>1.Derece </a:t>
            </a:r>
            <a:r>
              <a:rPr lang="tr-TR" sz="3000" dirty="0" smtClean="0">
                <a:effectLst/>
              </a:rPr>
              <a:t>Yanıklar </a:t>
            </a:r>
            <a:endParaRPr lang="tr-TR" sz="3000" dirty="0">
              <a:effectLst/>
            </a:endParaRPr>
          </a:p>
        </p:txBody>
      </p:sp>
      <p:sp>
        <p:nvSpPr>
          <p:cNvPr id="6" name="Başlık 1"/>
          <p:cNvSpPr txBox="1">
            <a:spLocks/>
          </p:cNvSpPr>
          <p:nvPr/>
        </p:nvSpPr>
        <p:spPr>
          <a:xfrm>
            <a:off x="4733173" y="1111280"/>
            <a:ext cx="4497532" cy="55773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z="3000" dirty="0" smtClean="0">
                <a:effectLst/>
              </a:rPr>
              <a:t/>
            </a:r>
            <a:br>
              <a:rPr lang="tr-TR" sz="3000" dirty="0" smtClean="0">
                <a:effectLst/>
              </a:rPr>
            </a:br>
            <a:r>
              <a:rPr lang="tr-TR" sz="2700" spc="-100" dirty="0">
                <a:effectLst/>
                <a:latin typeface="+mj-lt"/>
              </a:rPr>
              <a:t>2.Derece Yanıklar </a:t>
            </a:r>
          </a:p>
        </p:txBody>
      </p:sp>
      <p:pic>
        <p:nvPicPr>
          <p:cNvPr id="8" name="Picture 3" descr="C:\Users\NECO\Pictures\2.derece el yanığ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576545"/>
            <a:ext cx="2671836" cy="2002704"/>
          </a:xfrm>
          <a:prstGeom prst="rect">
            <a:avLst/>
          </a:prstGeom>
          <a:noFill/>
          <a:extLst>
            <a:ext uri="{909E8E84-426E-40DD-AFC4-6F175D3DCCD1}">
              <a14:hiddenFill xmlns:a14="http://schemas.microsoft.com/office/drawing/2010/main">
                <a:solidFill>
                  <a:srgbClr val="FFFFFF"/>
                </a:solidFill>
              </a14:hiddenFill>
            </a:ext>
          </a:extLst>
        </p:spPr>
      </p:pic>
      <p:sp>
        <p:nvSpPr>
          <p:cNvPr id="9" name="Başlık 1"/>
          <p:cNvSpPr txBox="1">
            <a:spLocks/>
          </p:cNvSpPr>
          <p:nvPr/>
        </p:nvSpPr>
        <p:spPr>
          <a:xfrm>
            <a:off x="1831852" y="260648"/>
            <a:ext cx="5616624" cy="8001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z="3600" dirty="0" smtClean="0">
                <a:effectLst/>
              </a:rPr>
              <a:t/>
            </a:r>
            <a:br>
              <a:rPr lang="tr-TR" sz="3600" dirty="0" smtClean="0">
                <a:effectLst/>
              </a:rPr>
            </a:br>
            <a:r>
              <a:rPr lang="tr-TR" sz="3600" dirty="0" smtClean="0">
                <a:effectLst/>
              </a:rPr>
              <a:t>Termal Yanıklar </a:t>
            </a:r>
            <a:endParaRPr lang="tr-TR" sz="3600" dirty="0">
              <a:effectLst/>
            </a:endParaRPr>
          </a:p>
        </p:txBody>
      </p:sp>
      <p:sp>
        <p:nvSpPr>
          <p:cNvPr id="10" name="Başlık 1"/>
          <p:cNvSpPr txBox="1">
            <a:spLocks/>
          </p:cNvSpPr>
          <p:nvPr/>
        </p:nvSpPr>
        <p:spPr>
          <a:xfrm>
            <a:off x="2456515" y="3717032"/>
            <a:ext cx="4248472" cy="54746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z="3000" dirty="0" smtClean="0">
                <a:effectLst/>
              </a:rPr>
              <a:t/>
            </a:r>
            <a:br>
              <a:rPr lang="tr-TR" sz="3000" dirty="0" smtClean="0">
                <a:effectLst/>
              </a:rPr>
            </a:br>
            <a:r>
              <a:rPr lang="tr-TR" sz="2700" spc="-100" dirty="0">
                <a:effectLst/>
                <a:latin typeface="+mj-lt"/>
              </a:rPr>
              <a:t>3.Derece Yanıklar </a:t>
            </a:r>
          </a:p>
        </p:txBody>
      </p:sp>
      <p:pic>
        <p:nvPicPr>
          <p:cNvPr id="11" name="Picture 2" descr="C:\Users\NECO\Pictures\yeni-dogan-bebegi-isitacagiz-diye-yaktilar-909563-664x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932" y="4103112"/>
            <a:ext cx="417646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RDA BRAYN\Desktop\aks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60" y="1569104"/>
            <a:ext cx="2683498" cy="2010146"/>
          </a:xfrm>
          <a:prstGeom prst="rect">
            <a:avLst/>
          </a:prstGeom>
        </p:spPr>
      </p:pic>
    </p:spTree>
    <p:extLst>
      <p:ext uri="{BB962C8B-B14F-4D97-AF65-F5344CB8AC3E}">
        <p14:creationId xmlns:p14="http://schemas.microsoft.com/office/powerpoint/2010/main" val="3181877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052736"/>
            <a:ext cx="2674640" cy="990600"/>
          </a:xfrm>
        </p:spPr>
        <p:txBody>
          <a:bodyPr>
            <a:normAutofit/>
          </a:bodyPr>
          <a:lstStyle/>
          <a:p>
            <a:r>
              <a:rPr lang="tr-TR" sz="3200" dirty="0" smtClean="0"/>
              <a:t>Sunu Planı</a:t>
            </a:r>
            <a:endParaRPr lang="tr-TR" sz="3200" dirty="0"/>
          </a:p>
        </p:txBody>
      </p:sp>
      <p:sp>
        <p:nvSpPr>
          <p:cNvPr id="3" name="İçerik Yer Tutucusu 2"/>
          <p:cNvSpPr>
            <a:spLocks noGrp="1"/>
          </p:cNvSpPr>
          <p:nvPr>
            <p:ph idx="1"/>
          </p:nvPr>
        </p:nvSpPr>
        <p:spPr>
          <a:xfrm>
            <a:off x="539552" y="2276872"/>
            <a:ext cx="7499176" cy="4464496"/>
          </a:xfrm>
        </p:spPr>
        <p:txBody>
          <a:bodyPr>
            <a:normAutofit/>
          </a:bodyPr>
          <a:lstStyle/>
          <a:p>
            <a:r>
              <a:rPr lang="tr-TR" sz="2000" dirty="0" smtClean="0"/>
              <a:t>Kitlesel Yangınlar Tanımı</a:t>
            </a:r>
          </a:p>
          <a:p>
            <a:r>
              <a:rPr lang="tr-TR" sz="2000" dirty="0" smtClean="0"/>
              <a:t>Yangın Yerindeki Tehlikeler</a:t>
            </a:r>
          </a:p>
          <a:p>
            <a:r>
              <a:rPr lang="tr-TR" sz="2000" dirty="0"/>
              <a:t>Yanma </a:t>
            </a:r>
            <a:r>
              <a:rPr lang="tr-TR" sz="2000" dirty="0" smtClean="0"/>
              <a:t>Ürünleri ve Etkileri</a:t>
            </a:r>
          </a:p>
          <a:p>
            <a:r>
              <a:rPr lang="tr-TR" sz="2000" dirty="0" smtClean="0"/>
              <a:t>Yanıklarda Temel Bakım Prensipleri ve Sıvı Tedavisi</a:t>
            </a:r>
          </a:p>
          <a:p>
            <a:r>
              <a:rPr lang="tr-TR" sz="2000" dirty="0" smtClean="0"/>
              <a:t>Olay Yerindeki Riskler, </a:t>
            </a:r>
          </a:p>
          <a:p>
            <a:r>
              <a:rPr lang="tr-TR" sz="2000" dirty="0" smtClean="0"/>
              <a:t>Olay </a:t>
            </a:r>
            <a:r>
              <a:rPr lang="tr-TR" sz="2000" dirty="0"/>
              <a:t>Yeri Güvenliği ve Kişisel </a:t>
            </a:r>
            <a:r>
              <a:rPr lang="tr-TR" sz="2000" dirty="0" smtClean="0"/>
              <a:t>Güvenlik</a:t>
            </a:r>
          </a:p>
          <a:p>
            <a:r>
              <a:rPr lang="tr-TR" sz="2000" dirty="0" smtClean="0"/>
              <a:t>Sağlık Personeli Nelere </a:t>
            </a:r>
            <a:r>
              <a:rPr lang="tr-TR" sz="2000" smtClean="0"/>
              <a:t>Dikkat Etmeli !!</a:t>
            </a:r>
            <a:endParaRPr lang="tr-TR" sz="2000" dirty="0" smtClean="0"/>
          </a:p>
          <a:p>
            <a:endParaRPr lang="tr-TR" dirty="0"/>
          </a:p>
        </p:txBody>
      </p:sp>
      <p:pic>
        <p:nvPicPr>
          <p:cNvPr id="4"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092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476672"/>
            <a:ext cx="6264696" cy="576064"/>
          </a:xfrm>
        </p:spPr>
        <p:txBody>
          <a:bodyPr>
            <a:normAutofit fontScale="90000"/>
          </a:bodyPr>
          <a:lstStyle/>
          <a:p>
            <a:r>
              <a:rPr lang="tr-TR" sz="3600" dirty="0"/>
              <a:t/>
            </a:r>
            <a:br>
              <a:rPr lang="tr-TR" sz="3600" dirty="0"/>
            </a:br>
            <a:r>
              <a:rPr lang="tr-TR" sz="3600" dirty="0" smtClean="0"/>
              <a:t>Yanığın Yüzdesi : 9‘ </a:t>
            </a:r>
            <a:r>
              <a:rPr lang="tr-TR" sz="3600" dirty="0" err="1"/>
              <a:t>lar</a:t>
            </a:r>
            <a:r>
              <a:rPr lang="tr-TR" sz="3600" dirty="0"/>
              <a:t> </a:t>
            </a:r>
            <a:r>
              <a:rPr lang="tr-TR" sz="3600" dirty="0" smtClean="0"/>
              <a:t>Kuralı </a:t>
            </a:r>
            <a:endParaRPr lang="tr-TR" sz="3600" dirty="0"/>
          </a:p>
        </p:txBody>
      </p:sp>
      <p:pic>
        <p:nvPicPr>
          <p:cNvPr id="6"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F:\Kongre Hazırlık\9lar kural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00808"/>
            <a:ext cx="7205361" cy="4638343"/>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4860031" y="1914761"/>
            <a:ext cx="3388937" cy="400110"/>
          </a:xfrm>
          <a:prstGeom prst="rect">
            <a:avLst/>
          </a:prstGeom>
          <a:noFill/>
        </p:spPr>
        <p:txBody>
          <a:bodyPr wrap="square" rtlCol="0">
            <a:spAutoFit/>
          </a:bodyPr>
          <a:lstStyle/>
          <a:p>
            <a:pPr algn="ctr"/>
            <a:r>
              <a:rPr lang="tr-TR" sz="2000" b="1" dirty="0" smtClean="0">
                <a:solidFill>
                  <a:srgbClr val="FF0000"/>
                </a:solidFill>
              </a:rPr>
              <a:t>Pratik Yol; El Ayası %1</a:t>
            </a:r>
            <a:endParaRPr lang="tr-TR" sz="2000" b="1" dirty="0">
              <a:solidFill>
                <a:srgbClr val="FF0000"/>
              </a:solidFill>
            </a:endParaRPr>
          </a:p>
        </p:txBody>
      </p:sp>
    </p:spTree>
    <p:extLst>
      <p:ext uri="{BB962C8B-B14F-4D97-AF65-F5344CB8AC3E}">
        <p14:creationId xmlns:p14="http://schemas.microsoft.com/office/powerpoint/2010/main" val="3853515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3672408" cy="835496"/>
          </a:xfrm>
        </p:spPr>
        <p:txBody>
          <a:bodyPr>
            <a:normAutofit fontScale="90000"/>
          </a:bodyPr>
          <a:lstStyle/>
          <a:p>
            <a:r>
              <a:rPr lang="tr-TR" sz="3600" dirty="0">
                <a:effectLst/>
              </a:rPr>
              <a:t/>
            </a:r>
            <a:br>
              <a:rPr lang="tr-TR" sz="3600" dirty="0">
                <a:effectLst/>
              </a:rPr>
            </a:br>
            <a:r>
              <a:rPr lang="tr-TR" sz="3600" dirty="0" smtClean="0">
                <a:effectLst/>
              </a:rPr>
              <a:t>Tehlikeli </a:t>
            </a:r>
            <a:r>
              <a:rPr lang="tr-TR" sz="3600" dirty="0">
                <a:effectLst/>
              </a:rPr>
              <a:t>Yanıklar</a:t>
            </a:r>
          </a:p>
        </p:txBody>
      </p:sp>
      <p:sp>
        <p:nvSpPr>
          <p:cNvPr id="3" name="İçerik Yer Tutucusu 2"/>
          <p:cNvSpPr>
            <a:spLocks noGrp="1"/>
          </p:cNvSpPr>
          <p:nvPr>
            <p:ph idx="1"/>
          </p:nvPr>
        </p:nvSpPr>
        <p:spPr>
          <a:xfrm>
            <a:off x="446856" y="1412776"/>
            <a:ext cx="8229600" cy="5040560"/>
          </a:xfrm>
        </p:spPr>
        <p:txBody>
          <a:bodyPr>
            <a:normAutofit fontScale="92500" lnSpcReduction="20000"/>
          </a:bodyPr>
          <a:lstStyle/>
          <a:p>
            <a:pPr>
              <a:lnSpc>
                <a:spcPct val="150000"/>
              </a:lnSpc>
            </a:pPr>
            <a:r>
              <a:rPr lang="tr-TR"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Kritik </a:t>
            </a:r>
            <a:r>
              <a:rPr lang="tr-TR" sz="2600" dirty="0">
                <a:solidFill>
                  <a:schemeClr val="tx1"/>
                </a:solidFill>
                <a:latin typeface="Tahoma" panose="020B0604030504040204" pitchFamily="34" charset="0"/>
                <a:ea typeface="Tahoma" panose="020B0604030504040204" pitchFamily="34" charset="0"/>
                <a:cs typeface="Tahoma" panose="020B0604030504040204" pitchFamily="34" charset="0"/>
              </a:rPr>
              <a:t>alanların yanması (eller, ayaklar, yüz ve </a:t>
            </a:r>
            <a:r>
              <a:rPr lang="tr-TR" sz="2600" dirty="0" err="1">
                <a:solidFill>
                  <a:schemeClr val="tx1"/>
                </a:solidFill>
                <a:latin typeface="Tahoma" panose="020B0604030504040204" pitchFamily="34" charset="0"/>
                <a:ea typeface="Tahoma" panose="020B0604030504040204" pitchFamily="34" charset="0"/>
                <a:cs typeface="Tahoma" panose="020B0604030504040204" pitchFamily="34" charset="0"/>
              </a:rPr>
              <a:t>genital</a:t>
            </a:r>
            <a:r>
              <a:rPr lang="tr-TR" sz="2600" dirty="0">
                <a:solidFill>
                  <a:schemeClr val="tx1"/>
                </a:solidFill>
                <a:latin typeface="Tahoma" panose="020B0604030504040204" pitchFamily="34" charset="0"/>
                <a:ea typeface="Tahoma" panose="020B0604030504040204" pitchFamily="34" charset="0"/>
                <a:cs typeface="Tahoma" panose="020B0604030504040204" pitchFamily="34" charset="0"/>
              </a:rPr>
              <a:t> bölge) </a:t>
            </a:r>
          </a:p>
          <a:p>
            <a:pPr>
              <a:lnSpc>
                <a:spcPct val="150000"/>
              </a:lnSpc>
            </a:pPr>
            <a:r>
              <a:rPr lang="tr-TR" altLang="tr-TR" sz="2600" dirty="0">
                <a:latin typeface="Tahoma" panose="020B0604030504040204" pitchFamily="34" charset="0"/>
                <a:ea typeface="Tahoma" panose="020B0604030504040204" pitchFamily="34" charset="0"/>
                <a:cs typeface="Tahoma" panose="020B0604030504040204" pitchFamily="34" charset="0"/>
              </a:rPr>
              <a:t>Yandaş hastalık (travma, diyabet, üremi, </a:t>
            </a:r>
            <a:r>
              <a:rPr lang="tr-TR" altLang="tr-TR" sz="2600" dirty="0" err="1" smtClean="0">
                <a:latin typeface="Tahoma" panose="020B0604030504040204" pitchFamily="34" charset="0"/>
                <a:ea typeface="Tahoma" panose="020B0604030504040204" pitchFamily="34" charset="0"/>
                <a:cs typeface="Tahoma" panose="020B0604030504040204" pitchFamily="34" charset="0"/>
              </a:rPr>
              <a:t>v.b</a:t>
            </a:r>
            <a:r>
              <a:rPr lang="tr-TR" altLang="tr-TR" sz="2600" dirty="0" smtClean="0">
                <a:latin typeface="Tahoma" panose="020B0604030504040204" pitchFamily="34" charset="0"/>
                <a:ea typeface="Tahoma" panose="020B0604030504040204" pitchFamily="34" charset="0"/>
                <a:cs typeface="Tahoma" panose="020B0604030504040204" pitchFamily="34" charset="0"/>
              </a:rPr>
              <a:t>.)</a:t>
            </a:r>
            <a:endParaRPr lang="tr-TR" altLang="tr-TR" sz="26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sz="2600" dirty="0" smtClean="0">
                <a:latin typeface="Tahoma" panose="020B0604030504040204" pitchFamily="34" charset="0"/>
                <a:ea typeface="Tahoma" panose="020B0604030504040204" pitchFamily="34" charset="0"/>
                <a:cs typeface="Tahoma" panose="020B0604030504040204" pitchFamily="34" charset="0"/>
              </a:rPr>
              <a:t>Hastanın </a:t>
            </a:r>
            <a:r>
              <a:rPr lang="tr-TR" sz="2600" dirty="0">
                <a:latin typeface="Tahoma" panose="020B0604030504040204" pitchFamily="34" charset="0"/>
                <a:ea typeface="Tahoma" panose="020B0604030504040204" pitchFamily="34" charset="0"/>
                <a:cs typeface="Tahoma" panose="020B0604030504040204" pitchFamily="34" charset="0"/>
              </a:rPr>
              <a:t>yaşı (küçük çocuk veya yaşlı hasta) </a:t>
            </a:r>
          </a:p>
          <a:p>
            <a:pPr>
              <a:lnSpc>
                <a:spcPct val="150000"/>
              </a:lnSpc>
            </a:pPr>
            <a:r>
              <a:rPr lang="tr-TR" sz="2600" dirty="0">
                <a:latin typeface="Tahoma" panose="020B0604030504040204" pitchFamily="34" charset="0"/>
                <a:ea typeface="Tahoma" panose="020B0604030504040204" pitchFamily="34" charset="0"/>
                <a:cs typeface="Tahoma" panose="020B0604030504040204" pitchFamily="34" charset="0"/>
              </a:rPr>
              <a:t>Elektrik ve kimyasal yanıklar, </a:t>
            </a:r>
            <a:r>
              <a:rPr lang="tr-TR" sz="2600" dirty="0" err="1">
                <a:latin typeface="Tahoma" panose="020B0604030504040204" pitchFamily="34" charset="0"/>
                <a:ea typeface="Tahoma" panose="020B0604030504040204" pitchFamily="34" charset="0"/>
                <a:cs typeface="Tahoma" panose="020B0604030504040204" pitchFamily="34" charset="0"/>
              </a:rPr>
              <a:t>inhalasyon</a:t>
            </a:r>
            <a:r>
              <a:rPr lang="tr-TR" sz="2600" dirty="0">
                <a:latin typeface="Tahoma" panose="020B0604030504040204" pitchFamily="34" charset="0"/>
                <a:ea typeface="Tahoma" panose="020B0604030504040204" pitchFamily="34" charset="0"/>
                <a:cs typeface="Tahoma" panose="020B0604030504040204" pitchFamily="34" charset="0"/>
              </a:rPr>
              <a:t> </a:t>
            </a:r>
            <a:r>
              <a:rPr lang="tr-TR" sz="2600" dirty="0" smtClean="0">
                <a:latin typeface="Tahoma" panose="020B0604030504040204" pitchFamily="34" charset="0"/>
                <a:ea typeface="Tahoma" panose="020B0604030504040204" pitchFamily="34" charset="0"/>
                <a:cs typeface="Tahoma" panose="020B0604030504040204" pitchFamily="34" charset="0"/>
              </a:rPr>
              <a:t>yanıkları</a:t>
            </a:r>
          </a:p>
          <a:p>
            <a:pPr>
              <a:lnSpc>
                <a:spcPct val="150000"/>
              </a:lnSpc>
            </a:pPr>
            <a:r>
              <a:rPr lang="tr-TR" sz="2600" dirty="0">
                <a:latin typeface="Tahoma" panose="020B0604030504040204" pitchFamily="34" charset="0"/>
                <a:ea typeface="Tahoma" panose="020B0604030504040204" pitchFamily="34" charset="0"/>
                <a:cs typeface="Tahoma" panose="020B0604030504040204" pitchFamily="34" charset="0"/>
              </a:rPr>
              <a:t>% 5</a:t>
            </a:r>
            <a:r>
              <a:rPr lang="tr-TR" sz="2600" dirty="0" smtClean="0">
                <a:latin typeface="Tahoma" panose="020B0604030504040204" pitchFamily="34" charset="0"/>
                <a:ea typeface="Tahoma" panose="020B0604030504040204" pitchFamily="34" charset="0"/>
                <a:cs typeface="Tahoma" panose="020B0604030504040204" pitchFamily="34" charset="0"/>
              </a:rPr>
              <a:t>   &gt; 3. </a:t>
            </a:r>
            <a:r>
              <a:rPr lang="tr-TR" sz="2600" dirty="0">
                <a:latin typeface="Tahoma" panose="020B0604030504040204" pitchFamily="34" charset="0"/>
                <a:ea typeface="Tahoma" panose="020B0604030504040204" pitchFamily="34" charset="0"/>
                <a:cs typeface="Tahoma" panose="020B0604030504040204" pitchFamily="34" charset="0"/>
              </a:rPr>
              <a:t>derece yanıklar </a:t>
            </a:r>
            <a:endParaRPr lang="tr-TR" sz="26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sz="2600" dirty="0" smtClean="0">
                <a:latin typeface="Tahoma" panose="020B0604030504040204" pitchFamily="34" charset="0"/>
                <a:ea typeface="Tahoma" panose="020B0604030504040204" pitchFamily="34" charset="0"/>
                <a:cs typeface="Tahoma" panose="020B0604030504040204" pitchFamily="34" charset="0"/>
              </a:rPr>
              <a:t>% </a:t>
            </a:r>
            <a:r>
              <a:rPr lang="tr-TR" sz="2600" dirty="0" smtClean="0">
                <a:solidFill>
                  <a:schemeClr val="tx1"/>
                </a:solidFill>
                <a:latin typeface="Tahoma" panose="020B0604030504040204" pitchFamily="34" charset="0"/>
                <a:ea typeface="Tahoma" panose="020B0604030504040204" pitchFamily="34" charset="0"/>
                <a:cs typeface="Tahoma" panose="020B0604030504040204" pitchFamily="34" charset="0"/>
              </a:rPr>
              <a:t>10 &gt; 2. derece çocuk yanıkları</a:t>
            </a:r>
            <a:r>
              <a:rPr lang="tr-TR" sz="2600" dirty="0" smtClean="0">
                <a:latin typeface="Tahoma" panose="020B0604030504040204" pitchFamily="34" charset="0"/>
                <a:ea typeface="Tahoma" panose="020B0604030504040204" pitchFamily="34" charset="0"/>
                <a:cs typeface="Tahoma" panose="020B0604030504040204" pitchFamily="34" charset="0"/>
              </a:rPr>
              <a:t> </a:t>
            </a:r>
            <a:endParaRPr lang="tr-TR" sz="26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altLang="tr-TR" sz="2600" dirty="0">
                <a:latin typeface="Tahoma" panose="020B0604030504040204" pitchFamily="34" charset="0"/>
                <a:ea typeface="Tahoma" panose="020B0604030504040204" pitchFamily="34" charset="0"/>
                <a:cs typeface="Tahoma" panose="020B0604030504040204" pitchFamily="34" charset="0"/>
              </a:rPr>
              <a:t>% 20 </a:t>
            </a:r>
            <a:r>
              <a:rPr lang="tr-TR" sz="2600" dirty="0" smtClean="0">
                <a:latin typeface="Tahoma" panose="020B0604030504040204" pitchFamily="34" charset="0"/>
                <a:ea typeface="Tahoma" panose="020B0604030504040204" pitchFamily="34" charset="0"/>
                <a:cs typeface="Tahoma" panose="020B0604030504040204" pitchFamily="34" charset="0"/>
              </a:rPr>
              <a:t>&gt; </a:t>
            </a:r>
            <a:r>
              <a:rPr lang="tr-TR" sz="2600" dirty="0">
                <a:latin typeface="Tahoma" panose="020B0604030504040204" pitchFamily="34" charset="0"/>
                <a:ea typeface="Tahoma" panose="020B0604030504040204" pitchFamily="34" charset="0"/>
                <a:cs typeface="Tahoma" panose="020B0604030504040204" pitchFamily="34" charset="0"/>
              </a:rPr>
              <a:t>2</a:t>
            </a:r>
            <a:r>
              <a:rPr lang="tr-TR" altLang="tr-TR" sz="2600" dirty="0">
                <a:latin typeface="Tahoma" panose="020B0604030504040204" pitchFamily="34" charset="0"/>
                <a:ea typeface="Tahoma" panose="020B0604030504040204" pitchFamily="34" charset="0"/>
                <a:cs typeface="Tahoma" panose="020B0604030504040204" pitchFamily="34" charset="0"/>
              </a:rPr>
              <a:t>. derece ve yer yer 3. Derece</a:t>
            </a:r>
          </a:p>
          <a:p>
            <a:pPr>
              <a:lnSpc>
                <a:spcPct val="150000"/>
              </a:lnSpc>
            </a:pPr>
            <a:r>
              <a:rPr lang="tr-TR" sz="2600" dirty="0" smtClean="0">
                <a:latin typeface="Tahoma" panose="020B0604030504040204" pitchFamily="34" charset="0"/>
                <a:ea typeface="Tahoma" panose="020B0604030504040204" pitchFamily="34" charset="0"/>
                <a:cs typeface="Tahoma" panose="020B0604030504040204" pitchFamily="34" charset="0"/>
              </a:rPr>
              <a:t>% </a:t>
            </a:r>
            <a:r>
              <a:rPr lang="tr-TR" sz="2600" dirty="0">
                <a:latin typeface="Tahoma" panose="020B0604030504040204" pitchFamily="34" charset="0"/>
                <a:ea typeface="Tahoma" panose="020B0604030504040204" pitchFamily="34" charset="0"/>
                <a:cs typeface="Tahoma" panose="020B0604030504040204" pitchFamily="34" charset="0"/>
              </a:rPr>
              <a:t>30 &gt; 2. derece erişkin yanıkları </a:t>
            </a:r>
          </a:p>
          <a:p>
            <a:pPr>
              <a:lnSpc>
                <a:spcPct val="150000"/>
              </a:lnSpc>
            </a:pP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19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6326" y="692696"/>
            <a:ext cx="8229600" cy="547464"/>
          </a:xfrm>
        </p:spPr>
        <p:txBody>
          <a:bodyPr>
            <a:normAutofit fontScale="90000"/>
          </a:bodyPr>
          <a:lstStyle/>
          <a:p>
            <a:r>
              <a:rPr lang="tr-TR" sz="3600" dirty="0"/>
              <a:t/>
            </a:r>
            <a:br>
              <a:rPr lang="tr-TR" sz="3600" dirty="0"/>
            </a:br>
            <a:r>
              <a:rPr lang="tr-TR" sz="3100" dirty="0"/>
              <a:t>YANIKLARDA TEMEL BAKIM PRENSİPLERİ</a:t>
            </a:r>
            <a:endParaRPr lang="tr-TR" sz="2800" dirty="0"/>
          </a:p>
        </p:txBody>
      </p:sp>
      <p:sp>
        <p:nvSpPr>
          <p:cNvPr id="3" name="İçerik Yer Tutucusu 2"/>
          <p:cNvSpPr>
            <a:spLocks noGrp="1"/>
          </p:cNvSpPr>
          <p:nvPr>
            <p:ph idx="1"/>
          </p:nvPr>
        </p:nvSpPr>
        <p:spPr>
          <a:xfrm>
            <a:off x="443939" y="1802648"/>
            <a:ext cx="8229600" cy="4536503"/>
          </a:xfrm>
        </p:spPr>
        <p:txBody>
          <a:bodyPr>
            <a:normAutofit/>
          </a:bodyPr>
          <a:lstStyle/>
          <a:p>
            <a:pPr>
              <a:lnSpc>
                <a:spcPct val="150000"/>
              </a:lnSpc>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Yaralı riskli alandan çıkarılmalı, yanma durdurulmalı,  </a:t>
            </a:r>
          </a:p>
          <a:p>
            <a:pPr>
              <a:lnSpc>
                <a:spcPct val="150000"/>
              </a:lnSpc>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Takılar ve ısıyı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absorbe</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eden metaller çıkarılmalı,</a:t>
            </a:r>
          </a:p>
          <a:p>
            <a:pPr>
              <a:lnSpc>
                <a:spcPct val="150000"/>
              </a:lnSpc>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Havayolu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açıklığının ve devamlılığı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sağlanmalı, </a:t>
            </a: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İnhalasyon</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yanığı şüphesi var ise,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b="1" dirty="0" smtClean="0">
                <a:solidFill>
                  <a:schemeClr val="tx1"/>
                </a:solidFill>
                <a:latin typeface="Tahoma" panose="020B0604030504040204" pitchFamily="34" charset="0"/>
                <a:ea typeface="Tahoma" panose="020B0604030504040204" pitchFamily="34" charset="0"/>
                <a:cs typeface="Tahoma" panose="020B0604030504040204" pitchFamily="34" charset="0"/>
              </a:rPr>
              <a:t>NRM 12-15 </a:t>
            </a:r>
            <a:r>
              <a:rPr lang="tr-TR"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lt</a:t>
            </a:r>
            <a:r>
              <a:rPr lang="tr-TR" b="1"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tr-TR"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dk</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nemlendirilmiş oksijen verilmelidir. </a:t>
            </a: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Entübasyon</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için erken karar verilmelidir</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0" indent="0">
              <a:lnSpc>
                <a:spcPct val="150000"/>
              </a:lnSpc>
              <a:buNone/>
            </a:pP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tr-TR" dirty="0" smtClean="0"/>
          </a:p>
          <a:p>
            <a:endParaRPr lang="tr-TR" dirty="0"/>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C:\Program Files (x86)\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2655" y="5101621"/>
            <a:ext cx="1240536" cy="131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97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37537" y="476672"/>
            <a:ext cx="8229600" cy="979512"/>
          </a:xfrm>
        </p:spPr>
        <p:txBody>
          <a:bodyPr>
            <a:normAutofit/>
          </a:bodyPr>
          <a:lstStyle/>
          <a:p>
            <a:pPr algn="ctr">
              <a:defRPr/>
            </a:pPr>
            <a:r>
              <a:rPr lang="tr-TR" sz="3200" dirty="0" smtClean="0">
                <a:effectLst/>
              </a:rPr>
              <a:t>Ne Zaman </a:t>
            </a:r>
            <a:r>
              <a:rPr lang="tr-TR" sz="3200" dirty="0">
                <a:effectLst/>
              </a:rPr>
              <a:t>ENTÜBASYON</a:t>
            </a:r>
            <a:r>
              <a:rPr lang="tr-TR" sz="3200" dirty="0" smtClean="0">
                <a:effectLst/>
              </a:rPr>
              <a:t> ?</a:t>
            </a:r>
          </a:p>
        </p:txBody>
      </p:sp>
      <p:sp>
        <p:nvSpPr>
          <p:cNvPr id="46083" name="Rectangle 3"/>
          <p:cNvSpPr>
            <a:spLocks noGrp="1" noChangeArrowheads="1"/>
          </p:cNvSpPr>
          <p:nvPr>
            <p:ph idx="1"/>
          </p:nvPr>
        </p:nvSpPr>
        <p:spPr>
          <a:xfrm>
            <a:off x="323850" y="1600200"/>
            <a:ext cx="8569325" cy="4852988"/>
          </a:xfrm>
        </p:spPr>
        <p:txBody>
          <a:bodyPr>
            <a:normAutofit/>
          </a:bodyPr>
          <a:lstStyle/>
          <a:p>
            <a:pPr marL="0" indent="0">
              <a:lnSpc>
                <a:spcPct val="90000"/>
              </a:lnSpc>
              <a:buNone/>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Hava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yolu güvenliğinin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sağlanamadığı  durumlarda;</a:t>
            </a:r>
          </a:p>
          <a:p>
            <a:pPr marL="0" indent="0">
              <a:lnSpc>
                <a:spcPct val="90000"/>
              </a:lnSpc>
              <a:buNone/>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Yüz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ve </a:t>
            </a: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perioral</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bölge yanıkları,</a:t>
            </a: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Dairesel olarak boynun yandığı durumlar, </a:t>
            </a:r>
          </a:p>
          <a:p>
            <a:pPr>
              <a:lnSpc>
                <a:spcPct val="90000"/>
              </a:lnSpc>
              <a:defRPr/>
            </a:pP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Subglottik</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ödemde,</a:t>
            </a:r>
          </a:p>
          <a:p>
            <a:pPr>
              <a:lnSpc>
                <a:spcPct val="90000"/>
              </a:lnSpc>
              <a:defRPr/>
            </a:pPr>
            <a:r>
              <a:rPr lang="tr-TR" dirty="0">
                <a:latin typeface="Tahoma" panose="020B0604030504040204" pitchFamily="34" charset="0"/>
                <a:ea typeface="Tahoma" panose="020B0604030504040204" pitchFamily="34" charset="0"/>
                <a:cs typeface="Tahoma" panose="020B0604030504040204" pitchFamily="34" charset="0"/>
              </a:rPr>
              <a:t>İ</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lerleyici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ses kısıklığı veya hava açlığında, </a:t>
            </a:r>
          </a:p>
          <a:p>
            <a:pPr>
              <a:lnSpc>
                <a:spcPct val="90000"/>
              </a:lnSpc>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Solunum depresyonu veya bilinç değişikliğinde</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a:lnSpc>
                <a:spcPct val="90000"/>
              </a:lnSpc>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ARDS (Akut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Respiratuar</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Distres</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Sendromu) geliştiğinde,</a:t>
            </a: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defRPr/>
            </a:pP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90000"/>
              </a:lnSpc>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ENDOTRAKEAL  ENTÜBASYON  gerekliliği düşünülmelidir. </a:t>
            </a:r>
          </a:p>
          <a:p>
            <a:pPr marL="0" indent="0" eaLnBrk="1" hangingPunct="1">
              <a:lnSpc>
                <a:spcPct val="90000"/>
              </a:lnSpc>
              <a:buNone/>
              <a:defRPr/>
            </a:pPr>
            <a:endParaRPr lang="tr-TR" sz="2800" dirty="0" smtClean="0"/>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008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6856" y="476672"/>
            <a:ext cx="8229600" cy="691480"/>
          </a:xfrm>
        </p:spPr>
        <p:txBody>
          <a:bodyPr>
            <a:noAutofit/>
          </a:bodyPr>
          <a:lstStyle/>
          <a:p>
            <a:r>
              <a:rPr lang="tr-TR" sz="2800" dirty="0">
                <a:effectLst/>
              </a:rPr>
              <a:t/>
            </a:r>
            <a:br>
              <a:rPr lang="tr-TR" sz="2800" dirty="0">
                <a:effectLst/>
              </a:rPr>
            </a:br>
            <a:r>
              <a:rPr lang="tr-TR" sz="2800" dirty="0">
                <a:effectLst/>
              </a:rPr>
              <a:t>YANIKLARDA </a:t>
            </a:r>
            <a:r>
              <a:rPr lang="tr-TR" sz="2800" dirty="0" smtClean="0">
                <a:effectLst/>
              </a:rPr>
              <a:t>TEMEL BAKIM PRENSİPLERİ </a:t>
            </a:r>
            <a:endParaRPr lang="tr-TR" sz="2800" dirty="0">
              <a:effectLst/>
            </a:endParaRPr>
          </a:p>
        </p:txBody>
      </p:sp>
      <p:sp>
        <p:nvSpPr>
          <p:cNvPr id="3" name="İçerik Yer Tutucusu 2"/>
          <p:cNvSpPr>
            <a:spLocks noGrp="1"/>
          </p:cNvSpPr>
          <p:nvPr>
            <p:ph idx="1"/>
          </p:nvPr>
        </p:nvSpPr>
        <p:spPr/>
        <p:txBody>
          <a:bodyPr>
            <a:normAutofit/>
          </a:bodyPr>
          <a:lstStyle/>
          <a:p>
            <a:pPr>
              <a:lnSpc>
                <a:spcPct val="150000"/>
              </a:lnSpc>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Giysileri çıkarılmalı, yapışan bölümler kesilmeli yada çıkarılmamalı,</a:t>
            </a:r>
          </a:p>
          <a:p>
            <a:pPr>
              <a:lnSpc>
                <a:spcPct val="150000"/>
              </a:lnSpc>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Steril pansuman malzemesi ile kapatılmalı, </a:t>
            </a:r>
          </a:p>
          <a:p>
            <a:pPr>
              <a:lnSpc>
                <a:spcPct val="150000"/>
              </a:lnSpc>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Geniş yanıklar, enfeksiyondan korumak için tüm vücut yanık örtüsü ile sarılmalı,</a:t>
            </a:r>
          </a:p>
          <a:p>
            <a:pPr>
              <a:lnSpc>
                <a:spcPct val="150000"/>
              </a:lnSpc>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Üzerine asla krem, yağlı ürünler ve sprey kullanılmamalı, </a:t>
            </a:r>
          </a:p>
          <a:p>
            <a:pPr>
              <a:lnSpc>
                <a:spcPct val="110000"/>
              </a:lnSpc>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Hasta üşütülmemeli, vücut sıcaklığı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korunmalı,</a:t>
            </a: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Hipovolemik</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şoka karşı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tetikte olunmalı,</a:t>
            </a: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tr-TR" sz="2000" dirty="0"/>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68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332656"/>
            <a:ext cx="2592288" cy="792088"/>
          </a:xfrm>
        </p:spPr>
        <p:txBody>
          <a:bodyPr>
            <a:normAutofit/>
          </a:bodyPr>
          <a:lstStyle/>
          <a:p>
            <a:r>
              <a:rPr lang="tr-TR" sz="3200" dirty="0" smtClean="0">
                <a:effectLst/>
              </a:rPr>
              <a:t>Sıvı Tedavisi</a:t>
            </a:r>
            <a:endParaRPr lang="tr-TR" sz="3200" dirty="0">
              <a:effectLst/>
            </a:endParaRPr>
          </a:p>
        </p:txBody>
      </p:sp>
      <p:sp>
        <p:nvSpPr>
          <p:cNvPr id="3" name="İçerik Yer Tutucusu 2"/>
          <p:cNvSpPr>
            <a:spLocks noGrp="1"/>
          </p:cNvSpPr>
          <p:nvPr>
            <p:ph idx="1"/>
          </p:nvPr>
        </p:nvSpPr>
        <p:spPr>
          <a:xfrm>
            <a:off x="467544" y="1124744"/>
            <a:ext cx="8229600" cy="5476334"/>
          </a:xfrm>
        </p:spPr>
        <p:txBody>
          <a:bodyPr>
            <a:noAutofit/>
          </a:bodyPr>
          <a:lstStyle/>
          <a:p>
            <a:pPr marL="0" indent="0">
              <a:spcBef>
                <a:spcPct val="0"/>
              </a:spcBef>
              <a:buNone/>
            </a:pPr>
            <a:r>
              <a:rPr lang="tr-TR" sz="2000" i="1" spc="-100" dirty="0" smtClean="0">
                <a:solidFill>
                  <a:schemeClr val="tx2"/>
                </a:solidFill>
                <a:latin typeface="+mj-lt"/>
                <a:ea typeface="+mj-ea"/>
                <a:cs typeface="+mj-cs"/>
              </a:rPr>
              <a:t>    </a:t>
            </a:r>
            <a:r>
              <a:rPr lang="tr-TR" sz="2000" spc="-100" dirty="0" err="1" smtClean="0">
                <a:solidFill>
                  <a:schemeClr val="tx2"/>
                </a:solidFill>
                <a:latin typeface="+mj-lt"/>
                <a:ea typeface="+mj-ea"/>
                <a:cs typeface="+mj-cs"/>
              </a:rPr>
              <a:t>Parkland</a:t>
            </a:r>
            <a:r>
              <a:rPr lang="tr-TR" sz="2000" spc="-100" dirty="0" smtClean="0">
                <a:solidFill>
                  <a:schemeClr val="tx2"/>
                </a:solidFill>
                <a:latin typeface="+mj-lt"/>
                <a:ea typeface="+mj-ea"/>
                <a:cs typeface="+mj-cs"/>
              </a:rPr>
              <a:t> formülü </a:t>
            </a:r>
            <a:r>
              <a:rPr lang="tr-TR" altLang="tr-TR" sz="2000" i="1" dirty="0"/>
              <a:t>(</a:t>
            </a:r>
            <a:r>
              <a:rPr lang="tr-TR" altLang="tr-TR" sz="2000" i="1" dirty="0" err="1"/>
              <a:t>Modifiye</a:t>
            </a:r>
            <a:r>
              <a:rPr lang="tr-TR" altLang="tr-TR" sz="2000" i="1" dirty="0"/>
              <a:t> </a:t>
            </a:r>
            <a:r>
              <a:rPr lang="tr-TR" altLang="tr-TR" sz="2000" i="1" dirty="0" err="1"/>
              <a:t>Baxter</a:t>
            </a:r>
            <a:r>
              <a:rPr lang="tr-TR" altLang="tr-TR" sz="2000" i="1" dirty="0"/>
              <a:t>)</a:t>
            </a:r>
            <a:endParaRPr lang="tr-TR" sz="2000" spc="-100" dirty="0">
              <a:solidFill>
                <a:schemeClr val="tx2"/>
              </a:solidFill>
              <a:latin typeface="+mj-lt"/>
              <a:ea typeface="+mj-ea"/>
              <a:cs typeface="+mj-cs"/>
            </a:endParaRPr>
          </a:p>
          <a:p>
            <a:pPr>
              <a:lnSpc>
                <a:spcPct val="90000"/>
              </a:lnSpc>
              <a:defRPr/>
            </a:pPr>
            <a:r>
              <a:rPr lang="tr-TR" sz="2000" dirty="0">
                <a:solidFill>
                  <a:srgbClr val="000099"/>
                </a:solidFill>
                <a:latin typeface="Tahoma" panose="020B0604030504040204" pitchFamily="34" charset="0"/>
                <a:ea typeface="Tahoma" panose="020B0604030504040204" pitchFamily="34" charset="0"/>
                <a:cs typeface="Tahoma" panose="020B0604030504040204" pitchFamily="34" charset="0"/>
              </a:rPr>
              <a:t>4 x kg x % = </a:t>
            </a:r>
            <a:r>
              <a:rPr lang="tr-TR" sz="2000" dirty="0" err="1">
                <a:solidFill>
                  <a:srgbClr val="000099"/>
                </a:solidFill>
                <a:latin typeface="Tahoma" panose="020B0604030504040204" pitchFamily="34" charset="0"/>
                <a:ea typeface="Tahoma" panose="020B0604030504040204" pitchFamily="34" charset="0"/>
                <a:cs typeface="Tahoma" panose="020B0604030504040204" pitchFamily="34" charset="0"/>
              </a:rPr>
              <a:t>Kristalloid</a:t>
            </a:r>
            <a:r>
              <a:rPr lang="tr-TR" sz="2000"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tr-TR" sz="2000" dirty="0" err="1">
                <a:solidFill>
                  <a:srgbClr val="000099"/>
                </a:solidFill>
                <a:latin typeface="Tahoma" panose="020B0604030504040204" pitchFamily="34" charset="0"/>
                <a:ea typeface="Tahoma" panose="020B0604030504040204" pitchFamily="34" charset="0"/>
                <a:cs typeface="Tahoma" panose="020B0604030504040204" pitchFamily="34" charset="0"/>
              </a:rPr>
              <a:t>Laktatlı</a:t>
            </a:r>
            <a:r>
              <a:rPr lang="tr-TR" sz="2000"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tr-TR" sz="2000" dirty="0" err="1" smtClean="0">
                <a:solidFill>
                  <a:srgbClr val="000099"/>
                </a:solidFill>
                <a:latin typeface="Tahoma" panose="020B0604030504040204" pitchFamily="34" charset="0"/>
                <a:ea typeface="Tahoma" panose="020B0604030504040204" pitchFamily="34" charset="0"/>
                <a:cs typeface="Tahoma" panose="020B0604030504040204" pitchFamily="34" charset="0"/>
              </a:rPr>
              <a:t>Ringer</a:t>
            </a:r>
            <a:r>
              <a:rPr lang="tr-TR" sz="2000" dirty="0" smtClean="0">
                <a:solidFill>
                  <a:srgbClr val="000099"/>
                </a:solidFill>
                <a:latin typeface="Tahoma" panose="020B0604030504040204" pitchFamily="34" charset="0"/>
                <a:ea typeface="Tahoma" panose="020B0604030504040204" pitchFamily="34" charset="0"/>
                <a:cs typeface="Tahoma" panose="020B0604030504040204" pitchFamily="34" charset="0"/>
              </a:rPr>
              <a:t> Şekersiz</a:t>
            </a:r>
            <a:r>
              <a:rPr lang="tr-TR" sz="2000" dirty="0">
                <a:solidFill>
                  <a:srgbClr val="000099"/>
                </a:solidFill>
                <a:latin typeface="Tahoma" panose="020B0604030504040204" pitchFamily="34" charset="0"/>
                <a:ea typeface="Tahoma" panose="020B0604030504040204" pitchFamily="34" charset="0"/>
                <a:cs typeface="Tahoma" panose="020B0604030504040204" pitchFamily="34" charset="0"/>
              </a:rPr>
              <a:t>)</a:t>
            </a:r>
          </a:p>
          <a:p>
            <a:pPr>
              <a:lnSpc>
                <a:spcPct val="90000"/>
              </a:lnSpc>
              <a:defRPr/>
            </a:pPr>
            <a:r>
              <a:rPr lang="tr-TR" sz="2000" dirty="0">
                <a:solidFill>
                  <a:srgbClr val="000099"/>
                </a:solidFill>
                <a:latin typeface="Tahoma" panose="020B0604030504040204" pitchFamily="34" charset="0"/>
                <a:ea typeface="Tahoma" panose="020B0604030504040204" pitchFamily="34" charset="0"/>
                <a:cs typeface="Tahoma" panose="020B0604030504040204" pitchFamily="34" charset="0"/>
              </a:rPr>
              <a:t>% 50’den fazla yanmış ise % 50 olarak </a:t>
            </a:r>
            <a:r>
              <a:rPr lang="tr-TR" sz="2000" dirty="0" smtClean="0">
                <a:solidFill>
                  <a:srgbClr val="000099"/>
                </a:solidFill>
                <a:latin typeface="Tahoma" panose="020B0604030504040204" pitchFamily="34" charset="0"/>
                <a:ea typeface="Tahoma" panose="020B0604030504040204" pitchFamily="34" charset="0"/>
                <a:cs typeface="Tahoma" panose="020B0604030504040204" pitchFamily="34" charset="0"/>
              </a:rPr>
              <a:t>hesaplayın</a:t>
            </a:r>
            <a:endParaRPr lang="tr-TR" sz="2000"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a:lnSpc>
                <a:spcPct val="90000"/>
              </a:lnSpc>
              <a:defRPr/>
            </a:pPr>
            <a:r>
              <a:rPr lang="tr-TR" sz="2000" dirty="0">
                <a:solidFill>
                  <a:srgbClr val="000099"/>
                </a:solidFill>
                <a:latin typeface="Tahoma" panose="020B0604030504040204" pitchFamily="34" charset="0"/>
                <a:ea typeface="Tahoma" panose="020B0604030504040204" pitchFamily="34" charset="0"/>
                <a:cs typeface="Tahoma" panose="020B0604030504040204" pitchFamily="34" charset="0"/>
              </a:rPr>
              <a:t>Yarısı 8 saatte, kalanı 16 </a:t>
            </a:r>
            <a:r>
              <a:rPr lang="tr-TR" sz="2000" dirty="0" smtClean="0">
                <a:solidFill>
                  <a:srgbClr val="000099"/>
                </a:solidFill>
                <a:latin typeface="Tahoma" panose="020B0604030504040204" pitchFamily="34" charset="0"/>
                <a:ea typeface="Tahoma" panose="020B0604030504040204" pitchFamily="34" charset="0"/>
                <a:cs typeface="Tahoma" panose="020B0604030504040204" pitchFamily="34" charset="0"/>
              </a:rPr>
              <a:t>saatte verin</a:t>
            </a:r>
          </a:p>
          <a:p>
            <a:pPr>
              <a:lnSpc>
                <a:spcPct val="90000"/>
              </a:lnSpc>
              <a:defRPr/>
            </a:pPr>
            <a:endParaRPr lang="tr-TR" sz="2000" dirty="0">
              <a:solidFill>
                <a:srgbClr val="000099"/>
              </a:solidFill>
              <a:latin typeface="Tahoma" panose="020B0604030504040204" pitchFamily="34" charset="0"/>
              <a:ea typeface="Tahoma" panose="020B0604030504040204" pitchFamily="34" charset="0"/>
              <a:cs typeface="Tahoma" panose="020B0604030504040204" pitchFamily="34" charset="0"/>
            </a:endParaRPr>
          </a:p>
          <a:p>
            <a:r>
              <a:rPr lang="tr-TR" sz="2000" dirty="0" err="1">
                <a:latin typeface="Tahoma" panose="020B0604030504040204" pitchFamily="34" charset="0"/>
                <a:ea typeface="Tahoma" panose="020B0604030504040204" pitchFamily="34" charset="0"/>
                <a:cs typeface="Tahoma" panose="020B0604030504040204" pitchFamily="34" charset="0"/>
              </a:rPr>
              <a:t>Hipovolemide</a:t>
            </a:r>
            <a:r>
              <a:rPr lang="tr-TR" sz="2000" dirty="0">
                <a:latin typeface="Tahoma" panose="020B0604030504040204" pitchFamily="34" charset="0"/>
                <a:ea typeface="Tahoma" panose="020B0604030504040204" pitchFamily="34" charset="0"/>
                <a:cs typeface="Tahoma" panose="020B0604030504040204" pitchFamily="34" charset="0"/>
              </a:rPr>
              <a:t>, 18 yada 16 </a:t>
            </a:r>
            <a:r>
              <a:rPr lang="tr-TR" sz="2000" dirty="0" err="1">
                <a:latin typeface="Tahoma" panose="020B0604030504040204" pitchFamily="34" charset="0"/>
                <a:ea typeface="Tahoma" panose="020B0604030504040204" pitchFamily="34" charset="0"/>
                <a:cs typeface="Tahoma" panose="020B0604030504040204" pitchFamily="34" charset="0"/>
              </a:rPr>
              <a:t>no</a:t>
            </a:r>
            <a:r>
              <a:rPr lang="tr-TR" sz="2000" dirty="0">
                <a:latin typeface="Tahoma" panose="020B0604030504040204" pitchFamily="34" charset="0"/>
                <a:ea typeface="Tahoma" panose="020B0604030504040204" pitchFamily="34" charset="0"/>
                <a:cs typeface="Tahoma" panose="020B0604030504040204" pitchFamily="34" charset="0"/>
              </a:rPr>
              <a:t> </a:t>
            </a:r>
            <a:r>
              <a:rPr lang="tr-TR" sz="2000" dirty="0" err="1">
                <a:latin typeface="Tahoma" panose="020B0604030504040204" pitchFamily="34" charset="0"/>
                <a:ea typeface="Tahoma" panose="020B0604030504040204" pitchFamily="34" charset="0"/>
                <a:cs typeface="Tahoma" panose="020B0604030504040204" pitchFamily="34" charset="0"/>
              </a:rPr>
              <a:t>intraket</a:t>
            </a:r>
            <a:r>
              <a:rPr lang="tr-TR" sz="2000" dirty="0">
                <a:latin typeface="Tahoma" panose="020B0604030504040204" pitchFamily="34" charset="0"/>
                <a:ea typeface="Tahoma" panose="020B0604030504040204" pitchFamily="34" charset="0"/>
                <a:cs typeface="Tahoma" panose="020B0604030504040204" pitchFamily="34" charset="0"/>
              </a:rPr>
              <a:t> ile çift</a:t>
            </a:r>
            <a:r>
              <a:rPr lang="tr-TR" sz="2000" b="1" dirty="0">
                <a:latin typeface="Tahoma" panose="020B0604030504040204" pitchFamily="34" charset="0"/>
                <a:ea typeface="Tahoma" panose="020B0604030504040204" pitchFamily="34" charset="0"/>
                <a:cs typeface="Tahoma" panose="020B0604030504040204" pitchFamily="34" charset="0"/>
              </a:rPr>
              <a:t> </a:t>
            </a:r>
            <a:r>
              <a:rPr lang="tr-TR" sz="2000" dirty="0">
                <a:latin typeface="Tahoma" panose="020B0604030504040204" pitchFamily="34" charset="0"/>
                <a:ea typeface="Tahoma" panose="020B0604030504040204" pitchFamily="34" charset="0"/>
                <a:cs typeface="Tahoma" panose="020B0604030504040204" pitchFamily="34" charset="0"/>
              </a:rPr>
              <a:t>damar yolu, </a:t>
            </a:r>
          </a:p>
          <a:p>
            <a:r>
              <a:rPr lang="tr-TR" sz="2000" dirty="0">
                <a:latin typeface="Tahoma" panose="020B0604030504040204" pitchFamily="34" charset="0"/>
                <a:ea typeface="Tahoma" panose="020B0604030504040204" pitchFamily="34" charset="0"/>
                <a:cs typeface="Tahoma" panose="020B0604030504040204" pitchFamily="34" charset="0"/>
              </a:rPr>
              <a:t>Sıvı olarak </a:t>
            </a:r>
            <a:r>
              <a:rPr lang="tr-TR" sz="2000" dirty="0" err="1" smtClean="0">
                <a:latin typeface="Tahoma" panose="020B0604030504040204" pitchFamily="34" charset="0"/>
                <a:ea typeface="Tahoma" panose="020B0604030504040204" pitchFamily="34" charset="0"/>
                <a:cs typeface="Tahoma" panose="020B0604030504040204" pitchFamily="34" charset="0"/>
              </a:rPr>
              <a:t>Ringer</a:t>
            </a:r>
            <a:r>
              <a:rPr lang="tr-TR" sz="2000" dirty="0" smtClean="0">
                <a:latin typeface="Tahoma" panose="020B0604030504040204" pitchFamily="34" charset="0"/>
                <a:ea typeface="Tahoma" panose="020B0604030504040204" pitchFamily="34" charset="0"/>
                <a:cs typeface="Tahoma" panose="020B0604030504040204" pitchFamily="34" charset="0"/>
              </a:rPr>
              <a:t> </a:t>
            </a:r>
            <a:r>
              <a:rPr lang="tr-TR" sz="2000" dirty="0" err="1" smtClean="0">
                <a:latin typeface="Tahoma" panose="020B0604030504040204" pitchFamily="34" charset="0"/>
                <a:ea typeface="Tahoma" panose="020B0604030504040204" pitchFamily="34" charset="0"/>
                <a:cs typeface="Tahoma" panose="020B0604030504040204" pitchFamily="34" charset="0"/>
              </a:rPr>
              <a:t>Laktat</a:t>
            </a:r>
            <a:r>
              <a:rPr lang="tr-TR" sz="2000" dirty="0" smtClean="0">
                <a:latin typeface="Tahoma" panose="020B0604030504040204" pitchFamily="34" charset="0"/>
                <a:ea typeface="Tahoma" panose="020B0604030504040204" pitchFamily="34" charset="0"/>
                <a:cs typeface="Tahoma" panose="020B0604030504040204" pitchFamily="34" charset="0"/>
              </a:rPr>
              <a:t> veya % </a:t>
            </a:r>
            <a:r>
              <a:rPr lang="tr-TR" sz="2000" dirty="0">
                <a:latin typeface="Tahoma" panose="020B0604030504040204" pitchFamily="34" charset="0"/>
                <a:ea typeface="Tahoma" panose="020B0604030504040204" pitchFamily="34" charset="0"/>
                <a:cs typeface="Tahoma" panose="020B0604030504040204" pitchFamily="34" charset="0"/>
              </a:rPr>
              <a:t>0.9 </a:t>
            </a:r>
            <a:r>
              <a:rPr lang="tr-TR" sz="2000" dirty="0" err="1">
                <a:latin typeface="Tahoma" panose="020B0604030504040204" pitchFamily="34" charset="0"/>
                <a:ea typeface="Tahoma" panose="020B0604030504040204" pitchFamily="34" charset="0"/>
                <a:cs typeface="Tahoma" panose="020B0604030504040204" pitchFamily="34" charset="0"/>
              </a:rPr>
              <a:t>NaCl</a:t>
            </a:r>
            <a:r>
              <a:rPr lang="tr-TR" sz="2000" dirty="0">
                <a:latin typeface="Tahoma" panose="020B0604030504040204" pitchFamily="34" charset="0"/>
                <a:ea typeface="Tahoma" panose="020B0604030504040204" pitchFamily="34" charset="0"/>
                <a:cs typeface="Tahoma" panose="020B0604030504040204" pitchFamily="34" charset="0"/>
              </a:rPr>
              <a:t> </a:t>
            </a:r>
            <a:r>
              <a:rPr lang="tr-TR" sz="2000" dirty="0" smtClean="0">
                <a:latin typeface="Tahoma" panose="020B0604030504040204" pitchFamily="34" charset="0"/>
                <a:ea typeface="Tahoma" panose="020B0604030504040204" pitchFamily="34" charset="0"/>
                <a:cs typeface="Tahoma" panose="020B0604030504040204" pitchFamily="34" charset="0"/>
              </a:rPr>
              <a:t>ile </a:t>
            </a:r>
            <a:r>
              <a:rPr lang="tr-TR" sz="2000" dirty="0">
                <a:latin typeface="Tahoma" panose="020B0604030504040204" pitchFamily="34" charset="0"/>
                <a:ea typeface="Tahoma" panose="020B0604030504040204" pitchFamily="34" charset="0"/>
                <a:cs typeface="Tahoma" panose="020B0604030504040204" pitchFamily="34" charset="0"/>
              </a:rPr>
              <a:t>başlanmalı,</a:t>
            </a:r>
          </a:p>
          <a:p>
            <a:r>
              <a:rPr lang="tr-TR" sz="2000" dirty="0">
                <a:latin typeface="Tahoma" panose="020B0604030504040204" pitchFamily="34" charset="0"/>
                <a:ea typeface="Tahoma" panose="020B0604030504040204" pitchFamily="34" charset="0"/>
                <a:cs typeface="Tahoma" panose="020B0604030504040204" pitchFamily="34" charset="0"/>
              </a:rPr>
              <a:t>İlk 5-10 </a:t>
            </a:r>
            <a:r>
              <a:rPr lang="tr-TR" sz="2000" dirty="0" err="1">
                <a:latin typeface="Tahoma" panose="020B0604030504040204" pitchFamily="34" charset="0"/>
                <a:ea typeface="Tahoma" panose="020B0604030504040204" pitchFamily="34" charset="0"/>
                <a:cs typeface="Tahoma" panose="020B0604030504040204" pitchFamily="34" charset="0"/>
              </a:rPr>
              <a:t>dk</a:t>
            </a:r>
            <a:r>
              <a:rPr lang="tr-TR" sz="2000" dirty="0">
                <a:latin typeface="Tahoma" panose="020B0604030504040204" pitchFamily="34" charset="0"/>
                <a:ea typeface="Tahoma" panose="020B0604030504040204" pitchFamily="34" charset="0"/>
                <a:cs typeface="Tahoma" panose="020B0604030504040204" pitchFamily="34" charset="0"/>
              </a:rPr>
              <a:t> &gt;&gt;10cc/kg,   20 </a:t>
            </a:r>
            <a:r>
              <a:rPr lang="tr-TR" sz="2000" dirty="0" err="1">
                <a:latin typeface="Tahoma" panose="020B0604030504040204" pitchFamily="34" charset="0"/>
                <a:ea typeface="Tahoma" panose="020B0604030504040204" pitchFamily="34" charset="0"/>
                <a:cs typeface="Tahoma" panose="020B0604030504040204" pitchFamily="34" charset="0"/>
              </a:rPr>
              <a:t>dk</a:t>
            </a:r>
            <a:r>
              <a:rPr lang="tr-TR" sz="2000" dirty="0">
                <a:latin typeface="Tahoma" panose="020B0604030504040204" pitchFamily="34" charset="0"/>
                <a:ea typeface="Tahoma" panose="020B0604030504040204" pitchFamily="34" charset="0"/>
                <a:cs typeface="Tahoma" panose="020B0604030504040204" pitchFamily="34" charset="0"/>
              </a:rPr>
              <a:t> &gt;&gt;20 cc/kg’a sıvı gönderilmeli,</a:t>
            </a:r>
          </a:p>
          <a:p>
            <a:r>
              <a:rPr lang="tr-TR" sz="2000" dirty="0" err="1">
                <a:latin typeface="Tahoma" panose="020B0604030504040204" pitchFamily="34" charset="0"/>
                <a:ea typeface="Tahoma" panose="020B0604030504040204" pitchFamily="34" charset="0"/>
                <a:cs typeface="Tahoma" panose="020B0604030504040204" pitchFamily="34" charset="0"/>
              </a:rPr>
              <a:t>Sistolik</a:t>
            </a:r>
            <a:r>
              <a:rPr lang="tr-TR" sz="2000" dirty="0">
                <a:latin typeface="Tahoma" panose="020B0604030504040204" pitchFamily="34" charset="0"/>
                <a:ea typeface="Tahoma" panose="020B0604030504040204" pitchFamily="34" charset="0"/>
                <a:cs typeface="Tahoma" panose="020B0604030504040204" pitchFamily="34" charset="0"/>
              </a:rPr>
              <a:t> basıncın 90 </a:t>
            </a:r>
            <a:r>
              <a:rPr lang="tr-TR" sz="2000" dirty="0" err="1">
                <a:latin typeface="Tahoma" panose="020B0604030504040204" pitchFamily="34" charset="0"/>
                <a:ea typeface="Tahoma" panose="020B0604030504040204" pitchFamily="34" charset="0"/>
                <a:cs typeface="Tahoma" panose="020B0604030504040204" pitchFamily="34" charset="0"/>
              </a:rPr>
              <a:t>mmHg’nın</a:t>
            </a:r>
            <a:r>
              <a:rPr lang="tr-TR" sz="2000" dirty="0">
                <a:latin typeface="Tahoma" panose="020B0604030504040204" pitchFamily="34" charset="0"/>
                <a:ea typeface="Tahoma" panose="020B0604030504040204" pitchFamily="34" charset="0"/>
                <a:cs typeface="Tahoma" panose="020B0604030504040204" pitchFamily="34" charset="0"/>
              </a:rPr>
              <a:t> üzerinde tutulmasına özen </a:t>
            </a:r>
            <a:r>
              <a:rPr lang="tr-TR" sz="2000" dirty="0" smtClean="0">
                <a:latin typeface="Tahoma" panose="020B0604030504040204" pitchFamily="34" charset="0"/>
                <a:ea typeface="Tahoma" panose="020B0604030504040204" pitchFamily="34" charset="0"/>
                <a:cs typeface="Tahoma" panose="020B0604030504040204" pitchFamily="34" charset="0"/>
              </a:rPr>
              <a:t>gösterilmeli,</a:t>
            </a:r>
            <a:endParaRPr lang="tr-TR" sz="2000" dirty="0">
              <a:latin typeface="Tahoma" panose="020B0604030504040204" pitchFamily="34" charset="0"/>
              <a:ea typeface="Tahoma" panose="020B0604030504040204" pitchFamily="34" charset="0"/>
              <a:cs typeface="Tahoma" panose="020B0604030504040204" pitchFamily="34" charset="0"/>
            </a:endParaRPr>
          </a:p>
          <a:p>
            <a:r>
              <a:rPr lang="tr-TR" sz="2000" dirty="0">
                <a:latin typeface="Tahoma" panose="020B0604030504040204" pitchFamily="34" charset="0"/>
                <a:ea typeface="Tahoma" panose="020B0604030504040204" pitchFamily="34" charset="0"/>
                <a:cs typeface="Tahoma" panose="020B0604030504040204" pitchFamily="34" charset="0"/>
              </a:rPr>
              <a:t>Ağrı kontrolü için; Morfin Sülfat başta olmak üzere </a:t>
            </a:r>
            <a:r>
              <a:rPr lang="tr-TR" sz="2000" dirty="0" err="1">
                <a:latin typeface="Tahoma" panose="020B0604030504040204" pitchFamily="34" charset="0"/>
                <a:ea typeface="Tahoma" panose="020B0604030504040204" pitchFamily="34" charset="0"/>
                <a:cs typeface="Tahoma" panose="020B0604030504040204" pitchFamily="34" charset="0"/>
              </a:rPr>
              <a:t>Opiatlar</a:t>
            </a:r>
            <a:r>
              <a:rPr lang="tr-TR" sz="2000" dirty="0">
                <a:latin typeface="Tahoma" panose="020B0604030504040204" pitchFamily="34" charset="0"/>
                <a:ea typeface="Tahoma" panose="020B0604030504040204" pitchFamily="34" charset="0"/>
                <a:cs typeface="Tahoma" panose="020B0604030504040204" pitchFamily="34" charset="0"/>
              </a:rPr>
              <a:t> kullanılabilir. </a:t>
            </a:r>
          </a:p>
          <a:p>
            <a:pPr>
              <a:lnSpc>
                <a:spcPct val="120000"/>
              </a:lnSpc>
            </a:pPr>
            <a:endParaRPr lang="tr-TR" sz="2000" dirty="0" smtClean="0">
              <a:latin typeface="Tahoma" panose="020B0604030504040204" pitchFamily="34" charset="0"/>
              <a:ea typeface="Tahoma" panose="020B0604030504040204" pitchFamily="34" charset="0"/>
              <a:cs typeface="Tahoma" panose="020B0604030504040204" pitchFamily="34" charset="0"/>
            </a:endParaRPr>
          </a:p>
          <a:p>
            <a:pPr>
              <a:lnSpc>
                <a:spcPct val="120000"/>
              </a:lnSpc>
            </a:pPr>
            <a:r>
              <a:rPr lang="tr-TR" sz="2000" dirty="0" smtClean="0">
                <a:latin typeface="Tahoma" panose="020B0604030504040204" pitchFamily="34" charset="0"/>
                <a:ea typeface="Tahoma" panose="020B0604030504040204" pitchFamily="34" charset="0"/>
                <a:cs typeface="Tahoma" panose="020B0604030504040204" pitchFamily="34" charset="0"/>
              </a:rPr>
              <a:t>Yanık </a:t>
            </a:r>
            <a:r>
              <a:rPr lang="tr-TR" sz="2000" dirty="0">
                <a:latin typeface="Tahoma" panose="020B0604030504040204" pitchFamily="34" charset="0"/>
                <a:ea typeface="Tahoma" panose="020B0604030504040204" pitchFamily="34" charset="0"/>
                <a:cs typeface="Tahoma" panose="020B0604030504040204" pitchFamily="34" charset="0"/>
              </a:rPr>
              <a:t>ünitesine </a:t>
            </a:r>
            <a:r>
              <a:rPr lang="tr-TR" sz="2000" dirty="0" smtClean="0">
                <a:latin typeface="Tahoma" panose="020B0604030504040204" pitchFamily="34" charset="0"/>
                <a:ea typeface="Tahoma" panose="020B0604030504040204" pitchFamily="34" charset="0"/>
                <a:cs typeface="Tahoma" panose="020B0604030504040204" pitchFamily="34" charset="0"/>
              </a:rPr>
              <a:t>nakil; Küçük </a:t>
            </a:r>
            <a:r>
              <a:rPr lang="tr-TR" sz="2000" dirty="0">
                <a:latin typeface="Tahoma" panose="020B0604030504040204" pitchFamily="34" charset="0"/>
                <a:ea typeface="Tahoma" panose="020B0604030504040204" pitchFamily="34" charset="0"/>
                <a:cs typeface="Tahoma" panose="020B0604030504040204" pitchFamily="34" charset="0"/>
              </a:rPr>
              <a:t>yerleşimlerde yeterli yanık ünitesi bulunmayabilir</a:t>
            </a:r>
            <a:r>
              <a:rPr lang="tr-TR" sz="2000" dirty="0" smtClean="0">
                <a:latin typeface="Tahoma" panose="020B0604030504040204" pitchFamily="34" charset="0"/>
                <a:ea typeface="Tahoma" panose="020B0604030504040204" pitchFamily="34" charset="0"/>
                <a:cs typeface="Tahoma" panose="020B0604030504040204" pitchFamily="34" charset="0"/>
              </a:rPr>
              <a:t>, </a:t>
            </a:r>
            <a:r>
              <a:rPr lang="tr-TR" sz="2000" dirty="0">
                <a:latin typeface="Tahoma" panose="020B0604030504040204" pitchFamily="34" charset="0"/>
                <a:ea typeface="Tahoma" panose="020B0604030504040204" pitchFamily="34" charset="0"/>
                <a:cs typeface="Tahoma" panose="020B0604030504040204" pitchFamily="34" charset="0"/>
              </a:rPr>
              <a:t>hava ambulanslarıyla nakil </a:t>
            </a:r>
            <a:r>
              <a:rPr lang="tr-TR" sz="2000" dirty="0" smtClean="0">
                <a:latin typeface="Tahoma" panose="020B0604030504040204" pitchFamily="34" charset="0"/>
                <a:ea typeface="Tahoma" panose="020B0604030504040204" pitchFamily="34" charset="0"/>
                <a:cs typeface="Tahoma" panose="020B0604030504040204" pitchFamily="34" charset="0"/>
              </a:rPr>
              <a:t>seçenekleri değerlendirilmelidir</a:t>
            </a:r>
            <a:r>
              <a:rPr lang="tr-TR" sz="2000" dirty="0">
                <a:latin typeface="Tahoma" panose="020B0604030504040204" pitchFamily="34" charset="0"/>
                <a:ea typeface="Tahoma" panose="020B0604030504040204" pitchFamily="34" charset="0"/>
                <a:cs typeface="Tahoma" panose="020B0604030504040204" pitchFamily="34" charset="0"/>
              </a:rPr>
              <a:t>.</a:t>
            </a:r>
          </a:p>
          <a:p>
            <a:endParaRPr lang="tr-TR"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tr-TR"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C:\Program Files (x86)\Microsoft Office\MEDIA\CAGCAT10\j0240719.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92696"/>
            <a:ext cx="139427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37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620688"/>
            <a:ext cx="8229600" cy="763488"/>
          </a:xfrm>
        </p:spPr>
        <p:txBody>
          <a:bodyPr>
            <a:noAutofit/>
          </a:bodyPr>
          <a:lstStyle/>
          <a:p>
            <a:r>
              <a:rPr lang="tr-TR" sz="3000" dirty="0"/>
              <a:t/>
            </a:r>
            <a:br>
              <a:rPr lang="tr-TR" sz="3000" dirty="0"/>
            </a:br>
            <a:r>
              <a:rPr lang="tr-TR" sz="3000" dirty="0"/>
              <a:t> </a:t>
            </a:r>
            <a:r>
              <a:rPr lang="tr-TR" sz="3000" dirty="0" smtClean="0">
                <a:effectLst/>
              </a:rPr>
              <a:t>3- </a:t>
            </a:r>
            <a:r>
              <a:rPr lang="tr-TR" sz="3000" dirty="0" smtClean="0"/>
              <a:t>PATLAMA</a:t>
            </a:r>
            <a:r>
              <a:rPr lang="tr-TR" sz="3000" dirty="0" smtClean="0">
                <a:effectLst/>
              </a:rPr>
              <a:t> </a:t>
            </a:r>
            <a:r>
              <a:rPr lang="tr-TR" sz="3000" dirty="0">
                <a:effectLst/>
              </a:rPr>
              <a:t>&amp; ÇÖKME </a:t>
            </a:r>
            <a:r>
              <a:rPr lang="tr-TR" sz="3000" dirty="0" smtClean="0">
                <a:effectLst/>
              </a:rPr>
              <a:t>TEHLİKESİ</a:t>
            </a:r>
            <a:r>
              <a:rPr lang="tr-TR" sz="3000" dirty="0"/>
              <a:t>  </a:t>
            </a:r>
            <a:endParaRPr lang="tr-TR" sz="3000" dirty="0">
              <a:effectLst/>
            </a:endParaRPr>
          </a:p>
        </p:txBody>
      </p:sp>
      <p:sp>
        <p:nvSpPr>
          <p:cNvPr id="3" name="İçerik Yer Tutucusu 2"/>
          <p:cNvSpPr>
            <a:spLocks noGrp="1"/>
          </p:cNvSpPr>
          <p:nvPr>
            <p:ph idx="1"/>
          </p:nvPr>
        </p:nvSpPr>
        <p:spPr>
          <a:xfrm>
            <a:off x="446856" y="1844824"/>
            <a:ext cx="8229600" cy="4176464"/>
          </a:xfrm>
        </p:spPr>
        <p:txBody>
          <a:bodyPr>
            <a:noAutofit/>
          </a:bodyPr>
          <a:lstStyle/>
          <a:p>
            <a:pPr>
              <a:lnSpc>
                <a:spcPct val="150000"/>
              </a:lnSpc>
            </a:pPr>
            <a:r>
              <a:rPr lang="tr-TR" sz="2200" dirty="0">
                <a:solidFill>
                  <a:srgbClr val="FF0000"/>
                </a:solidFill>
              </a:rPr>
              <a:t>Tehlikede bulunan ekipler derhal geri çekilmelidir.</a:t>
            </a:r>
            <a:r>
              <a:rPr lang="tr-TR" sz="2200" dirty="0"/>
              <a:t> </a:t>
            </a:r>
          </a:p>
          <a:p>
            <a:pPr>
              <a:lnSpc>
                <a:spcPct val="150000"/>
              </a:lnSpc>
            </a:pPr>
            <a:r>
              <a:rPr lang="tr-TR" sz="2200" dirty="0" smtClean="0">
                <a:latin typeface="Tahoma" panose="020B0604030504040204" pitchFamily="34" charset="0"/>
                <a:ea typeface="Tahoma" panose="020B0604030504040204" pitchFamily="34" charset="0"/>
                <a:cs typeface="Tahoma" panose="020B0604030504040204" pitchFamily="34" charset="0"/>
              </a:rPr>
              <a:t>Kazazedeler </a:t>
            </a:r>
            <a:r>
              <a:rPr lang="tr-TR" sz="2200" dirty="0">
                <a:latin typeface="Tahoma" panose="020B0604030504040204" pitchFamily="34" charset="0"/>
                <a:ea typeface="Tahoma" panose="020B0604030504040204" pitchFamily="34" charset="0"/>
                <a:cs typeface="Tahoma" panose="020B0604030504040204" pitchFamily="34" charset="0"/>
              </a:rPr>
              <a:t>ve kurtarma personeli </a:t>
            </a:r>
            <a:r>
              <a:rPr lang="tr-TR" sz="2200" dirty="0" smtClean="0">
                <a:latin typeface="Tahoma" panose="020B0604030504040204" pitchFamily="34" charset="0"/>
                <a:ea typeface="Tahoma" panose="020B0604030504040204" pitchFamily="34" charset="0"/>
                <a:cs typeface="Tahoma" panose="020B0604030504040204" pitchFamily="34" charset="0"/>
              </a:rPr>
              <a:t>patlama </a:t>
            </a:r>
            <a:r>
              <a:rPr lang="tr-TR" sz="2200" dirty="0">
                <a:latin typeface="Tahoma" panose="020B0604030504040204" pitchFamily="34" charset="0"/>
                <a:ea typeface="Tahoma" panose="020B0604030504040204" pitchFamily="34" charset="0"/>
                <a:cs typeface="Tahoma" panose="020B0604030504040204" pitchFamily="34" charset="0"/>
              </a:rPr>
              <a:t>noktasına çok yakın </a:t>
            </a:r>
            <a:r>
              <a:rPr lang="tr-TR" sz="2200" dirty="0" smtClean="0">
                <a:latin typeface="Tahoma" panose="020B0604030504040204" pitchFamily="34" charset="0"/>
                <a:ea typeface="Tahoma" panose="020B0604030504040204" pitchFamily="34" charset="0"/>
                <a:cs typeface="Tahoma" panose="020B0604030504040204" pitchFamily="34" charset="0"/>
              </a:rPr>
              <a:t>ise;</a:t>
            </a:r>
            <a:r>
              <a:rPr lang="tr-TR" sz="2200" dirty="0">
                <a:latin typeface="Tahoma" panose="020B0604030504040204" pitchFamily="34" charset="0"/>
                <a:ea typeface="Tahoma" panose="020B0604030504040204" pitchFamily="34" charset="0"/>
                <a:cs typeface="Tahoma" panose="020B0604030504040204" pitchFamily="34" charset="0"/>
              </a:rPr>
              <a:t> </a:t>
            </a:r>
            <a:endParaRPr lang="tr-TR" sz="2200" dirty="0" smtClean="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sz="2200" dirty="0" smtClean="0">
                <a:latin typeface="Tahoma" panose="020B0604030504040204" pitchFamily="34" charset="0"/>
                <a:ea typeface="Tahoma" panose="020B0604030504040204" pitchFamily="34" charset="0"/>
                <a:cs typeface="Tahoma" panose="020B0604030504040204" pitchFamily="34" charset="0"/>
              </a:rPr>
              <a:t>Çevreye yayılan “şok dalgasına” </a:t>
            </a:r>
            <a:r>
              <a:rPr lang="tr-TR" sz="2200" dirty="0">
                <a:latin typeface="Tahoma" panose="020B0604030504040204" pitchFamily="34" charset="0"/>
                <a:ea typeface="Tahoma" panose="020B0604030504040204" pitchFamily="34" charset="0"/>
                <a:cs typeface="Tahoma" panose="020B0604030504040204" pitchFamily="34" charset="0"/>
              </a:rPr>
              <a:t>bağlı </a:t>
            </a:r>
            <a:r>
              <a:rPr lang="tr-TR" sz="2200" dirty="0" smtClean="0">
                <a:latin typeface="Tahoma" panose="020B0604030504040204" pitchFamily="34" charset="0"/>
                <a:ea typeface="Tahoma" panose="020B0604030504040204" pitchFamily="34" charset="0"/>
                <a:cs typeface="Tahoma" panose="020B0604030504040204" pitchFamily="34" charset="0"/>
              </a:rPr>
              <a:t>olarak ciddi yaralanmalar olabilir,</a:t>
            </a:r>
          </a:p>
          <a:p>
            <a:pPr>
              <a:lnSpc>
                <a:spcPct val="150000"/>
              </a:lnSpc>
            </a:pPr>
            <a:r>
              <a:rPr lang="tr-TR" sz="2200" dirty="0" smtClean="0">
                <a:latin typeface="Tahoma" panose="020B0604030504040204" pitchFamily="34" charset="0"/>
                <a:ea typeface="Tahoma" panose="020B0604030504040204" pitchFamily="34" charset="0"/>
                <a:cs typeface="Tahoma" panose="020B0604030504040204" pitchFamily="34" charset="0"/>
              </a:rPr>
              <a:t>Etrafa fırlayan parçaların çarpması ile </a:t>
            </a:r>
            <a:r>
              <a:rPr lang="tr-TR" sz="2200" dirty="0" err="1" smtClean="0">
                <a:latin typeface="Tahoma" panose="020B0604030504040204" pitchFamily="34" charset="0"/>
                <a:ea typeface="Tahoma" panose="020B0604030504040204" pitchFamily="34" charset="0"/>
                <a:cs typeface="Tahoma" panose="020B0604030504040204" pitchFamily="34" charset="0"/>
              </a:rPr>
              <a:t>servikal</a:t>
            </a:r>
            <a:r>
              <a:rPr lang="tr-TR" sz="2200" dirty="0" smtClean="0">
                <a:latin typeface="Tahoma" panose="020B0604030504040204" pitchFamily="34" charset="0"/>
                <a:ea typeface="Tahoma" panose="020B0604030504040204" pitchFamily="34" charset="0"/>
                <a:cs typeface="Tahoma" panose="020B0604030504040204" pitchFamily="34" charset="0"/>
              </a:rPr>
              <a:t> travmalar ve kırıklar oluşabilir. </a:t>
            </a:r>
          </a:p>
          <a:p>
            <a:pPr>
              <a:lnSpc>
                <a:spcPct val="150000"/>
              </a:lnSpc>
            </a:pPr>
            <a:r>
              <a:rPr lang="tr-TR" sz="2200" dirty="0" smtClean="0">
                <a:latin typeface="Tahoma" panose="020B0604030504040204" pitchFamily="34" charset="0"/>
                <a:ea typeface="Tahoma" panose="020B0604030504040204" pitchFamily="34" charset="0"/>
                <a:cs typeface="Tahoma" panose="020B0604030504040204" pitchFamily="34" charset="0"/>
              </a:rPr>
              <a:t>Yıkılan </a:t>
            </a:r>
            <a:r>
              <a:rPr lang="tr-TR" sz="2200" dirty="0">
                <a:latin typeface="Tahoma" panose="020B0604030504040204" pitchFamily="34" charset="0"/>
                <a:ea typeface="Tahoma" panose="020B0604030504040204" pitchFamily="34" charset="0"/>
                <a:cs typeface="Tahoma" panose="020B0604030504040204" pitchFamily="34" charset="0"/>
              </a:rPr>
              <a:t>bina </a:t>
            </a:r>
            <a:r>
              <a:rPr lang="tr-TR" sz="2200" dirty="0" smtClean="0">
                <a:latin typeface="Tahoma" panose="020B0604030504040204" pitchFamily="34" charset="0"/>
                <a:ea typeface="Tahoma" panose="020B0604030504040204" pitchFamily="34" charset="0"/>
                <a:cs typeface="Tahoma" panose="020B0604030504040204" pitchFamily="34" charset="0"/>
              </a:rPr>
              <a:t>kısımları nedeniyle </a:t>
            </a:r>
            <a:r>
              <a:rPr lang="tr-TR" sz="2200" dirty="0">
                <a:latin typeface="Tahoma" panose="020B0604030504040204" pitchFamily="34" charset="0"/>
                <a:ea typeface="Tahoma" panose="020B0604030504040204" pitchFamily="34" charset="0"/>
                <a:cs typeface="Tahoma" panose="020B0604030504040204" pitchFamily="34" charset="0"/>
              </a:rPr>
              <a:t>yaralanabilir</a:t>
            </a:r>
            <a:r>
              <a:rPr lang="tr-TR" sz="2200" dirty="0" smtClean="0">
                <a:latin typeface="Tahoma" panose="020B0604030504040204" pitchFamily="34" charset="0"/>
                <a:ea typeface="Tahoma" panose="020B0604030504040204" pitchFamily="34" charset="0"/>
                <a:cs typeface="Tahoma" panose="020B0604030504040204" pitchFamily="34" charset="0"/>
              </a:rPr>
              <a:t>.</a:t>
            </a:r>
            <a:r>
              <a:rPr lang="tr-TR" sz="2200" dirty="0">
                <a:latin typeface="Tahoma" panose="020B0604030504040204" pitchFamily="34" charset="0"/>
                <a:ea typeface="Tahoma" panose="020B0604030504040204" pitchFamily="34" charset="0"/>
                <a:cs typeface="Tahoma" panose="020B0604030504040204" pitchFamily="34" charset="0"/>
              </a:rPr>
              <a:t> </a:t>
            </a:r>
            <a:endParaRPr lang="tr-TR" sz="22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286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7500" y="332656"/>
            <a:ext cx="8229600" cy="907504"/>
          </a:xfrm>
        </p:spPr>
        <p:txBody>
          <a:bodyPr>
            <a:normAutofit fontScale="90000"/>
          </a:bodyPr>
          <a:lstStyle/>
          <a:p>
            <a:r>
              <a:rPr lang="tr-TR" sz="3600" dirty="0">
                <a:effectLst/>
              </a:rPr>
              <a:t/>
            </a:r>
            <a:br>
              <a:rPr lang="tr-TR" sz="3600" dirty="0">
                <a:effectLst/>
              </a:rPr>
            </a:br>
            <a:r>
              <a:rPr lang="tr-TR" sz="3300" dirty="0">
                <a:effectLst/>
              </a:rPr>
              <a:t> </a:t>
            </a:r>
            <a:r>
              <a:rPr lang="tr-TR" sz="3300" dirty="0" smtClean="0">
                <a:effectLst/>
              </a:rPr>
              <a:t>4- ELEKTRİK </a:t>
            </a:r>
            <a:r>
              <a:rPr lang="tr-TR" sz="3300" dirty="0">
                <a:effectLst/>
              </a:rPr>
              <a:t>TEHLİKESİ</a:t>
            </a:r>
          </a:p>
        </p:txBody>
      </p:sp>
      <p:sp>
        <p:nvSpPr>
          <p:cNvPr id="3" name="İçerik Yer Tutucusu 2"/>
          <p:cNvSpPr>
            <a:spLocks noGrp="1"/>
          </p:cNvSpPr>
          <p:nvPr>
            <p:ph idx="1"/>
          </p:nvPr>
        </p:nvSpPr>
        <p:spPr>
          <a:xfrm>
            <a:off x="457200" y="1340768"/>
            <a:ext cx="8229600" cy="5112568"/>
          </a:xfrm>
        </p:spPr>
        <p:txBody>
          <a:bodyPr>
            <a:normAutofit/>
          </a:bodyPr>
          <a:lstStyle/>
          <a:p>
            <a:pPr marL="0" indent="0">
              <a:buNone/>
            </a:pP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r>
              <a:rPr lang="tr-TR" sz="2200" dirty="0" smtClean="0">
                <a:latin typeface="Tahoma" panose="020B0604030504040204" pitchFamily="34" charset="0"/>
                <a:ea typeface="Tahoma" panose="020B0604030504040204" pitchFamily="34" charset="0"/>
                <a:cs typeface="Tahoma" panose="020B0604030504040204" pitchFamily="34" charset="0"/>
              </a:rPr>
              <a:t>P</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ersoneli tehdit eden en büyük tehlikedir,</a:t>
            </a:r>
          </a:p>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Elektrik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kurumu tarafından aksi belirtilmedikçe tüm teller ve metal kısımlar elektrikli olarak kabul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edilmeli, </a:t>
            </a:r>
          </a:p>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Sarkan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kablo</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gaz, su ve kalorifer boruları ve demir çitlerden uzak durulmalıdır.</a:t>
            </a:r>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Önlemler;</a:t>
            </a:r>
          </a:p>
          <a:p>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Müdahale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Mesafesi</a:t>
            </a:r>
          </a:p>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Kuru elbise, Yalıtkan Eldiven), </a:t>
            </a:r>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Elektriğin Kesilmesi</a:t>
            </a: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6662" y="3789040"/>
            <a:ext cx="2834996"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ARDA BRAYN\Desktop\ak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34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60648"/>
            <a:ext cx="7488832" cy="907504"/>
          </a:xfrm>
        </p:spPr>
        <p:txBody>
          <a:bodyPr>
            <a:normAutofit fontScale="90000"/>
          </a:bodyPr>
          <a:lstStyle/>
          <a:p>
            <a:r>
              <a:rPr lang="tr-TR" sz="3600" dirty="0">
                <a:effectLst/>
              </a:rPr>
              <a:t/>
            </a:r>
            <a:br>
              <a:rPr lang="tr-TR" sz="3600" dirty="0">
                <a:effectLst/>
              </a:rPr>
            </a:br>
            <a:r>
              <a:rPr lang="tr-TR" sz="3300" dirty="0">
                <a:effectLst/>
              </a:rPr>
              <a:t> 5</a:t>
            </a:r>
            <a:r>
              <a:rPr lang="tr-TR" sz="3300" dirty="0" smtClean="0">
                <a:effectLst/>
              </a:rPr>
              <a:t>- </a:t>
            </a:r>
            <a:r>
              <a:rPr lang="tr-TR" sz="3300" dirty="0">
                <a:effectLst/>
              </a:rPr>
              <a:t>KİMYASAL TEHLİKE</a:t>
            </a: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16938" y="2597576"/>
            <a:ext cx="201622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NECO\Pictures\tolkim_kimyasal_yanik_3_3_1_730_4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556792"/>
            <a:ext cx="6377387" cy="38026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RDA BRAYN\Desktop\aks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539551" y="5585415"/>
            <a:ext cx="7971184" cy="1015663"/>
          </a:xfrm>
          <a:prstGeom prst="rect">
            <a:avLst/>
          </a:prstGeom>
        </p:spPr>
        <p:txBody>
          <a:bodyPr wrap="square">
            <a:spAutoFit/>
          </a:bodyPr>
          <a:lstStyle/>
          <a:p>
            <a:pPr>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Asit ve Alkaliler (sülfürik asit, kostik soda, vb.) sıklıkla </a:t>
            </a:r>
            <a:r>
              <a:rPr lang="tr-TR" sz="2000" dirty="0" smtClean="0">
                <a:latin typeface="Tahoma" panose="020B0604030504040204" pitchFamily="34" charset="0"/>
                <a:ea typeface="Tahoma" panose="020B0604030504040204" pitchFamily="34" charset="0"/>
                <a:cs typeface="Tahoma" panose="020B0604030504040204" pitchFamily="34" charset="0"/>
              </a:rPr>
              <a:t>endüstriyel </a:t>
            </a:r>
            <a:r>
              <a:rPr lang="tr-TR" sz="2000" dirty="0">
                <a:latin typeface="Tahoma" panose="020B0604030504040204" pitchFamily="34" charset="0"/>
                <a:ea typeface="Tahoma" panose="020B0604030504040204" pitchFamily="34" charset="0"/>
                <a:cs typeface="Tahoma" panose="020B0604030504040204" pitchFamily="34" charset="0"/>
              </a:rPr>
              <a:t>alanda kullanılan maddelerdir. </a:t>
            </a:r>
          </a:p>
        </p:txBody>
      </p:sp>
    </p:spTree>
    <p:extLst>
      <p:ext uri="{BB962C8B-B14F-4D97-AF65-F5344CB8AC3E}">
        <p14:creationId xmlns:p14="http://schemas.microsoft.com/office/powerpoint/2010/main" val="3853802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260648"/>
            <a:ext cx="7488832" cy="691480"/>
          </a:xfrm>
        </p:spPr>
        <p:txBody>
          <a:bodyPr>
            <a:normAutofit fontScale="90000"/>
          </a:bodyPr>
          <a:lstStyle/>
          <a:p>
            <a:r>
              <a:rPr lang="tr-TR" sz="4000" dirty="0">
                <a:effectLst/>
              </a:rPr>
              <a:t/>
            </a:r>
            <a:br>
              <a:rPr lang="tr-TR" sz="4000" dirty="0">
                <a:effectLst/>
              </a:rPr>
            </a:br>
            <a:r>
              <a:rPr lang="tr-TR" sz="3100" dirty="0" smtClean="0">
                <a:effectLst/>
              </a:rPr>
              <a:t>KİMYASAL TEMAS SONRASI</a:t>
            </a:r>
            <a:endParaRPr lang="tr-TR" sz="3600" dirty="0">
              <a:effectLst/>
            </a:endParaRPr>
          </a:p>
        </p:txBody>
      </p:sp>
      <p:sp>
        <p:nvSpPr>
          <p:cNvPr id="3" name="İçerik Yer Tutucusu 2"/>
          <p:cNvSpPr>
            <a:spLocks noGrp="1"/>
          </p:cNvSpPr>
          <p:nvPr>
            <p:ph idx="1"/>
          </p:nvPr>
        </p:nvSpPr>
        <p:spPr>
          <a:xfrm>
            <a:off x="395536" y="1366162"/>
            <a:ext cx="4896544" cy="5234916"/>
          </a:xfrm>
        </p:spPr>
        <p:txBody>
          <a:bodyPr>
            <a:normAutofit fontScale="92500" lnSpcReduction="10000"/>
          </a:bodyPr>
          <a:lstStyle/>
          <a:p>
            <a:pPr>
              <a:lnSpc>
                <a:spcPct val="150000"/>
              </a:lnSpc>
            </a:pP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Bulaş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olmuş elbiseler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çıkarılır,</a:t>
            </a:r>
          </a:p>
          <a:p>
            <a:pPr>
              <a:lnSpc>
                <a:spcPct val="150000"/>
              </a:lnSpc>
            </a:pP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T</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oz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halinde ise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madde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fırça ile temizlenir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ve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sonra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yıkanır,</a:t>
            </a:r>
          </a:p>
          <a:p>
            <a:pPr>
              <a:lnSpc>
                <a:spcPct val="150000"/>
              </a:lnSpc>
            </a:pP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Genellikle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de nötralize eden ajanlar isim olarak bilinse bile yanığın oluştuğu ortamda bulunma şansı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düşüktür</a:t>
            </a:r>
            <a:r>
              <a:rPr lang="tr-TR" sz="2200" dirty="0">
                <a:latin typeface="Tahoma" panose="020B0604030504040204" pitchFamily="34" charset="0"/>
                <a:ea typeface="Tahoma" panose="020B0604030504040204" pitchFamily="34" charset="0"/>
                <a:cs typeface="Tahoma" panose="020B0604030504040204" pitchFamily="34" charset="0"/>
              </a:rPr>
              <a:t>,</a:t>
            </a:r>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Bu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nedenle su kimyasal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yanıklarda kullanılabilecek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en güvenilir ve kolay bulunan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maddedir, </a:t>
            </a:r>
          </a:p>
          <a:p>
            <a:pPr>
              <a:lnSpc>
                <a:spcPct val="150000"/>
              </a:lnSpc>
            </a:pP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Yıkama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işlemine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ağrı kesildikten sonra 10 </a:t>
            </a:r>
            <a:r>
              <a:rPr lang="tr-TR" sz="2200" dirty="0" err="1">
                <a:solidFill>
                  <a:schemeClr val="tx1"/>
                </a:solidFill>
                <a:latin typeface="Tahoma" panose="020B0604030504040204" pitchFamily="34" charset="0"/>
                <a:ea typeface="Tahoma" panose="020B0604030504040204" pitchFamily="34" charset="0"/>
                <a:cs typeface="Tahoma" panose="020B0604030504040204" pitchFamily="34" charset="0"/>
              </a:rPr>
              <a:t>dk</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 daha devam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edilmelidir</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 </a:t>
            </a:r>
          </a:p>
        </p:txBody>
      </p:sp>
      <p:pic>
        <p:nvPicPr>
          <p:cNvPr id="4"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NECO\Pictures\EKL7-5-custom-size-324-34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408633" y="1412776"/>
            <a:ext cx="316835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820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908720"/>
            <a:ext cx="5475548" cy="926976"/>
          </a:xfrm>
        </p:spPr>
        <p:txBody>
          <a:bodyPr>
            <a:normAutofit/>
          </a:bodyPr>
          <a:lstStyle/>
          <a:p>
            <a:r>
              <a:rPr lang="tr-TR" sz="3200" cap="all" dirty="0" smtClean="0">
                <a:effectLst/>
              </a:rPr>
              <a:t>KİTLESEL </a:t>
            </a:r>
            <a:r>
              <a:rPr lang="tr-TR" sz="3200" cap="all" dirty="0" err="1" smtClean="0">
                <a:effectLst/>
              </a:rPr>
              <a:t>YangInlar</a:t>
            </a:r>
            <a:endParaRPr lang="tr-TR" sz="3200" cap="all" dirty="0">
              <a:effectLst/>
            </a:endParaRPr>
          </a:p>
        </p:txBody>
      </p:sp>
      <p:sp>
        <p:nvSpPr>
          <p:cNvPr id="3" name="İçerik Yer Tutucusu 2"/>
          <p:cNvSpPr>
            <a:spLocks noGrp="1"/>
          </p:cNvSpPr>
          <p:nvPr>
            <p:ph idx="1"/>
          </p:nvPr>
        </p:nvSpPr>
        <p:spPr>
          <a:xfrm>
            <a:off x="467544" y="2204864"/>
            <a:ext cx="8229600" cy="3701008"/>
          </a:xfrm>
        </p:spPr>
        <p:txBody>
          <a:bodyPr>
            <a:normAutofit/>
          </a:bodyPr>
          <a:lstStyle/>
          <a:p>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Yerel kaynaklar ile kontrol altına alınamayan,</a:t>
            </a:r>
          </a:p>
          <a:p>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Büyük yayılım gösteren,</a:t>
            </a:r>
          </a:p>
          <a:p>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Endüstride (sanayii içi) kimyasal kaynaklı,</a:t>
            </a:r>
          </a:p>
          <a:p>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Orman yangınlarını da kapsayan</a:t>
            </a:r>
          </a:p>
          <a:p>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Büyük can ve mal kaybı riskleri oluşturan yangınlardır.</a:t>
            </a:r>
          </a:p>
          <a:p>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Genellikle </a:t>
            </a:r>
            <a:r>
              <a:rPr lang="tr-TR" b="1" dirty="0">
                <a:solidFill>
                  <a:schemeClr val="tx1"/>
                </a:solidFill>
                <a:latin typeface="Tahoma" panose="020B0604030504040204" pitchFamily="34" charset="0"/>
                <a:ea typeface="Tahoma" panose="020B0604030504040204" pitchFamily="34" charset="0"/>
                <a:cs typeface="Tahoma" panose="020B0604030504040204" pitchFamily="34" charset="0"/>
              </a:rPr>
              <a:t>insan kaynaklı afetler</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sınıfına girip, doğal afetler sonucu da tetiklenebilir yangınlardır,</a:t>
            </a:r>
          </a:p>
          <a:p>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06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908720"/>
            <a:ext cx="6264696" cy="607846"/>
          </a:xfrm>
        </p:spPr>
        <p:txBody>
          <a:bodyPr>
            <a:normAutofit fontScale="90000"/>
          </a:bodyPr>
          <a:lstStyle/>
          <a:p>
            <a:r>
              <a:rPr lang="tr-TR" sz="3600" dirty="0"/>
              <a:t/>
            </a:r>
            <a:br>
              <a:rPr lang="tr-TR" sz="3600" dirty="0"/>
            </a:br>
            <a:r>
              <a:rPr lang="tr-TR" sz="3600" dirty="0" smtClean="0"/>
              <a:t>Dumanın Kimyasal Kirliliği</a:t>
            </a:r>
            <a:endParaRPr lang="tr-TR" sz="3600" dirty="0"/>
          </a:p>
        </p:txBody>
      </p:sp>
      <p:sp>
        <p:nvSpPr>
          <p:cNvPr id="3" name="İçerik Yer Tutucusu 2"/>
          <p:cNvSpPr>
            <a:spLocks noGrp="1"/>
          </p:cNvSpPr>
          <p:nvPr>
            <p:ph idx="1"/>
          </p:nvPr>
        </p:nvSpPr>
        <p:spPr>
          <a:xfrm>
            <a:off x="323528" y="2243899"/>
            <a:ext cx="8352928" cy="4104456"/>
          </a:xfrm>
        </p:spPr>
        <p:txBody>
          <a:bodyPr>
            <a:noAutofit/>
          </a:bodyPr>
          <a:lstStyle/>
          <a:p>
            <a:pPr>
              <a:lnSpc>
                <a:spcPct val="150000"/>
              </a:lnSpc>
            </a:pPr>
            <a:r>
              <a:rPr lang="tr-TR" sz="2000" dirty="0" smtClean="0">
                <a:latin typeface="Tahoma" panose="020B0604030504040204" pitchFamily="34" charset="0"/>
                <a:ea typeface="Tahoma" panose="020B0604030504040204" pitchFamily="34" charset="0"/>
                <a:cs typeface="Tahoma" panose="020B0604030504040204" pitchFamily="34" charset="0"/>
              </a:rPr>
              <a:t>Duman, yanma sonucu ortaya çıkan hidrojen siyanür, </a:t>
            </a:r>
            <a:r>
              <a:rPr lang="tr-TR" sz="2000" dirty="0">
                <a:latin typeface="Tahoma" panose="020B0604030504040204" pitchFamily="34" charset="0"/>
                <a:ea typeface="Tahoma" panose="020B0604030504040204" pitchFamily="34" charset="0"/>
                <a:cs typeface="Tahoma" panose="020B0604030504040204" pitchFamily="34" charset="0"/>
              </a:rPr>
              <a:t>sülfürik </a:t>
            </a:r>
            <a:r>
              <a:rPr lang="tr-TR" sz="2000" dirty="0" smtClean="0">
                <a:latin typeface="Tahoma" panose="020B0604030504040204" pitchFamily="34" charset="0"/>
                <a:ea typeface="Tahoma" panose="020B0604030504040204" pitchFamily="34" charset="0"/>
                <a:cs typeface="Tahoma" panose="020B0604030504040204" pitchFamily="34" charset="0"/>
              </a:rPr>
              <a:t>asit gibi kimyasalların solunma riskini barındırır, </a:t>
            </a:r>
            <a:endParaRPr lang="tr-TR" sz="20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Bunun </a:t>
            </a:r>
            <a:r>
              <a:rPr lang="tr-TR" sz="2000" dirty="0" smtClean="0">
                <a:latin typeface="Tahoma" panose="020B0604030504040204" pitchFamily="34" charset="0"/>
                <a:ea typeface="Tahoma" panose="020B0604030504040204" pitchFamily="34" charset="0"/>
                <a:cs typeface="Tahoma" panose="020B0604030504040204" pitchFamily="34" charset="0"/>
              </a:rPr>
              <a:t>dışında </a:t>
            </a:r>
            <a:r>
              <a:rPr lang="tr-TR" sz="2000" dirty="0">
                <a:latin typeface="Tahoma" panose="020B0604030504040204" pitchFamily="34" charset="0"/>
                <a:ea typeface="Tahoma" panose="020B0604030504040204" pitchFamily="34" charset="0"/>
                <a:cs typeface="Tahoma" panose="020B0604030504040204" pitchFamily="34" charset="0"/>
              </a:rPr>
              <a:t>dumanı kirletebilecek başka bir çok kimyasal bulunur, </a:t>
            </a:r>
            <a:r>
              <a:rPr lang="tr-TR" sz="2000" dirty="0" smtClean="0">
                <a:latin typeface="Tahoma" panose="020B0604030504040204" pitchFamily="34" charset="0"/>
                <a:ea typeface="Tahoma" panose="020B0604030504040204" pitchFamily="34" charset="0"/>
                <a:cs typeface="Tahoma" panose="020B0604030504040204" pitchFamily="34" charset="0"/>
              </a:rPr>
              <a:t>Örneğin; </a:t>
            </a:r>
            <a:r>
              <a:rPr lang="tr-TR" sz="2000" dirty="0">
                <a:latin typeface="Tahoma" panose="020B0604030504040204" pitchFamily="34" charset="0"/>
                <a:ea typeface="Tahoma" panose="020B0604030504040204" pitchFamily="34" charset="0"/>
                <a:cs typeface="Tahoma" panose="020B0604030504040204" pitchFamily="34" charset="0"/>
              </a:rPr>
              <a:t>elektrik trafolarında bulunan bir maddenin yanması ile ortama çıkan gaz öldürücü olabilir. </a:t>
            </a:r>
          </a:p>
          <a:p>
            <a:pPr>
              <a:lnSpc>
                <a:spcPct val="150000"/>
              </a:lnSpc>
            </a:pPr>
            <a:r>
              <a:rPr lang="tr-TR" sz="2000" dirty="0">
                <a:latin typeface="Tahoma" panose="020B0604030504040204" pitchFamily="34" charset="0"/>
                <a:ea typeface="Tahoma" panose="020B0604030504040204" pitchFamily="34" charset="0"/>
                <a:cs typeface="Tahoma" panose="020B0604030504040204" pitchFamily="34" charset="0"/>
              </a:rPr>
              <a:t>E</a:t>
            </a:r>
            <a:r>
              <a:rPr lang="tr-TR" sz="2000" dirty="0" smtClean="0">
                <a:latin typeface="Tahoma" panose="020B0604030504040204" pitchFamily="34" charset="0"/>
                <a:ea typeface="Tahoma" panose="020B0604030504040204" pitchFamily="34" charset="0"/>
                <a:cs typeface="Tahoma" panose="020B0604030504040204" pitchFamily="34" charset="0"/>
              </a:rPr>
              <a:t>vlerde </a:t>
            </a:r>
            <a:r>
              <a:rPr lang="tr-TR" sz="2000" dirty="0">
                <a:latin typeface="Tahoma" panose="020B0604030504040204" pitchFamily="34" charset="0"/>
                <a:ea typeface="Tahoma" panose="020B0604030504040204" pitchFamily="34" charset="0"/>
                <a:cs typeface="Tahoma" panose="020B0604030504040204" pitchFamily="34" charset="0"/>
              </a:rPr>
              <a:t>bulunan temizlik malzemeleri ve böcek ilaçları gibi </a:t>
            </a:r>
            <a:r>
              <a:rPr lang="tr-TR" sz="2000" dirty="0" smtClean="0">
                <a:latin typeface="Tahoma" panose="020B0604030504040204" pitchFamily="34" charset="0"/>
                <a:ea typeface="Tahoma" panose="020B0604030504040204" pitchFamily="34" charset="0"/>
                <a:cs typeface="Tahoma" panose="020B0604030504040204" pitchFamily="34" charset="0"/>
              </a:rPr>
              <a:t>kimyasallar, </a:t>
            </a:r>
            <a:r>
              <a:rPr lang="tr-TR" sz="2000" dirty="0">
                <a:latin typeface="Tahoma" panose="020B0604030504040204" pitchFamily="34" charset="0"/>
                <a:ea typeface="Tahoma" panose="020B0604030504040204" pitchFamily="34" charset="0"/>
                <a:cs typeface="Tahoma" panose="020B0604030504040204" pitchFamily="34" charset="0"/>
              </a:rPr>
              <a:t>dumanın daha da kirlenmesine yardımcı olur. </a:t>
            </a:r>
          </a:p>
          <a:p>
            <a:endParaRPr lang="tr-TR" dirty="0"/>
          </a:p>
        </p:txBody>
      </p:sp>
      <p:pic>
        <p:nvPicPr>
          <p:cNvPr id="38915" name="Picture 3" descr="C:\Program Files (x86)\Microsoft Office\MEDIA\CAGCAT10\j028536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567621"/>
            <a:ext cx="1368152" cy="15652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ARDA BRAYN\Desktop\ak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8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332656"/>
            <a:ext cx="8712968" cy="692696"/>
          </a:xfrm>
        </p:spPr>
        <p:txBody>
          <a:bodyPr>
            <a:normAutofit fontScale="90000"/>
          </a:bodyPr>
          <a:lstStyle/>
          <a:p>
            <a:r>
              <a:rPr lang="tr-TR" dirty="0"/>
              <a:t/>
            </a:r>
            <a:br>
              <a:rPr lang="tr-TR" dirty="0"/>
            </a:br>
            <a:r>
              <a:rPr lang="tr-TR" sz="3200" dirty="0" smtClean="0"/>
              <a:t>Olay </a:t>
            </a:r>
            <a:r>
              <a:rPr lang="tr-TR" sz="3200" dirty="0"/>
              <a:t>Yerinde Karşılaşılan </a:t>
            </a:r>
            <a:r>
              <a:rPr lang="tr-TR" sz="3200" dirty="0" smtClean="0"/>
              <a:t>Riskleri Sıralarsak</a:t>
            </a:r>
            <a:endParaRPr lang="tr-TR" sz="3200" dirty="0"/>
          </a:p>
        </p:txBody>
      </p:sp>
      <p:sp>
        <p:nvSpPr>
          <p:cNvPr id="3" name="İçerik Yer Tutucusu 2"/>
          <p:cNvSpPr>
            <a:spLocks noGrp="1"/>
          </p:cNvSpPr>
          <p:nvPr>
            <p:ph idx="1"/>
          </p:nvPr>
        </p:nvSpPr>
        <p:spPr>
          <a:xfrm>
            <a:off x="450341" y="1556791"/>
            <a:ext cx="8229600" cy="4794255"/>
          </a:xfrm>
        </p:spPr>
        <p:txBody>
          <a:bodyPr>
            <a:noAutofit/>
          </a:bodyPr>
          <a:lstStyle/>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Sağlıklı solunum için kaliteli atmosfer genelde mümkün değildir,</a:t>
            </a:r>
          </a:p>
          <a:p>
            <a:pPr marL="0" indent="0">
              <a:buNone/>
            </a:pP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Aşırı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sıcak alan ve alev ile yakın temas riski, </a:t>
            </a:r>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Yangında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olabilecek parlamalar ve sıçramaların oluşturduğu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riskler</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Buhar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veya kaynar suya maruz kalma, </a:t>
            </a:r>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Sıcak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yüzeylere, katı maddelere ve erimiş metal ile temas, </a:t>
            </a:r>
          </a:p>
          <a:p>
            <a:endParaRPr lang="tr-T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1233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836712"/>
            <a:ext cx="8229600" cy="5289451"/>
          </a:xfrm>
        </p:spPr>
        <p:txBody>
          <a:bodyPr>
            <a:normAutofit/>
          </a:bodyPr>
          <a:lstStyle/>
          <a:p>
            <a:r>
              <a:rPr lang="tr-TR" sz="2200" dirty="0">
                <a:latin typeface="Tahoma" panose="020B0604030504040204" pitchFamily="34" charset="0"/>
                <a:ea typeface="Tahoma" panose="020B0604030504040204" pitchFamily="34" charset="0"/>
                <a:cs typeface="Tahoma" panose="020B0604030504040204" pitchFamily="34" charset="0"/>
              </a:rPr>
              <a:t>E</a:t>
            </a:r>
            <a:r>
              <a:rPr lang="nn-NO" sz="2200" dirty="0">
                <a:latin typeface="Tahoma" panose="020B0604030504040204" pitchFamily="34" charset="0"/>
                <a:ea typeface="Tahoma" panose="020B0604030504040204" pitchFamily="34" charset="0"/>
                <a:cs typeface="Tahoma" panose="020B0604030504040204" pitchFamily="34" charset="0"/>
              </a:rPr>
              <a:t>lektrik telleri</a:t>
            </a:r>
            <a:r>
              <a:rPr lang="tr-TR" sz="2200" dirty="0">
                <a:latin typeface="Tahoma" panose="020B0604030504040204" pitchFamily="34" charset="0"/>
                <a:ea typeface="Tahoma" panose="020B0604030504040204" pitchFamily="34" charset="0"/>
                <a:cs typeface="Tahoma" panose="020B0604030504040204" pitchFamily="34" charset="0"/>
              </a:rPr>
              <a:t> ile temas </a:t>
            </a:r>
            <a:r>
              <a:rPr lang="tr-TR" sz="2200" dirty="0" smtClean="0">
                <a:latin typeface="Tahoma" panose="020B0604030504040204" pitchFamily="34" charset="0"/>
                <a:ea typeface="Tahoma" panose="020B0604030504040204" pitchFamily="34" charset="0"/>
                <a:cs typeface="Tahoma" panose="020B0604030504040204" pitchFamily="34" charset="0"/>
              </a:rPr>
              <a:t>riski,</a:t>
            </a:r>
          </a:p>
          <a:p>
            <a:endParaRPr lang="nn-NO" sz="2200" dirty="0">
              <a:latin typeface="Tahoma" panose="020B0604030504040204" pitchFamily="34" charset="0"/>
              <a:ea typeface="Tahoma" panose="020B0604030504040204" pitchFamily="34" charset="0"/>
              <a:cs typeface="Tahoma" panose="020B0604030504040204" pitchFamily="34" charset="0"/>
            </a:endParaRPr>
          </a:p>
          <a:p>
            <a:r>
              <a:rPr lang="tr-TR" sz="2200" dirty="0">
                <a:latin typeface="Tahoma" panose="020B0604030504040204" pitchFamily="34" charset="0"/>
                <a:ea typeface="Tahoma" panose="020B0604030504040204" pitchFamily="34" charset="0"/>
                <a:cs typeface="Tahoma" panose="020B0604030504040204" pitchFamily="34" charset="0"/>
              </a:rPr>
              <a:t>Olay yerinde kimyasal madde ya da radyoaktif madde ile </a:t>
            </a:r>
            <a:r>
              <a:rPr lang="tr-TR" sz="2200" dirty="0" err="1">
                <a:latin typeface="Tahoma" panose="020B0604030504040204" pitchFamily="34" charset="0"/>
                <a:ea typeface="Tahoma" panose="020B0604030504040204" pitchFamily="34" charset="0"/>
                <a:cs typeface="Tahoma" panose="020B0604030504040204" pitchFamily="34" charset="0"/>
              </a:rPr>
              <a:t>kontemine</a:t>
            </a:r>
            <a:r>
              <a:rPr lang="tr-TR" sz="2200" dirty="0">
                <a:latin typeface="Tahoma" panose="020B0604030504040204" pitchFamily="34" charset="0"/>
                <a:ea typeface="Tahoma" panose="020B0604030504040204" pitchFamily="34" charset="0"/>
                <a:cs typeface="Tahoma" panose="020B0604030504040204" pitchFamily="34" charset="0"/>
              </a:rPr>
              <a:t> olma riski, </a:t>
            </a:r>
            <a:endParaRPr lang="tr-TR" sz="2200" dirty="0" smtClean="0">
              <a:latin typeface="Tahoma" panose="020B0604030504040204" pitchFamily="34" charset="0"/>
              <a:ea typeface="Tahoma" panose="020B0604030504040204" pitchFamily="34" charset="0"/>
              <a:cs typeface="Tahoma" panose="020B0604030504040204" pitchFamily="34" charset="0"/>
            </a:endParaRPr>
          </a:p>
          <a:p>
            <a:endParaRPr lang="tr-TR" sz="2200" dirty="0">
              <a:latin typeface="Tahoma" panose="020B0604030504040204" pitchFamily="34" charset="0"/>
              <a:ea typeface="Tahoma" panose="020B0604030504040204" pitchFamily="34" charset="0"/>
              <a:cs typeface="Tahoma" panose="020B0604030504040204" pitchFamily="34" charset="0"/>
            </a:endParaRPr>
          </a:p>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Yıkılmış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yapıların oluşturduğu fiziksel tehlikeler, kırık camlar, enkazlar </a:t>
            </a:r>
            <a:r>
              <a:rPr lang="tr-TR" sz="2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v.b</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200" dirty="0">
                <a:latin typeface="Tahoma" panose="020B0604030504040204" pitchFamily="34" charset="0"/>
                <a:ea typeface="Tahoma" panose="020B0604030504040204" pitchFamily="34" charset="0"/>
                <a:cs typeface="Tahoma" panose="020B0604030504040204" pitchFamily="34" charset="0"/>
              </a:rPr>
              <a:t>Y</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üksek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ısı ve stresli koşullara bağlı gelişebilecek ek riskler, </a:t>
            </a:r>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Ortamın sıcaklığı ve koruyucu kıyafetlerin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oluşturduğu sıcaklık stresi nedeniyle </a:t>
            </a:r>
            <a:r>
              <a:rPr lang="tr-TR" sz="2200" dirty="0">
                <a:latin typeface="Tahoma" panose="020B0604030504040204" pitchFamily="34" charset="0"/>
                <a:ea typeface="Tahoma" panose="020B0604030504040204" pitchFamily="34" charset="0"/>
                <a:cs typeface="Tahoma" panose="020B0604030504040204" pitchFamily="34" charset="0"/>
              </a:rPr>
              <a:t>g</a:t>
            </a:r>
            <a:r>
              <a:rPr lang="tr-TR" sz="2200" dirty="0" smtClean="0">
                <a:latin typeface="Tahoma" panose="020B0604030504040204" pitchFamily="34" charset="0"/>
                <a:ea typeface="Tahoma" panose="020B0604030504040204" pitchFamily="34" charset="0"/>
                <a:cs typeface="Tahoma" panose="020B0604030504040204" pitchFamily="34" charset="0"/>
              </a:rPr>
              <a:t>örüşün zayıflaması,</a:t>
            </a:r>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40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04720" y="116632"/>
            <a:ext cx="8507288" cy="1052736"/>
          </a:xfrm>
        </p:spPr>
        <p:txBody>
          <a:bodyPr>
            <a:normAutofit fontScale="90000"/>
          </a:bodyPr>
          <a:lstStyle/>
          <a:p>
            <a:r>
              <a:rPr lang="tr-TR" sz="3200" dirty="0"/>
              <a:t/>
            </a:r>
            <a:br>
              <a:rPr lang="tr-TR" sz="3200" dirty="0"/>
            </a:br>
            <a:r>
              <a:rPr lang="tr-TR" sz="3200" dirty="0" smtClean="0"/>
              <a:t>Olay Yeri Güvenliği ve Kişisel Güvenlik</a:t>
            </a:r>
            <a:endParaRPr lang="tr-TR" sz="3200" dirty="0"/>
          </a:p>
        </p:txBody>
      </p:sp>
      <p:sp>
        <p:nvSpPr>
          <p:cNvPr id="3" name="İçerik Yer Tutucusu 2"/>
          <p:cNvSpPr>
            <a:spLocks noGrp="1"/>
          </p:cNvSpPr>
          <p:nvPr>
            <p:ph idx="1"/>
          </p:nvPr>
        </p:nvSpPr>
        <p:spPr>
          <a:xfrm>
            <a:off x="323528" y="1556792"/>
            <a:ext cx="8229600" cy="4929411"/>
          </a:xfrm>
        </p:spPr>
        <p:txBody>
          <a:bodyPr>
            <a:noAutofit/>
          </a:bodyPr>
          <a:lstStyle/>
          <a:p>
            <a:pPr>
              <a:lnSpc>
                <a:spcPct val="150000"/>
              </a:lnSpc>
            </a:pP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cil </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sağlık personeli kesinlikle </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sıcak </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alanda </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bulunmamalı, </a:t>
            </a:r>
          </a:p>
          <a:p>
            <a:pPr>
              <a:lnSpc>
                <a:spcPct val="150000"/>
              </a:lnSpc>
            </a:pP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Güvenli </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alanda yer </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almalı, </a:t>
            </a:r>
          </a:p>
          <a:p>
            <a:pPr>
              <a:lnSpc>
                <a:spcPct val="150000"/>
              </a:lnSpc>
            </a:pP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İtfaiyecilerin </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teslim ettiği kazazedelere müdahale </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etmeli, </a:t>
            </a:r>
            <a:endParaRPr lang="tr-TR"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Bazı </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durumlarda, acil sağlık </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personelinin de </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sıcak alanda çalışması </a:t>
            </a:r>
            <a:r>
              <a:rPr lang="tr-TR"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gerekebir</a:t>
            </a:r>
            <a:r>
              <a:rPr lang="tr-TR" sz="2000" dirty="0">
                <a:latin typeface="Tahoma" panose="020B0604030504040204" pitchFamily="34" charset="0"/>
                <a:ea typeface="Tahoma" panose="020B0604030504040204" pitchFamily="34" charset="0"/>
                <a:cs typeface="Tahoma" panose="020B0604030504040204" pitchFamily="34" charset="0"/>
              </a:rPr>
              <a:t>,</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tr-TR"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S</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ıcak </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alanda yer alacak personelin mutlaka </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koruyucu </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kıyafetleri ve </a:t>
            </a:r>
            <a:r>
              <a:rPr lang="tr-TR" sz="2000" dirty="0" err="1">
                <a:solidFill>
                  <a:schemeClr val="tx1"/>
                </a:solidFill>
                <a:latin typeface="Tahoma" panose="020B0604030504040204" pitchFamily="34" charset="0"/>
                <a:ea typeface="Tahoma" panose="020B0604030504040204" pitchFamily="34" charset="0"/>
                <a:cs typeface="Tahoma" panose="020B0604030504040204" pitchFamily="34" charset="0"/>
              </a:rPr>
              <a:t>inhalasyon</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maskesi </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olmalıdır. </a:t>
            </a:r>
          </a:p>
          <a:p>
            <a:pPr>
              <a:lnSpc>
                <a:spcPct val="150000"/>
              </a:lnSpc>
            </a:pP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Aksi durumda, </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sağlık personeli; </a:t>
            </a:r>
            <a:r>
              <a:rPr lang="tr-TR" sz="2000" dirty="0" err="1">
                <a:solidFill>
                  <a:schemeClr val="tx1"/>
                </a:solidFill>
                <a:latin typeface="Tahoma" panose="020B0604030504040204" pitchFamily="34" charset="0"/>
                <a:ea typeface="Tahoma" panose="020B0604030504040204" pitchFamily="34" charset="0"/>
                <a:cs typeface="Tahoma" panose="020B0604030504040204" pitchFamily="34" charset="0"/>
              </a:rPr>
              <a:t>inhalasyon</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yaralanmasına,</a:t>
            </a:r>
          </a:p>
          <a:p>
            <a:pPr>
              <a:lnSpc>
                <a:spcPct val="150000"/>
              </a:lnSpc>
            </a:pPr>
            <a:r>
              <a:rPr lang="tr-TR"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Karbonmonoksit</a:t>
            </a:r>
            <a:r>
              <a:rPr lang="tr-TR"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000" dirty="0">
                <a:solidFill>
                  <a:schemeClr val="tx1"/>
                </a:solidFill>
                <a:latin typeface="Tahoma" panose="020B0604030504040204" pitchFamily="34" charset="0"/>
                <a:ea typeface="Tahoma" panose="020B0604030504040204" pitchFamily="34" charset="0"/>
                <a:cs typeface="Tahoma" panose="020B0604030504040204" pitchFamily="34" charset="0"/>
              </a:rPr>
              <a:t>ya da karbondioksit zehirlenmesine maruz kalabilir. </a:t>
            </a:r>
          </a:p>
          <a:p>
            <a:pPr>
              <a:lnSpc>
                <a:spcPct val="150000"/>
              </a:lnSpc>
            </a:pPr>
            <a:endParaRPr lang="tr-TR"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4525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6856" y="404664"/>
            <a:ext cx="8229600" cy="836712"/>
          </a:xfrm>
        </p:spPr>
        <p:txBody>
          <a:bodyPr>
            <a:normAutofit fontScale="90000"/>
          </a:bodyPr>
          <a:lstStyle/>
          <a:p>
            <a:r>
              <a:rPr lang="tr-TR" sz="3200" dirty="0"/>
              <a:t/>
            </a:r>
            <a:br>
              <a:rPr lang="tr-TR" sz="3200" dirty="0"/>
            </a:br>
            <a:r>
              <a:rPr lang="tr-TR" sz="3200" dirty="0" smtClean="0"/>
              <a:t>Kontrollü Olay Yerinde Karşılaşılan Riskler</a:t>
            </a:r>
            <a:endParaRPr lang="tr-TR" sz="3200" dirty="0"/>
          </a:p>
        </p:txBody>
      </p:sp>
      <p:sp>
        <p:nvSpPr>
          <p:cNvPr id="3" name="İçerik Yer Tutucusu 2"/>
          <p:cNvSpPr>
            <a:spLocks noGrp="1"/>
          </p:cNvSpPr>
          <p:nvPr>
            <p:ph idx="1"/>
          </p:nvPr>
        </p:nvSpPr>
        <p:spPr>
          <a:xfrm>
            <a:off x="446856" y="1851348"/>
            <a:ext cx="8229600" cy="5040560"/>
          </a:xfrm>
        </p:spPr>
        <p:txBody>
          <a:bodyPr>
            <a:noAutofit/>
          </a:bodyPr>
          <a:lstStyle/>
          <a:p>
            <a:r>
              <a:rPr lang="tr-TR" sz="2200" dirty="0">
                <a:solidFill>
                  <a:schemeClr val="tx1"/>
                </a:solidFill>
              </a:rPr>
              <a:t>Acil sağlık ekipleri olay yeri ulaştığında fiziksel tehlikeler, itfaiye personelinin karşılaştığına göre son derece </a:t>
            </a:r>
            <a:r>
              <a:rPr lang="tr-TR" sz="2200" dirty="0" smtClean="0">
                <a:solidFill>
                  <a:schemeClr val="tx1"/>
                </a:solidFill>
              </a:rPr>
              <a:t>sınırlıdır.</a:t>
            </a:r>
          </a:p>
          <a:p>
            <a:pPr marL="0" indent="0">
              <a:buNone/>
            </a:pPr>
            <a:r>
              <a:rPr lang="tr-TR" sz="2200" dirty="0" smtClean="0">
                <a:solidFill>
                  <a:schemeClr val="tx1"/>
                </a:solidFill>
              </a:rPr>
              <a:t> </a:t>
            </a:r>
            <a:endParaRPr lang="tr-TR" sz="2200" dirty="0">
              <a:solidFill>
                <a:schemeClr val="tx1"/>
              </a:solidFill>
            </a:endParaRPr>
          </a:p>
          <a:p>
            <a:r>
              <a:rPr lang="tr-TR" sz="2200" dirty="0">
                <a:solidFill>
                  <a:schemeClr val="tx1"/>
                </a:solidFill>
              </a:rPr>
              <a:t>T</a:t>
            </a:r>
            <a:r>
              <a:rPr lang="tr-TR" sz="2200" dirty="0" smtClean="0">
                <a:solidFill>
                  <a:schemeClr val="tx1"/>
                </a:solidFill>
              </a:rPr>
              <a:t>ermal</a:t>
            </a:r>
            <a:r>
              <a:rPr lang="tr-TR" sz="2200" dirty="0">
                <a:solidFill>
                  <a:schemeClr val="tx1"/>
                </a:solidFill>
              </a:rPr>
              <a:t>, </a:t>
            </a:r>
            <a:r>
              <a:rPr lang="tr-TR" sz="2200" dirty="0" smtClean="0">
                <a:solidFill>
                  <a:schemeClr val="tx1"/>
                </a:solidFill>
              </a:rPr>
              <a:t>kimyasal </a:t>
            </a:r>
            <a:r>
              <a:rPr lang="tr-TR" sz="2200" dirty="0">
                <a:solidFill>
                  <a:schemeClr val="tx1"/>
                </a:solidFill>
              </a:rPr>
              <a:t>ve elektriksel tehlikeler </a:t>
            </a:r>
            <a:r>
              <a:rPr lang="tr-TR" sz="2200" dirty="0" smtClean="0">
                <a:solidFill>
                  <a:schemeClr val="tx1"/>
                </a:solidFill>
              </a:rPr>
              <a:t>nispeten </a:t>
            </a:r>
            <a:r>
              <a:rPr lang="tr-TR" sz="2200" dirty="0">
                <a:solidFill>
                  <a:schemeClr val="tx1"/>
                </a:solidFill>
              </a:rPr>
              <a:t>azalmıştır. </a:t>
            </a:r>
            <a:endParaRPr lang="tr-TR" sz="2200" dirty="0" smtClean="0">
              <a:solidFill>
                <a:schemeClr val="tx1"/>
              </a:solidFill>
            </a:endParaRPr>
          </a:p>
          <a:p>
            <a:pPr marL="0" indent="0">
              <a:buNone/>
            </a:pPr>
            <a:endParaRPr lang="tr-TR" sz="2200" dirty="0">
              <a:solidFill>
                <a:schemeClr val="tx1"/>
              </a:solidFill>
            </a:endParaRPr>
          </a:p>
          <a:p>
            <a:r>
              <a:rPr lang="tr-TR" sz="2200" dirty="0" smtClean="0">
                <a:solidFill>
                  <a:schemeClr val="tx1"/>
                </a:solidFill>
              </a:rPr>
              <a:t>Ancak yine de </a:t>
            </a:r>
            <a:r>
              <a:rPr lang="tr-TR" sz="2200" dirty="0">
                <a:solidFill>
                  <a:schemeClr val="tx1"/>
                </a:solidFill>
              </a:rPr>
              <a:t>acil sağlık personelinin bu tehlikelerle </a:t>
            </a:r>
            <a:r>
              <a:rPr lang="tr-TR" sz="2200" dirty="0" smtClean="0">
                <a:solidFill>
                  <a:schemeClr val="tx1"/>
                </a:solidFill>
              </a:rPr>
              <a:t>karşılaşab</a:t>
            </a:r>
            <a:r>
              <a:rPr lang="tr-TR" sz="2200" dirty="0" smtClean="0"/>
              <a:t>ilir</a:t>
            </a:r>
            <a:r>
              <a:rPr lang="tr-TR" sz="2200" dirty="0" smtClean="0">
                <a:solidFill>
                  <a:schemeClr val="tx1"/>
                </a:solidFill>
              </a:rPr>
              <a:t>. </a:t>
            </a:r>
          </a:p>
          <a:p>
            <a:pPr marL="0" indent="0">
              <a:buNone/>
            </a:pPr>
            <a:endParaRPr lang="tr-TR" sz="2200" dirty="0">
              <a:solidFill>
                <a:schemeClr val="tx1"/>
              </a:solidFill>
            </a:endParaRPr>
          </a:p>
          <a:p>
            <a:r>
              <a:rPr lang="tr-TR" sz="2200" dirty="0" smtClean="0">
                <a:solidFill>
                  <a:schemeClr val="tx1"/>
                </a:solidFill>
              </a:rPr>
              <a:t>Tehlikeler; </a:t>
            </a:r>
            <a:r>
              <a:rPr lang="tr-TR" sz="2200" dirty="0">
                <a:solidFill>
                  <a:schemeClr val="tx1"/>
                </a:solidFill>
              </a:rPr>
              <a:t>hastane öncesi acil sağlıkta kullanılan ekipmanların yangın olaylarına müdahale için dizayn edilmediğinden kaynaklanmaktadır. </a:t>
            </a:r>
          </a:p>
          <a:p>
            <a:endParaRPr lang="tr-TR" sz="2200" dirty="0" smtClean="0">
              <a:solidFill>
                <a:schemeClr val="tx1"/>
              </a:solidFill>
            </a:endParaRPr>
          </a:p>
          <a:p>
            <a:endParaRPr lang="tr-TR" sz="2200" dirty="0">
              <a:solidFill>
                <a:schemeClr val="tx1"/>
              </a:solidFill>
            </a:endParaRPr>
          </a:p>
        </p:txBody>
      </p:sp>
      <p:pic>
        <p:nvPicPr>
          <p:cNvPr id="4"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974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6856" y="1988840"/>
            <a:ext cx="8229600" cy="4464496"/>
          </a:xfrm>
        </p:spPr>
        <p:txBody>
          <a:bodyPr>
            <a:noAutofit/>
          </a:bodyPr>
          <a:lstStyle/>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sz="2200" dirty="0" smtClean="0">
                <a:latin typeface="Tahoma" panose="020B0604030504040204" pitchFamily="34" charset="0"/>
                <a:ea typeface="Tahoma" panose="020B0604030504040204" pitchFamily="34" charset="0"/>
                <a:cs typeface="Tahoma" panose="020B0604030504040204" pitchFamily="34" charset="0"/>
              </a:rPr>
              <a:t>Kıyafetleri ısıya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dayanıksız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ve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koruyucu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ekipmanı eksik,</a:t>
            </a:r>
          </a:p>
          <a:p>
            <a:pPr marL="0" indent="0">
              <a:buNone/>
            </a:pP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200" dirty="0">
                <a:latin typeface="Tahoma" panose="020B0604030504040204" pitchFamily="34" charset="0"/>
                <a:ea typeface="Tahoma" panose="020B0604030504040204" pitchFamily="34" charset="0"/>
                <a:cs typeface="Tahoma" panose="020B0604030504040204" pitchFamily="34" charset="0"/>
              </a:rPr>
              <a:t>O</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lay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yeri nedeniyle hasta kaldırma ve taşıma prensiplerine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uymayabiliyor,</a:t>
            </a: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200" dirty="0" smtClean="0">
                <a:latin typeface="Tahoma" panose="020B0604030504040204" pitchFamily="34" charset="0"/>
                <a:ea typeface="Tahoma" panose="020B0604030504040204" pitchFamily="34" charset="0"/>
                <a:cs typeface="Tahoma" panose="020B0604030504040204" pitchFamily="34" charset="0"/>
              </a:rPr>
              <a:t>C</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errahi eldivenler ve maskeler yetersiz kalabiliyor, </a:t>
            </a:r>
          </a:p>
          <a:p>
            <a:endPar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Bazen </a:t>
            </a:r>
            <a:r>
              <a:rPr lang="tr-TR" sz="2200" dirty="0">
                <a:solidFill>
                  <a:schemeClr val="tx1"/>
                </a:solidFill>
                <a:latin typeface="Tahoma" panose="020B0604030504040204" pitchFamily="34" charset="0"/>
                <a:ea typeface="Tahoma" panose="020B0604030504040204" pitchFamily="34" charset="0"/>
                <a:cs typeface="Tahoma" panose="020B0604030504040204" pitchFamily="34" charset="0"/>
              </a:rPr>
              <a:t>de personelde bunu giymek </a:t>
            </a:r>
            <a:r>
              <a:rPr lang="tr-TR" sz="2200" dirty="0" smtClean="0">
                <a:solidFill>
                  <a:schemeClr val="tx1"/>
                </a:solidFill>
                <a:latin typeface="Tahoma" panose="020B0604030504040204" pitchFamily="34" charset="0"/>
                <a:ea typeface="Tahoma" panose="020B0604030504040204" pitchFamily="34" charset="0"/>
                <a:cs typeface="Tahoma" panose="020B0604030504040204" pitchFamily="34" charset="0"/>
              </a:rPr>
              <a:t>istemiyor, </a:t>
            </a:r>
          </a:p>
          <a:p>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sz="2200" dirty="0">
                <a:solidFill>
                  <a:srgbClr val="FF0000"/>
                </a:solidFill>
                <a:latin typeface="Tahoma" panose="020B0604030504040204" pitchFamily="34" charset="0"/>
                <a:ea typeface="Tahoma" panose="020B0604030504040204" pitchFamily="34" charset="0"/>
                <a:cs typeface="Tahoma" panose="020B0604030504040204" pitchFamily="34" charset="0"/>
              </a:rPr>
              <a:t>T</a:t>
            </a:r>
            <a:r>
              <a:rPr lang="tr-TR"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ermal </a:t>
            </a:r>
            <a:r>
              <a:rPr lang="tr-TR" sz="2200" dirty="0">
                <a:solidFill>
                  <a:srgbClr val="FF0000"/>
                </a:solidFill>
                <a:latin typeface="Tahoma" panose="020B0604030504040204" pitchFamily="34" charset="0"/>
                <a:ea typeface="Tahoma" panose="020B0604030504040204" pitchFamily="34" charset="0"/>
                <a:cs typeface="Tahoma" panose="020B0604030504040204" pitchFamily="34" charset="0"/>
              </a:rPr>
              <a:t>yanığa maruz kalmış </a:t>
            </a:r>
            <a:r>
              <a:rPr lang="tr-TR"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kazazede de </a:t>
            </a:r>
          </a:p>
          <a:p>
            <a:pPr marL="0" indent="0">
              <a:buNone/>
            </a:pPr>
            <a:r>
              <a:rPr lang="tr-TR" sz="2200" dirty="0" smtClean="0">
                <a:solidFill>
                  <a:srgbClr val="FF0000"/>
                </a:solidFill>
                <a:latin typeface="Tahoma" panose="020B0604030504040204" pitchFamily="34" charset="0"/>
                <a:ea typeface="Tahoma" panose="020B0604030504040204" pitchFamily="34" charset="0"/>
                <a:cs typeface="Tahoma" panose="020B0604030504040204" pitchFamily="34" charset="0"/>
              </a:rPr>
              <a:t>Bulaşıcı bir </a:t>
            </a:r>
            <a:r>
              <a:rPr lang="tr-TR" sz="2200" dirty="0">
                <a:solidFill>
                  <a:srgbClr val="FF0000"/>
                </a:solidFill>
                <a:latin typeface="Tahoma" panose="020B0604030504040204" pitchFamily="34" charset="0"/>
                <a:ea typeface="Tahoma" panose="020B0604030504040204" pitchFamily="34" charset="0"/>
                <a:cs typeface="Tahoma" panose="020B0604030504040204" pitchFamily="34" charset="0"/>
              </a:rPr>
              <a:t>hastalığın olabileceği unutulmamalıdır. </a:t>
            </a:r>
          </a:p>
          <a:p>
            <a:endParaRPr lang="tr-TR" sz="2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971600" y="849176"/>
            <a:ext cx="5596404" cy="553998"/>
          </a:xfrm>
          <a:prstGeom prst="rect">
            <a:avLst/>
          </a:prstGeom>
        </p:spPr>
        <p:txBody>
          <a:bodyPr wrap="none">
            <a:spAutoFit/>
          </a:bodyPr>
          <a:lstStyle/>
          <a:p>
            <a:r>
              <a:rPr lang="tr-TR" sz="3000" spc="-100" dirty="0" smtClean="0">
                <a:solidFill>
                  <a:schemeClr val="tx2"/>
                </a:solidFill>
                <a:latin typeface="+mj-lt"/>
                <a:ea typeface="+mj-ea"/>
                <a:cs typeface="+mj-cs"/>
              </a:rPr>
              <a:t>Sağlık Personeli Dikkat Etmelidir !!</a:t>
            </a:r>
            <a:endParaRPr lang="tr-TR" sz="3000" spc="-100" dirty="0">
              <a:solidFill>
                <a:schemeClr val="tx2"/>
              </a:solidFill>
              <a:latin typeface="+mj-lt"/>
              <a:ea typeface="+mj-ea"/>
              <a:cs typeface="+mj-cs"/>
            </a:endParaRPr>
          </a:p>
        </p:txBody>
      </p:sp>
      <p:pic>
        <p:nvPicPr>
          <p:cNvPr id="33797" name="Picture 5" descr="C:\Program Files (x86)\Microsoft Office\MEDIA\CAGCAT10\j018600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627" y="489634"/>
            <a:ext cx="1322735" cy="1273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2669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
          <p:cNvPicPr/>
          <p:nvPr/>
        </p:nvPicPr>
        <p:blipFill>
          <a:blip r:embed="rId2" cstate="print">
            <a:lum/>
            <a:alphaModFix/>
            <a:extLst>
              <a:ext uri="{28A0092B-C50C-407E-A947-70E740481C1C}">
                <a14:useLocalDpi xmlns:a14="http://schemas.microsoft.com/office/drawing/2010/main" val="0"/>
              </a:ext>
            </a:extLst>
          </a:blip>
          <a:srcRect/>
          <a:stretch>
            <a:fillRect/>
          </a:stretch>
        </p:blipFill>
        <p:spPr>
          <a:xfrm>
            <a:off x="0" y="1832050"/>
            <a:ext cx="9144000" cy="5025950"/>
          </a:xfrm>
          <a:prstGeom prst="rect">
            <a:avLst/>
          </a:prstGeom>
          <a:noFill/>
          <a:ln w="722">
            <a:solidFill>
              <a:srgbClr val="000000"/>
            </a:solidFill>
            <a:prstDash val="solid"/>
          </a:ln>
        </p:spPr>
      </p:pic>
      <p:sp>
        <p:nvSpPr>
          <p:cNvPr id="3" name="İçerik Yer Tutucusu 2"/>
          <p:cNvSpPr>
            <a:spLocks noGrp="1"/>
          </p:cNvSpPr>
          <p:nvPr>
            <p:ph idx="1"/>
          </p:nvPr>
        </p:nvSpPr>
        <p:spPr>
          <a:xfrm>
            <a:off x="-468560" y="1276064"/>
            <a:ext cx="8229600" cy="1152128"/>
          </a:xfrm>
        </p:spPr>
        <p:txBody>
          <a:bodyPr>
            <a:normAutofit/>
          </a:bodyPr>
          <a:lstStyle/>
          <a:p>
            <a:pPr marL="0" indent="0" algn="ctr">
              <a:buNone/>
            </a:pPr>
            <a:r>
              <a:rPr lang="tr-TR" sz="3200" i="1" dirty="0" smtClean="0"/>
              <a:t>Katkılarınız ve Sorularınız?</a:t>
            </a:r>
            <a:endParaRPr lang="tr-TR" sz="3200" i="1" dirty="0"/>
          </a:p>
        </p:txBody>
      </p:sp>
      <p:sp>
        <p:nvSpPr>
          <p:cNvPr id="4" name="Dikdörtgen 3"/>
          <p:cNvSpPr/>
          <p:nvPr/>
        </p:nvSpPr>
        <p:spPr>
          <a:xfrm>
            <a:off x="870843" y="908720"/>
            <a:ext cx="5378396" cy="923330"/>
          </a:xfrm>
          <a:prstGeom prst="rect">
            <a:avLst/>
          </a:prstGeom>
          <a:noFill/>
        </p:spPr>
        <p:txBody>
          <a:bodyPr wrap="none" lIns="91440" tIns="45720" rIns="91440" bIns="45720">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TEŞEKKÜRLER</a:t>
            </a:r>
            <a:endParaRPr lang="tr-TR"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Metin kutusu 4"/>
          <p:cNvSpPr txBox="1"/>
          <p:nvPr/>
        </p:nvSpPr>
        <p:spPr>
          <a:xfrm>
            <a:off x="7145524" y="620688"/>
            <a:ext cx="1764704" cy="923330"/>
          </a:xfrm>
          <a:prstGeom prst="rect">
            <a:avLst/>
          </a:prstGeom>
          <a:noFill/>
        </p:spPr>
        <p:txBody>
          <a:bodyPr wrap="square" rtlCol="0">
            <a:spAutoFit/>
          </a:bodyPr>
          <a:lstStyle/>
          <a:p>
            <a:r>
              <a:rPr lang="tr-TR" dirty="0">
                <a:solidFill>
                  <a:srgbClr val="0070C0"/>
                </a:solidFill>
                <a:latin typeface="Tahoma" panose="020B0604030504040204" pitchFamily="34" charset="0"/>
                <a:ea typeface="Tahoma" panose="020B0604030504040204" pitchFamily="34" charset="0"/>
                <a:cs typeface="Tahoma" panose="020B0604030504040204" pitchFamily="34" charset="0"/>
              </a:rPr>
              <a:t>AKS</a:t>
            </a:r>
            <a:r>
              <a:rPr lang="tr-TR" dirty="0">
                <a:solidFill>
                  <a:srgbClr val="FF0000"/>
                </a:solidFill>
                <a:latin typeface="Tahoma" panose="020B0604030504040204" pitchFamily="34" charset="0"/>
                <a:ea typeface="Tahoma" panose="020B0604030504040204" pitchFamily="34" charset="0"/>
                <a:cs typeface="Tahoma" panose="020B0604030504040204" pitchFamily="34" charset="0"/>
              </a:rPr>
              <a:t>110</a:t>
            </a:r>
          </a:p>
          <a:p>
            <a:r>
              <a:rPr lang="tr-TR" dirty="0" err="1">
                <a:latin typeface="Tahoma" panose="020B0604030504040204" pitchFamily="34" charset="0"/>
                <a:ea typeface="Tahoma" panose="020B0604030504040204" pitchFamily="34" charset="0"/>
                <a:cs typeface="Tahoma" panose="020B0604030504040204" pitchFamily="34" charset="0"/>
              </a:rPr>
              <a:t>Paramedik</a:t>
            </a:r>
            <a:r>
              <a:rPr lang="tr-TR" dirty="0">
                <a:latin typeface="Tahoma" panose="020B0604030504040204" pitchFamily="34" charset="0"/>
                <a:ea typeface="Tahoma" panose="020B0604030504040204" pitchFamily="34" charset="0"/>
                <a:cs typeface="Tahoma" panose="020B0604030504040204" pitchFamily="34" charset="0"/>
              </a:rPr>
              <a:t> </a:t>
            </a:r>
            <a:endParaRPr lang="tr-TR" dirty="0" smtClean="0">
              <a:latin typeface="Tahoma" panose="020B0604030504040204" pitchFamily="34" charset="0"/>
              <a:ea typeface="Tahoma" panose="020B0604030504040204" pitchFamily="34" charset="0"/>
              <a:cs typeface="Tahoma" panose="020B0604030504040204" pitchFamily="34" charset="0"/>
            </a:endParaRPr>
          </a:p>
          <a:p>
            <a:r>
              <a:rPr lang="tr-TR" dirty="0" smtClean="0">
                <a:latin typeface="Tahoma" panose="020B0604030504040204" pitchFamily="34" charset="0"/>
                <a:ea typeface="Tahoma" panose="020B0604030504040204" pitchFamily="34" charset="0"/>
                <a:cs typeface="Tahoma" panose="020B0604030504040204" pitchFamily="34" charset="0"/>
              </a:rPr>
              <a:t>Necati </a:t>
            </a:r>
            <a:r>
              <a:rPr lang="tr-TR" dirty="0">
                <a:latin typeface="Tahoma" panose="020B0604030504040204" pitchFamily="34" charset="0"/>
                <a:ea typeface="Tahoma" panose="020B0604030504040204" pitchFamily="34" charset="0"/>
                <a:cs typeface="Tahoma" panose="020B0604030504040204" pitchFamily="34" charset="0"/>
              </a:rPr>
              <a:t>YAVAŞ</a:t>
            </a:r>
          </a:p>
        </p:txBody>
      </p:sp>
      <p:pic>
        <p:nvPicPr>
          <p:cNvPr id="12" name="Picture 2" descr="C:\Users\ARDA BRAYN\Desktop\ak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518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1172" y="476672"/>
            <a:ext cx="8229600" cy="691480"/>
          </a:xfrm>
        </p:spPr>
        <p:txBody>
          <a:bodyPr>
            <a:noAutofit/>
          </a:bodyPr>
          <a:lstStyle/>
          <a:p>
            <a:r>
              <a:rPr lang="tr-TR" dirty="0"/>
              <a:t>Kaynaklar</a:t>
            </a:r>
          </a:p>
        </p:txBody>
      </p:sp>
      <p:sp>
        <p:nvSpPr>
          <p:cNvPr id="3" name="İçerik Yer Tutucusu 2"/>
          <p:cNvSpPr>
            <a:spLocks noGrp="1"/>
          </p:cNvSpPr>
          <p:nvPr>
            <p:ph idx="1"/>
          </p:nvPr>
        </p:nvSpPr>
        <p:spPr>
          <a:xfrm>
            <a:off x="416256" y="1245359"/>
            <a:ext cx="8229600" cy="4525963"/>
          </a:xfrm>
        </p:spPr>
        <p:txBody>
          <a:bodyPr>
            <a:noAutofit/>
          </a:bodyPr>
          <a:lstStyle/>
          <a:p>
            <a:pPr marL="0" indent="0">
              <a:buNone/>
            </a:pPr>
            <a:endParaRPr lang="tr-TR" sz="1600" dirty="0"/>
          </a:p>
          <a:p>
            <a:r>
              <a:rPr lang="tr-TR" sz="1600" dirty="0" smtClean="0"/>
              <a:t>STRAUSS</a:t>
            </a:r>
            <a:r>
              <a:rPr lang="tr-TR" sz="1600" dirty="0"/>
              <a:t>, Dr. </a:t>
            </a:r>
            <a:r>
              <a:rPr lang="tr-TR" sz="1600" dirty="0" err="1"/>
              <a:t>Lutz</a:t>
            </a:r>
            <a:r>
              <a:rPr lang="tr-TR" sz="1600" dirty="0"/>
              <a:t>, (1989) Yangın Yerinde Yedi Tehlike </a:t>
            </a:r>
          </a:p>
          <a:p>
            <a:r>
              <a:rPr lang="en-US" sz="1600" dirty="0" smtClean="0"/>
              <a:t>IFSTA</a:t>
            </a:r>
            <a:r>
              <a:rPr lang="en-US" sz="1600" dirty="0"/>
              <a:t>, (1992) Essentials of Fire Fighting </a:t>
            </a:r>
          </a:p>
          <a:p>
            <a:r>
              <a:rPr lang="tr-TR" sz="1600" dirty="0" smtClean="0"/>
              <a:t>NFPA</a:t>
            </a:r>
            <a:r>
              <a:rPr lang="tr-TR" sz="1600" dirty="0"/>
              <a:t>, (1997) </a:t>
            </a:r>
            <a:r>
              <a:rPr lang="tr-TR" sz="1600" dirty="0" err="1"/>
              <a:t>Safety</a:t>
            </a:r>
            <a:r>
              <a:rPr lang="tr-TR" sz="1600" dirty="0"/>
              <a:t> </a:t>
            </a:r>
          </a:p>
          <a:p>
            <a:r>
              <a:rPr lang="en-US" sz="1600" dirty="0" smtClean="0"/>
              <a:t>NFPA</a:t>
            </a:r>
            <a:r>
              <a:rPr lang="en-US" sz="1600" dirty="0"/>
              <a:t>, (1997) </a:t>
            </a:r>
            <a:r>
              <a:rPr lang="en-US" sz="1600" dirty="0" err="1"/>
              <a:t>Haz</a:t>
            </a:r>
            <a:r>
              <a:rPr lang="en-US" sz="1600" dirty="0"/>
              <a:t>-Mat &amp; Toxicology </a:t>
            </a:r>
          </a:p>
          <a:p>
            <a:r>
              <a:rPr lang="en-US" sz="1600" dirty="0" smtClean="0"/>
              <a:t>NFPA1500</a:t>
            </a:r>
            <a:r>
              <a:rPr lang="en-US" sz="1600" dirty="0"/>
              <a:t>, (2002) Standard on Fire Department Occupational Safety And Health Program </a:t>
            </a:r>
          </a:p>
          <a:p>
            <a:r>
              <a:rPr lang="tr-TR" sz="1600" dirty="0" smtClean="0"/>
              <a:t>İNCE</a:t>
            </a:r>
            <a:r>
              <a:rPr lang="tr-TR" sz="1600" dirty="0"/>
              <a:t>, Abdurrahman, (1998) İtfaiye 110 Dergisi Yıl:4 Sayı:16, Yangın Yerindeki Tehlikeler </a:t>
            </a:r>
          </a:p>
          <a:p>
            <a:pPr lvl="0"/>
            <a:r>
              <a:rPr lang="tr-TR" sz="1600" dirty="0" smtClean="0"/>
              <a:t>D</a:t>
            </a:r>
            <a:r>
              <a:rPr lang="tr-TR" sz="1600" dirty="0"/>
              <a:t>. </a:t>
            </a:r>
            <a:r>
              <a:rPr lang="tr-TR" sz="1600" dirty="0" err="1"/>
              <a:t>Heckman</a:t>
            </a:r>
            <a:r>
              <a:rPr lang="tr-TR" sz="1600" dirty="0"/>
              <a:t> J, </a:t>
            </a:r>
            <a:r>
              <a:rPr lang="tr-TR" sz="1600" dirty="0" err="1"/>
              <a:t>Rosenthal</a:t>
            </a:r>
            <a:r>
              <a:rPr lang="tr-TR" sz="1600" dirty="0"/>
              <a:t> RE, </a:t>
            </a:r>
            <a:r>
              <a:rPr lang="tr-TR" sz="1600" dirty="0" err="1"/>
              <a:t>Worsing</a:t>
            </a:r>
            <a:r>
              <a:rPr lang="tr-TR" sz="1600" dirty="0"/>
              <a:t> RA, Me </a:t>
            </a:r>
            <a:r>
              <a:rPr lang="tr-TR" sz="1600" dirty="0" err="1"/>
              <a:t>Fee</a:t>
            </a:r>
            <a:r>
              <a:rPr lang="tr-TR" sz="1600" dirty="0"/>
              <a:t> AS: ( </a:t>
            </a:r>
            <a:r>
              <a:rPr lang="tr-TR" sz="1600" dirty="0" err="1"/>
              <a:t>Emergency</a:t>
            </a:r>
            <a:r>
              <a:rPr lang="tr-TR" sz="1600" dirty="0"/>
              <a:t> </a:t>
            </a:r>
            <a:r>
              <a:rPr lang="tr-TR" sz="1600" dirty="0" err="1"/>
              <a:t>Care</a:t>
            </a:r>
            <a:r>
              <a:rPr lang="tr-TR" sz="1600" dirty="0"/>
              <a:t> </a:t>
            </a:r>
            <a:r>
              <a:rPr lang="tr-TR" sz="1600" dirty="0" err="1"/>
              <a:t>and</a:t>
            </a:r>
            <a:r>
              <a:rPr lang="tr-TR" sz="1600" dirty="0"/>
              <a:t> </a:t>
            </a:r>
            <a:r>
              <a:rPr lang="tr-TR" sz="1600" dirty="0" err="1"/>
              <a:t>Transportation</a:t>
            </a:r>
            <a:r>
              <a:rPr lang="tr-TR" sz="1600" dirty="0"/>
              <a:t> of </a:t>
            </a:r>
            <a:r>
              <a:rPr lang="tr-TR" sz="1600" dirty="0" err="1"/>
              <a:t>the</a:t>
            </a:r>
            <a:r>
              <a:rPr lang="tr-TR" sz="1600" dirty="0"/>
              <a:t> </a:t>
            </a:r>
            <a:r>
              <a:rPr lang="tr-TR" sz="1600" dirty="0" err="1"/>
              <a:t>Sick</a:t>
            </a:r>
            <a:r>
              <a:rPr lang="tr-TR" sz="1600" dirty="0"/>
              <a:t> </a:t>
            </a:r>
            <a:r>
              <a:rPr lang="tr-TR" sz="1600" dirty="0" err="1"/>
              <a:t>and</a:t>
            </a:r>
            <a:r>
              <a:rPr lang="tr-TR" sz="1600" dirty="0"/>
              <a:t> </a:t>
            </a:r>
            <a:r>
              <a:rPr lang="tr-TR" sz="1600" dirty="0" err="1"/>
              <a:t>Injured</a:t>
            </a:r>
            <a:r>
              <a:rPr lang="tr-TR" sz="1600" dirty="0"/>
              <a:t>) Hasta ve Yaralıların Acil Bakımı ve Nakledilmesi, Türkçe 3. Baskı, Mısırlı Matbaası, İstanbul, 1996. </a:t>
            </a:r>
          </a:p>
          <a:p>
            <a:pPr lvl="0"/>
            <a:r>
              <a:rPr lang="en-US" sz="1600" dirty="0" err="1"/>
              <a:t>Krohmer</a:t>
            </a:r>
            <a:r>
              <a:rPr lang="en-US" sz="1600" dirty="0"/>
              <a:t> JR: EMT – Basic Field Care, Mosby, Missouri, ABD, 1999. </a:t>
            </a:r>
            <a:endParaRPr lang="tr-TR" sz="1600" dirty="0"/>
          </a:p>
          <a:p>
            <a:pPr lvl="0"/>
            <a:r>
              <a:rPr lang="en-US" sz="1600" dirty="0"/>
              <a:t>Bledsoe BE, Porter RS, Shade BR: Paramedic Emergency Care , </a:t>
            </a:r>
            <a:r>
              <a:rPr lang="en-US" sz="1600" dirty="0" err="1"/>
              <a:t>Pratice</a:t>
            </a:r>
            <a:r>
              <a:rPr lang="en-US" sz="1600" dirty="0"/>
              <a:t> Hall , USA , 2001. </a:t>
            </a:r>
            <a:endParaRPr lang="tr-TR" sz="1600" dirty="0"/>
          </a:p>
          <a:p>
            <a:pPr lvl="0"/>
            <a:r>
              <a:rPr lang="tr-TR" sz="1600" dirty="0" err="1"/>
              <a:t>Cline</a:t>
            </a:r>
            <a:r>
              <a:rPr lang="tr-TR" sz="1600" dirty="0"/>
              <a:t> DM, </a:t>
            </a:r>
            <a:r>
              <a:rPr lang="tr-TR" sz="1600" dirty="0" err="1"/>
              <a:t>Ma</a:t>
            </a:r>
            <a:r>
              <a:rPr lang="tr-TR" sz="1600" dirty="0"/>
              <a:t> OJ, </a:t>
            </a:r>
            <a:r>
              <a:rPr lang="tr-TR" sz="1600" dirty="0" err="1"/>
              <a:t>Tintinalli</a:t>
            </a:r>
            <a:r>
              <a:rPr lang="tr-TR" sz="1600" dirty="0"/>
              <a:t> JE, Kelen DG, </a:t>
            </a:r>
            <a:r>
              <a:rPr lang="tr-TR" sz="1600" dirty="0" err="1"/>
              <a:t>Stapczynski</a:t>
            </a:r>
            <a:r>
              <a:rPr lang="tr-TR" sz="1600" dirty="0"/>
              <a:t> JS; Acil Tıp, Türkçe 1. Baskı, 2002. </a:t>
            </a:r>
          </a:p>
          <a:p>
            <a:pPr lvl="0"/>
            <a:r>
              <a:rPr lang="en-US" sz="1600" dirty="0"/>
              <a:t>Caroline NL: Emergency Care in the Streets, 5 </a:t>
            </a:r>
            <a:r>
              <a:rPr lang="en-US" sz="1600" dirty="0" err="1"/>
              <a:t>th</a:t>
            </a:r>
            <a:r>
              <a:rPr lang="en-US" sz="1600" dirty="0"/>
              <a:t> Ed, USA, 1995. </a:t>
            </a:r>
            <a:endParaRPr lang="tr-TR" sz="1600" dirty="0"/>
          </a:p>
          <a:p>
            <a:pPr marL="0" indent="0">
              <a:buNone/>
            </a:pPr>
            <a:endParaRPr lang="tr-TR" sz="1600" dirty="0"/>
          </a:p>
        </p:txBody>
      </p:sp>
      <p:pic>
        <p:nvPicPr>
          <p:cNvPr id="4"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78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16257" y="265846"/>
            <a:ext cx="8229600" cy="979512"/>
          </a:xfrm>
        </p:spPr>
        <p:txBody>
          <a:bodyPr/>
          <a:lstStyle/>
          <a:p>
            <a:r>
              <a:rPr lang="tr-TR" sz="4000" dirty="0"/>
              <a:t>Kaynaklar</a:t>
            </a:r>
          </a:p>
        </p:txBody>
      </p:sp>
      <p:sp>
        <p:nvSpPr>
          <p:cNvPr id="3" name="İçerik Yer Tutucusu 2"/>
          <p:cNvSpPr>
            <a:spLocks noGrp="1"/>
          </p:cNvSpPr>
          <p:nvPr>
            <p:ph idx="1"/>
          </p:nvPr>
        </p:nvSpPr>
        <p:spPr/>
        <p:txBody>
          <a:bodyPr>
            <a:normAutofit fontScale="92500" lnSpcReduction="10000"/>
          </a:bodyPr>
          <a:lstStyle/>
          <a:p>
            <a:r>
              <a:rPr lang="tr-TR" dirty="0"/>
              <a:t>İzmir İtfaiyesi Daire Başkanlığı, Eğitim Şube ders notları</a:t>
            </a:r>
          </a:p>
          <a:p>
            <a:pPr lvl="0"/>
            <a:r>
              <a:rPr lang="en-US" dirty="0" err="1"/>
              <a:t>Zeynep</a:t>
            </a:r>
            <a:r>
              <a:rPr lang="en-US" dirty="0"/>
              <a:t> KEKEÇ Ç.Ü.T.F. </a:t>
            </a:r>
            <a:r>
              <a:rPr lang="en-US" dirty="0" err="1"/>
              <a:t>Acil</a:t>
            </a:r>
            <a:r>
              <a:rPr lang="en-US" dirty="0"/>
              <a:t> Tıp AD/ADANA 12.Pratisyen </a:t>
            </a:r>
            <a:r>
              <a:rPr lang="en-US" dirty="0" err="1"/>
              <a:t>Hekimlik</a:t>
            </a:r>
            <a:r>
              <a:rPr lang="en-US" dirty="0"/>
              <a:t> Kongresi-17-21 </a:t>
            </a:r>
            <a:r>
              <a:rPr lang="en-US" dirty="0" err="1"/>
              <a:t>Ekim</a:t>
            </a:r>
            <a:r>
              <a:rPr lang="en-US" dirty="0"/>
              <a:t>/ANTALYA </a:t>
            </a:r>
            <a:r>
              <a:rPr lang="en-US" dirty="0" err="1"/>
              <a:t>Sunumu</a:t>
            </a:r>
            <a:r>
              <a:rPr lang="en-US" dirty="0"/>
              <a:t> (</a:t>
            </a:r>
            <a:r>
              <a:rPr lang="en-US" dirty="0">
                <a:hlinkClick r:id="rId2"/>
              </a:rPr>
              <a:t>http://webcache.googleusercontent.com/search?q=cache:4szdokmfFHEJ:www.steteskop.net/files/42.ppt+&amp;cd=1&amp;hl=tr&amp;ct=clnk&amp;gl=tr</a:t>
            </a:r>
            <a:r>
              <a:rPr lang="en-US" dirty="0"/>
              <a:t>) (</a:t>
            </a:r>
            <a:r>
              <a:rPr lang="en-US" dirty="0" err="1"/>
              <a:t>erişim</a:t>
            </a:r>
            <a:r>
              <a:rPr lang="en-US" dirty="0"/>
              <a:t> 09.08.2015)</a:t>
            </a:r>
            <a:endParaRPr lang="tr-TR" dirty="0"/>
          </a:p>
          <a:p>
            <a:pPr lvl="0"/>
            <a:r>
              <a:rPr lang="en-US" dirty="0" err="1"/>
              <a:t>Yrd</a:t>
            </a:r>
            <a:r>
              <a:rPr lang="en-US" dirty="0"/>
              <a:t>. </a:t>
            </a:r>
            <a:r>
              <a:rPr lang="en-US" dirty="0" err="1"/>
              <a:t>Doç</a:t>
            </a:r>
            <a:r>
              <a:rPr lang="en-US" dirty="0"/>
              <a:t>. Ali EKŞİ, </a:t>
            </a:r>
            <a:r>
              <a:rPr lang="en-US" dirty="0" err="1"/>
              <a:t>Kitlesel</a:t>
            </a:r>
            <a:r>
              <a:rPr lang="en-US" dirty="0"/>
              <a:t> </a:t>
            </a:r>
            <a:r>
              <a:rPr lang="en-US" dirty="0" err="1"/>
              <a:t>Olaylarda</a:t>
            </a:r>
            <a:r>
              <a:rPr lang="en-US" dirty="0"/>
              <a:t> </a:t>
            </a:r>
            <a:r>
              <a:rPr lang="en-US" dirty="0" err="1"/>
              <a:t>Hastane</a:t>
            </a:r>
            <a:r>
              <a:rPr lang="en-US" dirty="0"/>
              <a:t> </a:t>
            </a:r>
            <a:r>
              <a:rPr lang="en-US" dirty="0" err="1"/>
              <a:t>Öncesi</a:t>
            </a:r>
            <a:r>
              <a:rPr lang="en-US" dirty="0"/>
              <a:t> </a:t>
            </a:r>
            <a:r>
              <a:rPr lang="en-US" dirty="0" err="1"/>
              <a:t>Acil</a:t>
            </a:r>
            <a:r>
              <a:rPr lang="en-US" dirty="0"/>
              <a:t> </a:t>
            </a:r>
            <a:r>
              <a:rPr lang="en-US" dirty="0" err="1"/>
              <a:t>Sağlık</a:t>
            </a:r>
            <a:r>
              <a:rPr lang="en-US" dirty="0"/>
              <a:t> </a:t>
            </a:r>
            <a:r>
              <a:rPr lang="en-US" dirty="0" err="1"/>
              <a:t>Hizmetleri</a:t>
            </a:r>
            <a:r>
              <a:rPr lang="en-US" dirty="0"/>
              <a:t> </a:t>
            </a:r>
            <a:r>
              <a:rPr lang="en-US" dirty="0" err="1"/>
              <a:t>Yönetimi</a:t>
            </a:r>
            <a:r>
              <a:rPr lang="en-US" dirty="0"/>
              <a:t> (</a:t>
            </a:r>
            <a:r>
              <a:rPr lang="en-US" dirty="0" err="1"/>
              <a:t>Yangınlarda</a:t>
            </a:r>
            <a:r>
              <a:rPr lang="en-US" dirty="0"/>
              <a:t> </a:t>
            </a:r>
            <a:r>
              <a:rPr lang="en-US" dirty="0" err="1"/>
              <a:t>Hastane</a:t>
            </a:r>
            <a:r>
              <a:rPr lang="en-US" dirty="0"/>
              <a:t> </a:t>
            </a:r>
            <a:r>
              <a:rPr lang="en-US" dirty="0" err="1"/>
              <a:t>Öncesi</a:t>
            </a:r>
            <a:r>
              <a:rPr lang="en-US" dirty="0"/>
              <a:t> </a:t>
            </a:r>
            <a:r>
              <a:rPr lang="en-US" dirty="0" err="1"/>
              <a:t>Yaklaşım</a:t>
            </a:r>
            <a:r>
              <a:rPr lang="en-US" dirty="0"/>
              <a:t>)</a:t>
            </a:r>
            <a:endParaRPr lang="tr-TR" dirty="0"/>
          </a:p>
          <a:p>
            <a:pPr lvl="0"/>
            <a:r>
              <a:rPr lang="en-US" dirty="0"/>
              <a:t>Dr. </a:t>
            </a:r>
            <a:r>
              <a:rPr lang="en-US" dirty="0" err="1"/>
              <a:t>Ayfer</a:t>
            </a:r>
            <a:r>
              <a:rPr lang="en-US" dirty="0"/>
              <a:t> </a:t>
            </a:r>
            <a:r>
              <a:rPr lang="en-US" dirty="0" err="1"/>
              <a:t>Gemalmaz</a:t>
            </a:r>
            <a:r>
              <a:rPr lang="en-US" dirty="0"/>
              <a:t>, </a:t>
            </a:r>
            <a:r>
              <a:rPr lang="en-US" dirty="0" err="1"/>
              <a:t>Uzm</a:t>
            </a:r>
            <a:r>
              <a:rPr lang="en-US" dirty="0"/>
              <a:t>.; Aydın Menderes </a:t>
            </a:r>
            <a:r>
              <a:rPr lang="en-US" dirty="0" err="1"/>
              <a:t>Üniv.Tıp</a:t>
            </a:r>
            <a:r>
              <a:rPr lang="en-US" dirty="0"/>
              <a:t> </a:t>
            </a:r>
            <a:r>
              <a:rPr lang="en-US" dirty="0" err="1"/>
              <a:t>Fak</a:t>
            </a:r>
            <a:r>
              <a:rPr lang="en-US" dirty="0"/>
              <a:t>. </a:t>
            </a:r>
            <a:r>
              <a:rPr lang="en-US" dirty="0" err="1"/>
              <a:t>Aile</a:t>
            </a:r>
            <a:r>
              <a:rPr lang="en-US" dirty="0"/>
              <a:t> </a:t>
            </a:r>
            <a:r>
              <a:rPr lang="en-US" dirty="0" err="1"/>
              <a:t>Hekimliği</a:t>
            </a:r>
            <a:r>
              <a:rPr lang="en-US" dirty="0"/>
              <a:t>, ** Dr. </a:t>
            </a:r>
            <a:r>
              <a:rPr lang="en-US" dirty="0" err="1"/>
              <a:t>Atilla</a:t>
            </a:r>
            <a:r>
              <a:rPr lang="en-US" dirty="0"/>
              <a:t> </a:t>
            </a:r>
            <a:r>
              <a:rPr lang="en-US" dirty="0" err="1"/>
              <a:t>Soran</a:t>
            </a:r>
            <a:r>
              <a:rPr lang="en-US" dirty="0"/>
              <a:t>, </a:t>
            </a:r>
            <a:r>
              <a:rPr lang="en-US" dirty="0" err="1"/>
              <a:t>Uzm</a:t>
            </a:r>
            <a:r>
              <a:rPr lang="en-US" dirty="0"/>
              <a:t>.; Ankara </a:t>
            </a:r>
            <a:r>
              <a:rPr lang="en-US" dirty="0" err="1"/>
              <a:t>Numune</a:t>
            </a:r>
            <a:r>
              <a:rPr lang="en-US" dirty="0"/>
              <a:t> </a:t>
            </a:r>
            <a:r>
              <a:rPr lang="en-US" dirty="0" err="1"/>
              <a:t>Eğ</a:t>
            </a:r>
            <a:r>
              <a:rPr lang="en-US" dirty="0"/>
              <a:t>. Ar. Hast. 2. </a:t>
            </a:r>
            <a:r>
              <a:rPr lang="en-US" dirty="0" err="1"/>
              <a:t>Cerrahi</a:t>
            </a:r>
            <a:r>
              <a:rPr lang="en-US" dirty="0"/>
              <a:t> Kl. *** Dr. </a:t>
            </a:r>
            <a:r>
              <a:rPr lang="en-US" dirty="0" err="1"/>
              <a:t>Keşşaf</a:t>
            </a:r>
            <a:r>
              <a:rPr lang="en-US" dirty="0"/>
              <a:t> </a:t>
            </a:r>
            <a:r>
              <a:rPr lang="en-US" dirty="0" err="1"/>
              <a:t>Aşlar</a:t>
            </a:r>
            <a:r>
              <a:rPr lang="en-US" dirty="0"/>
              <a:t> </a:t>
            </a:r>
            <a:r>
              <a:rPr lang="en-US" dirty="0" err="1"/>
              <a:t>Uzm</a:t>
            </a:r>
            <a:r>
              <a:rPr lang="en-US" dirty="0"/>
              <a:t>.; Ankara </a:t>
            </a:r>
            <a:r>
              <a:rPr lang="en-US" dirty="0" err="1"/>
              <a:t>Numune</a:t>
            </a:r>
            <a:r>
              <a:rPr lang="en-US" dirty="0"/>
              <a:t> </a:t>
            </a:r>
            <a:r>
              <a:rPr lang="en-US" dirty="0" err="1"/>
              <a:t>Eğ</a:t>
            </a:r>
            <a:r>
              <a:rPr lang="en-US" dirty="0"/>
              <a:t>. Ar. Hast. 5. </a:t>
            </a:r>
            <a:r>
              <a:rPr lang="en-US" dirty="0" err="1"/>
              <a:t>Cerrahi</a:t>
            </a:r>
            <a:r>
              <a:rPr lang="en-US" dirty="0"/>
              <a:t> Kl. </a:t>
            </a:r>
            <a:r>
              <a:rPr lang="en-US" dirty="0" err="1"/>
              <a:t>Sürekli</a:t>
            </a:r>
            <a:r>
              <a:rPr lang="en-US" dirty="0"/>
              <a:t> Tıp </a:t>
            </a:r>
            <a:r>
              <a:rPr lang="en-US" dirty="0" err="1"/>
              <a:t>Eğitim</a:t>
            </a:r>
            <a:r>
              <a:rPr lang="en-US" dirty="0"/>
              <a:t> </a:t>
            </a:r>
            <a:r>
              <a:rPr lang="en-US" dirty="0" err="1"/>
              <a:t>Dergisi</a:t>
            </a:r>
            <a:r>
              <a:rPr lang="en-US" dirty="0"/>
              <a:t> Nisan 2000 (</a:t>
            </a:r>
            <a:r>
              <a:rPr lang="en-US" dirty="0">
                <a:hlinkClick r:id="rId3"/>
              </a:rPr>
              <a:t>http://www.ttb.org.tr/STED/sted0400/04001.html</a:t>
            </a:r>
            <a:r>
              <a:rPr lang="en-US" dirty="0"/>
              <a:t>) (erişim10.04.2016)</a:t>
            </a:r>
            <a:endParaRPr lang="tr-TR" dirty="0"/>
          </a:p>
        </p:txBody>
      </p:sp>
      <p:pic>
        <p:nvPicPr>
          <p:cNvPr id="4" name="Picture 2" descr="C:\Users\ARDA BRAYN\Desktop\aks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027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1800" dirty="0" smtClean="0">
                <a:hlinkClick r:id="rId2" tooltip="17 Ocak"/>
              </a:rPr>
              <a:t>Deprem 17 </a:t>
            </a:r>
            <a:r>
              <a:rPr lang="tr-TR" sz="1800" dirty="0">
                <a:hlinkClick r:id="rId2" tooltip="17 Ocak"/>
              </a:rPr>
              <a:t>Ocak</a:t>
            </a:r>
            <a:r>
              <a:rPr lang="tr-TR" sz="1800" dirty="0"/>
              <a:t> </a:t>
            </a:r>
            <a:r>
              <a:rPr lang="tr-TR" sz="1800" dirty="0">
                <a:hlinkClick r:id="rId3" tooltip="1995"/>
              </a:rPr>
              <a:t>1995</a:t>
            </a:r>
            <a:r>
              <a:rPr lang="tr-TR" sz="1800" dirty="0"/>
              <a:t> tarihinde </a:t>
            </a:r>
            <a:r>
              <a:rPr lang="tr-TR" sz="1800" dirty="0">
                <a:hlinkClick r:id="rId4" tooltip="Japonya"/>
              </a:rPr>
              <a:t>Japonya</a:t>
            </a:r>
            <a:r>
              <a:rPr lang="tr-TR" sz="1800" dirty="0"/>
              <a:t>'nın batısındaki </a:t>
            </a:r>
            <a:r>
              <a:rPr lang="tr-TR" sz="1800" dirty="0" err="1" smtClean="0">
                <a:hlinkClick r:id="rId5" tooltip="Kobe"/>
              </a:rPr>
              <a:t>Kobe</a:t>
            </a:r>
            <a:r>
              <a:rPr lang="tr-TR" sz="1800" dirty="0" smtClean="0"/>
              <a:t> kentini </a:t>
            </a:r>
            <a:r>
              <a:rPr lang="tr-TR" sz="1800" dirty="0"/>
              <a:t>vurmuş </a:t>
            </a:r>
            <a:r>
              <a:rPr lang="tr-TR" sz="1800" dirty="0">
                <a:hlinkClick r:id="rId6" tooltip="Richter ölçeği"/>
              </a:rPr>
              <a:t>Richter ölçeğinde</a:t>
            </a:r>
            <a:r>
              <a:rPr lang="tr-TR" sz="1800" dirty="0"/>
              <a:t> 7,2 </a:t>
            </a:r>
            <a:r>
              <a:rPr lang="tr-TR" sz="1800" dirty="0" smtClean="0"/>
              <a:t>büyüklüğündedir. </a:t>
            </a:r>
            <a:r>
              <a:rPr lang="tr-TR" sz="1800" dirty="0"/>
              <a:t>Deprem anı ve sonrasında çıkan yangınlarda 1,5 milyon nüfuslu kentte ölü sayısı </a:t>
            </a:r>
            <a:r>
              <a:rPr lang="tr-TR" sz="1800" dirty="0" smtClean="0"/>
              <a:t>6200'leri bulmuştur. Doğal kaynaklı kitlesel yangınlara örnektir.</a:t>
            </a:r>
            <a:endParaRPr lang="tr-TR" sz="1800" dirty="0"/>
          </a:p>
        </p:txBody>
      </p:sp>
      <p:sp>
        <p:nvSpPr>
          <p:cNvPr id="3" name="İçerik Yer Tutucusu 2"/>
          <p:cNvSpPr>
            <a:spLocks noGrp="1"/>
          </p:cNvSpPr>
          <p:nvPr>
            <p:ph idx="1"/>
          </p:nvPr>
        </p:nvSpPr>
        <p:spPr/>
        <p:txBody>
          <a:bodyPr/>
          <a:lstStyle/>
          <a:p>
            <a:endParaRPr lang="tr-TR" dirty="0"/>
          </a:p>
        </p:txBody>
      </p:sp>
      <p:pic>
        <p:nvPicPr>
          <p:cNvPr id="33794" name="Picture 2" descr="C:\Users\NECO\Pictures\9602150_ori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1621235"/>
            <a:ext cx="8208912" cy="49761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RDA BRAYN\Desktop\aks 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018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81991" y="692696"/>
            <a:ext cx="8229600" cy="1600200"/>
          </a:xfrm>
        </p:spPr>
        <p:txBody>
          <a:bodyPr>
            <a:normAutofit/>
          </a:bodyPr>
          <a:lstStyle/>
          <a:p>
            <a:pPr algn="ctr"/>
            <a:r>
              <a:rPr lang="tr-TR" sz="3200" dirty="0"/>
              <a:t> YANGIN YERİNDEKİ TEHLİKELER </a:t>
            </a:r>
          </a:p>
        </p:txBody>
      </p:sp>
      <p:pic>
        <p:nvPicPr>
          <p:cNvPr id="33794" name="Picture 2" descr="C:\Users\NECO\Pictures\alev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19" y="2766842"/>
            <a:ext cx="3161950" cy="25333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RDA BRAYN\Desktop\ak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ECO\Pictures\110311_ta_tsunami12345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2430235"/>
            <a:ext cx="4970831" cy="338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162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22512" y="620688"/>
            <a:ext cx="5626968" cy="646856"/>
          </a:xfrm>
        </p:spPr>
        <p:txBody>
          <a:bodyPr>
            <a:normAutofit/>
          </a:bodyPr>
          <a:lstStyle/>
          <a:p>
            <a:r>
              <a:rPr lang="tr-TR" sz="3200" dirty="0">
                <a:effectLst/>
              </a:rPr>
              <a:t>1- YANGININ BÜYÜME </a:t>
            </a:r>
            <a:r>
              <a:rPr lang="tr-TR" sz="3200" dirty="0" smtClean="0">
                <a:effectLst/>
              </a:rPr>
              <a:t>HIZI</a:t>
            </a:r>
            <a:endParaRPr lang="tr-TR" sz="3200" dirty="0">
              <a:effectLst/>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988840"/>
            <a:ext cx="6264696" cy="4288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p:cNvSpPr txBox="1"/>
          <p:nvPr/>
        </p:nvSpPr>
        <p:spPr>
          <a:xfrm>
            <a:off x="1979712" y="1340768"/>
            <a:ext cx="4608512" cy="400110"/>
          </a:xfrm>
          <a:prstGeom prst="rect">
            <a:avLst/>
          </a:prstGeom>
          <a:noFill/>
        </p:spPr>
        <p:txBody>
          <a:bodyPr wrap="square" rtlCol="0">
            <a:spAutoFit/>
          </a:bodyPr>
          <a:lstStyle/>
          <a:p>
            <a:r>
              <a:rPr lang="tr-TR" sz="2000" dirty="0">
                <a:latin typeface="Tahoma" panose="020B0604030504040204" pitchFamily="34" charset="0"/>
                <a:ea typeface="Tahoma" panose="020B0604030504040204" pitchFamily="34" charset="0"/>
                <a:cs typeface="Tahoma" panose="020B0604030504040204" pitchFamily="34" charset="0"/>
              </a:rPr>
              <a:t>İlk 5 dakikada 500 derece üzeri sıcaklık </a:t>
            </a:r>
          </a:p>
        </p:txBody>
      </p:sp>
      <p:pic>
        <p:nvPicPr>
          <p:cNvPr id="6" name="Picture 2" descr="C:\Users\ARDA BRAYN\Desktop\aks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939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5184576" cy="990600"/>
          </a:xfrm>
        </p:spPr>
        <p:txBody>
          <a:bodyPr>
            <a:normAutofit/>
          </a:bodyPr>
          <a:lstStyle/>
          <a:p>
            <a:r>
              <a:rPr lang="tr-TR" sz="3200" dirty="0"/>
              <a:t>2- </a:t>
            </a:r>
            <a:r>
              <a:rPr lang="tr-TR" altLang="tr-TR" sz="3200" dirty="0"/>
              <a:t>YANMANIN ÜRÜNLERİ</a:t>
            </a:r>
            <a:endParaRPr lang="tr-TR" sz="3200"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124744"/>
            <a:ext cx="4032448" cy="2580734"/>
          </a:xfr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1124743"/>
            <a:ext cx="3960440" cy="2579091"/>
          </a:xfrm>
          <a:prstGeom prst="rect">
            <a:avLst/>
          </a:prstGeom>
        </p:spPr>
      </p:pic>
      <p:pic>
        <p:nvPicPr>
          <p:cNvPr id="33797" name="Picture 5" descr="C:\Users\NECO\Pictures\Sera-Gazları-Nelerd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703835"/>
            <a:ext cx="3960440" cy="2821509"/>
          </a:xfrm>
          <a:prstGeom prst="rect">
            <a:avLst/>
          </a:prstGeom>
          <a:noFill/>
          <a:extLst>
            <a:ext uri="{909E8E84-426E-40DD-AFC4-6F175D3DCCD1}">
              <a14:hiddenFill xmlns:a14="http://schemas.microsoft.com/office/drawing/2010/main">
                <a:solidFill>
                  <a:srgbClr val="FFFFFF"/>
                </a:solidFill>
              </a14:hiddenFill>
            </a:ext>
          </a:extLst>
        </p:spPr>
      </p:pic>
      <p:pic>
        <p:nvPicPr>
          <p:cNvPr id="34818" name="Picture 2" descr="C:\Users\NECO\Pictures\ısı.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584" y="3733161"/>
            <a:ext cx="3168352" cy="2792183"/>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6300192" y="5325013"/>
            <a:ext cx="2088232" cy="1200329"/>
          </a:xfrm>
          <a:prstGeom prst="rect">
            <a:avLst/>
          </a:prstGeom>
          <a:noFill/>
        </p:spPr>
        <p:txBody>
          <a:bodyPr wrap="square" rtlCol="0">
            <a:spAutoFit/>
          </a:bodyPr>
          <a:lstStyle/>
          <a:p>
            <a:pPr algn="ctr"/>
            <a:r>
              <a:rPr lang="tr-TR" b="1" dirty="0" smtClean="0"/>
              <a:t>GAZLAR</a:t>
            </a:r>
          </a:p>
          <a:p>
            <a:pPr algn="ctr"/>
            <a:r>
              <a:rPr lang="tr-TR" b="1" dirty="0" smtClean="0"/>
              <a:t>Karbon monoksit</a:t>
            </a:r>
          </a:p>
          <a:p>
            <a:pPr algn="ctr"/>
            <a:r>
              <a:rPr lang="tr-TR" b="1" dirty="0" smtClean="0"/>
              <a:t>Karbondioksit</a:t>
            </a:r>
          </a:p>
          <a:p>
            <a:pPr algn="ctr"/>
            <a:r>
              <a:rPr lang="tr-TR" b="1" dirty="0" smtClean="0"/>
              <a:t>Su Buharı</a:t>
            </a:r>
            <a:endParaRPr lang="tr-TR" b="1" dirty="0"/>
          </a:p>
        </p:txBody>
      </p:sp>
      <p:pic>
        <p:nvPicPr>
          <p:cNvPr id="9" name="Picture 2" descr="C:\Users\ARDA BRAYN\Desktop\aks 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42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1628800"/>
            <a:ext cx="8229600" cy="736104"/>
          </a:xfrm>
        </p:spPr>
        <p:txBody>
          <a:bodyPr>
            <a:normAutofit/>
          </a:bodyPr>
          <a:lstStyle/>
          <a:p>
            <a:pPr algn="ctr"/>
            <a:r>
              <a:rPr lang="tr-TR" sz="3200" dirty="0" smtClean="0">
                <a:effectLst/>
              </a:rPr>
              <a:t>Yanma Ürünlerinin Etkileri</a:t>
            </a:r>
            <a:endParaRPr lang="tr-TR" sz="3200" dirty="0">
              <a:effectLst/>
            </a:endParaRPr>
          </a:p>
        </p:txBody>
      </p:sp>
      <p:sp>
        <p:nvSpPr>
          <p:cNvPr id="3" name="İçerik Yer Tutucusu 2"/>
          <p:cNvSpPr>
            <a:spLocks noGrp="1"/>
          </p:cNvSpPr>
          <p:nvPr>
            <p:ph idx="1"/>
          </p:nvPr>
        </p:nvSpPr>
        <p:spPr>
          <a:xfrm>
            <a:off x="1331640" y="2276872"/>
            <a:ext cx="6264696" cy="3412976"/>
          </a:xfrm>
        </p:spPr>
        <p:txBody>
          <a:bodyPr>
            <a:normAutofit/>
          </a:bodyPr>
          <a:lstStyle/>
          <a:p>
            <a:pPr marL="0" indent="0">
              <a:buNone/>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buNone/>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Solunumsal Zehirlenmeler </a:t>
            </a: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İnhilasyon</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Yanıkları</a:t>
            </a:r>
          </a:p>
          <a:p>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Termal Yanıklar (Isı ve Alev) </a:t>
            </a:r>
          </a:p>
          <a:p>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Künt</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Travmalar (Patlama ve çökmeler) </a:t>
            </a:r>
          </a:p>
          <a:p>
            <a:pPr marL="0" indent="0">
              <a:buNone/>
            </a:pPr>
            <a:endParaRPr lang="tr-TR" dirty="0"/>
          </a:p>
        </p:txBody>
      </p:sp>
      <p:pic>
        <p:nvPicPr>
          <p:cNvPr id="5"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30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560" y="764704"/>
            <a:ext cx="7344816" cy="919162"/>
          </a:xfrm>
        </p:spPr>
        <p:txBody>
          <a:bodyPr>
            <a:normAutofit fontScale="90000"/>
          </a:bodyPr>
          <a:lstStyle/>
          <a:p>
            <a:pPr>
              <a:defRPr/>
            </a:pPr>
            <a:r>
              <a:rPr lang="tr-TR" sz="3200" dirty="0"/>
              <a:t>Solunumsal Zehirlenme </a:t>
            </a:r>
            <a:r>
              <a:rPr lang="tr-TR" sz="3200" dirty="0" smtClean="0"/>
              <a:t>(Duman </a:t>
            </a:r>
            <a:r>
              <a:rPr lang="tr-TR" sz="3200" dirty="0" err="1" smtClean="0"/>
              <a:t>İnhalasyonu</a:t>
            </a:r>
            <a:r>
              <a:rPr lang="tr-TR" sz="3200" dirty="0" smtClean="0"/>
              <a:t>) </a:t>
            </a:r>
          </a:p>
        </p:txBody>
      </p:sp>
      <p:sp>
        <p:nvSpPr>
          <p:cNvPr id="7171" name="Rectangle 3"/>
          <p:cNvSpPr>
            <a:spLocks noGrp="1" noChangeArrowheads="1"/>
          </p:cNvSpPr>
          <p:nvPr>
            <p:ph idx="1"/>
          </p:nvPr>
        </p:nvSpPr>
        <p:spPr>
          <a:xfrm>
            <a:off x="276714" y="2132856"/>
            <a:ext cx="8568952" cy="3960440"/>
          </a:xfrm>
        </p:spPr>
        <p:txBody>
          <a:bodyPr>
            <a:normAutofit/>
          </a:bodyPr>
          <a:lstStyle/>
          <a:p>
            <a:pPr>
              <a:defRPr/>
            </a:pPr>
            <a:r>
              <a:rPr lang="tr-TR" dirty="0">
                <a:latin typeface="Tahoma" panose="020B0604030504040204" pitchFamily="34" charset="0"/>
                <a:ea typeface="Tahoma" panose="020B0604030504040204" pitchFamily="34" charset="0"/>
                <a:cs typeface="Tahoma" panose="020B0604030504040204" pitchFamily="34" charset="0"/>
              </a:rPr>
              <a:t>İ</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çin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için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yanma durumu, tam yanmayla kıyaslandığında daha tehlikelidir.</a:t>
            </a:r>
          </a:p>
          <a:p>
            <a:pPr marL="0" indent="0">
              <a:buNone/>
              <a:defRPr/>
            </a:pP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defRPr/>
            </a:pP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D</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uman;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Aldehidler</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Azot ve </a:t>
            </a: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sülfüroksidler</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CO ve hidrojen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siyanid</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vb.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toksik</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gazları içerir.</a:t>
            </a:r>
          </a:p>
          <a:p>
            <a:pPr marL="0" indent="0">
              <a:buNone/>
              <a:defRPr/>
            </a:pPr>
            <a:endPar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defRPr/>
            </a:pP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Bu </a:t>
            </a: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t</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oksik</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gazlar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&lt;</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0.5µm)    Terminal </a:t>
            </a: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bronşiol</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Bronkospazm</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a:solidFill>
                  <a:schemeClr val="tx1"/>
                </a:solidFill>
                <a:latin typeface="Tahoma" panose="020B0604030504040204" pitchFamily="34" charset="0"/>
                <a:ea typeface="Tahoma" panose="020B0604030504040204" pitchFamily="34" charset="0"/>
                <a:cs typeface="Tahoma" panose="020B0604030504040204" pitchFamily="34" charset="0"/>
              </a:rPr>
              <a:t>Atelektazi</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Ödem</a:t>
            </a:r>
            <a:r>
              <a:rPr lang="tr-T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Akut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Respiratuvar</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tr-TR"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Distres</a:t>
            </a:r>
            <a:r>
              <a:rPr lang="tr-TR" dirty="0" smtClean="0">
                <a:solidFill>
                  <a:schemeClr val="tx1"/>
                </a:solidFill>
                <a:latin typeface="Tahoma" panose="020B0604030504040204" pitchFamily="34" charset="0"/>
                <a:ea typeface="Tahoma" panose="020B0604030504040204" pitchFamily="34" charset="0"/>
                <a:cs typeface="Tahoma" panose="020B0604030504040204" pitchFamily="34" charset="0"/>
              </a:rPr>
              <a:t> Sendromuna (ARDS) sebebiyet verebilirler.</a:t>
            </a:r>
            <a:endParaRPr lang="tr-TR"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eaLnBrk="1" hangingPunct="1">
              <a:lnSpc>
                <a:spcPct val="90000"/>
              </a:lnSpc>
              <a:defRPr/>
            </a:pPr>
            <a:endParaRPr lang="tr-TR" dirty="0" smtClean="0">
              <a:solidFill>
                <a:schemeClr val="tx1"/>
              </a:solidFill>
            </a:endParaRPr>
          </a:p>
        </p:txBody>
      </p:sp>
      <p:sp>
        <p:nvSpPr>
          <p:cNvPr id="4" name="Line 4"/>
          <p:cNvSpPr>
            <a:spLocks noChangeShapeType="1"/>
          </p:cNvSpPr>
          <p:nvPr/>
        </p:nvSpPr>
        <p:spPr bwMode="auto">
          <a:xfrm>
            <a:off x="2742941" y="4941168"/>
            <a:ext cx="28813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5" name="Line 4"/>
          <p:cNvSpPr>
            <a:spLocks noChangeShapeType="1"/>
          </p:cNvSpPr>
          <p:nvPr/>
        </p:nvSpPr>
        <p:spPr bwMode="auto">
          <a:xfrm>
            <a:off x="7069573" y="4941168"/>
            <a:ext cx="3185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6" name="Line 4"/>
          <p:cNvSpPr>
            <a:spLocks noChangeShapeType="1"/>
          </p:cNvSpPr>
          <p:nvPr/>
        </p:nvSpPr>
        <p:spPr bwMode="auto">
          <a:xfrm>
            <a:off x="4364864" y="4952636"/>
            <a:ext cx="39265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pic>
        <p:nvPicPr>
          <p:cNvPr id="8" name="Picture 2" descr="C:\Users\ARDA BRAYN\Desktop\aks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6456" y="6339151"/>
            <a:ext cx="467544" cy="523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64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4798</TotalTime>
  <Words>1771</Words>
  <Application>Microsoft Office PowerPoint</Application>
  <PresentationFormat>Ekran Gösterisi (4:3)</PresentationFormat>
  <Paragraphs>284</Paragraphs>
  <Slides>38</Slides>
  <Notes>2</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38</vt:i4>
      </vt:variant>
    </vt:vector>
  </HeadingPairs>
  <TitlesOfParts>
    <vt:vector size="44" baseType="lpstr">
      <vt:lpstr>Arial</vt:lpstr>
      <vt:lpstr>Calibri</vt:lpstr>
      <vt:lpstr>Tahoma</vt:lpstr>
      <vt:lpstr>Times New Roman</vt:lpstr>
      <vt:lpstr>Wingdings</vt:lpstr>
      <vt:lpstr>Netlik</vt:lpstr>
      <vt:lpstr>PowerPoint Sunusu</vt:lpstr>
      <vt:lpstr>Sunu Planı</vt:lpstr>
      <vt:lpstr>KİTLESEL YangInlar</vt:lpstr>
      <vt:lpstr>Deprem 17 Ocak 1995 tarihinde Japonya'nın batısındaki Kobe kentini vurmuş Richter ölçeğinde 7,2 büyüklüğündedir. Deprem anı ve sonrasında çıkan yangınlarda 1,5 milyon nüfuslu kentte ölü sayısı 6200'leri bulmuştur. Doğal kaynaklı kitlesel yangınlara örnektir.</vt:lpstr>
      <vt:lpstr> YANGIN YERİNDEKİ TEHLİKELER </vt:lpstr>
      <vt:lpstr>1- YANGININ BÜYÜME HIZI</vt:lpstr>
      <vt:lpstr>2- YANMANIN ÜRÜNLERİ</vt:lpstr>
      <vt:lpstr>Yanma Ürünlerinin Etkileri</vt:lpstr>
      <vt:lpstr>Solunumsal Zehirlenme (Duman İnhalasyonu) </vt:lpstr>
      <vt:lpstr> Solunumsal Zehirlenmeyi Etkileyen Faktörler !!</vt:lpstr>
      <vt:lpstr>Karbonmonoksit Zehirlenmesi (CO)</vt:lpstr>
      <vt:lpstr>CO Kalp Üzerine Etkileri</vt:lpstr>
      <vt:lpstr> Acil Değerlendirme ve Tedavi</vt:lpstr>
      <vt:lpstr>Ne Zaman Hiberbarik Oksijen Tedavisi ?</vt:lpstr>
      <vt:lpstr>Kanda COhb Yarılanma Ömrü</vt:lpstr>
      <vt:lpstr>HBO  Ne Zaman Yapılamaz ? </vt:lpstr>
      <vt:lpstr>PowerPoint Sunusu</vt:lpstr>
      <vt:lpstr>İnhalasyon Yanıkları ve Bulguları</vt:lpstr>
      <vt:lpstr> 1.Derece Yanıklar </vt:lpstr>
      <vt:lpstr> Yanığın Yüzdesi : 9‘ lar Kuralı </vt:lpstr>
      <vt:lpstr> Tehlikeli Yanıklar</vt:lpstr>
      <vt:lpstr> YANIKLARDA TEMEL BAKIM PRENSİPLERİ</vt:lpstr>
      <vt:lpstr>Ne Zaman ENTÜBASYON ?</vt:lpstr>
      <vt:lpstr> YANIKLARDA TEMEL BAKIM PRENSİPLERİ </vt:lpstr>
      <vt:lpstr>Sıvı Tedavisi</vt:lpstr>
      <vt:lpstr>  3- PATLAMA &amp; ÇÖKME TEHLİKESİ  </vt:lpstr>
      <vt:lpstr>  4- ELEKTRİK TEHLİKESİ</vt:lpstr>
      <vt:lpstr>  5- KİMYASAL TEHLİKE</vt:lpstr>
      <vt:lpstr> KİMYASAL TEMAS SONRASI</vt:lpstr>
      <vt:lpstr> Dumanın Kimyasal Kirliliği</vt:lpstr>
      <vt:lpstr> Olay Yerinde Karşılaşılan Riskleri Sıralarsak</vt:lpstr>
      <vt:lpstr>PowerPoint Sunusu</vt:lpstr>
      <vt:lpstr> Olay Yeri Güvenliği ve Kişisel Güvenlik</vt:lpstr>
      <vt:lpstr> Kontrollü Olay Yerinde Karşılaşılan Riskler</vt:lpstr>
      <vt:lpstr>PowerPoint Sunusu</vt:lpstr>
      <vt:lpstr>PowerPoint Sunusu</vt:lpstr>
      <vt:lpstr>Kaynaklar</vt:lpstr>
      <vt:lpstr>Kaynaklar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NECO</dc:creator>
  <cp:lastModifiedBy>gizem</cp:lastModifiedBy>
  <cp:revision>514</cp:revision>
  <dcterms:created xsi:type="dcterms:W3CDTF">2015-10-05T19:18:52Z</dcterms:created>
  <dcterms:modified xsi:type="dcterms:W3CDTF">2017-03-24T22:34:27Z</dcterms:modified>
</cp:coreProperties>
</file>