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2" r:id="rId4"/>
    <p:sldId id="286" r:id="rId5"/>
    <p:sldId id="285" r:id="rId6"/>
    <p:sldId id="287" r:id="rId7"/>
    <p:sldId id="288" r:id="rId8"/>
    <p:sldId id="261" r:id="rId9"/>
    <p:sldId id="269" r:id="rId10"/>
    <p:sldId id="266" r:id="rId11"/>
    <p:sldId id="265" r:id="rId12"/>
    <p:sldId id="267" r:id="rId13"/>
    <p:sldId id="270" r:id="rId14"/>
    <p:sldId id="271" r:id="rId15"/>
    <p:sldId id="272" r:id="rId16"/>
    <p:sldId id="273" r:id="rId17"/>
    <p:sldId id="274" r:id="rId18"/>
    <p:sldId id="257" r:id="rId19"/>
    <p:sldId id="275" r:id="rId20"/>
    <p:sldId id="276" r:id="rId21"/>
    <p:sldId id="277" r:id="rId22"/>
    <p:sldId id="280" r:id="rId23"/>
    <p:sldId id="282" r:id="rId24"/>
    <p:sldId id="283" r:id="rId25"/>
    <p:sldId id="284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89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2"/>
    <p:restoredTop sz="70846" autoAdjust="0"/>
  </p:normalViewPr>
  <p:slideViewPr>
    <p:cSldViewPr snapToGrid="0" snapToObjects="1">
      <p:cViewPr varScale="1">
        <p:scale>
          <a:sx n="53" d="100"/>
          <a:sy n="53" d="100"/>
        </p:scale>
        <p:origin x="13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3AFF-8575-4535-87BC-7E0864BE14B6}" type="datetimeFigureOut">
              <a:rPr lang="tr-TR" smtClean="0"/>
              <a:t>24.03.2017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D3D7-58D2-440E-8EEA-E51CA985BA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23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79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49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21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24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01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D3D7-58D2-440E-8EEA-E51CA985BA3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2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Resmi yer tutucuya sürükleyin veya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GIF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GIF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Akademik </a:t>
            </a:r>
            <a:br>
              <a:rPr lang="tr-TR" sz="6000" dirty="0" smtClean="0"/>
            </a:br>
            <a:r>
              <a:rPr lang="tr-TR" sz="6000" dirty="0" smtClean="0"/>
              <a:t>Bilgiye </a:t>
            </a:r>
            <a:r>
              <a:rPr lang="tr-TR" sz="6000" dirty="0"/>
              <a:t>ulaşım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215045" y="4787563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Serkan emre </a:t>
            </a:r>
            <a:r>
              <a:rPr lang="tr-TR" dirty="0" err="1"/>
              <a:t>eroğlu</a:t>
            </a:r>
            <a:endParaRPr lang="tr-TR" dirty="0"/>
          </a:p>
          <a:p>
            <a:r>
              <a:rPr lang="tr-TR" b="0" dirty="0"/>
              <a:t>Uluslararası Afet ve </a:t>
            </a:r>
            <a:r>
              <a:rPr lang="tr-TR" b="0" dirty="0" err="1" smtClean="0"/>
              <a:t>Acİl</a:t>
            </a:r>
            <a:r>
              <a:rPr lang="tr-TR" b="0" dirty="0"/>
              <a:t> Tıp Kongresi 2016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23707" y="6184864"/>
            <a:ext cx="199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@</a:t>
            </a:r>
            <a:r>
              <a:rPr lang="tr-TR" sz="2400" dirty="0" err="1">
                <a:solidFill>
                  <a:schemeClr val="bg1"/>
                </a:solidFill>
              </a:rPr>
              <a:t>drseroglu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446" y="6233114"/>
            <a:ext cx="449158" cy="36516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674" y="6231550"/>
            <a:ext cx="557033" cy="4209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50" y="176066"/>
            <a:ext cx="1291713" cy="12917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916" y="371556"/>
            <a:ext cx="2392200" cy="6903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57" y="176067"/>
            <a:ext cx="1263946" cy="12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Taramanın Başarılı ve doğru olduğunun göstergeleri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/>
              <a:t>Sorgulanan ile «Doğrudan ilgi»,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İlgisiz çalışmaları içermeme,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Doğru kaynak,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Karşılaştırmaya olanak verecek şekilde toparlanmış kaynakları içerme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Sorgulanana ait bilinen ve de bilinmeyenleri düşündürme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Sorgulanan sayesinde mevcut literatürü zenginleştirebilecek yeni soruları sordurabilme</a:t>
            </a:r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Mevcut kaynak ve </a:t>
            </a:r>
            <a:r>
              <a:rPr lang="tr-TR" dirty="0" err="1"/>
              <a:t>dökümanları</a:t>
            </a:r>
            <a:r>
              <a:rPr lang="tr-TR" dirty="0"/>
              <a:t> inceleyerek veri toplamaya denir.</a:t>
            </a:r>
          </a:p>
          <a:p>
            <a:pPr marL="0" indent="0">
              <a:buNone/>
            </a:pPr>
            <a:endParaRPr lang="tr-TR" dirty="0"/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Veri toplama ve toplanan verinin öneminin tartışılması,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Toplanan verilerin problemle ilişkisinin kurulması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Bilginin sınıflandırılması                                                      aşamalarından oluşan bir süreçtir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Literatür tarama</a:t>
            </a:r>
          </a:p>
        </p:txBody>
      </p:sp>
      <p:sp>
        <p:nvSpPr>
          <p:cNvPr id="5" name="Sağ Ayraç 4"/>
          <p:cNvSpPr/>
          <p:nvPr/>
        </p:nvSpPr>
        <p:spPr>
          <a:xfrm>
            <a:off x="7299158" y="3144253"/>
            <a:ext cx="609600" cy="1155031"/>
          </a:xfrm>
          <a:prstGeom prst="rightBrace">
            <a:avLst>
              <a:gd name="adj1" fmla="val 14474"/>
              <a:gd name="adj2" fmla="val 847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870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çeşitleri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Ön tarama</a:t>
            </a:r>
          </a:p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Sorgulananın başlığına göre RASTGELE taramadır. </a:t>
            </a:r>
          </a:p>
          <a:p>
            <a:pPr marL="0" indent="0">
              <a:buNone/>
            </a:pPr>
            <a:r>
              <a:rPr lang="tr-TR" dirty="0"/>
              <a:t>Detaylandırabilmek için konu başlıklarının belirlenebilmesine, fikir edinilmesine olanak sağlar.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Detaylı tarama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Temel kaynaklara ulaşmayı hedefler</a:t>
            </a:r>
          </a:p>
          <a:p>
            <a:pPr marL="0" indent="0">
              <a:buNone/>
            </a:pPr>
            <a:r>
              <a:rPr lang="tr-TR" dirty="0"/>
              <a:t>Sadece belirlenmiş kaynaklar incelenir.</a:t>
            </a:r>
          </a:p>
        </p:txBody>
      </p:sp>
    </p:spTree>
    <p:extLst>
      <p:ext uri="{BB962C8B-B14F-4D97-AF65-F5344CB8AC3E}">
        <p14:creationId xmlns:p14="http://schemas.microsoft.com/office/powerpoint/2010/main" val="14283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İpuçları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" y="1741336"/>
            <a:ext cx="6968586" cy="349889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/>
              <a:t>Yalın kelimeler kullan</a:t>
            </a:r>
          </a:p>
          <a:p>
            <a:r>
              <a:rPr lang="tr-TR" sz="2800" dirty="0"/>
              <a:t>Ek ve tam cümlelerden kaçın.</a:t>
            </a:r>
          </a:p>
          <a:p>
            <a:r>
              <a:rPr lang="tr-TR" sz="2000" i="1" dirty="0">
                <a:solidFill>
                  <a:srgbClr val="FFC000"/>
                </a:solidFill>
              </a:rPr>
              <a:t>‘</a:t>
            </a:r>
            <a:r>
              <a:rPr lang="en-US" sz="2000" i="1" dirty="0">
                <a:solidFill>
                  <a:srgbClr val="FFC000"/>
                </a:solidFill>
              </a:rPr>
              <a:t>Sepsis is a life-threatening condition that arises when the body's response to infection injures its own tissues and organs</a:t>
            </a:r>
            <a:r>
              <a:rPr lang="tr-TR" sz="2000" i="1" dirty="0">
                <a:solidFill>
                  <a:srgbClr val="FFC000"/>
                </a:solidFill>
              </a:rPr>
              <a:t>’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" y="1588127"/>
            <a:ext cx="6943731" cy="37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3" y="1659757"/>
            <a:ext cx="6885784" cy="3921236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Alternatif kelimeleri de ara…</a:t>
            </a:r>
          </a:p>
          <a:p>
            <a:endParaRPr lang="tr-TR" sz="2800" dirty="0"/>
          </a:p>
          <a:p>
            <a:r>
              <a:rPr lang="tr-TR" sz="2800" i="1" dirty="0"/>
              <a:t>«</a:t>
            </a:r>
            <a:r>
              <a:rPr lang="tr-TR" sz="2800" i="1" dirty="0" err="1"/>
              <a:t>Emergency</a:t>
            </a:r>
            <a:r>
              <a:rPr lang="tr-TR" sz="2800" i="1" dirty="0"/>
              <a:t> </a:t>
            </a:r>
            <a:r>
              <a:rPr lang="tr-TR" sz="2800" i="1" dirty="0" err="1"/>
              <a:t>services</a:t>
            </a:r>
            <a:r>
              <a:rPr lang="tr-TR" sz="2800" i="1" dirty="0"/>
              <a:t>»</a:t>
            </a:r>
          </a:p>
          <a:p>
            <a:r>
              <a:rPr lang="tr-TR" sz="2800" i="1" dirty="0"/>
              <a:t>«</a:t>
            </a:r>
            <a:r>
              <a:rPr lang="tr-TR" sz="2800" i="1" dirty="0" err="1"/>
              <a:t>Emergency</a:t>
            </a:r>
            <a:r>
              <a:rPr lang="tr-TR" sz="2800" i="1" dirty="0"/>
              <a:t> </a:t>
            </a:r>
            <a:r>
              <a:rPr lang="tr-TR" sz="2800" i="1" dirty="0" err="1"/>
              <a:t>rooms</a:t>
            </a:r>
            <a:r>
              <a:rPr lang="tr-TR" sz="2800" i="1" dirty="0"/>
              <a:t>»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2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8" y="1659758"/>
            <a:ext cx="6918229" cy="39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4" y="1499737"/>
            <a:ext cx="6810703" cy="402796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Boolean</a:t>
            </a:r>
            <a:r>
              <a:rPr lang="tr-TR" sz="2800" dirty="0"/>
              <a:t> </a:t>
            </a:r>
            <a:r>
              <a:rPr lang="tr-TR" sz="2800" dirty="0" err="1"/>
              <a:t>OperatörLeri</a:t>
            </a:r>
            <a:endParaRPr lang="tr-TR" sz="2800" dirty="0"/>
          </a:p>
          <a:p>
            <a:endParaRPr lang="tr-TR" sz="2800" dirty="0"/>
          </a:p>
          <a:p>
            <a:r>
              <a:rPr lang="tr-TR" sz="2800" i="1" dirty="0"/>
              <a:t>- İstenmeyen bilgileri arındır -</a:t>
            </a:r>
          </a:p>
          <a:p>
            <a:r>
              <a:rPr lang="tr-TR" sz="2800" i="1" dirty="0">
                <a:solidFill>
                  <a:srgbClr val="FFC000"/>
                </a:solidFill>
              </a:rPr>
              <a:t>«NOT» 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3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4" y="1290780"/>
            <a:ext cx="6810704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Boolean</a:t>
            </a:r>
            <a:r>
              <a:rPr lang="tr-TR" sz="2800" dirty="0"/>
              <a:t> </a:t>
            </a:r>
            <a:r>
              <a:rPr lang="tr-TR" sz="2800" dirty="0" err="1"/>
              <a:t>OperatörLeri</a:t>
            </a:r>
            <a:endParaRPr lang="tr-TR" sz="2800" dirty="0"/>
          </a:p>
          <a:p>
            <a:endParaRPr lang="tr-TR" sz="2800" dirty="0"/>
          </a:p>
          <a:p>
            <a:r>
              <a:rPr lang="tr-TR" sz="2800" i="1" dirty="0"/>
              <a:t>- Seçenek arttır -</a:t>
            </a:r>
          </a:p>
          <a:p>
            <a:r>
              <a:rPr lang="tr-TR" sz="2800" i="1" dirty="0">
                <a:solidFill>
                  <a:srgbClr val="FFC000"/>
                </a:solidFill>
              </a:rPr>
              <a:t>«OR» 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3 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05" y="1501692"/>
            <a:ext cx="6570983" cy="4079301"/>
          </a:xfrm>
        </p:spPr>
      </p:pic>
    </p:spTree>
    <p:extLst>
      <p:ext uri="{BB962C8B-B14F-4D97-AF65-F5344CB8AC3E}">
        <p14:creationId xmlns:p14="http://schemas.microsoft.com/office/powerpoint/2010/main" val="1297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err="1"/>
              <a:t>Boolean</a:t>
            </a:r>
            <a:r>
              <a:rPr lang="tr-TR" sz="2800" dirty="0"/>
              <a:t> </a:t>
            </a:r>
            <a:r>
              <a:rPr lang="tr-TR" sz="2800" dirty="0" err="1"/>
              <a:t>OperatörLeri</a:t>
            </a:r>
            <a:endParaRPr lang="tr-TR" sz="2800" dirty="0"/>
          </a:p>
          <a:p>
            <a:endParaRPr lang="tr-TR" sz="2800" dirty="0"/>
          </a:p>
          <a:p>
            <a:r>
              <a:rPr lang="tr-TR" sz="2800" i="1" dirty="0"/>
              <a:t>- Seçenek detayla -</a:t>
            </a:r>
          </a:p>
          <a:p>
            <a:r>
              <a:rPr lang="tr-TR" sz="2800" i="1" dirty="0">
                <a:solidFill>
                  <a:srgbClr val="FFC000"/>
                </a:solidFill>
              </a:rPr>
              <a:t>«AND» 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4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49" y="1499459"/>
            <a:ext cx="6915158" cy="4113065"/>
          </a:xfrm>
        </p:spPr>
      </p:pic>
    </p:spTree>
    <p:extLst>
      <p:ext uri="{BB962C8B-B14F-4D97-AF65-F5344CB8AC3E}">
        <p14:creationId xmlns:p14="http://schemas.microsoft.com/office/powerpoint/2010/main" val="2118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Büyük </a:t>
            </a:r>
            <a:r>
              <a:rPr lang="tr-TR" dirty="0" err="1"/>
              <a:t>Vs</a:t>
            </a:r>
            <a:r>
              <a:rPr lang="tr-TR" dirty="0"/>
              <a:t> Küçük Harf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286001"/>
            <a:ext cx="4659265" cy="4327070"/>
          </a:xfrm>
        </p:spPr>
        <p:txBody>
          <a:bodyPr/>
          <a:lstStyle/>
          <a:p>
            <a:r>
              <a:rPr lang="tr-TR" dirty="0"/>
              <a:t>Taramada büyük küçük harf duyarlılığı yoktur. </a:t>
            </a:r>
          </a:p>
          <a:p>
            <a:r>
              <a:rPr lang="tr-TR" dirty="0"/>
              <a:t>Ör.  CRP, </a:t>
            </a:r>
            <a:r>
              <a:rPr lang="tr-TR" dirty="0" err="1"/>
              <a:t>CrP</a:t>
            </a:r>
            <a:r>
              <a:rPr lang="tr-TR" dirty="0"/>
              <a:t>, </a:t>
            </a:r>
            <a:r>
              <a:rPr lang="tr-TR" dirty="0" err="1"/>
              <a:t>cRp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942" y="1420758"/>
            <a:ext cx="3815457" cy="5061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7399" y="1423554"/>
            <a:ext cx="1992086" cy="5061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928" y="1420758"/>
            <a:ext cx="1812471" cy="5061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9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Tam İbare ile hedef küçült</a:t>
            </a:r>
          </a:p>
          <a:p>
            <a:endParaRPr lang="tr-TR" sz="2800" dirty="0"/>
          </a:p>
          <a:p>
            <a:endParaRPr lang="tr-TR" sz="2800" i="1" dirty="0"/>
          </a:p>
          <a:p>
            <a:r>
              <a:rPr lang="tr-TR" sz="2800" i="1" dirty="0">
                <a:solidFill>
                  <a:srgbClr val="FFC000"/>
                </a:solidFill>
              </a:rPr>
              <a:t>        </a:t>
            </a:r>
            <a:r>
              <a:rPr lang="tr-TR" sz="2800" b="1" i="1" dirty="0">
                <a:solidFill>
                  <a:srgbClr val="FFC000"/>
                </a:solidFill>
              </a:rPr>
              <a:t>‘’…….’’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4 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4" y="1507598"/>
            <a:ext cx="6550025" cy="4053725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4" y="1382705"/>
            <a:ext cx="6760203" cy="41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Literatür tanımı ve </a:t>
            </a:r>
            <a:r>
              <a:rPr lang="tr-TR" sz="2800" dirty="0" smtClean="0"/>
              <a:t>bilgiye ulaşım yolları</a:t>
            </a:r>
          </a:p>
          <a:p>
            <a:r>
              <a:rPr lang="tr-TR" sz="2800" dirty="0" smtClean="0"/>
              <a:t>Literatür Tarama ipuçları</a:t>
            </a:r>
          </a:p>
          <a:p>
            <a:r>
              <a:rPr lang="tr-TR" sz="2800" dirty="0" smtClean="0"/>
              <a:t>Veri tabanı örnekleri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778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  <a:p>
            <a:endParaRPr lang="tr-TR" sz="2800" i="1" dirty="0"/>
          </a:p>
          <a:p>
            <a:r>
              <a:rPr lang="tr-TR" sz="2800" i="1" dirty="0">
                <a:solidFill>
                  <a:srgbClr val="FFC000"/>
                </a:solidFill>
              </a:rPr>
              <a:t> Genişletilmiş tarama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İpuçları </a:t>
            </a:r>
            <a:r>
              <a:rPr lang="tr-TR" dirty="0"/>
              <a:t>– 5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25" y="1439435"/>
            <a:ext cx="6559207" cy="4204620"/>
          </a:xfrm>
        </p:spPr>
      </p:pic>
    </p:spTree>
    <p:extLst>
      <p:ext uri="{BB962C8B-B14F-4D97-AF65-F5344CB8AC3E}">
        <p14:creationId xmlns:p14="http://schemas.microsoft.com/office/powerpoint/2010/main" val="1801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  <a:p>
            <a:endParaRPr lang="tr-TR" sz="2800" i="1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5 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19" y="1611959"/>
            <a:ext cx="6785664" cy="3969561"/>
          </a:xfrm>
        </p:spPr>
      </p:pic>
    </p:spTree>
    <p:extLst>
      <p:ext uri="{BB962C8B-B14F-4D97-AF65-F5344CB8AC3E}">
        <p14:creationId xmlns:p14="http://schemas.microsoft.com/office/powerpoint/2010/main" val="2589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of </a:t>
            </a:r>
            <a:r>
              <a:rPr lang="tr-TR" dirty="0" err="1" smtClean="0"/>
              <a:t>scİence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Türkçe’ye</a:t>
            </a:r>
            <a:r>
              <a:rPr lang="tr-TR" dirty="0"/>
              <a:t> özgü karakterler ( ğ, ş, ç, ı, İ, ö, ü) Kullanma !!!</a:t>
            </a:r>
          </a:p>
          <a:p>
            <a:r>
              <a:rPr lang="tr-TR" dirty="0"/>
              <a:t>Asteriks (*) </a:t>
            </a:r>
            <a:r>
              <a:rPr lang="tr-TR" dirty="0" err="1"/>
              <a:t>karekteri</a:t>
            </a:r>
            <a:endParaRPr lang="tr-TR" dirty="0"/>
          </a:p>
          <a:p>
            <a:r>
              <a:rPr lang="tr-TR" dirty="0"/>
              <a:t>Soru işareti </a:t>
            </a:r>
            <a:r>
              <a:rPr lang="tr-TR" dirty="0" err="1"/>
              <a:t>karekteri</a:t>
            </a:r>
            <a:r>
              <a:rPr lang="tr-TR" dirty="0"/>
              <a:t> (?)</a:t>
            </a:r>
          </a:p>
          <a:p>
            <a:r>
              <a:rPr lang="tr-TR" dirty="0"/>
              <a:t>Dolar ($) </a:t>
            </a:r>
            <a:r>
              <a:rPr lang="tr-TR" dirty="0" err="1"/>
              <a:t>karekteri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396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i="1" dirty="0">
                <a:solidFill>
                  <a:srgbClr val="FFC000"/>
                </a:solidFill>
              </a:rPr>
              <a:t>Asteriks (*) </a:t>
            </a:r>
            <a:r>
              <a:rPr lang="tr-TR" sz="2800" i="1" dirty="0" err="1">
                <a:solidFill>
                  <a:srgbClr val="FFC000"/>
                </a:solidFill>
              </a:rPr>
              <a:t>karekteri</a:t>
            </a:r>
            <a:endParaRPr lang="tr-TR" sz="2800" i="1" dirty="0">
              <a:solidFill>
                <a:srgbClr val="FFC000"/>
              </a:solidFill>
            </a:endParaRPr>
          </a:p>
          <a:p>
            <a:endParaRPr lang="tr-TR" sz="2800" dirty="0"/>
          </a:p>
          <a:p>
            <a:endParaRPr lang="tr-TR" sz="2800" dirty="0"/>
          </a:p>
          <a:p>
            <a:endParaRPr lang="tr-TR" sz="2800" i="1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5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/>
              <a:t>Bir Yada Birden fazla Karakteri Temsil eder…</a:t>
            </a:r>
          </a:p>
          <a:p>
            <a:pPr marL="0" indent="0">
              <a:buNone/>
            </a:pPr>
            <a:r>
              <a:rPr lang="tr-TR" dirty="0"/>
              <a:t>Örneğin, </a:t>
            </a:r>
            <a:r>
              <a:rPr lang="tr-TR" dirty="0" err="1"/>
              <a:t>enzym</a:t>
            </a:r>
            <a:r>
              <a:rPr lang="tr-TR" dirty="0"/>
              <a:t>*:  kelimesi </a:t>
            </a:r>
          </a:p>
          <a:p>
            <a:r>
              <a:rPr lang="tr-TR" dirty="0" err="1"/>
              <a:t>enzym</a:t>
            </a:r>
            <a:r>
              <a:rPr lang="tr-TR" dirty="0"/>
              <a:t>, </a:t>
            </a:r>
            <a:r>
              <a:rPr lang="tr-TR" dirty="0" err="1"/>
              <a:t>enzyme</a:t>
            </a:r>
            <a:r>
              <a:rPr lang="tr-TR" dirty="0"/>
              <a:t>, </a:t>
            </a:r>
            <a:r>
              <a:rPr lang="tr-TR" dirty="0" err="1"/>
              <a:t>enzymes</a:t>
            </a:r>
            <a:r>
              <a:rPr lang="tr-TR" dirty="0"/>
              <a:t>, </a:t>
            </a:r>
            <a:r>
              <a:rPr lang="tr-TR" dirty="0" err="1"/>
              <a:t>enzymatic</a:t>
            </a:r>
            <a:r>
              <a:rPr lang="tr-TR" dirty="0"/>
              <a:t>, </a:t>
            </a:r>
            <a:r>
              <a:rPr lang="tr-TR" dirty="0" err="1"/>
              <a:t>enzymology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kelimeleri de kapsar.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98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i="1" dirty="0">
                <a:solidFill>
                  <a:srgbClr val="FFC000"/>
                </a:solidFill>
              </a:rPr>
              <a:t>Soru işareti (?) </a:t>
            </a:r>
            <a:r>
              <a:rPr lang="tr-TR" sz="2800" i="1" dirty="0" err="1">
                <a:solidFill>
                  <a:srgbClr val="FFC000"/>
                </a:solidFill>
              </a:rPr>
              <a:t>karekteri</a:t>
            </a:r>
            <a:endParaRPr lang="tr-TR" sz="2800" i="1" dirty="0">
              <a:solidFill>
                <a:srgbClr val="FFC000"/>
              </a:solidFill>
            </a:endParaRPr>
          </a:p>
          <a:p>
            <a:endParaRPr lang="tr-TR" sz="2800" dirty="0"/>
          </a:p>
          <a:p>
            <a:endParaRPr lang="tr-TR" sz="2800" dirty="0"/>
          </a:p>
          <a:p>
            <a:endParaRPr lang="tr-TR" sz="2800" i="1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5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(?)Tek Bir, (??) İki karakter, </a:t>
            </a:r>
            <a:r>
              <a:rPr lang="tr-TR" dirty="0" err="1"/>
              <a:t>vb</a:t>
            </a:r>
            <a:r>
              <a:rPr lang="tr-TR" dirty="0"/>
              <a:t> harf karakterini temsil eder</a:t>
            </a:r>
          </a:p>
          <a:p>
            <a:r>
              <a:rPr lang="tr-TR" dirty="0"/>
              <a:t>Örneğin, </a:t>
            </a:r>
            <a:r>
              <a:rPr lang="tr-TR" dirty="0" err="1"/>
              <a:t>volcan</a:t>
            </a:r>
            <a:r>
              <a:rPr lang="tr-TR" dirty="0"/>
              <a:t>?  </a:t>
            </a:r>
          </a:p>
          <a:p>
            <a:pPr marL="0" indent="0">
              <a:buNone/>
            </a:pPr>
            <a:r>
              <a:rPr lang="tr-TR" dirty="0" err="1"/>
              <a:t>Volcany</a:t>
            </a:r>
            <a:r>
              <a:rPr lang="tr-TR" dirty="0"/>
              <a:t>, </a:t>
            </a:r>
            <a:r>
              <a:rPr lang="tr-TR" dirty="0" err="1"/>
              <a:t>volcane</a:t>
            </a:r>
            <a:r>
              <a:rPr lang="tr-TR" dirty="0"/>
              <a:t>, </a:t>
            </a:r>
            <a:r>
              <a:rPr lang="tr-TR" dirty="0" err="1"/>
              <a:t>volcano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 kelimeleri kapsar. </a:t>
            </a:r>
          </a:p>
          <a:p>
            <a:pPr marL="0" indent="0">
              <a:buNone/>
            </a:pPr>
            <a:r>
              <a:rPr lang="tr-TR" dirty="0" err="1"/>
              <a:t>wom?n</a:t>
            </a:r>
            <a:r>
              <a:rPr lang="tr-TR" dirty="0"/>
              <a:t>:  </a:t>
            </a:r>
            <a:r>
              <a:rPr lang="tr-TR" dirty="0" err="1"/>
              <a:t>Woman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, </a:t>
            </a:r>
            <a:r>
              <a:rPr lang="tr-TR" dirty="0" err="1"/>
              <a:t>womyn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kelimeleri kapsar.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28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Kullandığın arama motorunu keşfet</a:t>
            </a: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i="1" dirty="0">
                <a:solidFill>
                  <a:srgbClr val="FFC000"/>
                </a:solidFill>
              </a:rPr>
              <a:t>Dolar ($) </a:t>
            </a:r>
            <a:r>
              <a:rPr lang="tr-TR" sz="2800" i="1" dirty="0" err="1">
                <a:solidFill>
                  <a:srgbClr val="FFC000"/>
                </a:solidFill>
              </a:rPr>
              <a:t>karekteri</a:t>
            </a:r>
            <a:endParaRPr lang="tr-TR" sz="2800" i="1" dirty="0">
              <a:solidFill>
                <a:srgbClr val="FFC000"/>
              </a:solidFill>
            </a:endParaRPr>
          </a:p>
          <a:p>
            <a:endParaRPr lang="tr-TR" sz="2800" dirty="0"/>
          </a:p>
          <a:p>
            <a:endParaRPr lang="tr-TR" sz="2800" dirty="0"/>
          </a:p>
          <a:p>
            <a:endParaRPr lang="tr-TR" sz="2800" i="1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 </a:t>
            </a:r>
            <a:r>
              <a:rPr lang="tr-TR" dirty="0" smtClean="0"/>
              <a:t>İpuçları </a:t>
            </a:r>
            <a:r>
              <a:rPr lang="tr-TR" dirty="0"/>
              <a:t>– 5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Sıfır karakteri  veya tek bir harf karakterini temsil eder.</a:t>
            </a:r>
          </a:p>
          <a:p>
            <a:r>
              <a:rPr lang="tr-TR" dirty="0"/>
              <a:t>Örneğin, </a:t>
            </a:r>
            <a:r>
              <a:rPr lang="tr-TR" dirty="0" err="1"/>
              <a:t>vapo$r</a:t>
            </a:r>
            <a:r>
              <a:rPr lang="tr-TR" dirty="0"/>
              <a:t>: 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err="1"/>
              <a:t>vapor</a:t>
            </a:r>
            <a:r>
              <a:rPr lang="tr-TR" dirty="0"/>
              <a:t> ve </a:t>
            </a:r>
            <a:r>
              <a:rPr lang="tr-TR" dirty="0" err="1"/>
              <a:t>vapour</a:t>
            </a:r>
            <a:r>
              <a:rPr lang="tr-TR" dirty="0"/>
              <a:t> kelimelerini  kapsar.  </a:t>
            </a:r>
            <a:r>
              <a:rPr lang="tr-TR" dirty="0" err="1"/>
              <a:t>colo$r</a:t>
            </a:r>
            <a:r>
              <a:rPr lang="tr-TR" dirty="0"/>
              <a:t> : </a:t>
            </a:r>
            <a:r>
              <a:rPr lang="tr-TR" dirty="0" err="1"/>
              <a:t>color</a:t>
            </a:r>
            <a:r>
              <a:rPr lang="tr-TR" dirty="0"/>
              <a:t> ve </a:t>
            </a:r>
            <a:r>
              <a:rPr lang="tr-TR" dirty="0" err="1"/>
              <a:t>colour</a:t>
            </a:r>
            <a:r>
              <a:rPr lang="tr-TR" dirty="0"/>
              <a:t> kelimelerini kapsar.</a:t>
            </a:r>
          </a:p>
        </p:txBody>
      </p:sp>
    </p:spTree>
    <p:extLst>
      <p:ext uri="{BB962C8B-B14F-4D97-AF65-F5344CB8AC3E}">
        <p14:creationId xmlns:p14="http://schemas.microsoft.com/office/powerpoint/2010/main" val="489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verİ</a:t>
            </a:r>
            <a:r>
              <a:rPr lang="tr-TR" dirty="0" smtClean="0"/>
              <a:t> tabanı örnekleri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dirty="0"/>
              <a:t>Uluslararası Afet ve Acil Tıp Kongresi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38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167" y="440872"/>
            <a:ext cx="10058400" cy="6232661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8759826" y="1607117"/>
            <a:ext cx="2610741" cy="1119753"/>
          </a:xfrm>
          <a:prstGeom prst="rect">
            <a:avLst/>
          </a:prstGeom>
          <a:solidFill>
            <a:schemeClr val="accent3">
              <a:alpha val="11000"/>
            </a:schemeClr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3 Aşağı Ok Belirtme Çizgisi"/>
          <p:cNvSpPr/>
          <p:nvPr/>
        </p:nvSpPr>
        <p:spPr>
          <a:xfrm>
            <a:off x="9227131" y="355852"/>
            <a:ext cx="1944216" cy="122413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dirty="0"/>
              <a:t>Aradığı hastalık ile ilgili tam metin ve </a:t>
            </a:r>
            <a:r>
              <a:rPr lang="tr-TR" sz="1400" dirty="0" err="1"/>
              <a:t>review</a:t>
            </a:r>
            <a:r>
              <a:rPr lang="tr-TR" sz="1400" dirty="0"/>
              <a:t> sayısı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73828" y="3141664"/>
            <a:ext cx="5814559" cy="30956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65413" y="5413240"/>
            <a:ext cx="2237691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/>
              <a:t>Sonuçlar </a:t>
            </a:r>
            <a:r>
              <a:rPr lang="tr-TR" smtClean="0"/>
              <a:t>sıralaması</a:t>
            </a: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747" y="2051607"/>
            <a:ext cx="4500563" cy="196691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2742791" y="1485377"/>
            <a:ext cx="3744416" cy="625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/>
              <a:t>Sayfadaki </a:t>
            </a:r>
            <a:r>
              <a:rPr lang="tr-TR" smtClean="0"/>
              <a:t>görünümü değiştirmek mümkün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759826" y="3036753"/>
            <a:ext cx="2610741" cy="237648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447928" y="4149080"/>
            <a:ext cx="324036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/>
              <a:t>Sorgulanan ile ilişkili olabilecek diğer yayınlar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01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057" y="391885"/>
            <a:ext cx="10058400" cy="592612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482443" y="783771"/>
            <a:ext cx="1322614" cy="1828800"/>
          </a:xfrm>
          <a:prstGeom prst="rect">
            <a:avLst/>
          </a:prstGeom>
          <a:solidFill>
            <a:srgbClr val="0070C0">
              <a:alpha val="4000"/>
            </a:srgbClr>
          </a:solidFill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51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643" y="571500"/>
            <a:ext cx="10058400" cy="57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91" y="391025"/>
            <a:ext cx="10555707" cy="6122069"/>
          </a:xfrm>
          <a:prstGeom prst="rect">
            <a:avLst/>
          </a:prstGeom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8517468" y="0"/>
            <a:ext cx="3392905" cy="6858000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tr-TR" dirty="0" err="1"/>
              <a:t>Bîr</a:t>
            </a:r>
            <a:r>
              <a:rPr lang="tr-TR" dirty="0"/>
              <a:t> konudaki eserlerin (kitap, dergi, makale vs.) tamamı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Edebiyat</a:t>
            </a:r>
          </a:p>
          <a:p>
            <a:pPr marL="0" indent="0">
              <a:buNone/>
            </a:pPr>
            <a:r>
              <a:rPr lang="tr-TR" dirty="0"/>
              <a:t>            </a:t>
            </a:r>
            <a:r>
              <a:rPr lang="tr-TR" i="1" dirty="0"/>
              <a:t>Tarih literatürü, astronomi literatürü</a:t>
            </a:r>
          </a:p>
        </p:txBody>
      </p:sp>
    </p:spTree>
    <p:extLst>
      <p:ext uri="{BB962C8B-B14F-4D97-AF65-F5344CB8AC3E}">
        <p14:creationId xmlns:p14="http://schemas.microsoft.com/office/powerpoint/2010/main" val="31136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85" y="571500"/>
            <a:ext cx="10058400" cy="58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6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657" y="508961"/>
            <a:ext cx="9154886" cy="59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Veri tabanları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076206"/>
            <a:ext cx="2838450" cy="590550"/>
          </a:xfrm>
        </p:spPr>
      </p:pic>
      <p:pic>
        <p:nvPicPr>
          <p:cNvPr id="1026" name="Picture 2" descr="Ulusal Akademik Ağ ve Bilgi Merkezi (ULAKBİM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610" y="2860986"/>
            <a:ext cx="2707854" cy="8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ory of Open Access Jour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841" y="1368854"/>
            <a:ext cx="32670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414" y="2860986"/>
            <a:ext cx="2479361" cy="986597"/>
          </a:xfrm>
          <a:prstGeom prst="rect">
            <a:avLst/>
          </a:prstGeom>
        </p:spPr>
      </p:pic>
      <p:pic>
        <p:nvPicPr>
          <p:cNvPr id="1032" name="Picture 8" descr="UpToD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174" y="1410312"/>
            <a:ext cx="3382014" cy="12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M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49" y="4137605"/>
            <a:ext cx="2336701" cy="8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ienceDirec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194" y="4289570"/>
            <a:ext cx="3640137" cy="8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turn to Home p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916" y="3548061"/>
            <a:ext cx="30575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xy2.marmara-elibrary.com/MuseSessionID=0212oavff/MuseProtocol=http/MuseHost=demo.ovid.com/MuseContentType=image%2Fjpeg/MusePath/demo/ulakbim/ulakbim_ekua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92" y="5086918"/>
            <a:ext cx="3342720" cy="13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VID S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988" y="5295310"/>
            <a:ext cx="1582725" cy="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inical Ke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45" y="3962621"/>
            <a:ext cx="3338550" cy="6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- Link to Sear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739" y="2738058"/>
            <a:ext cx="2270304" cy="6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8082" y="2836048"/>
            <a:ext cx="1848923" cy="514483"/>
          </a:xfrm>
          <a:prstGeom prst="rect">
            <a:avLst/>
          </a:prstGeom>
        </p:spPr>
      </p:pic>
      <p:sp>
        <p:nvSpPr>
          <p:cNvPr id="7" name="AutoShape 24" descr="Select to go to the Scopus main search page"/>
          <p:cNvSpPr>
            <a:spLocks noChangeAspect="1" noChangeArrowheads="1"/>
          </p:cNvSpPr>
          <p:nvPr/>
        </p:nvSpPr>
        <p:spPr bwMode="auto">
          <a:xfrm>
            <a:off x="5318639" y="53427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2095" y="2054725"/>
            <a:ext cx="1541982" cy="623723"/>
          </a:xfrm>
          <a:prstGeom prst="rect">
            <a:avLst/>
          </a:prstGeom>
        </p:spPr>
      </p:pic>
      <p:pic>
        <p:nvPicPr>
          <p:cNvPr id="1052" name="Picture 28" descr="Cochrane library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82" y="1234959"/>
            <a:ext cx="21431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ontent Placeholder 10" descr="Screen Shot 2016-03-21 at 9.22.54 PM.png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241" y="5295310"/>
            <a:ext cx="3621671" cy="11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çalışmalardan eski çalışmalara doğru arat</a:t>
            </a:r>
          </a:p>
          <a:p>
            <a:r>
              <a:rPr lang="tr-TR" dirty="0"/>
              <a:t>Özet oku</a:t>
            </a:r>
          </a:p>
          <a:p>
            <a:r>
              <a:rPr lang="tr-TR" dirty="0"/>
              <a:t>Ana kaynaklara ulaşmaya çalış</a:t>
            </a:r>
            <a:r>
              <a:rPr lang="tr-TR" dirty="0" smtClean="0"/>
              <a:t>.</a:t>
            </a:r>
          </a:p>
          <a:p>
            <a:r>
              <a:rPr lang="tr-TR" dirty="0" smtClean="0"/>
              <a:t>Detaylandır</a:t>
            </a:r>
          </a:p>
          <a:p>
            <a:r>
              <a:rPr lang="tr-TR" dirty="0" smtClean="0"/>
              <a:t>Bir kaynak ile yetinme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22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smtClean="0"/>
              <a:t>Akademik </a:t>
            </a:r>
            <a:br>
              <a:rPr lang="tr-TR" sz="6000" dirty="0" smtClean="0"/>
            </a:br>
            <a:r>
              <a:rPr lang="tr-TR" sz="6000" dirty="0" smtClean="0"/>
              <a:t>Bilgiye </a:t>
            </a:r>
            <a:r>
              <a:rPr lang="tr-TR" sz="6000" dirty="0"/>
              <a:t>ulaşım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2215045" y="4787563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Serkan emre </a:t>
            </a:r>
            <a:r>
              <a:rPr lang="tr-TR" dirty="0" err="1"/>
              <a:t>eroğlu</a:t>
            </a:r>
            <a:endParaRPr lang="tr-TR" dirty="0"/>
          </a:p>
          <a:p>
            <a:r>
              <a:rPr lang="tr-TR" b="0" dirty="0"/>
              <a:t>Uluslararası Afet ve </a:t>
            </a:r>
            <a:r>
              <a:rPr lang="tr-TR" b="0" dirty="0" err="1" smtClean="0"/>
              <a:t>Acİl</a:t>
            </a:r>
            <a:r>
              <a:rPr lang="tr-TR" b="0" dirty="0"/>
              <a:t> Tıp Kongresi 2016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23707" y="6184864"/>
            <a:ext cx="199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@</a:t>
            </a:r>
            <a:r>
              <a:rPr lang="tr-TR" sz="2400" dirty="0" err="1">
                <a:solidFill>
                  <a:schemeClr val="bg1"/>
                </a:solidFill>
              </a:rPr>
              <a:t>drseroglu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446" y="6233114"/>
            <a:ext cx="449158" cy="36516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674" y="6231550"/>
            <a:ext cx="557033" cy="4209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50" y="176066"/>
            <a:ext cx="1291713" cy="12917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916" y="371556"/>
            <a:ext cx="2392200" cy="6903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57" y="176067"/>
            <a:ext cx="1263946" cy="12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57400"/>
            <a:ext cx="9372600" cy="4543822"/>
          </a:xfr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404078" y="5347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İnternet ortamında medikal Bilgiye ulaşma yolları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 flipV="1">
            <a:off x="1066800" y="4245428"/>
            <a:ext cx="6966857" cy="97972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ortamında medikal Bilgiye ulaşma yolları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1874517"/>
            <a:ext cx="8857522" cy="4714875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153" y="4420963"/>
            <a:ext cx="3319847" cy="1868391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938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977" y="1874517"/>
            <a:ext cx="9917065" cy="4515125"/>
          </a:xfrm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tr-TR" dirty="0" smtClean="0"/>
              <a:t>İnternet ortamında medikal Bilgiye ulaşma yolları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7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24" y="2005147"/>
            <a:ext cx="4201446" cy="4199710"/>
          </a:xfrm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tr-TR" dirty="0" smtClean="0"/>
              <a:t>İnternet ortamında medikal Bilgiye ulaşma yolları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165" y="2005147"/>
            <a:ext cx="6184062" cy="44071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857" y="5470471"/>
            <a:ext cx="1681842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Veri tabanları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2076206"/>
            <a:ext cx="2838450" cy="590550"/>
          </a:xfrm>
        </p:spPr>
      </p:pic>
      <p:pic>
        <p:nvPicPr>
          <p:cNvPr id="1026" name="Picture 2" descr="Ulusal Akademik Ağ ve Bilgi Merkezi (ULAKBİM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610" y="2860986"/>
            <a:ext cx="2707854" cy="8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rectory of Open Access Jour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841" y="1368854"/>
            <a:ext cx="32670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414" y="2860986"/>
            <a:ext cx="2479361" cy="986597"/>
          </a:xfrm>
          <a:prstGeom prst="rect">
            <a:avLst/>
          </a:prstGeom>
        </p:spPr>
      </p:pic>
      <p:pic>
        <p:nvPicPr>
          <p:cNvPr id="1032" name="Picture 8" descr="UpToDa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174" y="1410312"/>
            <a:ext cx="3382014" cy="12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M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49" y="4137605"/>
            <a:ext cx="2336701" cy="8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ienceDirec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194" y="4289570"/>
            <a:ext cx="3640137" cy="8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turn to Home p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916" y="3548061"/>
            <a:ext cx="30575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xy2.marmara-elibrary.com/MuseSessionID=0212oavff/MuseProtocol=http/MuseHost=demo.ovid.com/MuseContentType=image%2Fjpeg/MusePath/demo/ulakbim/ulakbim_ekual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92" y="5086918"/>
            <a:ext cx="3342720" cy="13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VID S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988" y="5295310"/>
            <a:ext cx="1582725" cy="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inical Ke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45" y="3962621"/>
            <a:ext cx="3338550" cy="6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- Link to Sear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739" y="2738058"/>
            <a:ext cx="2270304" cy="6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8082" y="2836048"/>
            <a:ext cx="1848923" cy="514483"/>
          </a:xfrm>
          <a:prstGeom prst="rect">
            <a:avLst/>
          </a:prstGeom>
        </p:spPr>
      </p:pic>
      <p:sp>
        <p:nvSpPr>
          <p:cNvPr id="7" name="AutoShape 24" descr="Select to go to the Scopus main search page"/>
          <p:cNvSpPr>
            <a:spLocks noChangeAspect="1" noChangeArrowheads="1"/>
          </p:cNvSpPr>
          <p:nvPr/>
        </p:nvSpPr>
        <p:spPr bwMode="auto">
          <a:xfrm>
            <a:off x="5318639" y="53427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2095" y="2054725"/>
            <a:ext cx="1541982" cy="623723"/>
          </a:xfrm>
          <a:prstGeom prst="rect">
            <a:avLst/>
          </a:prstGeom>
        </p:spPr>
      </p:pic>
      <p:pic>
        <p:nvPicPr>
          <p:cNvPr id="1052" name="Picture 28" descr="Cochrane library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482" y="1234959"/>
            <a:ext cx="21431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ontent Placeholder 10" descr="Screen Shot 2016-03-21 at 9.22.54 PM.png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241" y="5295310"/>
            <a:ext cx="3621671" cy="11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tarama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dirty="0"/>
              <a:t>Uluslararası Afet ve Acil Tıp Kongresi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4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zet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2787</TotalTime>
  <Words>512</Words>
  <Application>Microsoft Office PowerPoint</Application>
  <PresentationFormat>Geniş ekran</PresentationFormat>
  <Paragraphs>135</Paragraphs>
  <Slides>34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Calibri</vt:lpstr>
      <vt:lpstr>Gill Sans MT</vt:lpstr>
      <vt:lpstr>Impact</vt:lpstr>
      <vt:lpstr>Rozet</vt:lpstr>
      <vt:lpstr>Akademik  Bilgiye ulaşım</vt:lpstr>
      <vt:lpstr>Sunum planı</vt:lpstr>
      <vt:lpstr>PowerPoint Sunusu</vt:lpstr>
      <vt:lpstr>PowerPoint Sunusu</vt:lpstr>
      <vt:lpstr>İnternet ortamında medikal Bilgiye ulaşma yolları</vt:lpstr>
      <vt:lpstr>İnternet ortamında medikal Bilgiye ulaşma yolları</vt:lpstr>
      <vt:lpstr>İnternet ortamında medikal Bilgiye ulaşma yolları</vt:lpstr>
      <vt:lpstr>Veri tabanları</vt:lpstr>
      <vt:lpstr>tarama</vt:lpstr>
      <vt:lpstr>Taramanın Başarılı ve doğru olduğunun göstergeleri</vt:lpstr>
      <vt:lpstr>Literatür tarama</vt:lpstr>
      <vt:lpstr>Tarama çeşitleri</vt:lpstr>
      <vt:lpstr>Tarama İpuçları</vt:lpstr>
      <vt:lpstr>Tarama İpuçları – 2 </vt:lpstr>
      <vt:lpstr>Tarama İpuçları – 3 </vt:lpstr>
      <vt:lpstr>Tarama İpuçları – 3 </vt:lpstr>
      <vt:lpstr>Tarama İpuçları – 4 </vt:lpstr>
      <vt:lpstr>Büyük Vs Küçük Harf</vt:lpstr>
      <vt:lpstr>Tarama İpuçları – 4 </vt:lpstr>
      <vt:lpstr>Tarama İpuçları – 5 </vt:lpstr>
      <vt:lpstr>Tarama İpuçları – 5 </vt:lpstr>
      <vt:lpstr>Web of scİence</vt:lpstr>
      <vt:lpstr>Tarama İpuçları – 5 </vt:lpstr>
      <vt:lpstr>Tarama İpuçları – 5 </vt:lpstr>
      <vt:lpstr>Tarama İpuçları – 5 </vt:lpstr>
      <vt:lpstr>verİ tabanı örnekleri</vt:lpstr>
      <vt:lpstr>PowerPoint Sunusu</vt:lpstr>
      <vt:lpstr>PowerPoint Sunusu</vt:lpstr>
      <vt:lpstr>PowerPoint Sunusu</vt:lpstr>
      <vt:lpstr>PowerPoint Sunusu</vt:lpstr>
      <vt:lpstr>PowerPoint Sunusu</vt:lpstr>
      <vt:lpstr>Veri tabanları</vt:lpstr>
      <vt:lpstr>Sonuç</vt:lpstr>
      <vt:lpstr>Akademik  Bilgiye ulaşım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Bilgiye ulaşım</dc:title>
  <dc:creator>Serkan Emre Eroğlu</dc:creator>
  <cp:lastModifiedBy>gizem</cp:lastModifiedBy>
  <cp:revision>56</cp:revision>
  <dcterms:created xsi:type="dcterms:W3CDTF">2016-04-11T18:36:31Z</dcterms:created>
  <dcterms:modified xsi:type="dcterms:W3CDTF">2017-03-24T21:59:46Z</dcterms:modified>
</cp:coreProperties>
</file>