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506" r:id="rId3"/>
    <p:sldId id="505" r:id="rId4"/>
    <p:sldId id="503" r:id="rId5"/>
    <p:sldId id="502" r:id="rId6"/>
    <p:sldId id="499" r:id="rId7"/>
    <p:sldId id="516" r:id="rId8"/>
    <p:sldId id="517" r:id="rId9"/>
    <p:sldId id="508" r:id="rId10"/>
    <p:sldId id="509" r:id="rId11"/>
    <p:sldId id="500" r:id="rId12"/>
    <p:sldId id="504" r:id="rId13"/>
    <p:sldId id="511" r:id="rId14"/>
    <p:sldId id="514" r:id="rId15"/>
    <p:sldId id="513" r:id="rId16"/>
    <p:sldId id="522" r:id="rId17"/>
    <p:sldId id="521" r:id="rId18"/>
    <p:sldId id="518" r:id="rId19"/>
    <p:sldId id="483" r:id="rId20"/>
    <p:sldId id="492" r:id="rId21"/>
    <p:sldId id="485" r:id="rId22"/>
    <p:sldId id="486" r:id="rId23"/>
    <p:sldId id="487" r:id="rId24"/>
    <p:sldId id="490" r:id="rId25"/>
    <p:sldId id="494" r:id="rId26"/>
    <p:sldId id="458" r:id="rId27"/>
    <p:sldId id="515" r:id="rId28"/>
    <p:sldId id="520" r:id="rId29"/>
    <p:sldId id="523" r:id="rId30"/>
    <p:sldId id="469" r:id="rId31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2115" autoAdjust="0"/>
  </p:normalViewPr>
  <p:slideViewPr>
    <p:cSldViewPr snapToObjects="1">
      <p:cViewPr>
        <p:scale>
          <a:sx n="66" d="100"/>
          <a:sy n="66" d="100"/>
        </p:scale>
        <p:origin x="-1320" y="-13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7A460-87B8-4841-96A2-CD12A733F31B}" type="datetimeFigureOut">
              <a:rPr lang="en-US" smtClean="0"/>
              <a:pPr/>
              <a:t>5/13/2016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BB505-88B5-BF48-BBEA-E429F4F283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76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BB505-88B5-BF48-BBEA-E429F4F283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04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tr-T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tr-T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tr-T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tr-T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tr-T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tr-T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BB505-88B5-BF48-BBEA-E429F4F283D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75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tr-T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Initially, health centres operate in tents, </a:t>
            </a:r>
          </a:p>
        </p:txBody>
      </p:sp>
      <p:sp>
        <p:nvSpPr>
          <p:cNvPr id="839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7FF38F-F457-4854-BA90-00F8A37A317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smtClean="0"/>
              <a:t>Later in prefabricated buildings</a:t>
            </a:r>
            <a:r>
              <a:rPr lang="tr-TR" smtClean="0"/>
              <a:t>,</a:t>
            </a:r>
            <a:endParaRPr lang="en-GB" smtClean="0"/>
          </a:p>
        </p:txBody>
      </p:sp>
      <p:sp>
        <p:nvSpPr>
          <p:cNvPr id="849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80D30B-70C7-4C98-A0CC-5C0811E3863F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 Yer Tutucusu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mtClean="0"/>
              <a:t>or </a:t>
            </a:r>
            <a:r>
              <a:rPr lang="tr-TR" smtClean="0"/>
              <a:t>in </a:t>
            </a:r>
            <a:r>
              <a:rPr lang="en-GB" smtClean="0"/>
              <a:t>permanent buildings</a:t>
            </a:r>
            <a:r>
              <a:rPr lang="tr-TR" smtClean="0"/>
              <a:t>.</a:t>
            </a:r>
            <a:r>
              <a:rPr lang="en-GB" smtClean="0"/>
              <a:t>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208784-D1DE-4AA2-8F28-E6E168AA1F66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BB505-88B5-BF48-BBEA-E429F4F283DF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16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tr-T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tr-T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tr-TR" smtClean="0"/>
              <a:t>So, Turkey declared open border policy.</a:t>
            </a:r>
          </a:p>
        </p:txBody>
      </p:sp>
      <p:sp>
        <p:nvSpPr>
          <p:cNvPr id="7782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539112-615D-4A8B-AC3A-36D99E64F92E}" type="slidenum">
              <a:rPr lang="tr-T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  <a:prstGeom prst="rect">
            <a:avLst/>
          </a:prstGeom>
        </p:spPr>
        <p:txBody>
          <a:bodyPr vert="horz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3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3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5"/>
            <a:ext cx="437515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5"/>
            <a:ext cx="437515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5"/>
            <a:ext cx="5537729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09728" y="2169725"/>
            <a:ext cx="547260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800" b="1" i="1" dirty="0" smtClean="0">
              <a:solidFill>
                <a:srgbClr val="FFFFFF"/>
              </a:solidFill>
            </a:endParaRPr>
          </a:p>
          <a:p>
            <a:pPr algn="ctr"/>
            <a:endParaRPr lang="tr-TR" sz="2800" b="1" i="1" dirty="0" smtClean="0">
              <a:solidFill>
                <a:srgbClr val="FFFFFF"/>
              </a:solidFill>
            </a:endParaRPr>
          </a:p>
          <a:p>
            <a:pPr algn="ctr"/>
            <a:r>
              <a:rPr lang="tr-TR" sz="3600" b="1" i="1" dirty="0" smtClean="0">
                <a:latin typeface="+mj-lt"/>
              </a:rPr>
              <a:t>KİTLESEL GÖÇLERDE SAĞLIK HİZMETLERİ</a:t>
            </a:r>
          </a:p>
          <a:p>
            <a:pPr algn="ctr"/>
            <a:endParaRPr lang="tr-TR" sz="2500" b="1" i="1" dirty="0" smtClean="0">
              <a:latin typeface="+mj-lt"/>
            </a:endParaRPr>
          </a:p>
          <a:p>
            <a:pPr algn="ctr"/>
            <a:endParaRPr lang="tr-TR" sz="1400" b="1" i="1" dirty="0" smtClean="0">
              <a:latin typeface="+mj-lt"/>
            </a:endParaRPr>
          </a:p>
          <a:p>
            <a:pPr algn="ctr"/>
            <a:endParaRPr lang="tr-TR" sz="1400" b="1" i="1" dirty="0" smtClean="0">
              <a:latin typeface="+mj-lt"/>
            </a:endParaRPr>
          </a:p>
          <a:p>
            <a:pPr algn="ctr"/>
            <a:endParaRPr lang="tr-TR" sz="1400" b="1" i="1" dirty="0" smtClean="0">
              <a:latin typeface="+mj-lt"/>
            </a:endParaRPr>
          </a:p>
          <a:p>
            <a:pPr algn="ctr"/>
            <a:endParaRPr lang="tr-TR" sz="1400" b="1" i="1" dirty="0" smtClean="0">
              <a:latin typeface="+mj-lt"/>
            </a:endParaRPr>
          </a:p>
          <a:p>
            <a:pPr algn="ctr"/>
            <a:endParaRPr lang="tr-TR" sz="1400" b="1" i="1" dirty="0" smtClean="0">
              <a:latin typeface="+mj-lt"/>
            </a:endParaRPr>
          </a:p>
          <a:p>
            <a:pPr algn="ctr"/>
            <a:endParaRPr lang="tr-TR" sz="1400" b="1" i="1" dirty="0" smtClean="0">
              <a:latin typeface="+mj-lt"/>
            </a:endParaRPr>
          </a:p>
          <a:p>
            <a:pPr algn="ctr"/>
            <a:r>
              <a:rPr lang="tr-TR" b="1" i="1" dirty="0" err="1" smtClean="0">
                <a:latin typeface="+mj-lt"/>
              </a:rPr>
              <a:t>Uzm</a:t>
            </a:r>
            <a:r>
              <a:rPr lang="tr-TR" b="1" i="1" dirty="0">
                <a:latin typeface="+mj-lt"/>
              </a:rPr>
              <a:t>. Dr. Muzaffer </a:t>
            </a:r>
            <a:r>
              <a:rPr lang="tr-TR" b="1" i="1" dirty="0" smtClean="0">
                <a:latin typeface="+mj-lt"/>
              </a:rPr>
              <a:t>AKKOCA</a:t>
            </a:r>
            <a:endParaRPr lang="tr-TR" b="1" i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94984" y="630932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i="1" dirty="0" smtClean="0"/>
              <a:t>13</a:t>
            </a:r>
            <a:r>
              <a:rPr lang="en-US" sz="1600" b="1" i="1" dirty="0" smtClean="0"/>
              <a:t>.0</a:t>
            </a:r>
            <a:r>
              <a:rPr lang="tr-TR" sz="1600" b="1" i="1" dirty="0" smtClean="0"/>
              <a:t>5</a:t>
            </a:r>
            <a:r>
              <a:rPr lang="en-US" sz="1600" b="1" i="1" dirty="0" smtClean="0"/>
              <a:t>.201</a:t>
            </a:r>
            <a:r>
              <a:rPr lang="tr-TR" sz="1600" b="1" i="1" dirty="0" smtClean="0"/>
              <a:t>6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309530" y="1071546"/>
            <a:ext cx="9101170" cy="5649929"/>
          </a:xfrm>
        </p:spPr>
        <p:txBody>
          <a:bodyPr/>
          <a:lstStyle/>
          <a:p>
            <a:pPr>
              <a:buNone/>
            </a:pPr>
            <a:r>
              <a:rPr lang="tr-TR" sz="2800" b="1" dirty="0" smtClean="0"/>
              <a:t>Kitlesel Göçlerde Sağlık Hizmetlerine Sistemsel yaklaşım: </a:t>
            </a:r>
          </a:p>
          <a:p>
            <a:r>
              <a:rPr lang="tr-TR" sz="2000" dirty="0" smtClean="0"/>
              <a:t>Yasal mevzuat </a:t>
            </a:r>
          </a:p>
          <a:p>
            <a:r>
              <a:rPr lang="tr-TR" sz="2000" dirty="0" smtClean="0"/>
              <a:t>Ekonomik olarak erişilebilirlik </a:t>
            </a:r>
          </a:p>
          <a:p>
            <a:r>
              <a:rPr lang="tr-TR" sz="2000" dirty="0" smtClean="0"/>
              <a:t>Özel ihtiyaç sahibi kişilerin sağlık hizmetlerine erişimleri </a:t>
            </a:r>
          </a:p>
          <a:p>
            <a:r>
              <a:rPr lang="tr-TR" sz="2000" dirty="0" smtClean="0"/>
              <a:t>Devletlerin var olan sağlık sistemine entegre edilmesi </a:t>
            </a:r>
          </a:p>
          <a:p>
            <a:r>
              <a:rPr lang="tr-TR" sz="2000" dirty="0" smtClean="0"/>
              <a:t>Acil sağlık müdahaleleri </a:t>
            </a:r>
          </a:p>
          <a:p>
            <a:r>
              <a:rPr lang="tr-TR" sz="2000" dirty="0" smtClean="0"/>
              <a:t>Travma mağdurlarına müdahale ve rehabilitasyon </a:t>
            </a:r>
          </a:p>
          <a:p>
            <a:r>
              <a:rPr lang="tr-TR" sz="2000" dirty="0" smtClean="0"/>
              <a:t>Bulaşıcı hastalık kontrolü –müdahale planı </a:t>
            </a:r>
          </a:p>
          <a:p>
            <a:r>
              <a:rPr lang="tr-TR" sz="2000" dirty="0" smtClean="0"/>
              <a:t>Kadın sağlığı  ve Çocuk-ergen sağlığı </a:t>
            </a:r>
          </a:p>
          <a:p>
            <a:r>
              <a:rPr lang="tr-TR" sz="2000" dirty="0" smtClean="0"/>
              <a:t>Üreme sağlığı- aile planlaması </a:t>
            </a:r>
          </a:p>
          <a:p>
            <a:r>
              <a:rPr lang="tr-TR" sz="2000" dirty="0" smtClean="0"/>
              <a:t>Bilgilendirme, Eğitim, Mültecilere erişim stratejileri  </a:t>
            </a:r>
          </a:p>
          <a:p>
            <a:r>
              <a:rPr lang="tr-TR" sz="2000" dirty="0" smtClean="0"/>
              <a:t>Beslenme , Sağlıklı barınma koşulları </a:t>
            </a:r>
          </a:p>
          <a:p>
            <a:r>
              <a:rPr lang="tr-TR" sz="2000" dirty="0" smtClean="0"/>
              <a:t>Sağlıklı ve güvenli iş koşulları </a:t>
            </a:r>
          </a:p>
          <a:p>
            <a:r>
              <a:rPr lang="tr-TR" sz="2000" dirty="0" smtClean="0"/>
              <a:t>Sağlık hizmetlerinin haritalandırılması </a:t>
            </a:r>
          </a:p>
          <a:p>
            <a:r>
              <a:rPr lang="tr-TR" sz="2000" dirty="0" smtClean="0"/>
              <a:t>Uluslararası kuruluşlarla işbirliği 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43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GÖÇLERDE SAĞLIK HİZMETLERİ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95300" y="1357298"/>
            <a:ext cx="8915400" cy="5214973"/>
          </a:xfrm>
        </p:spPr>
        <p:txBody>
          <a:bodyPr/>
          <a:lstStyle/>
          <a:p>
            <a:pPr>
              <a:buNone/>
            </a:pPr>
            <a:r>
              <a:rPr lang="tr-TR" b="1" i="1" dirty="0" smtClean="0"/>
              <a:t>1951 Mültecilerin Statüsüne İlişkin BM Sözleşmesi 1967 Protokolü 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b="1" i="1" dirty="0" smtClean="0">
                <a:solidFill>
                  <a:srgbClr val="FF0000"/>
                </a:solidFill>
              </a:rPr>
              <a:t>Türkiye taraf olan ilk ülkelerden biridir. </a:t>
            </a:r>
          </a:p>
          <a:p>
            <a:r>
              <a:rPr lang="tr-TR" dirty="0" smtClean="0"/>
              <a:t>Mültecilerin hukuki statüsünü belirler </a:t>
            </a:r>
          </a:p>
          <a:p>
            <a:pPr>
              <a:buNone/>
            </a:pPr>
            <a:r>
              <a:rPr lang="tr-TR" dirty="0" smtClean="0"/>
              <a:t>     Uluslararası korumanın temel ilkeleri ve garantiler </a:t>
            </a:r>
          </a:p>
          <a:p>
            <a:pPr>
              <a:buNone/>
            </a:pPr>
            <a:r>
              <a:rPr lang="tr-TR" dirty="0" smtClean="0"/>
              <a:t>     Temel haklar - sağlık, eğitim, sosyal yardımlar  </a:t>
            </a:r>
          </a:p>
          <a:p>
            <a:r>
              <a:rPr lang="it-IT" dirty="0" smtClean="0"/>
              <a:t>Statünün ne zaman sona ereceğini</a:t>
            </a:r>
            <a:r>
              <a:rPr lang="tr-TR" dirty="0" smtClean="0"/>
              <a:t> </a:t>
            </a:r>
            <a:r>
              <a:rPr lang="it-IT" dirty="0" smtClean="0"/>
              <a:t> </a:t>
            </a:r>
          </a:p>
          <a:p>
            <a:r>
              <a:rPr lang="tr-TR" dirty="0" smtClean="0"/>
              <a:t>Kimlerin statü dışında bırakılacağını belirler. 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43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ULUSAL MEVZUAT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1" name="10 İçerik Yer Tutucusu"/>
          <p:cNvSpPr>
            <a:spLocks noGrp="1"/>
          </p:cNvSpPr>
          <p:nvPr>
            <p:ph idx="1"/>
          </p:nvPr>
        </p:nvSpPr>
        <p:spPr>
          <a:xfrm>
            <a:off x="495300" y="1214422"/>
            <a:ext cx="8915400" cy="5141927"/>
          </a:xfrm>
        </p:spPr>
        <p:txBody>
          <a:bodyPr/>
          <a:lstStyle/>
          <a:p>
            <a:pPr>
              <a:buNone/>
            </a:pPr>
            <a:r>
              <a:rPr lang="tr-TR" sz="2800" b="1" dirty="0" smtClean="0"/>
              <a:t>YABANCILAR ve ULUSLAR ARASI KORUMA KANUNU</a:t>
            </a:r>
          </a:p>
          <a:p>
            <a:pPr>
              <a:buNone/>
            </a:pPr>
            <a:endParaRPr lang="tr-TR" sz="2400" b="1" i="1" dirty="0" smtClean="0"/>
          </a:p>
          <a:p>
            <a:r>
              <a:rPr lang="tr-TR" sz="2400" dirty="0" smtClean="0"/>
              <a:t>Türkiye 1951 Cenevre Sözleşmesi’ni 1951 yılında ve 1967 Protokolü’nü 1968 yılında onaylamıştır.</a:t>
            </a:r>
          </a:p>
          <a:p>
            <a:r>
              <a:rPr lang="tr-TR" sz="2400" dirty="0" smtClean="0"/>
              <a:t>Yabancılar ve Uluslararası Koruma Kanunu No: 6458, Nisan 2013</a:t>
            </a:r>
          </a:p>
          <a:p>
            <a:pPr>
              <a:buNone/>
            </a:pPr>
            <a:endParaRPr lang="tr-TR" sz="2400" dirty="0" smtClean="0"/>
          </a:p>
          <a:p>
            <a:pPr>
              <a:buNone/>
            </a:pPr>
            <a:r>
              <a:rPr lang="tr-TR" sz="2400" b="1" i="1" dirty="0" smtClean="0"/>
              <a:t>Kanun üç bölümden oluşur:</a:t>
            </a:r>
          </a:p>
          <a:p>
            <a:r>
              <a:rPr lang="tr-TR" sz="2400" dirty="0" smtClean="0"/>
              <a:t>Yabancıların hak ve yükümlülüklerine ilişkin hükümler </a:t>
            </a:r>
          </a:p>
          <a:p>
            <a:r>
              <a:rPr lang="tr-TR" sz="2400" dirty="0" smtClean="0"/>
              <a:t>Uluslararası Koruma</a:t>
            </a:r>
          </a:p>
          <a:p>
            <a:r>
              <a:rPr lang="tr-TR" sz="2400" dirty="0" smtClean="0"/>
              <a:t>Göç İdaresi Genel Müdürlüğü’ nün görevleri ve kuruluşuna ilişkin hükümler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43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ULUSAL MEVZUAT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95300" y="808999"/>
            <a:ext cx="8915400" cy="5912476"/>
          </a:xfrm>
        </p:spPr>
        <p:txBody>
          <a:bodyPr/>
          <a:lstStyle/>
          <a:p>
            <a:pPr algn="just"/>
            <a:endParaRPr lang="tr-TR" sz="2400" dirty="0" smtClean="0"/>
          </a:p>
          <a:p>
            <a:pPr algn="just">
              <a:buNone/>
            </a:pPr>
            <a:r>
              <a:rPr lang="tr-TR" sz="2800" b="1" dirty="0" smtClean="0"/>
              <a:t>GEÇİCİ KORUMA YÖNETMELİĞİ</a:t>
            </a:r>
          </a:p>
          <a:p>
            <a:pPr algn="just">
              <a:buNone/>
            </a:pPr>
            <a:endParaRPr lang="tr-TR" sz="2400" dirty="0" smtClean="0"/>
          </a:p>
          <a:p>
            <a:pPr algn="just"/>
            <a:r>
              <a:rPr lang="tr-TR" sz="2400" dirty="0" smtClean="0"/>
              <a:t>Uluslararası korumadan faydalanan kişileri tarifler</a:t>
            </a:r>
          </a:p>
          <a:p>
            <a:pPr algn="just">
              <a:buNone/>
            </a:pPr>
            <a:endParaRPr lang="tr-TR" sz="2400" dirty="0" smtClean="0"/>
          </a:p>
          <a:p>
            <a:pPr algn="just"/>
            <a:r>
              <a:rPr lang="tr-TR" sz="2400" dirty="0" smtClean="0"/>
              <a:t>Hukuki statü uluslararası mülteci hukukunun prensipleriyle desteklenmiştir.</a:t>
            </a:r>
          </a:p>
          <a:p>
            <a:pPr algn="just">
              <a:buNone/>
            </a:pPr>
            <a:r>
              <a:rPr lang="tr-TR" sz="2400" i="1" dirty="0" smtClean="0"/>
              <a:t>            Geri göndermeme</a:t>
            </a:r>
          </a:p>
          <a:p>
            <a:pPr algn="just">
              <a:buNone/>
            </a:pPr>
            <a:r>
              <a:rPr lang="tr-TR" sz="2400" i="1" dirty="0" smtClean="0"/>
              <a:t>            Yasa dışı girişten/bulunmadan dolayı cezaya tabi olmama       </a:t>
            </a:r>
          </a:p>
          <a:p>
            <a:pPr algn="just">
              <a:buNone/>
            </a:pPr>
            <a:r>
              <a:rPr lang="tr-TR" sz="2400" i="1" dirty="0" smtClean="0"/>
              <a:t>            Haklara ve hizmetlere erişim </a:t>
            </a:r>
          </a:p>
          <a:p>
            <a:pPr algn="just">
              <a:buNone/>
            </a:pPr>
            <a:endParaRPr lang="tr-TR" sz="2400" i="1" dirty="0" smtClean="0"/>
          </a:p>
          <a:p>
            <a:pPr algn="just"/>
            <a:r>
              <a:rPr lang="tr-TR" sz="2400" dirty="0" smtClean="0"/>
              <a:t>Kabule, haklara ve yükümlülüklere, ulusal ve uluslararası kuruluşlar ve ortaklarla işbirliğine ilişkin ilkeler, </a:t>
            </a:r>
            <a:r>
              <a:rPr lang="tr-TR" sz="2400" dirty="0" err="1" smtClean="0"/>
              <a:t>usüller</a:t>
            </a:r>
            <a:r>
              <a:rPr lang="tr-TR" sz="2400" dirty="0" smtClean="0"/>
              <a:t> ve işlemler</a:t>
            </a:r>
            <a:endParaRPr lang="tr-TR" sz="24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10E110-3B1C-49C7-A7FB-1B5E5BA1CF41}" type="slidenum">
              <a:rPr lang="tr-TR" smtClean="0"/>
              <a:pPr>
                <a:defRPr/>
              </a:pPr>
              <a:t>13</a:t>
            </a:fld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43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ULUSAL MEVZUAT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95300" y="1142984"/>
            <a:ext cx="8915400" cy="5213365"/>
          </a:xfrm>
        </p:spPr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Sağlık Hizmetlerinin sunumu ve koordinasyonundan Sağlık Bakanlığı sorumludur.</a:t>
            </a:r>
          </a:p>
          <a:p>
            <a:pPr>
              <a:buNone/>
            </a:pPr>
            <a:endParaRPr lang="tr-TR" b="1" i="1" dirty="0" smtClean="0"/>
          </a:p>
          <a:p>
            <a:pPr>
              <a:buNone/>
            </a:pPr>
            <a:r>
              <a:rPr lang="tr-TR" b="1" i="1" dirty="0" smtClean="0"/>
              <a:t>Paydaşlar:</a:t>
            </a:r>
          </a:p>
          <a:p>
            <a:r>
              <a:rPr lang="tr-TR" dirty="0" smtClean="0"/>
              <a:t>AFAD</a:t>
            </a:r>
          </a:p>
          <a:p>
            <a:r>
              <a:rPr lang="tr-TR" dirty="0" smtClean="0"/>
              <a:t>Göç İdaresi G.M.</a:t>
            </a:r>
          </a:p>
          <a:p>
            <a:r>
              <a:rPr lang="tr-TR" dirty="0" smtClean="0"/>
              <a:t>Özel ve Üniversite Hastaneleri</a:t>
            </a:r>
          </a:p>
          <a:p>
            <a:r>
              <a:rPr lang="tr-TR" dirty="0" smtClean="0"/>
              <a:t>Yerli ve Yabancı STK</a:t>
            </a:r>
          </a:p>
          <a:p>
            <a:r>
              <a:rPr lang="tr-TR" dirty="0" smtClean="0"/>
              <a:t>UN Kuruluşları (UNHCR, WHO, UNFPA vs.)</a:t>
            </a: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43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SAĞLIK HİZMETLERİ SUNUMU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95300" y="1142984"/>
            <a:ext cx="8915400" cy="5578491"/>
          </a:xfrm>
        </p:spPr>
        <p:txBody>
          <a:bodyPr/>
          <a:lstStyle/>
          <a:p>
            <a:endParaRPr lang="tr-TR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tr-TR" sz="2400" b="1" dirty="0" smtClean="0">
                <a:solidFill>
                  <a:srgbClr val="FF0000"/>
                </a:solidFill>
              </a:rPr>
              <a:t>AFAD Genelgeleri Genelge No.2014/14 - 18/12/2014 </a:t>
            </a:r>
          </a:p>
          <a:p>
            <a:pPr>
              <a:buNone/>
            </a:pPr>
            <a:endParaRPr lang="tr-TR" sz="2400" b="1" i="1" dirty="0" smtClean="0"/>
          </a:p>
          <a:p>
            <a:pPr>
              <a:buNone/>
            </a:pPr>
            <a:r>
              <a:rPr lang="tr-TR" sz="2400" b="1" i="1" dirty="0" smtClean="0"/>
              <a:t>a) Sağlık hizmetlerinin kapsamı ve erişim: </a:t>
            </a:r>
          </a:p>
          <a:p>
            <a:r>
              <a:rPr lang="tr-TR" sz="2400" dirty="0" smtClean="0"/>
              <a:t>Kayıt işlemi tamamlanmayanlar, yalnızca bulaşıcı ve salgın hastalıklardan korunma hizmetleri ile acil sağlık hizmetlerinden faydalanabilir. </a:t>
            </a:r>
          </a:p>
          <a:p>
            <a:r>
              <a:rPr lang="tr-TR" sz="2400" dirty="0" smtClean="0"/>
              <a:t>Genel sağlık sigortalıları için belirlenen hizmetler dışında sağlık hizmeti sağlanamaz. </a:t>
            </a:r>
          </a:p>
          <a:p>
            <a:r>
              <a:rPr lang="tr-TR" sz="2400" dirty="0" smtClean="0"/>
              <a:t>Gideri karşılanacak olan tedavide çalışma izni alarak SGK kapsamına alınanlar dışındakilerden katkı payı alınmaz. </a:t>
            </a:r>
          </a:p>
          <a:p>
            <a:r>
              <a:rPr lang="tr-TR" sz="2400" dirty="0" smtClean="0"/>
              <a:t>Geçici koruma altındakilerin kayıtlı oldukları ilde sağlık hizmeti alması esastır. 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8534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GEÇİCİ KORUNANLARA SUNULAN SAĞLIK HİZMETLERİ HİZMETLERİ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i="1" dirty="0" smtClean="0"/>
              <a:t>b) Sevkler: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sz="2400" dirty="0" smtClean="0"/>
              <a:t>Birinci basamak sağlık kuruluşuna başvurulması esastır. 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Kayıtlı olunan ilde tedavi yapılamıyorsa, sevk belgesi ile tedavi edilebileceği en uygun ildeki sağlık kuruluşuna sevk edilebilir.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Acil ve zorunlu haller dışında özel sağlık kuruluşuna doğrudan başvurulamaz. 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520632" y="285728"/>
            <a:ext cx="8464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GEÇİCİ KORUNANLARA SUNULAN SAĞLIK HİZMETLERİ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i="1" dirty="0" smtClean="0"/>
              <a:t>c) Ücretlendirme / Faturalandırma: </a:t>
            </a:r>
          </a:p>
          <a:p>
            <a:pPr>
              <a:buNone/>
            </a:pPr>
            <a:endParaRPr lang="tr-TR" dirty="0" smtClean="0"/>
          </a:p>
          <a:p>
            <a:r>
              <a:rPr lang="tr-TR" sz="2400" dirty="0" smtClean="0"/>
              <a:t>İkinci ve üçüncü basamak sağlık hizmetleri de dahil sağlık hizmeti bedelleri SUT bedellerini geçemez. </a:t>
            </a:r>
          </a:p>
          <a:p>
            <a:r>
              <a:rPr lang="tr-TR" sz="2400" dirty="0" smtClean="0"/>
              <a:t>Aşılar hariç bedeli </a:t>
            </a:r>
            <a:r>
              <a:rPr lang="tr-TR" sz="2400" dirty="0" err="1" smtClean="0"/>
              <a:t>SGK’ca</a:t>
            </a:r>
            <a:r>
              <a:rPr lang="tr-TR" sz="2400" dirty="0" smtClean="0"/>
              <a:t> karşılanmayan hizmetler verilmez. </a:t>
            </a:r>
          </a:p>
          <a:p>
            <a:r>
              <a:rPr lang="tr-TR" sz="2400" dirty="0" smtClean="0"/>
              <a:t>Türkiye’ye girmeden önce oluşmuş organ ve uzuv kayıplarına ilişkin tedavi giderleri karşılanmaz. </a:t>
            </a:r>
          </a:p>
          <a:p>
            <a:r>
              <a:rPr lang="tr-TR" sz="2400" dirty="0" smtClean="0"/>
              <a:t>Tedaviyi yapan sağlık kuruluşu faturayı kişinin kayıtlı olduğu valilik adına düzenler. 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5946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10E110-3B1C-49C7-A7FB-1B5E5BA1CF41}" type="slidenum">
              <a:rPr lang="tr-TR" smtClean="0"/>
              <a:pPr>
                <a:defRPr/>
              </a:pPr>
              <a:t>17</a:t>
            </a:fld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7814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GEÇİCİ KORUNANLARA SUNULAN SAĞLIK HİZMETLERİ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52" y="404664"/>
            <a:ext cx="518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GÖÇMEN SAĞLIK HİZMETLERİ  BİRİMİ</a:t>
            </a:r>
            <a:endParaRPr lang="en-US" sz="2400" b="1" dirty="0"/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309530" y="1285860"/>
            <a:ext cx="9101170" cy="5143535"/>
          </a:xfrm>
        </p:spPr>
        <p:txBody>
          <a:bodyPr/>
          <a:lstStyle/>
          <a:p>
            <a:r>
              <a:rPr lang="tr-TR" sz="2000" b="1" i="1" dirty="0" smtClean="0"/>
              <a:t>Bakanlığımız ASHGM Afet ve Acil Durum Yönetimi D. </a:t>
            </a:r>
            <a:r>
              <a:rPr lang="tr-TR" sz="2000" b="1" i="1" dirty="0" err="1" smtClean="0"/>
              <a:t>Bşklığı</a:t>
            </a:r>
            <a:r>
              <a:rPr lang="tr-TR" sz="2000" b="1" i="1" dirty="0" smtClean="0"/>
              <a:t> bünyesinde Göçmen Sağlık Hizmetleri Birimi kuruldu.</a:t>
            </a:r>
          </a:p>
          <a:p>
            <a:pPr>
              <a:buNone/>
            </a:pPr>
            <a:endParaRPr lang="tr-TR" sz="2000" b="1" i="1" dirty="0" smtClean="0"/>
          </a:p>
          <a:p>
            <a:pPr algn="just"/>
            <a:r>
              <a:rPr lang="tr-TR" sz="2000" dirty="0" smtClean="0"/>
              <a:t>Kamp içi ve dışında barınanların sağlık hizmetlerinin koordinasyonu, veri hazırlama, maliyet analizi, strateji belirleme, raporlama, yardımların takibi, proje koordinasyonu, ulusal ve uluslar arası kurum ve kuruluşlarla koordinasyon.</a:t>
            </a:r>
          </a:p>
          <a:p>
            <a:pPr algn="just">
              <a:buNone/>
            </a:pPr>
            <a:endParaRPr lang="tr-TR" sz="2000" dirty="0" smtClean="0"/>
          </a:p>
          <a:p>
            <a:pPr algn="just"/>
            <a:r>
              <a:rPr lang="tr-TR" sz="2000" dirty="0" smtClean="0"/>
              <a:t>Birimin önümüzdeki süreçte daire başkanlığı seviyesinde temsili planlanmaktadır.</a:t>
            </a:r>
          </a:p>
          <a:p>
            <a:pPr algn="just"/>
            <a:r>
              <a:rPr lang="tr-TR" sz="2000" dirty="0" smtClean="0"/>
              <a:t>Birim ASHGM, SHGM, TKHK, THSK personelinden oluşmaktadır.</a:t>
            </a:r>
          </a:p>
          <a:p>
            <a:pPr algn="just"/>
            <a:r>
              <a:rPr lang="tr-TR" sz="2000" dirty="0" smtClean="0"/>
              <a:t>Her 2 haftada 1 paydaşlarla değerlendirme toplantıları yapılmaktadır.</a:t>
            </a:r>
          </a:p>
          <a:p>
            <a:pPr algn="just"/>
            <a:r>
              <a:rPr lang="tr-TR" sz="2000" dirty="0" smtClean="0"/>
              <a:t>2 kez de Sn. Müsteşarımız Başkanlığında tüm il sağlık yöneticilerimizin de katılımı ile genel değerlendirme toplantısı yapılmıştır.</a:t>
            </a:r>
          </a:p>
        </p:txBody>
      </p:sp>
    </p:spTree>
    <p:extLst>
      <p:ext uri="{BB962C8B-B14F-4D97-AF65-F5344CB8AC3E}">
        <p14:creationId xmlns:p14="http://schemas.microsoft.com/office/powerpoint/2010/main" val="25829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238"/>
            <a:ext cx="99060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610E110-3B1C-49C7-A7FB-1B5E5BA1CF41}" type="slidenum">
              <a:rPr lang="tr-TR" smtClean="0"/>
              <a:pPr>
                <a:defRPr/>
              </a:pPr>
              <a:t>19</a:t>
            </a:fld>
            <a:endParaRPr lang="tr-TR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7094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SURİYELİLERE SUNULAN SAĞLIK HİZMETLERİ</a:t>
            </a:r>
            <a:endParaRPr lang="tr-TR" sz="2400" b="1" dirty="0"/>
          </a:p>
        </p:txBody>
      </p:sp>
      <p:sp>
        <p:nvSpPr>
          <p:cNvPr id="8" name="7 Metin kutusu"/>
          <p:cNvSpPr txBox="1"/>
          <p:nvPr/>
        </p:nvSpPr>
        <p:spPr>
          <a:xfrm>
            <a:off x="1236028" y="993665"/>
            <a:ext cx="586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AÇIK KAPI POLİTİKASI, GEÇİCİ KORUMA, GERİ GÖNDERMEME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5310190" y="1600205"/>
            <a:ext cx="435771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95215" y="1214422"/>
            <a:ext cx="4888583" cy="5357849"/>
          </a:xfrm>
        </p:spPr>
        <p:txBody>
          <a:bodyPr/>
          <a:lstStyle/>
          <a:p>
            <a:pPr algn="just">
              <a:buNone/>
            </a:pPr>
            <a:r>
              <a:rPr lang="tr-TR" b="1" i="1" dirty="0" smtClean="0"/>
              <a:t>İnsanlar neden ülkelerini terk ederler? </a:t>
            </a:r>
          </a:p>
          <a:p>
            <a:pPr algn="just">
              <a:buNone/>
            </a:pPr>
            <a:endParaRPr lang="tr-TR" b="1" i="1" dirty="0" smtClean="0"/>
          </a:p>
          <a:p>
            <a:r>
              <a:rPr lang="tr-TR" dirty="0" smtClean="0"/>
              <a:t>Savaş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Doğal afet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Ekonomik nedenler</a:t>
            </a:r>
          </a:p>
          <a:p>
            <a:pPr>
              <a:buNone/>
            </a:pPr>
            <a:r>
              <a:rPr lang="tr-TR" dirty="0" smtClean="0"/>
              <a:t> </a:t>
            </a:r>
          </a:p>
          <a:p>
            <a:r>
              <a:rPr lang="tr-TR" dirty="0" smtClean="0"/>
              <a:t>Can güvenliği 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43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GİRİŞ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52" y="404664"/>
            <a:ext cx="518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SURİYELİLERİN NÜFUS DAĞILIMI</a:t>
            </a:r>
            <a:endParaRPr lang="en-US" sz="2400" b="1" dirty="0"/>
          </a:p>
        </p:txBody>
      </p:sp>
      <p:sp>
        <p:nvSpPr>
          <p:cNvPr id="8" name="Metin kutusu 2"/>
          <p:cNvSpPr txBox="1"/>
          <p:nvPr/>
        </p:nvSpPr>
        <p:spPr>
          <a:xfrm>
            <a:off x="200471" y="1067252"/>
            <a:ext cx="885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rgbClr val="FF0000"/>
                </a:solidFill>
                <a:latin typeface="Calibri"/>
                <a:cs typeface="Calibri"/>
              </a:rPr>
              <a:t>10 İL 25 GEÇİCİ BARINMA MERKEZİNDE YAKLAŞIK 268.000 SURİYE 12.000 DE IRAK VATANDAŞI , TOPLAMDA İSE 2.000.000’U AŞKIN SURİYELİ ÜLKEMİZDE BARINMAKTA.</a:t>
            </a:r>
            <a:r>
              <a:rPr lang="tr-TR" sz="1600" b="1" dirty="0" smtClean="0">
                <a:cs typeface="Calibri"/>
              </a:rPr>
              <a:t> Suriyelilere yönelik sağlık hizmetleri, ilk olarak </a:t>
            </a:r>
            <a:r>
              <a:rPr lang="tr-TR" sz="1600" b="1" dirty="0" smtClean="0">
                <a:solidFill>
                  <a:srgbClr val="C00000"/>
                </a:solidFill>
                <a:cs typeface="Calibri"/>
              </a:rPr>
              <a:t>29.04.2011</a:t>
            </a:r>
            <a:r>
              <a:rPr lang="tr-TR" sz="1600" b="1" dirty="0" smtClean="0">
                <a:cs typeface="Calibri"/>
              </a:rPr>
              <a:t> tarihinde Hatay ilinde başlamıştır. </a:t>
            </a:r>
            <a:endParaRPr lang="tr-TR" sz="16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46081" name="Grafik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786" y="2143116"/>
            <a:ext cx="71438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71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DSC_00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7 Dikdörtgen"/>
          <p:cNvSpPr>
            <a:spLocks noChangeArrowheads="1"/>
          </p:cNvSpPr>
          <p:nvPr/>
        </p:nvSpPr>
        <p:spPr bwMode="auto">
          <a:xfrm>
            <a:off x="309563" y="188913"/>
            <a:ext cx="92868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58775"/>
            <a:r>
              <a:rPr lang="tr-TR" sz="3600" b="1">
                <a:solidFill>
                  <a:schemeClr val="bg1"/>
                </a:solidFill>
                <a:latin typeface="Calibri" pitchFamily="34" charset="0"/>
              </a:rPr>
              <a:t>Kamplarda Kurulan Sağlık Merkezleri</a:t>
            </a:r>
            <a:r>
              <a:rPr lang="en-GB" sz="3600" b="1">
                <a:solidFill>
                  <a:schemeClr val="bg1"/>
                </a:solidFill>
                <a:latin typeface="Calibri" pitchFamily="34" charset="0"/>
              </a:rPr>
              <a:t>,</a:t>
            </a:r>
            <a:endParaRPr lang="tr-TR" sz="3600" b="1">
              <a:solidFill>
                <a:schemeClr val="bg1"/>
              </a:solidFill>
              <a:latin typeface="Calibri" pitchFamily="34" charset="0"/>
            </a:endParaRPr>
          </a:p>
          <a:p>
            <a:pPr algn="ctr" defTabSz="358775"/>
            <a:r>
              <a:rPr lang="tr-TR" sz="3600" b="1">
                <a:solidFill>
                  <a:schemeClr val="bg1"/>
                </a:solidFill>
                <a:latin typeface="Calibri" pitchFamily="34" charset="0"/>
              </a:rPr>
              <a:t>Mobil Sağlık Üniteleri</a:t>
            </a:r>
            <a:r>
              <a:rPr lang="en-GB" sz="3600" b="1">
                <a:solidFill>
                  <a:schemeClr val="bg1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9A2E7DE-FC35-4BB1-8209-F587F20421AC}" type="slidenum">
              <a:rPr lang="tr-TR" smtClean="0"/>
              <a:pPr>
                <a:defRPr/>
              </a:pPr>
              <a:t>21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F:\DSC_0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7 Metin kutusu"/>
          <p:cNvSpPr txBox="1">
            <a:spLocks noChangeArrowheads="1"/>
          </p:cNvSpPr>
          <p:nvPr/>
        </p:nvSpPr>
        <p:spPr bwMode="auto">
          <a:xfrm>
            <a:off x="3496337" y="1112838"/>
            <a:ext cx="6423421" cy="89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 defTabSz="358775"/>
            <a:r>
              <a:rPr lang="tr-TR" sz="4000" b="1">
                <a:solidFill>
                  <a:srgbClr val="FF0000"/>
                </a:solidFill>
                <a:latin typeface="Calibri" pitchFamily="34" charset="0"/>
              </a:rPr>
              <a:t>Prefabrik Sağlık Merkezleri</a:t>
            </a:r>
            <a:endParaRPr lang="en-US" sz="4000">
              <a:solidFill>
                <a:srgbClr val="FF0000"/>
              </a:solidFill>
              <a:latin typeface="Calibri" pitchFamily="34" charset="0"/>
            </a:endParaRPr>
          </a:p>
          <a:p>
            <a:pPr defTabSz="358775"/>
            <a:endParaRPr lang="en-GB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189A737-5A34-4A5E-BEA9-F11ABDCC8B3C}" type="slidenum">
              <a:rPr lang="tr-TR" smtClean="0"/>
              <a:pPr>
                <a:defRPr/>
              </a:pPr>
              <a:t>22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3"/>
          <a:srcRect b="12201"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8 Metin kutusu"/>
          <p:cNvSpPr txBox="1">
            <a:spLocks noChangeArrowheads="1"/>
          </p:cNvSpPr>
          <p:nvPr/>
        </p:nvSpPr>
        <p:spPr bwMode="auto">
          <a:xfrm>
            <a:off x="1676798" y="0"/>
            <a:ext cx="6887765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 bIns="0">
            <a:spAutoFit/>
          </a:bodyPr>
          <a:lstStyle/>
          <a:p>
            <a:pPr algn="ctr" defTabSz="358775"/>
            <a:endParaRPr lang="tr-TR" sz="4000" b="1">
              <a:solidFill>
                <a:schemeClr val="bg1"/>
              </a:solidFill>
              <a:latin typeface="Calibri" pitchFamily="34" charset="0"/>
            </a:endParaRPr>
          </a:p>
          <a:p>
            <a:pPr algn="ctr" defTabSz="358775"/>
            <a:r>
              <a:rPr lang="tr-TR" sz="4000" b="1">
                <a:solidFill>
                  <a:schemeClr val="bg1"/>
                </a:solidFill>
                <a:latin typeface="Calibri" pitchFamily="34" charset="0"/>
              </a:rPr>
              <a:t>Kalıcı Binalar</a:t>
            </a:r>
            <a:endParaRPr lang="en-GB" sz="4000" b="1">
              <a:solidFill>
                <a:schemeClr val="bg1"/>
              </a:solidFill>
              <a:latin typeface="Calibri" pitchFamily="34" charset="0"/>
            </a:endParaRPr>
          </a:p>
          <a:p>
            <a:pPr defTabSz="358775"/>
            <a:endParaRPr lang="tr-TR">
              <a:latin typeface="Calibri" pitchFamily="34" charset="0"/>
            </a:endParaRPr>
          </a:p>
          <a:p>
            <a:pPr defTabSz="358775"/>
            <a:endParaRPr lang="tr-TR">
              <a:latin typeface="Calibri" pitchFamily="34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4294967295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AA0FC5-BCC2-4A18-9E1C-EADAD7235117}" type="slidenum">
              <a:rPr lang="tr-TR" smtClean="0"/>
              <a:pPr>
                <a:defRPr/>
              </a:pPr>
              <a:t>23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52" y="404664"/>
            <a:ext cx="518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MEVCUT DURUM</a:t>
            </a:r>
            <a:endParaRPr lang="en-US" sz="2400" b="1" dirty="0"/>
          </a:p>
        </p:txBody>
      </p:sp>
      <p:sp>
        <p:nvSpPr>
          <p:cNvPr id="8" name="Metin kutusu 2"/>
          <p:cNvSpPr txBox="1"/>
          <p:nvPr/>
        </p:nvSpPr>
        <p:spPr>
          <a:xfrm>
            <a:off x="200472" y="1052736"/>
            <a:ext cx="3528392" cy="530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  <a:defRPr/>
            </a:pPr>
            <a:r>
              <a:rPr lang="tr-TR" sz="1400" b="1" dirty="0">
                <a:latin typeface="Calibri"/>
                <a:cs typeface="Calibri"/>
              </a:rPr>
              <a:t>	</a:t>
            </a:r>
            <a:r>
              <a:rPr lang="tr-TR" sz="1400" b="1" dirty="0" smtClean="0">
                <a:latin typeface="Calibri"/>
                <a:cs typeface="Calibri"/>
              </a:rPr>
              <a:t>Yayınlanan genelge ve yönetmelikler çerçevesinde  geçici koruma altındaki </a:t>
            </a:r>
            <a:r>
              <a:rPr lang="tr-TR" sz="1400" b="1" dirty="0">
                <a:latin typeface="Calibri"/>
                <a:cs typeface="Calibri"/>
              </a:rPr>
              <a:t>Suriyelilere sunulan sağlık hizmetlerimiz mevcut durumda üç ana başlık altında </a:t>
            </a:r>
            <a:r>
              <a:rPr lang="tr-TR" sz="1400" b="1" dirty="0" smtClean="0">
                <a:latin typeface="Calibri"/>
                <a:cs typeface="Calibri"/>
              </a:rPr>
              <a:t>toplanabilir; </a:t>
            </a:r>
            <a:endParaRPr lang="tr-TR" sz="1400" b="1" dirty="0">
              <a:latin typeface="Calibri"/>
              <a:cs typeface="Calibri"/>
            </a:endParaRPr>
          </a:p>
          <a:p>
            <a:pPr lvl="2" indent="-457200">
              <a:lnSpc>
                <a:spcPct val="160000"/>
              </a:lnSpc>
              <a:spcBef>
                <a:spcPts val="10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tr-TR" sz="1400" dirty="0">
                <a:latin typeface="Calibri"/>
                <a:cs typeface="Calibri"/>
              </a:rPr>
              <a:t>Sınırdan yaralı olarak alınan Suriyelilere sunulan 112 Acil Sağlık Hizmetleri,</a:t>
            </a:r>
          </a:p>
          <a:p>
            <a:pPr lvl="2" indent="-457200">
              <a:lnSpc>
                <a:spcPct val="160000"/>
              </a:lnSpc>
              <a:spcBef>
                <a:spcPts val="10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tr-TR" sz="1400" dirty="0">
                <a:latin typeface="Calibri"/>
                <a:cs typeface="Calibri"/>
              </a:rPr>
              <a:t>Geçici barınma merkezlerinde ve dışında sunulan Temel ve Koruyucu Sağlık Hizmetleri,</a:t>
            </a:r>
          </a:p>
          <a:p>
            <a:pPr lvl="2" indent="-457200">
              <a:lnSpc>
                <a:spcPct val="160000"/>
              </a:lnSpc>
              <a:spcBef>
                <a:spcPts val="1000"/>
              </a:spcBef>
              <a:buClr>
                <a:srgbClr val="C00000"/>
              </a:buClr>
              <a:buFont typeface="+mj-lt"/>
              <a:buAutoNum type="arabicPeriod"/>
              <a:defRPr/>
            </a:pPr>
            <a:r>
              <a:rPr lang="tr-TR" sz="1400" dirty="0">
                <a:latin typeface="Calibri"/>
                <a:cs typeface="Calibri"/>
              </a:rPr>
              <a:t>İkinci ve üçüncü basamak hastanelerde sunulan sağlık hizmetleridir.</a:t>
            </a:r>
          </a:p>
        </p:txBody>
      </p:sp>
      <p:pic>
        <p:nvPicPr>
          <p:cNvPr id="21506" name="Picture 2" descr="E:\Kamp Fotoğrafları\KAMP FOTOĞRAF\DSC_001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880" y="1052736"/>
            <a:ext cx="568863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6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52" y="404664"/>
            <a:ext cx="5186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İSTATİSTİKSEL VERİLER</a:t>
            </a:r>
            <a:endParaRPr lang="en-US" sz="2400" b="1" dirty="0"/>
          </a:p>
        </p:txBody>
      </p:sp>
      <p:sp>
        <p:nvSpPr>
          <p:cNvPr id="8" name="Metin kutusu 2"/>
          <p:cNvSpPr txBox="1"/>
          <p:nvPr/>
        </p:nvSpPr>
        <p:spPr>
          <a:xfrm>
            <a:off x="200471" y="1500174"/>
            <a:ext cx="863399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latin typeface="Calibri"/>
                <a:ea typeface="Calibri" pitchFamily="34" charset="0"/>
                <a:cs typeface="Calibri"/>
              </a:rPr>
              <a:t>Sağlık hizmetleri kamp içi ve kamp dışı olarak verilmekte </a:t>
            </a:r>
            <a:r>
              <a:rPr lang="tr-TR" sz="2800" b="1" dirty="0" smtClean="0">
                <a:latin typeface="Calibri"/>
                <a:ea typeface="Calibri" pitchFamily="34" charset="0"/>
                <a:cs typeface="Calibri"/>
              </a:rPr>
              <a:t>29.04.2011-12.05.2016 </a:t>
            </a:r>
            <a:r>
              <a:rPr lang="tr-TR" sz="2800" b="1" dirty="0">
                <a:latin typeface="Calibri"/>
                <a:ea typeface="Calibri" pitchFamily="34" charset="0"/>
                <a:cs typeface="Calibri"/>
              </a:rPr>
              <a:t>arasında </a:t>
            </a:r>
            <a:r>
              <a:rPr lang="tr-TR" sz="2800" b="1" dirty="0" smtClean="0">
                <a:latin typeface="Calibri"/>
                <a:ea typeface="Calibri" pitchFamily="34" charset="0"/>
                <a:cs typeface="Calibri"/>
              </a:rPr>
              <a:t>;</a:t>
            </a:r>
          </a:p>
          <a:p>
            <a:endParaRPr lang="tr-TR" sz="2800" b="1" dirty="0">
              <a:latin typeface="Calibri"/>
              <a:ea typeface="Calibri" pitchFamily="34" charset="0"/>
              <a:cs typeface="Calibri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ü"/>
            </a:pPr>
            <a:r>
              <a:rPr lang="tr-TR" sz="2800" dirty="0" smtClean="0">
                <a:latin typeface="Calibri"/>
                <a:ea typeface="Calibri" pitchFamily="34" charset="0"/>
                <a:cs typeface="Calibri"/>
              </a:rPr>
              <a:t>Poliklinik  </a:t>
            </a:r>
            <a:r>
              <a:rPr lang="tr-TR" sz="2800" b="1" i="1" dirty="0" smtClean="0">
                <a:solidFill>
                  <a:srgbClr val="FF0000"/>
                </a:solidFill>
                <a:latin typeface="Calibri"/>
                <a:ea typeface="Calibri" pitchFamily="34" charset="0"/>
                <a:cs typeface="Calibri"/>
              </a:rPr>
              <a:t>16.248.300</a:t>
            </a:r>
            <a:endParaRPr lang="tr-TR" sz="2800" dirty="0">
              <a:latin typeface="Calibri"/>
              <a:ea typeface="Calibri" pitchFamily="34" charset="0"/>
              <a:cs typeface="Calibri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ü"/>
            </a:pPr>
            <a:r>
              <a:rPr lang="tr-TR" sz="2800" dirty="0" smtClean="0">
                <a:latin typeface="Calibri"/>
                <a:ea typeface="Calibri" pitchFamily="34" charset="0"/>
                <a:cs typeface="Calibri"/>
              </a:rPr>
              <a:t>H</a:t>
            </a:r>
            <a:r>
              <a:rPr lang="tr-TR" sz="2800" dirty="0" smtClean="0">
                <a:ea typeface="Calibri" pitchFamily="34" charset="0"/>
                <a:cs typeface="Calibri"/>
              </a:rPr>
              <a:t>astaneye sevk </a:t>
            </a:r>
            <a:r>
              <a:rPr lang="tr-TR" sz="2800" b="1" i="1" dirty="0" smtClean="0">
                <a:ea typeface="Calibri" pitchFamily="34" charset="0"/>
                <a:cs typeface="Calibri"/>
              </a:rPr>
              <a:t>918.694 </a:t>
            </a:r>
            <a:endParaRPr lang="tr-TR" sz="2800" dirty="0">
              <a:latin typeface="Calibri"/>
              <a:ea typeface="Calibri" pitchFamily="34" charset="0"/>
              <a:cs typeface="Calibri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ü"/>
            </a:pPr>
            <a:r>
              <a:rPr lang="tr-TR" sz="2800" dirty="0" smtClean="0">
                <a:latin typeface="Calibri"/>
                <a:ea typeface="Calibri" pitchFamily="34" charset="0"/>
                <a:cs typeface="Calibri"/>
              </a:rPr>
              <a:t>Yatan hasta </a:t>
            </a:r>
            <a:r>
              <a:rPr lang="tr-TR" sz="2800" b="1" i="1" dirty="0" smtClean="0">
                <a:latin typeface="Calibri"/>
                <a:ea typeface="Calibri" pitchFamily="34" charset="0"/>
                <a:cs typeface="Calibri"/>
              </a:rPr>
              <a:t>786.052</a:t>
            </a:r>
            <a:endParaRPr lang="tr-TR" sz="2800" dirty="0" smtClean="0">
              <a:latin typeface="Calibri"/>
              <a:ea typeface="Calibri" pitchFamily="34" charset="0"/>
              <a:cs typeface="Calibri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ü"/>
            </a:pPr>
            <a:r>
              <a:rPr lang="tr-TR" sz="2800" dirty="0" smtClean="0">
                <a:latin typeface="Calibri"/>
                <a:ea typeface="Calibri" pitchFamily="34" charset="0"/>
                <a:cs typeface="Calibri"/>
              </a:rPr>
              <a:t>Doğum </a:t>
            </a:r>
            <a:r>
              <a:rPr lang="tr-TR" sz="2800" b="1" i="1" dirty="0" smtClean="0">
                <a:latin typeface="Calibri"/>
                <a:ea typeface="Calibri" pitchFamily="34" charset="0"/>
                <a:cs typeface="Calibri"/>
              </a:rPr>
              <a:t> 151.746</a:t>
            </a:r>
            <a:endParaRPr lang="tr-TR" sz="2800" dirty="0" smtClean="0">
              <a:latin typeface="Calibri"/>
              <a:ea typeface="Calibri" pitchFamily="34" charset="0"/>
              <a:cs typeface="Calibri"/>
            </a:endParaRPr>
          </a:p>
          <a:p>
            <a:pPr marL="800100" lvl="1" indent="-342900">
              <a:buClr>
                <a:srgbClr val="FF0000"/>
              </a:buClr>
              <a:buFont typeface="Wingdings" charset="2"/>
              <a:buChar char="ü"/>
            </a:pPr>
            <a:r>
              <a:rPr lang="tr-TR" sz="2800" i="1" dirty="0" smtClean="0">
                <a:latin typeface="Calibri"/>
                <a:ea typeface="Calibri" pitchFamily="34" charset="0"/>
                <a:cs typeface="Calibri"/>
              </a:rPr>
              <a:t>A</a:t>
            </a:r>
            <a:r>
              <a:rPr lang="tr-TR" sz="2800" dirty="0" smtClean="0">
                <a:latin typeface="Calibri"/>
                <a:ea typeface="Calibri" pitchFamily="34" charset="0"/>
                <a:cs typeface="Calibri"/>
              </a:rPr>
              <a:t>meliyat </a:t>
            </a:r>
            <a:r>
              <a:rPr lang="tr-TR" sz="2800" b="1" i="1" dirty="0" smtClean="0">
                <a:latin typeface="Calibri"/>
                <a:ea typeface="Calibri" pitchFamily="34" charset="0"/>
                <a:cs typeface="Calibri"/>
              </a:rPr>
              <a:t> 670.923</a:t>
            </a:r>
            <a:endParaRPr lang="tr-TR" sz="2800" dirty="0">
              <a:latin typeface="Calibri"/>
              <a:ea typeface="Calibri" pitchFamily="34" charset="0"/>
              <a:cs typeface="Calibri"/>
            </a:endParaRPr>
          </a:p>
          <a:p>
            <a:endParaRPr lang="tr-TR" sz="2000" b="1" dirty="0" smtClean="0">
              <a:latin typeface="Calibri"/>
              <a:ea typeface="Calibri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29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2576" y="307090"/>
            <a:ext cx="7746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latin typeface="Calibri" pitchFamily="34" charset="0"/>
                <a:cs typeface="Times New Roman"/>
              </a:rPr>
              <a:t>ŞANLIURFA VE KİLİS’TE 811 UMKE</a:t>
            </a:r>
            <a:endParaRPr lang="tr-TR" b="1" dirty="0">
              <a:latin typeface="Calibri" pitchFamily="34" charset="0"/>
              <a:cs typeface="Times New Roman"/>
            </a:endParaRPr>
          </a:p>
        </p:txBody>
      </p:sp>
      <p:pic>
        <p:nvPicPr>
          <p:cNvPr id="8" name="Resi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983"/>
          <a:stretch/>
        </p:blipFill>
        <p:spPr>
          <a:xfrm>
            <a:off x="235037" y="1328129"/>
            <a:ext cx="3709851" cy="431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Resi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3"/>
          <a:stretch/>
        </p:blipFill>
        <p:spPr>
          <a:xfrm>
            <a:off x="4376937" y="1328129"/>
            <a:ext cx="5184576" cy="431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7865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5238752" y="1600200"/>
            <a:ext cx="4214842" cy="5043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İçerik Yer Tutucusu"/>
          <p:cNvSpPr>
            <a:spLocks noGrp="1"/>
          </p:cNvSpPr>
          <p:nvPr>
            <p:ph sz="half" idx="2"/>
          </p:nvPr>
        </p:nvSpPr>
        <p:spPr>
          <a:xfrm>
            <a:off x="495300" y="1600200"/>
            <a:ext cx="4375150" cy="4525963"/>
          </a:xfrm>
        </p:spPr>
        <p:txBody>
          <a:bodyPr/>
          <a:lstStyle/>
          <a:p>
            <a:r>
              <a:rPr lang="tr-TR" sz="2400" dirty="0" smtClean="0"/>
              <a:t>Türkiye şuan Suriye’deki iç savaştan dolayı en fazla sığınmacıyı  barındıran ülkedir.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Sağlık hizmetleri gerek kamp içinde gerekse de kamp dışında oldukça sistematik ve düzenlidir.</a:t>
            </a:r>
          </a:p>
          <a:p>
            <a:pPr>
              <a:buNone/>
            </a:pPr>
            <a:endParaRPr lang="tr-TR" sz="2400" dirty="0" smtClean="0"/>
          </a:p>
          <a:p>
            <a:r>
              <a:rPr lang="tr-TR" sz="2400" dirty="0" smtClean="0"/>
              <a:t>Sağlık hizmetleri eşit, ulaşılabilir, kabul edilebilir ve kaliteli olarak sunulmaktadır.</a:t>
            </a:r>
            <a:endParaRPr lang="tr-TR" sz="2400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6590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ULUSLAR ARASI DEĞERLENDİRMELER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526099" y="1142984"/>
            <a:ext cx="8915400" cy="5143535"/>
          </a:xfrm>
        </p:spPr>
        <p:txBody>
          <a:bodyPr/>
          <a:lstStyle/>
          <a:p>
            <a:r>
              <a:rPr lang="tr-TR" dirty="0" smtClean="0"/>
              <a:t>Sınırdan toplu yaralı girişleri</a:t>
            </a:r>
          </a:p>
          <a:p>
            <a:r>
              <a:rPr lang="tr-TR" dirty="0" smtClean="0"/>
              <a:t>İletişim</a:t>
            </a:r>
          </a:p>
          <a:p>
            <a:r>
              <a:rPr lang="tr-TR" dirty="0" smtClean="0"/>
              <a:t>Hareketlilik </a:t>
            </a:r>
          </a:p>
          <a:p>
            <a:r>
              <a:rPr lang="tr-TR" dirty="0" smtClean="0"/>
              <a:t>Aile hekimlerine kayıt </a:t>
            </a:r>
          </a:p>
          <a:p>
            <a:r>
              <a:rPr lang="tr-TR" dirty="0" smtClean="0"/>
              <a:t>SUT kapsamı dışında kalan sağlık problemlerinin tedavilerinin sağlanması </a:t>
            </a:r>
          </a:p>
          <a:p>
            <a:r>
              <a:rPr lang="tr-TR" dirty="0" smtClean="0"/>
              <a:t>İlaç giderlerinin nasıl karşılanacağı – özellikle kronik sağlık problemleri olanlar yönünden </a:t>
            </a:r>
          </a:p>
          <a:p>
            <a:r>
              <a:rPr lang="tr-TR" dirty="0" smtClean="0"/>
              <a:t>Sağlık personelinde artan yük</a:t>
            </a:r>
          </a:p>
          <a:p>
            <a:r>
              <a:rPr lang="tr-TR" dirty="0" smtClean="0"/>
              <a:t>Artan sağlık harcamaları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6086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HİZMET SUNUMUNDAKİ ZORLUKLAR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166654" y="857232"/>
            <a:ext cx="8915400" cy="5143535"/>
          </a:xfrm>
        </p:spPr>
        <p:txBody>
          <a:bodyPr/>
          <a:lstStyle/>
          <a:p>
            <a:r>
              <a:rPr lang="tr-TR" dirty="0" smtClean="0"/>
              <a:t>Hazırlılık</a:t>
            </a:r>
          </a:p>
          <a:p>
            <a:r>
              <a:rPr lang="tr-TR" dirty="0" smtClean="0"/>
              <a:t>Politika ve strateji belirleme</a:t>
            </a:r>
          </a:p>
          <a:p>
            <a:r>
              <a:rPr lang="tr-TR" dirty="0" smtClean="0"/>
              <a:t>Kurumlar arası uyum ve koordinasyon</a:t>
            </a:r>
          </a:p>
          <a:p>
            <a:r>
              <a:rPr lang="tr-TR" dirty="0" smtClean="0"/>
              <a:t>Zamanında ve doğru yapılan yasal düzenlemeler</a:t>
            </a:r>
          </a:p>
          <a:p>
            <a:r>
              <a:rPr lang="tr-TR" dirty="0" smtClean="0"/>
              <a:t>Etkin kriz yönetimi</a:t>
            </a:r>
          </a:p>
          <a:p>
            <a:r>
              <a:rPr lang="tr-TR" dirty="0" smtClean="0"/>
              <a:t>İnsan kaynağı ve lojistik kapasitenin etkin kullanımı</a:t>
            </a:r>
          </a:p>
          <a:p>
            <a:r>
              <a:rPr lang="tr-TR" dirty="0" smtClean="0"/>
              <a:t>Sivil kapasite kullanımı (STK)</a:t>
            </a:r>
          </a:p>
          <a:p>
            <a:r>
              <a:rPr lang="tr-TR" dirty="0" smtClean="0"/>
              <a:t>Ulusal ve uluslar arası gözetime açık olma</a:t>
            </a:r>
          </a:p>
          <a:p>
            <a:r>
              <a:rPr lang="tr-TR" dirty="0" smtClean="0"/>
              <a:t>Mali sürdürülebilirlik</a:t>
            </a:r>
          </a:p>
          <a:p>
            <a:r>
              <a:rPr lang="tr-TR" dirty="0" smtClean="0"/>
              <a:t>Hizmetlerin izleme ve değerlendirmesi 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43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ZORLUKLARLA BAŞ EDEBİLME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95300" y="1285861"/>
            <a:ext cx="8915400" cy="5070490"/>
          </a:xfrm>
        </p:spPr>
        <p:txBody>
          <a:bodyPr/>
          <a:lstStyle/>
          <a:p>
            <a:pPr>
              <a:buNone/>
            </a:pPr>
            <a:r>
              <a:rPr lang="tr-TR" sz="3600" b="1" dirty="0" smtClean="0"/>
              <a:t>Devlet Koruması:</a:t>
            </a:r>
          </a:p>
          <a:p>
            <a:pPr>
              <a:buNone/>
            </a:pPr>
            <a:endParaRPr lang="tr-TR" dirty="0" smtClean="0"/>
          </a:p>
          <a:p>
            <a:r>
              <a:rPr lang="tr-TR" i="1" dirty="0" smtClean="0"/>
              <a:t>Devletler vatandaşlarına koruma sağlamakla yükümlüdürler.</a:t>
            </a:r>
          </a:p>
          <a:p>
            <a:r>
              <a:rPr lang="tr-TR" i="1" dirty="0" smtClean="0"/>
              <a:t>Vatandaşlarının uluslararası insan hakları hukuku çerçevesinde temel insan haklarına erişmelerini sağlamak ve bu hakları güvence altına almalıdır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43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ULUSLAR ARASI MEVZUAT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b="1" i="1" dirty="0" smtClean="0"/>
              <a:t/>
            </a:r>
            <a:br>
              <a:rPr lang="tr-TR" b="1" i="1" dirty="0" smtClean="0"/>
            </a:br>
            <a:r>
              <a:rPr lang="tr-TR" b="1" i="1" dirty="0" smtClean="0"/>
              <a:t>TEŞEKKÜRLER</a:t>
            </a:r>
            <a:endParaRPr lang="tr-TR" b="1" i="1" dirty="0"/>
          </a:p>
        </p:txBody>
      </p:sp>
    </p:spTree>
    <p:extLst>
      <p:ext uri="{BB962C8B-B14F-4D97-AF65-F5344CB8AC3E}">
        <p14:creationId xmlns:p14="http://schemas.microsoft.com/office/powerpoint/2010/main" val="20985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ULUSLAR ARASI KORUMA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sz="2800" dirty="0" smtClean="0"/>
              <a:t>Uluslararası koruma kişilerin: </a:t>
            </a:r>
          </a:p>
          <a:p>
            <a:pPr>
              <a:buNone/>
            </a:pPr>
            <a:r>
              <a:rPr lang="tr-TR" sz="2800" dirty="0" smtClean="0"/>
              <a:t>     ◦Güvenliğe kavuşması </a:t>
            </a:r>
          </a:p>
          <a:p>
            <a:pPr>
              <a:buNone/>
            </a:pPr>
            <a:r>
              <a:rPr lang="tr-TR" sz="2800" dirty="0" smtClean="0"/>
              <a:t>     ◦Hayati tehlikelerinin olduğu yerlere geri gönderilmemesi </a:t>
            </a:r>
          </a:p>
          <a:p>
            <a:pPr>
              <a:buNone/>
            </a:pPr>
            <a:r>
              <a:rPr lang="tr-TR" sz="2800" dirty="0" smtClean="0"/>
              <a:t>     ◦</a:t>
            </a:r>
            <a:r>
              <a:rPr lang="tr-TR" sz="2800" b="1" i="1" dirty="0" smtClean="0"/>
              <a:t>Temel insan haklarına erişimlerini güvence altına alır.</a:t>
            </a:r>
            <a:r>
              <a:rPr lang="tr-TR" sz="2800" dirty="0" smtClean="0"/>
              <a:t> </a:t>
            </a:r>
          </a:p>
          <a:p>
            <a:endParaRPr lang="tr-TR" sz="2800" dirty="0" smtClean="0"/>
          </a:p>
          <a:p>
            <a:r>
              <a:rPr lang="tr-TR" sz="2800" dirty="0" smtClean="0"/>
              <a:t>Uluslararası koruma sağlama sorumluluğu devletlerindir. </a:t>
            </a:r>
            <a:endParaRPr lang="tr-TR" sz="2800" dirty="0"/>
          </a:p>
        </p:txBody>
      </p:sp>
      <p:sp>
        <p:nvSpPr>
          <p:cNvPr id="11" name="10 Dikdörtgen"/>
          <p:cNvSpPr/>
          <p:nvPr/>
        </p:nvSpPr>
        <p:spPr>
          <a:xfrm>
            <a:off x="495300" y="255001"/>
            <a:ext cx="35095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 smtClean="0"/>
              <a:t>ULUSLAR ARASI MEVZUAT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95300" y="1142984"/>
            <a:ext cx="8915400" cy="5357849"/>
          </a:xfrm>
        </p:spPr>
        <p:txBody>
          <a:bodyPr/>
          <a:lstStyle/>
          <a:p>
            <a:pPr>
              <a:buNone/>
            </a:pPr>
            <a:r>
              <a:rPr lang="tr-TR" b="1" dirty="0" smtClean="0"/>
              <a:t>Uluslararası Koruma:</a:t>
            </a:r>
          </a:p>
          <a:p>
            <a:pPr>
              <a:buNone/>
            </a:pPr>
            <a:r>
              <a:rPr lang="tr-TR" b="1" dirty="0" smtClean="0"/>
              <a:t> </a:t>
            </a:r>
          </a:p>
          <a:p>
            <a:r>
              <a:rPr lang="tr-TR" dirty="0" smtClean="0"/>
              <a:t>Uluslararası koruma geçicidir. </a:t>
            </a:r>
          </a:p>
          <a:p>
            <a:r>
              <a:rPr lang="tr-TR" dirty="0" smtClean="0"/>
              <a:t>Asıl çözüm kişilerin devlet korumasını tekrar kazanmasıdır. </a:t>
            </a:r>
          </a:p>
          <a:p>
            <a:pPr>
              <a:buNone/>
            </a:pPr>
            <a:r>
              <a:rPr lang="tr-TR" dirty="0" smtClean="0"/>
              <a:t>•  Üç kalıcı çözüm: </a:t>
            </a:r>
          </a:p>
          <a:p>
            <a:pPr>
              <a:buNone/>
            </a:pPr>
            <a:r>
              <a:rPr lang="tr-TR" dirty="0" smtClean="0"/>
              <a:t>    ▫Gönüllü geri dönüş </a:t>
            </a:r>
          </a:p>
          <a:p>
            <a:pPr>
              <a:buNone/>
            </a:pPr>
            <a:r>
              <a:rPr lang="tr-TR" dirty="0" smtClean="0"/>
              <a:t>    ▫Yerel Entegrasyon </a:t>
            </a:r>
          </a:p>
          <a:p>
            <a:pPr>
              <a:buNone/>
            </a:pPr>
            <a:r>
              <a:rPr lang="tr-TR" dirty="0" smtClean="0"/>
              <a:t>    ▫Üçüncü ülkeye yerleştirme 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43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ULUSLAR ARASI MEVZUAT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309530" y="1357299"/>
            <a:ext cx="9596470" cy="5214974"/>
          </a:xfrm>
        </p:spPr>
        <p:txBody>
          <a:bodyPr/>
          <a:lstStyle/>
          <a:p>
            <a:pPr>
              <a:buNone/>
            </a:pPr>
            <a:r>
              <a:rPr lang="tr-TR" sz="3600" b="1" dirty="0" smtClean="0"/>
              <a:t>Uluslararası korumanın gereklilikleri: </a:t>
            </a:r>
          </a:p>
          <a:p>
            <a:pPr>
              <a:buNone/>
            </a:pPr>
            <a:endParaRPr lang="tr-TR" sz="3600" b="1" dirty="0" smtClean="0"/>
          </a:p>
          <a:p>
            <a:r>
              <a:rPr lang="tr-TR" dirty="0" smtClean="0"/>
              <a:t>Topraklara erişim hakkını sağlama </a:t>
            </a:r>
          </a:p>
          <a:p>
            <a:r>
              <a:rPr lang="tr-TR" dirty="0" smtClean="0"/>
              <a:t>Zulüm riski olan ülkeye geri göndermeme </a:t>
            </a:r>
          </a:p>
          <a:p>
            <a:r>
              <a:rPr lang="tr-TR" dirty="0" smtClean="0"/>
              <a:t>Yasadışı ve belgesiz giriş nedeniyle cezalandırmama </a:t>
            </a:r>
          </a:p>
          <a:p>
            <a:r>
              <a:rPr lang="tr-TR" dirty="0" smtClean="0"/>
              <a:t>Temel haklara erişim </a:t>
            </a:r>
          </a:p>
          <a:p>
            <a:r>
              <a:rPr lang="tr-TR" dirty="0" smtClean="0"/>
              <a:t>Ayrımcılık göstermeme 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43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ULUSLAR ARASI MEVZUAT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95300" y="1301728"/>
            <a:ext cx="8915400" cy="5054622"/>
          </a:xfrm>
        </p:spPr>
        <p:txBody>
          <a:bodyPr/>
          <a:lstStyle/>
          <a:p>
            <a:pPr>
              <a:buNone/>
            </a:pPr>
            <a:r>
              <a:rPr lang="tr-TR" b="1" dirty="0" smtClean="0"/>
              <a:t>Geçici Koruma 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dirty="0" smtClean="0"/>
              <a:t>Devletlerin pratik sebeplerle uyguladığı bir uluslararası koruma çeşidi. </a:t>
            </a:r>
          </a:p>
          <a:p>
            <a:r>
              <a:rPr lang="tr-TR" dirty="0" smtClean="0"/>
              <a:t>Kitlesel göç ya da kitlesel göç riski ortaya çıktığında </a:t>
            </a:r>
          </a:p>
          <a:p>
            <a:r>
              <a:rPr lang="tr-TR" dirty="0" smtClean="0"/>
              <a:t>Ulusal mülteci statüsü belirleme kapasitesinin karşılanamayacağı durumlar </a:t>
            </a:r>
          </a:p>
          <a:p>
            <a:r>
              <a:rPr lang="tr-TR" dirty="0" smtClean="0"/>
              <a:t>Belirli bir süre için mülteci hukukunun tanımladığı haklardan yararlanırlar 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43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ULUSLAR ARASI MEVZUAT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495300" y="1357298"/>
            <a:ext cx="8915400" cy="5364177"/>
          </a:xfrm>
        </p:spPr>
        <p:txBody>
          <a:bodyPr/>
          <a:lstStyle/>
          <a:p>
            <a:pPr>
              <a:buNone/>
            </a:pPr>
            <a:r>
              <a:rPr lang="tr-TR" b="1" dirty="0" smtClean="0"/>
              <a:t>Uluslar Arası Koruma Hakları 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dirty="0" smtClean="0"/>
              <a:t>Ayrımcılık görmeme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Sağlık </a:t>
            </a:r>
          </a:p>
          <a:p>
            <a:r>
              <a:rPr lang="tr-TR" dirty="0" smtClean="0"/>
              <a:t>Çalışma </a:t>
            </a:r>
          </a:p>
          <a:p>
            <a:r>
              <a:rPr lang="tr-TR" dirty="0" smtClean="0"/>
              <a:t>Eğitim</a:t>
            </a:r>
          </a:p>
          <a:p>
            <a:r>
              <a:rPr lang="tr-TR" dirty="0" smtClean="0"/>
              <a:t>Din </a:t>
            </a:r>
          </a:p>
          <a:p>
            <a:r>
              <a:rPr lang="tr-TR" dirty="0" smtClean="0"/>
              <a:t>Sosyal yardım iaşe </a:t>
            </a:r>
          </a:p>
          <a:p>
            <a:r>
              <a:rPr lang="tr-TR" dirty="0" smtClean="0"/>
              <a:t>Mahkemelere erişim 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43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SAĞLIK HAKKI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0" y="0"/>
            <a:ext cx="9906000" cy="8572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>
          <a:xfrm>
            <a:off x="95216" y="1000108"/>
            <a:ext cx="9644130" cy="5857891"/>
          </a:xfrm>
        </p:spPr>
        <p:txBody>
          <a:bodyPr/>
          <a:lstStyle/>
          <a:p>
            <a:pPr>
              <a:buNone/>
            </a:pPr>
            <a:r>
              <a:rPr lang="tr-TR" sz="2800" b="1" dirty="0" smtClean="0"/>
              <a:t>SAĞLIK HAKKI</a:t>
            </a:r>
          </a:p>
          <a:p>
            <a:r>
              <a:rPr lang="tr-TR" sz="2400" b="1" i="1" dirty="0" smtClean="0"/>
              <a:t>Mevcudiyet: </a:t>
            </a:r>
            <a:r>
              <a:rPr lang="tr-TR" sz="2400" dirty="0" smtClean="0"/>
              <a:t>Yeterli sayıda toplum sağlığı ve sağlık hizmeti veren kurum, ilaç ve hizmetler ve sağlık programları </a:t>
            </a:r>
          </a:p>
          <a:p>
            <a:r>
              <a:rPr lang="tr-TR" sz="2400" b="1" i="1" dirty="0" smtClean="0"/>
              <a:t>Erişilebilirlik: </a:t>
            </a:r>
            <a:r>
              <a:rPr lang="tr-TR" sz="2400" dirty="0" smtClean="0"/>
              <a:t>Sağlık kuruluşları, ilaç ve hizmetler herkes için erişilebilir olmalı. Erişebilirliğin dört boyutu mevcuttur: </a:t>
            </a:r>
          </a:p>
          <a:p>
            <a:pPr>
              <a:buNone/>
            </a:pPr>
            <a:r>
              <a:rPr lang="tr-TR" sz="2400" dirty="0" smtClean="0"/>
              <a:t>           ◦Ayrımcılık yasağı </a:t>
            </a:r>
          </a:p>
          <a:p>
            <a:pPr>
              <a:buNone/>
            </a:pPr>
            <a:r>
              <a:rPr lang="tr-TR" sz="2400" dirty="0" smtClean="0"/>
              <a:t>           ◦Fiziksel olarak erişilebilir olması </a:t>
            </a:r>
          </a:p>
          <a:p>
            <a:pPr>
              <a:buNone/>
            </a:pPr>
            <a:r>
              <a:rPr lang="tr-TR" sz="2400" dirty="0" smtClean="0"/>
              <a:t>           ◦Ekonomik olarak erişilebilir olması (ödenilebilir) </a:t>
            </a:r>
          </a:p>
          <a:p>
            <a:pPr>
              <a:buNone/>
            </a:pPr>
            <a:r>
              <a:rPr lang="tr-TR" sz="2400" dirty="0" smtClean="0"/>
              <a:t>           ◦Bilgiye erişim </a:t>
            </a:r>
          </a:p>
          <a:p>
            <a:r>
              <a:rPr lang="tr-TR" sz="2400" b="1" i="1" dirty="0" smtClean="0"/>
              <a:t>Kabul edilebilirlik</a:t>
            </a:r>
            <a:r>
              <a:rPr lang="tr-TR" sz="2400" dirty="0" smtClean="0"/>
              <a:t>: Bütün sağlık kuruluşları, ilaç ve hizmetler tıbbi etik kurallara uygun, kültüre, cinsiyet ve yaşa göre hassas olmalıdır. </a:t>
            </a:r>
          </a:p>
          <a:p>
            <a:r>
              <a:rPr lang="tr-TR" sz="2400" b="1" i="1" dirty="0" smtClean="0"/>
              <a:t>Kalite: </a:t>
            </a:r>
            <a:r>
              <a:rPr lang="tr-TR" sz="2400" dirty="0" smtClean="0"/>
              <a:t>Sağlık kuruluşları, ilaç ve hizmetler bilimsel ve tıbbi olarak uygun ve iyi kalitede olmalıdır. </a:t>
            </a:r>
          </a:p>
          <a:p>
            <a:pPr>
              <a:buNone/>
            </a:pPr>
            <a:r>
              <a:rPr lang="tr-TR" sz="1800" b="1" i="1" dirty="0" smtClean="0">
                <a:solidFill>
                  <a:srgbClr val="FF0000"/>
                </a:solidFill>
              </a:rPr>
              <a:t>                                                                         BM Ekonomik, Sosyal ve Kültürel Haklar Sözleşmesi, 1966</a:t>
            </a:r>
          </a:p>
          <a:p>
            <a:endParaRPr lang="tr-TR" dirty="0"/>
          </a:p>
        </p:txBody>
      </p:sp>
      <p:sp>
        <p:nvSpPr>
          <p:cNvPr id="7" name="6 Metin kutusu"/>
          <p:cNvSpPr txBox="1"/>
          <p:nvPr/>
        </p:nvSpPr>
        <p:spPr>
          <a:xfrm>
            <a:off x="666720" y="285728"/>
            <a:ext cx="431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SAĞLIK HAKKI</a:t>
            </a:r>
            <a:endParaRPr lang="tr-T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4735</TotalTime>
  <Words>1325</Words>
  <Application>Microsoft Office PowerPoint</Application>
  <PresentationFormat>A4 Kağıt (210x297 mm)</PresentationFormat>
  <Paragraphs>275</Paragraphs>
  <Slides>30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  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Kadir İnan</dc:creator>
  <cp:lastModifiedBy>Muzaffer</cp:lastModifiedBy>
  <cp:revision>487</cp:revision>
  <cp:lastPrinted>2014-11-13T12:55:37Z</cp:lastPrinted>
  <dcterms:created xsi:type="dcterms:W3CDTF">2012-06-08T07:20:51Z</dcterms:created>
  <dcterms:modified xsi:type="dcterms:W3CDTF">2016-05-13T11:51:20Z</dcterms:modified>
</cp:coreProperties>
</file>