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28"/>
  </p:notesMasterIdLst>
  <p:handoutMasterIdLst>
    <p:handoutMasterId r:id="rId29"/>
  </p:handoutMasterIdLst>
  <p:sldIdLst>
    <p:sldId id="256" r:id="rId2"/>
    <p:sldId id="403" r:id="rId3"/>
    <p:sldId id="423" r:id="rId4"/>
    <p:sldId id="413" r:id="rId5"/>
    <p:sldId id="408" r:id="rId6"/>
    <p:sldId id="355" r:id="rId7"/>
    <p:sldId id="405" r:id="rId8"/>
    <p:sldId id="406" r:id="rId9"/>
    <p:sldId id="407" r:id="rId10"/>
    <p:sldId id="409" r:id="rId11"/>
    <p:sldId id="412" r:id="rId12"/>
    <p:sldId id="417" r:id="rId13"/>
    <p:sldId id="410" r:id="rId14"/>
    <p:sldId id="411" r:id="rId15"/>
    <p:sldId id="278" r:id="rId16"/>
    <p:sldId id="414" r:id="rId17"/>
    <p:sldId id="415" r:id="rId18"/>
    <p:sldId id="416" r:id="rId19"/>
    <p:sldId id="427" r:id="rId20"/>
    <p:sldId id="424" r:id="rId21"/>
    <p:sldId id="421" r:id="rId22"/>
    <p:sldId id="418" r:id="rId23"/>
    <p:sldId id="419" r:id="rId24"/>
    <p:sldId id="426" r:id="rId25"/>
    <p:sldId id="420" r:id="rId26"/>
    <p:sldId id="422" r:id="rId2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66"/>
    <a:srgbClr val="CC3300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C447DE2-6735-485C-A46B-E72FBD1859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B28DF8D-5CE8-4C0D-89C6-7CBE0D2712F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B11BD-CB3D-4FAE-833F-8882A6518F4B}" type="slidenum">
              <a:rPr lang="tr-TR" smtClean="0">
                <a:latin typeface="Arial" pitchFamily="34" charset="0"/>
              </a:rPr>
              <a:pPr/>
              <a:t>1</a:t>
            </a:fld>
            <a:endParaRPr lang="tr-TR" smtClean="0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14233-F9C4-4EE3-BB73-3B0C548EECFC}" type="slidenum">
              <a:rPr lang="tr-TR" smtClean="0">
                <a:latin typeface="Arial" pitchFamily="34" charset="0"/>
              </a:rPr>
              <a:pPr/>
              <a:t>6</a:t>
            </a:fld>
            <a:endParaRPr lang="tr-TR" smtClean="0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AA209-2950-4CFF-989F-9DC43A4B5E02}" type="slidenum">
              <a:rPr lang="tr-TR" smtClean="0">
                <a:latin typeface="Arial" pitchFamily="34" charset="0"/>
              </a:rPr>
              <a:pPr/>
              <a:t>15</a:t>
            </a:fld>
            <a:endParaRPr lang="tr-TR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 sz="2400">
              <a:latin typeface="Times New Roman" pitchFamily="18" charset="0"/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Afet Tıbbında Nereden nereye AKDUR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97633-50B6-492A-A26F-2B1A38DD403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Afet Tıbbında Nereden nereye AKDUR</a:t>
            </a: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D44E1-8C35-40A5-9EBC-43204E93A56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Afet Tıbbında Nereden nereye AKDUR</a:t>
            </a: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BF981-CE84-41D1-AD5C-CC6F21B675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Afet Tıbbında Nereden nereye AKDUR</a:t>
            </a: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CDBBC-52B6-46FD-85C8-ECB701BA8C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Afet Tıbbında Nereden nereye AKDUR</a:t>
            </a: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FBE8-1F85-48EA-A034-4BBA9158F6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Afet Tıbbında Nereden nereye AKDUR</a:t>
            </a: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14922-FBD1-4D6D-8B02-A9F908B5B0D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Afet Tıbbında Nereden nereye AKDUR</a:t>
            </a: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22265-A9F8-488D-9336-27C9D0423DB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Afet Tıbbında Nereden nereye AKDUR</a:t>
            </a:r>
            <a:endParaRPr lang="tr-T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85A8C-BEBC-4C8A-ADA7-7696A6C03B5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Afet Tıbbında Nereden nereye AKDUR</a:t>
            </a: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2A1E-8C62-4416-9CC4-7CBE219933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Afet Tıbbında Nereden nereye AKDUR</a:t>
            </a:r>
            <a:endParaRPr 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E584C-4630-443B-A396-2BF8110D27D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Afet Tıbbında Nereden nereye AKDUR</a:t>
            </a: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EBC63-205A-4A50-A9B3-108DF6D4013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Afet Tıbbında Nereden nereye AKDUR</a:t>
            </a: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2BBD-A928-4682-B440-BAB39BDDB53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116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 sz="2400">
              <a:latin typeface="Times New Roman" pitchFamily="18" charset="0"/>
            </a:endParaRPr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tr-TR" smtClean="0"/>
              <a:t>Afet Tıbbında Nereden nereye AKDUR</a:t>
            </a:r>
            <a:endParaRPr lang="tr-TR"/>
          </a:p>
        </p:txBody>
      </p:sp>
      <p:sp>
        <p:nvSpPr>
          <p:cNvPr id="1116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1E236D-E199-43E3-BF14-62CB6F0594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4 Küçük Resim Yer Tutucusu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5350" y="0"/>
            <a:ext cx="5708650" cy="67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4 Metin Yer Tutucusu"/>
          <p:cNvSpPr>
            <a:spLocks noGrp="1"/>
          </p:cNvSpPr>
          <p:nvPr>
            <p:ph type="body" sz="half" idx="1"/>
          </p:nvPr>
        </p:nvSpPr>
        <p:spPr>
          <a:xfrm>
            <a:off x="179388" y="188913"/>
            <a:ext cx="4752975" cy="619283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tr-TR" sz="32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tr-TR" sz="3200" b="1" dirty="0" smtClean="0">
              <a:solidFill>
                <a:srgbClr val="C00000"/>
              </a:solidFill>
            </a:endParaRP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endParaRPr lang="tr-TR" sz="3200" b="1" dirty="0" smtClean="0">
              <a:solidFill>
                <a:srgbClr val="C00000"/>
              </a:solidFill>
            </a:endParaRP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TÜRKİYE’DE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AFET TIBBINDA NE  KADAR YOL ALDIK?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NEREYE GİDİYORUZ?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endParaRPr lang="tr-TR" sz="3200" b="1" dirty="0" smtClean="0"/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Prof Dr Recep AKDUR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CDBBC-52B6-46FD-85C8-ECB701BA8C46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544144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DÜNYADA AFET TIBBI GEÇMİŞİ</a:t>
            </a:r>
          </a:p>
        </p:txBody>
      </p:sp>
      <p:sp>
        <p:nvSpPr>
          <p:cNvPr id="1126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300" b="1" dirty="0" smtClean="0">
                <a:latin typeface="Arial" pitchFamily="34" charset="0"/>
                <a:cs typeface="Arial" pitchFamily="34" charset="0"/>
              </a:rPr>
              <a:t>AMBULANS VE ACİL TIP SERVİSLERİNİN GELİŞİMİ İLE EŞ ANLAMLI</a:t>
            </a:r>
          </a:p>
          <a:p>
            <a:r>
              <a:rPr lang="tr-TR" sz="2300" dirty="0" smtClean="0">
                <a:latin typeface="Arial" pitchFamily="34" charset="0"/>
                <a:cs typeface="Arial" pitchFamily="34" charset="0"/>
              </a:rPr>
              <a:t>Ambulans hizmetlerinin başlangıcı 1865’li yıllarda atlı ambulanslara dayanır.İlk motorlu ambulanslar 1899 kullanılmaya başlamış.</a:t>
            </a:r>
          </a:p>
          <a:p>
            <a:r>
              <a:rPr lang="tr-TR" sz="2300" dirty="0" smtClean="0">
                <a:latin typeface="Arial" pitchFamily="34" charset="0"/>
                <a:cs typeface="Arial" pitchFamily="34" charset="0"/>
              </a:rPr>
              <a:t>Savaşlar özellikle II. Dünya savaşı hastane öncesi acil tıbbın gelişiminde önemli rol  bir oynamıştır</a:t>
            </a:r>
          </a:p>
          <a:p>
            <a:r>
              <a:rPr lang="tr-TR" sz="2300" dirty="0" smtClean="0">
                <a:latin typeface="Arial" pitchFamily="34" charset="0"/>
                <a:cs typeface="Arial" pitchFamily="34" charset="0"/>
              </a:rPr>
              <a:t>1952 </a:t>
            </a:r>
            <a:r>
              <a:rPr lang="tr-TR" sz="2300" dirty="0" err="1" smtClean="0">
                <a:latin typeface="Arial" pitchFamily="34" charset="0"/>
                <a:cs typeface="Arial" pitchFamily="34" charset="0"/>
              </a:rPr>
              <a:t>Harrow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300" dirty="0" err="1" smtClean="0">
                <a:latin typeface="Arial" pitchFamily="34" charset="0"/>
                <a:cs typeface="Arial" pitchFamily="34" charset="0"/>
              </a:rPr>
              <a:t>Wealdstone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 demiryolu kazasından sonra,olay yeri ve ambulanslarda tıbbi müdahale</a:t>
            </a:r>
          </a:p>
          <a:p>
            <a:r>
              <a:rPr lang="tr-TR" sz="2300" dirty="0" smtClean="0">
                <a:latin typeface="Arial" pitchFamily="34" charset="0"/>
                <a:cs typeface="Arial" pitchFamily="34" charset="0"/>
              </a:rPr>
              <a:t>1970 İlk </a:t>
            </a:r>
            <a:r>
              <a:rPr lang="tr-TR" sz="2300" b="1" dirty="0" smtClean="0">
                <a:latin typeface="Arial" pitchFamily="34" charset="0"/>
                <a:cs typeface="Arial" pitchFamily="34" charset="0"/>
              </a:rPr>
              <a:t>Acil Tıp Ana Bilim Dalı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300" dirty="0" err="1" smtClean="0">
                <a:latin typeface="Arial" pitchFamily="34" charset="0"/>
                <a:cs typeface="Arial" pitchFamily="34" charset="0"/>
              </a:rPr>
              <a:t>Cincinnati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 Üniversitesinde kurulmuş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3FBE8-1F85-48EA-A034-4BBA9158F6CA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112096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17024" cy="1216025"/>
          </a:xfrm>
        </p:spPr>
        <p:txBody>
          <a:bodyPr/>
          <a:lstStyle/>
          <a:p>
            <a:r>
              <a:rPr lang="tr-TR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TÜRKİYE’DE AFET TIBBI GEÇMİŞİ </a:t>
            </a:r>
            <a:r>
              <a:rPr lang="tr-TR" sz="36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29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smtClean="0">
                <a:latin typeface="Arial" pitchFamily="34" charset="0"/>
                <a:cs typeface="Arial" pitchFamily="34" charset="0"/>
              </a:rPr>
              <a:t>Osmanlı döneminde afet ve acil genellikle  askeri tıp ve Kızılay görevi olarak yürütüldü.</a:t>
            </a:r>
          </a:p>
          <a:p>
            <a:r>
              <a:rPr lang="tr-TR" sz="2000" b="1" smtClean="0">
                <a:latin typeface="Arial" pitchFamily="34" charset="0"/>
                <a:cs typeface="Arial" pitchFamily="34" charset="0"/>
              </a:rPr>
              <a:t>1985</a:t>
            </a:r>
            <a:r>
              <a:rPr lang="tr-TR" sz="2000" smtClean="0">
                <a:latin typeface="Arial" pitchFamily="34" charset="0"/>
                <a:cs typeface="Arial" pitchFamily="34" charset="0"/>
              </a:rPr>
              <a:t> Sağlık Bakanlığı tarafından trafiğin yoğun olduğu ana yollar ve turistik bölgelerde gezici ambulans ekipleri oluşturulması. </a:t>
            </a:r>
          </a:p>
          <a:p>
            <a:r>
              <a:rPr lang="tr-TR" sz="2000" b="1" smtClean="0">
                <a:latin typeface="Arial" pitchFamily="34" charset="0"/>
                <a:cs typeface="Arial" pitchFamily="34" charset="0"/>
              </a:rPr>
              <a:t>1986</a:t>
            </a:r>
            <a:r>
              <a:rPr lang="tr-TR" sz="2000" smtClean="0">
                <a:latin typeface="Arial" pitchFamily="34" charset="0"/>
                <a:cs typeface="Arial" pitchFamily="34" charset="0"/>
              </a:rPr>
              <a:t> Bir yandan Ankara, İstanbul İzmir’de  “077 Hızır Acil Servis” adıyla  ambulans hizmetleri öte yandan da hastanelerde çağdaş acil servisler</a:t>
            </a:r>
          </a:p>
          <a:p>
            <a:r>
              <a:rPr lang="tr-TR" sz="2000" b="1" smtClean="0">
                <a:latin typeface="Arial" pitchFamily="34" charset="0"/>
                <a:cs typeface="Arial" pitchFamily="34" charset="0"/>
              </a:rPr>
              <a:t>1990 </a:t>
            </a:r>
            <a:r>
              <a:rPr lang="tr-TR" sz="2000" smtClean="0">
                <a:latin typeface="Arial" pitchFamily="34" charset="0"/>
                <a:cs typeface="Arial" pitchFamily="34" charset="0"/>
              </a:rPr>
              <a:t> DEÜ Dr. John Fowler katkıları ile çağdaş acil servis ,1993 yılında acil tıp ayrı bir uzmanlık dalı olması </a:t>
            </a:r>
          </a:p>
          <a:p>
            <a:r>
              <a:rPr lang="tr-TR" sz="2000" b="1" smtClean="0">
                <a:latin typeface="Arial" pitchFamily="34" charset="0"/>
                <a:cs typeface="Arial" pitchFamily="34" charset="0"/>
              </a:rPr>
              <a:t>1991 yılında;</a:t>
            </a:r>
            <a:r>
              <a:rPr lang="tr-TR" sz="2000" smtClean="0">
                <a:latin typeface="Arial" pitchFamily="34" charset="0"/>
                <a:cs typeface="Arial" pitchFamily="34" charset="0"/>
              </a:rPr>
              <a:t> 077 numaralı Hızır Acil Servis numarası, Telekom altyapısındaki değişiklik sırasında 112 numarasına yönlendirilmiştir</a:t>
            </a:r>
            <a:r>
              <a:rPr lang="tr-TR" sz="16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tr-TR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3FBE8-1F85-48EA-A034-4BBA9158F6CA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824064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TÜRKİYE’DE AFET TIBBI GEÇMİŞİ 2</a:t>
            </a:r>
            <a:endParaRPr lang="tr-TR" sz="3200" dirty="0" smtClean="0">
              <a:solidFill>
                <a:srgbClr val="C00000"/>
              </a:solidFill>
            </a:endParaRPr>
          </a:p>
        </p:txBody>
      </p:sp>
      <p:sp>
        <p:nvSpPr>
          <p:cNvPr id="1331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b="1" dirty="0" smtClean="0">
                <a:latin typeface="Arial" pitchFamily="34" charset="0"/>
                <a:cs typeface="Arial" pitchFamily="34" charset="0"/>
              </a:rPr>
              <a:t>1994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yılında Ankara, İstanbul ve İzmir Sağlık Müdürlükleri bünyesinde “112 Acil Yardım ve Kurtarma Hizmetleri” adı ile yeniden organize edilmiştir</a:t>
            </a:r>
          </a:p>
          <a:p>
            <a:r>
              <a:rPr lang="tr-TR" sz="2000" b="1" dirty="0" smtClean="0"/>
              <a:t>1996</a:t>
            </a:r>
            <a:r>
              <a:rPr lang="tr-TR" sz="2000" dirty="0" smtClean="0"/>
              <a:t> Sağlık meslek liselerinde ATT eğitiminin başlaması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b="1" dirty="0" smtClean="0">
                <a:latin typeface="Arial" pitchFamily="34" charset="0"/>
                <a:cs typeface="Arial" pitchFamily="34" charset="0"/>
              </a:rPr>
              <a:t>1997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yılında Sağlık Bakanlığı bünyesinde “Acil Sağlık Hizmetleri koordinasyon Kurulu”</a:t>
            </a:r>
          </a:p>
          <a:p>
            <a:r>
              <a:rPr lang="tr-TR" sz="2000" b="1" dirty="0" smtClean="0">
                <a:latin typeface="Arial" pitchFamily="34" charset="0"/>
                <a:cs typeface="Arial" pitchFamily="34" charset="0"/>
              </a:rPr>
              <a:t>2000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/>
              <a:t>Acil Sağlık Hizmetleri Yönetmeliği” </a:t>
            </a:r>
          </a:p>
          <a:p>
            <a:r>
              <a:rPr lang="tr-TR" sz="2000" b="1" dirty="0" smtClean="0">
                <a:latin typeface="Arial" pitchFamily="34" charset="0"/>
                <a:cs typeface="Arial" pitchFamily="34" charset="0"/>
              </a:rPr>
              <a:t>2004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/>
              <a:t>Temel Sağlık Hizmetleri Genel Müdürlüğü, Acil ve Afetlerde Sağlık Hizmetleri Daire Başkanlığı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b="1" dirty="0" smtClean="0"/>
              <a:t>2011</a:t>
            </a:r>
            <a:r>
              <a:rPr lang="tr-TR" sz="2000" dirty="0" smtClean="0"/>
              <a:t> 663 Sayılı KHK Acil Sağlık Hizmetleri Genel Müdürlüğü’nün kurulması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3FBE8-1F85-48EA-A034-4BBA9158F6CA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680048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title"/>
          </p:nvPr>
        </p:nvSpPr>
        <p:spPr>
          <a:xfrm>
            <a:off x="395536" y="304800"/>
            <a:ext cx="8496943" cy="1216025"/>
          </a:xfrm>
        </p:spPr>
        <p:txBody>
          <a:bodyPr/>
          <a:lstStyle/>
          <a:p>
            <a:r>
              <a:rPr lang="tr-TR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TÜRKİYE’DE AFET YÖNETİMİ  </a:t>
            </a:r>
            <a:r>
              <a:rPr lang="tr-TR" sz="3200" dirty="0" smtClean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4339" name="2 İçerik Yer Tutucusu"/>
          <p:cNvSpPr>
            <a:spLocks noGrp="1"/>
          </p:cNvSpPr>
          <p:nvPr>
            <p:ph idx="1"/>
          </p:nvPr>
        </p:nvSpPr>
        <p:spPr>
          <a:xfrm>
            <a:off x="250825" y="1752600"/>
            <a:ext cx="8316913" cy="4772025"/>
          </a:xfrm>
        </p:spPr>
        <p:txBody>
          <a:bodyPr/>
          <a:lstStyle/>
          <a:p>
            <a:r>
              <a:rPr lang="tr-TR" sz="2000" b="1" smtClean="0">
                <a:latin typeface="Arial" pitchFamily="34" charset="0"/>
                <a:cs typeface="Arial" pitchFamily="34" charset="0"/>
              </a:rPr>
              <a:t>1509</a:t>
            </a:r>
            <a:r>
              <a:rPr lang="tr-TR" sz="2000" smtClean="0">
                <a:latin typeface="Arial" pitchFamily="34" charset="0"/>
                <a:cs typeface="Arial" pitchFamily="34" charset="0"/>
              </a:rPr>
              <a:t> Tarihinizdeki   ilk yazılı belge  2. Beyazıt’ın çıkardığı ferman</a:t>
            </a:r>
          </a:p>
          <a:p>
            <a:r>
              <a:rPr lang="tr-TR" sz="2000" smtClean="0">
                <a:latin typeface="Arial" pitchFamily="34" charset="0"/>
                <a:cs typeface="Arial" pitchFamily="34" charset="0"/>
              </a:rPr>
              <a:t> </a:t>
            </a:r>
            <a:r>
              <a:rPr lang="tr-TR" sz="2000" b="1" smtClean="0">
                <a:latin typeface="Arial" pitchFamily="34" charset="0"/>
                <a:cs typeface="Arial" pitchFamily="34" charset="0"/>
              </a:rPr>
              <a:t>1848</a:t>
            </a:r>
            <a:r>
              <a:rPr lang="tr-TR" sz="2000" smtClean="0">
                <a:latin typeface="Arial" pitchFamily="34" charset="0"/>
                <a:cs typeface="Arial" pitchFamily="34" charset="0"/>
              </a:rPr>
              <a:t>'den sonra Nafia Vekaleti  yapım işlerinden  sorumlu olmuş</a:t>
            </a:r>
          </a:p>
          <a:p>
            <a:r>
              <a:rPr lang="tr-TR" sz="2000" b="1" smtClean="0">
                <a:latin typeface="Arial" pitchFamily="34" charset="0"/>
                <a:cs typeface="Arial" pitchFamily="34" charset="0"/>
              </a:rPr>
              <a:t>1920</a:t>
            </a:r>
            <a:r>
              <a:rPr lang="tr-TR" sz="2000" smtClean="0">
                <a:latin typeface="Arial" pitchFamily="34" charset="0"/>
                <a:cs typeface="Arial" pitchFamily="34" charset="0"/>
              </a:rPr>
              <a:t> (2 Mayıs) Nafia Vekaleti (Bayındırılık Bakanlığı)</a:t>
            </a:r>
          </a:p>
          <a:p>
            <a:r>
              <a:rPr lang="tr-TR" sz="2000" b="1" smtClean="0">
                <a:latin typeface="Arial" pitchFamily="34" charset="0"/>
                <a:cs typeface="Arial" pitchFamily="34" charset="0"/>
              </a:rPr>
              <a:t>1923</a:t>
            </a:r>
            <a:r>
              <a:rPr lang="tr-TR" sz="2000" smtClean="0">
                <a:latin typeface="Arial" pitchFamily="34" charset="0"/>
                <a:cs typeface="Arial" pitchFamily="34" charset="0"/>
              </a:rPr>
              <a:t> İmar İskan Bakanlığı</a:t>
            </a:r>
          </a:p>
          <a:p>
            <a:r>
              <a:rPr lang="tr-TR" sz="2000" b="1" smtClean="0">
                <a:latin typeface="Arial" pitchFamily="34" charset="0"/>
                <a:cs typeface="Arial" pitchFamily="34" charset="0"/>
              </a:rPr>
              <a:t>1940</a:t>
            </a:r>
            <a:r>
              <a:rPr lang="tr-TR" sz="2000" smtClean="0">
                <a:latin typeface="Arial" pitchFamily="34" charset="0"/>
                <a:cs typeface="Arial" pitchFamily="34" charset="0"/>
              </a:rPr>
              <a:t> (17 Ocak) 3773 sayılı “Erzincan’da ve Erzincan Depreminden Müteessir Olan Mıntıkalarda Zarar Görenlere Yapılacak Yapılar Hakkında Kanun” </a:t>
            </a:r>
            <a:r>
              <a:rPr lang="tr-TR" sz="2000" b="1" smtClean="0">
                <a:latin typeface="Arial" pitchFamily="34" charset="0"/>
                <a:cs typeface="Arial" pitchFamily="34" charset="0"/>
              </a:rPr>
              <a:t>ilk kanuni düzenleme</a:t>
            </a:r>
          </a:p>
          <a:p>
            <a:r>
              <a:rPr lang="tr-TR" sz="2000" b="1" smtClean="0">
                <a:latin typeface="Arial" pitchFamily="34" charset="0"/>
                <a:cs typeface="Arial" pitchFamily="34" charset="0"/>
              </a:rPr>
              <a:t>1953</a:t>
            </a:r>
            <a:r>
              <a:rPr lang="tr-TR" sz="2000" smtClean="0">
                <a:latin typeface="Arial" pitchFamily="34" charset="0"/>
                <a:cs typeface="Arial" pitchFamily="34" charset="0"/>
              </a:rPr>
              <a:t>  Bayındırlık Bakanlıgı bünyesinde ilk deprem bürosu</a:t>
            </a:r>
          </a:p>
          <a:p>
            <a:r>
              <a:rPr lang="tr-TR" sz="2000" b="1" smtClean="0">
                <a:latin typeface="Arial" pitchFamily="34" charset="0"/>
                <a:cs typeface="Arial" pitchFamily="34" charset="0"/>
              </a:rPr>
              <a:t>1958</a:t>
            </a:r>
            <a:r>
              <a:rPr lang="tr-TR" sz="2000" smtClean="0">
                <a:latin typeface="Arial" pitchFamily="34" charset="0"/>
                <a:cs typeface="Arial" pitchFamily="34" charset="0"/>
              </a:rPr>
              <a:t> İmar ve İskan Bakanlığı'nın  kuruluşu ve  7126 sayılı “Sivil Müdafaa” kanununun çıkarılması </a:t>
            </a:r>
          </a:p>
          <a:p>
            <a:r>
              <a:rPr lang="tr-TR" sz="2000" b="1" smtClean="0">
                <a:latin typeface="Arial" pitchFamily="34" charset="0"/>
                <a:cs typeface="Arial" pitchFamily="34" charset="0"/>
              </a:rPr>
              <a:t>1956</a:t>
            </a:r>
            <a:r>
              <a:rPr lang="tr-TR" sz="2000" smtClean="0">
                <a:latin typeface="Arial" pitchFamily="34" charset="0"/>
                <a:cs typeface="Arial" pitchFamily="34" charset="0"/>
              </a:rPr>
              <a:t> (15 Mayıs) 7269 sayılı “Umumi Hayata Müessir Afetler Dolayısıyla  Alınacak Tedbirlerle Yapılacak Yardımlara Dair Kanun” </a:t>
            </a:r>
          </a:p>
          <a:p>
            <a:endParaRPr lang="tr-TR" sz="2000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3FBE8-1F85-48EA-A034-4BBA9158F6CA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896072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TÜRKİYE’DE AFET YÖNETİMİ 2</a:t>
            </a:r>
          </a:p>
        </p:txBody>
      </p:sp>
      <p:sp>
        <p:nvSpPr>
          <p:cNvPr id="15363" name="2 İçerik Yer Tutucusu"/>
          <p:cNvSpPr>
            <a:spLocks noGrp="1"/>
          </p:cNvSpPr>
          <p:nvPr>
            <p:ph idx="1"/>
          </p:nvPr>
        </p:nvSpPr>
        <p:spPr>
          <a:xfrm>
            <a:off x="323850" y="1752600"/>
            <a:ext cx="8243888" cy="4268788"/>
          </a:xfrm>
        </p:spPr>
        <p:txBody>
          <a:bodyPr/>
          <a:lstStyle/>
          <a:p>
            <a:r>
              <a:rPr lang="tr-TR" sz="2000" b="1" smtClean="0">
                <a:latin typeface="Arial" pitchFamily="34" charset="0"/>
                <a:cs typeface="Arial" pitchFamily="34" charset="0"/>
              </a:rPr>
              <a:t>1959</a:t>
            </a:r>
            <a:r>
              <a:rPr lang="tr-TR" sz="2000" smtClean="0">
                <a:latin typeface="Arial" pitchFamily="34" charset="0"/>
                <a:cs typeface="Arial" pitchFamily="34" charset="0"/>
              </a:rPr>
              <a:t>  "Umumi Hayata Müessir Afetler Dolayısıyla Alınacak Tedbirlerle Yapılacak Yardımlara Dair Kanun‘un yürürlüğe girmesi.</a:t>
            </a:r>
          </a:p>
          <a:p>
            <a:r>
              <a:rPr lang="tr-TR" sz="2000" smtClean="0"/>
              <a:t>İmar  ve İskan Bakanlığı bünyesindeki büronun Daire Başkanlığına yükseltilmesi</a:t>
            </a:r>
          </a:p>
          <a:p>
            <a:r>
              <a:rPr lang="tr-TR" sz="2000" b="1" smtClean="0"/>
              <a:t>1965</a:t>
            </a:r>
            <a:r>
              <a:rPr lang="tr-TR" sz="2000" smtClean="0"/>
              <a:t> yılında  ise Afet İşleri Genel Müdürlüğü  kurulması</a:t>
            </a:r>
          </a:p>
          <a:p>
            <a:r>
              <a:rPr lang="tr-TR" sz="2000" b="1" smtClean="0"/>
              <a:t>1983 </a:t>
            </a:r>
            <a:r>
              <a:rPr lang="tr-TR" sz="2000" smtClean="0"/>
              <a:t> Bayındırlık ve İskan Bakanlığı ve kurulması üzerine,  Afet İşleri Genel Müdürlüğü kurulması</a:t>
            </a:r>
          </a:p>
          <a:p>
            <a:r>
              <a:rPr lang="tr-TR" sz="2000" b="1" smtClean="0"/>
              <a:t>2009</a:t>
            </a:r>
            <a:r>
              <a:rPr lang="tr-TR" sz="2000" smtClean="0"/>
              <a:t> Afet ve Acil Durum Yönetimi Başkanlığının kurulması</a:t>
            </a:r>
          </a:p>
          <a:p>
            <a:pPr>
              <a:buFont typeface="Wingdings" pitchFamily="2" charset="2"/>
              <a:buNone/>
            </a:pPr>
            <a:endParaRPr lang="tr-TR" sz="2000" smtClean="0"/>
          </a:p>
          <a:p>
            <a:pPr>
              <a:buFont typeface="Wingdings" pitchFamily="2" charset="2"/>
              <a:buNone/>
            </a:pPr>
            <a:r>
              <a:rPr lang="tr-TR" sz="2000" smtClean="0"/>
              <a:t> </a:t>
            </a:r>
          </a:p>
          <a:p>
            <a:endParaRPr lang="tr-TR" sz="2000" smtClean="0">
              <a:latin typeface="Arial" pitchFamily="34" charset="0"/>
              <a:cs typeface="Arial" pitchFamily="34" charset="0"/>
            </a:endParaRPr>
          </a:p>
          <a:p>
            <a:endParaRPr lang="tr-TR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3FBE8-1F85-48EA-A034-4BBA9158F6CA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112096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1939 Erzincan Depremi</a:t>
            </a:r>
            <a:br>
              <a:rPr lang="tr-TR" smtClean="0"/>
            </a:br>
            <a:endParaRPr lang="tr-TR" smtClean="0"/>
          </a:p>
        </p:txBody>
      </p:sp>
      <p:sp>
        <p:nvSpPr>
          <p:cNvPr id="16387" name="6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sz="2000" dirty="0" smtClean="0"/>
              <a:t>Yaralılar trenle Erzincan’a nakledildi refakat edecek kimse yoktu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Cumhurbaşkanı İnönü bölgeye trenle 4 gün sonra gelebildi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Afetzedelerin kalıcı konutlara yerleştirilmesi  yıllar aldı</a:t>
            </a:r>
          </a:p>
        </p:txBody>
      </p:sp>
      <p:pic>
        <p:nvPicPr>
          <p:cNvPr id="1638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334963"/>
            <a:ext cx="5435600" cy="6427787"/>
          </a:xfr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EBC63-205A-4A50-A9B3-108DF6D40134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707904" y="6237312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" descr="ERZİCAN KALABAL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375" y="620688"/>
            <a:ext cx="58896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13 Mart 1992 Erzincan Depremi</a:t>
            </a:r>
          </a:p>
        </p:txBody>
      </p:sp>
      <p:sp>
        <p:nvSpPr>
          <p:cNvPr id="17411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23528" y="1773238"/>
            <a:ext cx="3141985" cy="43529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Diş yardımlar dört saat sonra Erzincan’a ulaşmaya başladı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Tüm devlet yönetimi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Erzican’ı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ziyaret etti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Afetzede 3 yıl gibi bir sürede kalıcı konutlara geçirildi </a:t>
            </a:r>
          </a:p>
          <a:p>
            <a:r>
              <a:rPr lang="tr-TR" dirty="0" smtClean="0"/>
              <a:t> 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EBC63-205A-4A50-A9B3-108DF6D40134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896072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1976 Muradiye Çaldıran Depremi</a:t>
            </a:r>
          </a:p>
        </p:txBody>
      </p:sp>
      <p:sp>
        <p:nvSpPr>
          <p:cNvPr id="18435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773238"/>
            <a:ext cx="3008313" cy="43529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 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3840 kişi öldü, 9232 bina hasar gördü. 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Depremin yanı sıra donma nedeniyle de ölümler oldu. 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Yağmur ve kar yağışları nedeniyle kurtarma ve yardım çalışmaları gecikti. </a:t>
            </a: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86150" y="1628775"/>
            <a:ext cx="5302250" cy="4464050"/>
          </a:xfr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EBC63-205A-4A50-A9B3-108DF6D40134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112096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Ekim-kasım 2011 Van Depremi</a:t>
            </a:r>
          </a:p>
        </p:txBody>
      </p:sp>
      <p:sp>
        <p:nvSpPr>
          <p:cNvPr id="19459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844675"/>
            <a:ext cx="3008313" cy="42814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Aynı gün tüm yardım ekipleri Van’a ulaştı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75 bin çadır 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30.000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konteyner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Afetzedeler kısa bir süre sonra kalıcı konutlara yerleştirildi</a:t>
            </a:r>
          </a:p>
          <a:p>
            <a:pPr>
              <a:buFont typeface="Arial" pitchFamily="34" charset="0"/>
              <a:buChar char="•"/>
            </a:pPr>
            <a:endParaRPr lang="tr-TR" sz="2000" dirty="0" smtClean="0"/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00" y="1700213"/>
            <a:ext cx="5383213" cy="4454525"/>
          </a:xfr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EBC63-205A-4A50-A9B3-108DF6D40134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184104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5770984" cy="1162050"/>
          </a:xfrm>
        </p:spPr>
        <p:txBody>
          <a:bodyPr/>
          <a:lstStyle/>
          <a:p>
            <a:r>
              <a:rPr lang="tr-TR" sz="3200" dirty="0" smtClean="0"/>
              <a:t>17 Ağustos 1999 Gölcük Depremi</a:t>
            </a:r>
            <a:endParaRPr lang="tr-TR" sz="3200" dirty="0"/>
          </a:p>
        </p:txBody>
      </p:sp>
      <p:pic>
        <p:nvPicPr>
          <p:cNvPr id="14" name="13 İçerik Yer Tutucusu" descr="indir marmara depre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4030" y="2132856"/>
            <a:ext cx="5539970" cy="3816424"/>
          </a:xfrm>
        </p:spPr>
      </p:pic>
      <p:sp>
        <p:nvSpPr>
          <p:cNvPr id="13" name="12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30 Milyona yakın nüfus</a:t>
            </a: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18373 ölüm</a:t>
            </a: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48.900 yaralı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Afet Tıbbında Nereden nereye AKDUR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EBC63-205A-4A50-A9B3-108DF6D40134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KONU BAŞLIKLARI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8001000" cy="3529013"/>
          </a:xfrm>
        </p:spPr>
        <p:txBody>
          <a:bodyPr/>
          <a:lstStyle/>
          <a:p>
            <a:pPr eaLnBrk="1" hangingPunct="1"/>
            <a:r>
              <a:rPr lang="tr-TR" sz="3600" smtClean="0">
                <a:latin typeface="Arial" pitchFamily="34" charset="0"/>
                <a:cs typeface="Arial" pitchFamily="34" charset="0"/>
              </a:rPr>
              <a:t>Dünyada afet algısı</a:t>
            </a:r>
          </a:p>
          <a:p>
            <a:pPr eaLnBrk="1" hangingPunct="1"/>
            <a:r>
              <a:rPr lang="tr-TR" sz="3600" smtClean="0">
                <a:latin typeface="Arial" pitchFamily="34" charset="0"/>
                <a:cs typeface="Arial" pitchFamily="34" charset="0"/>
              </a:rPr>
              <a:t>Türkiye’de afet algısı</a:t>
            </a:r>
          </a:p>
          <a:p>
            <a:pPr eaLnBrk="1" hangingPunct="1"/>
            <a:r>
              <a:rPr lang="tr-TR" sz="3600" smtClean="0">
                <a:latin typeface="Arial" pitchFamily="34" charset="0"/>
                <a:cs typeface="Arial" pitchFamily="34" charset="0"/>
              </a:rPr>
              <a:t>Geçmişten günümüze gelişim</a:t>
            </a:r>
          </a:p>
          <a:p>
            <a:pPr eaLnBrk="1" hangingPunct="1"/>
            <a:r>
              <a:rPr lang="tr-TR" sz="3600" smtClean="0">
                <a:latin typeface="Arial" pitchFamily="34" charset="0"/>
                <a:cs typeface="Arial" pitchFamily="34" charset="0"/>
              </a:rPr>
              <a:t>Günümüzde durum</a:t>
            </a:r>
          </a:p>
          <a:p>
            <a:pPr eaLnBrk="1" hangingPunct="1"/>
            <a:r>
              <a:rPr lang="tr-TR" sz="3600" smtClean="0">
                <a:latin typeface="Arial" pitchFamily="34" charset="0"/>
                <a:cs typeface="Arial" pitchFamily="34" charset="0"/>
              </a:rPr>
              <a:t>Nereye gidiyoruz?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3FBE8-1F85-48EA-A034-4BBA9158F6CA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040088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AFET TIBBININ DÖRT BİLEŞENİ</a:t>
            </a:r>
            <a:endParaRPr lang="tr-T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971600" y="1752600"/>
            <a:ext cx="7596138" cy="4267200"/>
          </a:xfrm>
        </p:spPr>
        <p:txBody>
          <a:bodyPr/>
          <a:lstStyle/>
          <a:p>
            <a:r>
              <a:rPr lang="tr-TR" sz="4400" dirty="0" smtClean="0">
                <a:latin typeface="Arial" pitchFamily="34" charset="0"/>
                <a:cs typeface="Arial" pitchFamily="34" charset="0"/>
              </a:rPr>
              <a:t>AKOM-SAKOM</a:t>
            </a:r>
          </a:p>
          <a:p>
            <a:r>
              <a:rPr lang="tr-TR" sz="4400" dirty="0" smtClean="0">
                <a:latin typeface="Arial" pitchFamily="34" charset="0"/>
                <a:cs typeface="Arial" pitchFamily="34" charset="0"/>
              </a:rPr>
              <a:t>112</a:t>
            </a:r>
          </a:p>
          <a:p>
            <a:r>
              <a:rPr lang="tr-TR" sz="4400" dirty="0" smtClean="0">
                <a:latin typeface="Arial" pitchFamily="34" charset="0"/>
                <a:cs typeface="Arial" pitchFamily="34" charset="0"/>
              </a:rPr>
              <a:t>UMKE</a:t>
            </a:r>
          </a:p>
          <a:p>
            <a:r>
              <a:rPr lang="tr-TR" sz="4400" dirty="0" smtClean="0">
                <a:latin typeface="Arial" pitchFamily="34" charset="0"/>
                <a:cs typeface="Arial" pitchFamily="34" charset="0"/>
              </a:rPr>
              <a:t>MOBİL HASTANE</a:t>
            </a:r>
          </a:p>
          <a:p>
            <a:r>
              <a:rPr lang="tr-TR" sz="4400" dirty="0" smtClean="0">
                <a:latin typeface="Arial" pitchFamily="34" charset="0"/>
                <a:cs typeface="Arial" pitchFamily="34" charset="0"/>
              </a:rPr>
              <a:t>HAP</a:t>
            </a:r>
            <a:endParaRPr lang="tr-T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Afet Tıbbında Nereden nereye AKDUR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EBC63-205A-4A50-A9B3-108DF6D40134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60392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AKOM-SAKOM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6 İçerik Yer Tutucusu" descr="SAKOM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789040"/>
            <a:ext cx="4221824" cy="2374776"/>
          </a:xfrm>
        </p:spPr>
      </p:pic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040088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3FBE8-1F85-48EA-A034-4BBA9158F6CA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pic>
        <p:nvPicPr>
          <p:cNvPr id="8" name="7 Resim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908720"/>
            <a:ext cx="4608512" cy="2592288"/>
          </a:xfrm>
          <a:prstGeom prst="rect">
            <a:avLst/>
          </a:prstGeom>
        </p:spPr>
      </p:pic>
      <p:pic>
        <p:nvPicPr>
          <p:cNvPr id="9" name="8 Resim" descr="ist koordinasy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501008"/>
            <a:ext cx="3999158" cy="2652774"/>
          </a:xfrm>
          <a:prstGeom prst="rect">
            <a:avLst/>
          </a:prstGeom>
        </p:spPr>
      </p:pic>
      <p:pic>
        <p:nvPicPr>
          <p:cNvPr id="10" name="9 Resim" descr="th afet k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908720"/>
            <a:ext cx="4248472" cy="283231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112 AMBULANS HİZMETLERİ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6 İçerik Yer Tutucusu" descr="1aMBULANS TİPL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584399" cy="2016224"/>
          </a:xfrm>
        </p:spPr>
      </p:pic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896072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3FBE8-1F85-48EA-A034-4BBA9158F6CA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  <p:pic>
        <p:nvPicPr>
          <p:cNvPr id="8" name="7 Resim" descr="22 HELİKOPTER AMBUL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628800"/>
            <a:ext cx="3584397" cy="2016224"/>
          </a:xfrm>
          <a:prstGeom prst="rect">
            <a:avLst/>
          </a:prstGeom>
        </p:spPr>
      </p:pic>
      <p:pic>
        <p:nvPicPr>
          <p:cNvPr id="9" name="8 Resim" descr="21 UÇAK AN-MABULA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933056"/>
            <a:ext cx="3547886" cy="1995686"/>
          </a:xfrm>
          <a:prstGeom prst="rect">
            <a:avLst/>
          </a:prstGeom>
        </p:spPr>
      </p:pic>
      <p:pic>
        <p:nvPicPr>
          <p:cNvPr id="10" name="9 Resim" descr="3 DENİZ AMBUL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005064"/>
            <a:ext cx="3779912" cy="212620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332656"/>
            <a:ext cx="8001000" cy="711969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UMKE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6 İçerik Yer Tutucusu" descr="7 UM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196752"/>
            <a:ext cx="3712413" cy="2088232"/>
          </a:xfrm>
        </p:spPr>
      </p:pic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968080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3FBE8-1F85-48EA-A034-4BBA9158F6CA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  <p:pic>
        <p:nvPicPr>
          <p:cNvPr id="8" name="7 Resim" descr="23 UMKE ARA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05065"/>
            <a:ext cx="3840426" cy="2160240"/>
          </a:xfrm>
          <a:prstGeom prst="rect">
            <a:avLst/>
          </a:prstGeom>
        </p:spPr>
      </p:pic>
      <p:pic>
        <p:nvPicPr>
          <p:cNvPr id="9" name="8 Resim" descr="images KIŞ UYGULAMA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24744"/>
            <a:ext cx="3600400" cy="2480659"/>
          </a:xfrm>
          <a:prstGeom prst="rect">
            <a:avLst/>
          </a:prstGeom>
        </p:spPr>
      </p:pic>
      <p:pic>
        <p:nvPicPr>
          <p:cNvPr id="10" name="9 Resim" descr="images DAĞ UYGULAMAS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501008"/>
            <a:ext cx="3456384" cy="258895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92696"/>
            <a:ext cx="8001000" cy="60392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Mobil Hastane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Afet Tıbbında Nereden nereye AKDUR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3FBE8-1F85-48EA-A034-4BBA9158F6CA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90" y="1556792"/>
            <a:ext cx="8958210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675927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HAP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6 İçerik Yer Tutucusu" descr="hastanede-tren-kazasi-tatbikati-IHA-20141107AW237302-5-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4075512" cy="2723183"/>
          </a:xfrm>
        </p:spPr>
      </p:pic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Afet Tıbbında Nereden nereye AKDUR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3FBE8-1F85-48EA-A034-4BBA9158F6CA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  <p:pic>
        <p:nvPicPr>
          <p:cNvPr id="8" name="7 Resim" descr="hastanede-tren-kazasi-tatbikati-IHA-20141107AW237302-2-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24744"/>
            <a:ext cx="4104456" cy="2736304"/>
          </a:xfrm>
          <a:prstGeom prst="rect">
            <a:avLst/>
          </a:prstGeom>
        </p:spPr>
      </p:pic>
      <p:pic>
        <p:nvPicPr>
          <p:cNvPr id="9" name="8 Resim" descr="hastanede-tren-kazasi-tatbikati-IHA-20141107AW237302-3-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933056"/>
            <a:ext cx="3503290" cy="2335527"/>
          </a:xfrm>
          <a:prstGeom prst="rect">
            <a:avLst/>
          </a:prstGeom>
        </p:spPr>
      </p:pic>
      <p:pic>
        <p:nvPicPr>
          <p:cNvPr id="10" name="9 Resim" descr="hastanede-tren-kazasi-tatbikati-IHA-20141107AW237302-1-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005064"/>
            <a:ext cx="3564396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DİĞER ÜLKLER İLE KIYASLAMA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Risk yönetiminin önemsenmesi ve hızlanması gerekiyor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Kriz yönetiminde örgütlenme/koordinasyon ve etkililik sorunları var</a:t>
            </a:r>
          </a:p>
          <a:p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OLANAKLARIN ETKİLİ KULLANILDIĞINI SÖYLEME ŞANSINA SAHİP DEYİLİZ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Kuruluşlar arası koordinasyon geliştirilmeli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İl planlarının bütünlüğü sağlanmalı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Alan yönetiminin geliştirilmesi gerekiyor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HAP’ta</a:t>
            </a:r>
            <a:r>
              <a:rPr lang="tr-TR" sz="2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ciddi eksiklikler var</a:t>
            </a:r>
          </a:p>
          <a:p>
            <a:pPr>
              <a:buNone/>
            </a:pPr>
            <a:r>
              <a:rPr lang="tr-TR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tr-TR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968080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3FBE8-1F85-48EA-A034-4BBA9158F6CA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800000"/>
                </a:solidFill>
              </a:rPr>
              <a:t>AFET TANIMI</a:t>
            </a:r>
            <a:endParaRPr lang="tr-TR" dirty="0">
              <a:solidFill>
                <a:srgbClr val="8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5157390" cy="4267200"/>
          </a:xfrm>
        </p:spPr>
        <p:txBody>
          <a:bodyPr/>
          <a:lstStyle/>
          <a:p>
            <a:r>
              <a:rPr lang="tr-TR" sz="3200" dirty="0" smtClean="0">
                <a:latin typeface="Arial" pitchFamily="34" charset="0"/>
                <a:cs typeface="Arial" pitchFamily="34" charset="0"/>
              </a:rPr>
              <a:t>NİCEL TANIMLAR</a:t>
            </a:r>
          </a:p>
          <a:p>
            <a:r>
              <a:rPr lang="tr-TR" sz="3200" dirty="0" smtClean="0">
                <a:latin typeface="Arial" pitchFamily="34" charset="0"/>
                <a:cs typeface="Arial" pitchFamily="34" charset="0"/>
              </a:rPr>
              <a:t>NİTEL TANIMLAR</a:t>
            </a:r>
          </a:p>
          <a:p>
            <a:pPr lvl="6"/>
            <a:endParaRPr lang="tr-TR" dirty="0"/>
          </a:p>
        </p:txBody>
      </p:sp>
      <p:sp>
        <p:nvSpPr>
          <p:cNvPr id="9" name="8 İçerik Yer Tutucusu"/>
          <p:cNvSpPr>
            <a:spLocks noGrp="1"/>
          </p:cNvSpPr>
          <p:nvPr>
            <p:ph sz="half" idx="2"/>
          </p:nvPr>
        </p:nvSpPr>
        <p:spPr>
          <a:xfrm>
            <a:off x="2339752" y="2780928"/>
            <a:ext cx="6084540" cy="2088232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dirty="0" err="1" smtClean="0">
                <a:latin typeface="Arial Narrow" pitchFamily="34" charset="0"/>
              </a:rPr>
              <a:t>Ekolojik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denge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bozulur</a:t>
            </a:r>
            <a:endParaRPr lang="en-US" sz="3200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dirty="0" err="1" smtClean="0">
                <a:latin typeface="Arial Narrow" pitchFamily="34" charset="0"/>
              </a:rPr>
              <a:t>Olağan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yaşam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ortadan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kalkar</a:t>
            </a:r>
            <a:endParaRPr lang="en-US" sz="3200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dirty="0" smtClean="0">
                <a:latin typeface="Arial Narrow" pitchFamily="34" charset="0"/>
              </a:rPr>
              <a:t>Can </a:t>
            </a:r>
            <a:r>
              <a:rPr lang="en-US" sz="3200" dirty="0" err="1" smtClean="0">
                <a:latin typeface="Arial Narrow" pitchFamily="34" charset="0"/>
              </a:rPr>
              <a:t>ve</a:t>
            </a:r>
            <a:r>
              <a:rPr lang="en-US" sz="3200" dirty="0" smtClean="0">
                <a:latin typeface="Arial Narrow" pitchFamily="34" charset="0"/>
              </a:rPr>
              <a:t> mal </a:t>
            </a:r>
            <a:r>
              <a:rPr lang="en-US" sz="3200" dirty="0" err="1" smtClean="0">
                <a:latin typeface="Arial Narrow" pitchFamily="34" charset="0"/>
              </a:rPr>
              <a:t>kayıpları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ortaya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çıkar</a:t>
            </a:r>
            <a:endParaRPr lang="en-US" sz="3200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003366"/>
                </a:solidFill>
                <a:latin typeface="Arial Narrow" pitchFamily="34" charset="0"/>
              </a:rPr>
              <a:t>Dış</a:t>
            </a:r>
            <a:r>
              <a:rPr lang="en-US" sz="3200" b="1" dirty="0" smtClean="0">
                <a:solidFill>
                  <a:srgbClr val="003366"/>
                </a:solidFill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3366"/>
                </a:solidFill>
                <a:latin typeface="Arial Narrow" pitchFamily="34" charset="0"/>
              </a:rPr>
              <a:t>yardıma</a:t>
            </a:r>
            <a:r>
              <a:rPr lang="en-US" sz="3200" b="1" dirty="0" smtClean="0">
                <a:solidFill>
                  <a:srgbClr val="003366"/>
                </a:solidFill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3366"/>
                </a:solidFill>
                <a:latin typeface="Arial Narrow" pitchFamily="34" charset="0"/>
              </a:rPr>
              <a:t>gereksinim</a:t>
            </a:r>
            <a:r>
              <a:rPr lang="en-US" sz="3200" b="1" dirty="0" smtClean="0">
                <a:solidFill>
                  <a:srgbClr val="003366"/>
                </a:solidFill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3366"/>
                </a:solidFill>
                <a:latin typeface="Arial Narrow" pitchFamily="34" charset="0"/>
              </a:rPr>
              <a:t>vardır</a:t>
            </a:r>
            <a:endParaRPr lang="en-US" sz="3200" dirty="0" smtClean="0">
              <a:solidFill>
                <a:srgbClr val="003366"/>
              </a:solidFill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040088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3FBE8-1F85-48EA-A034-4BBA9158F6CA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8748464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4572000" y="29969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DÜNYADA AFET ALGISI</a:t>
            </a:r>
            <a:endParaRPr lang="tr-TR" b="1" smtClean="0"/>
          </a:p>
        </p:txBody>
      </p:sp>
      <p:sp>
        <p:nvSpPr>
          <p:cNvPr id="5123" name="2 İçerik Yer Tutucusu"/>
          <p:cNvSpPr>
            <a:spLocks noGrp="1"/>
          </p:cNvSpPr>
          <p:nvPr>
            <p:ph idx="1"/>
          </p:nvPr>
        </p:nvSpPr>
        <p:spPr>
          <a:xfrm>
            <a:off x="251520" y="2276872"/>
            <a:ext cx="8568630" cy="3742928"/>
          </a:xfrm>
        </p:spPr>
        <p:txBody>
          <a:bodyPr/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SUKÜRE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HAREKETLERİ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sel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tsunami</a:t>
            </a:r>
            <a:r>
              <a:rPr lang="tr-TR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kas</a:t>
            </a:r>
            <a:r>
              <a:rPr lang="tr-TR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ı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rga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ç</a:t>
            </a:r>
            <a:r>
              <a:rPr lang="tr-TR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ı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ğ)</a:t>
            </a:r>
            <a:endParaRPr lang="tr-TR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TAŞKÜRE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HAREKE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TLERİ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eprem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anardağ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eyelan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GAZKÜRE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HAREKETLERİ 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(f</a:t>
            </a:r>
            <a:r>
              <a:rPr lang="tr-TR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ı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rt</a:t>
            </a:r>
            <a:r>
              <a:rPr lang="tr-TR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ı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nalar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tr-TR" sz="2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SAVAŞ/SABOTAJ 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(nükleer savaş, konvansiyonel savaş, nüfus hareketleri)</a:t>
            </a:r>
          </a:p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KAZALAR</a:t>
            </a:r>
            <a:r>
              <a:rPr lang="tr-TR" sz="2600" b="1" dirty="0" smtClean="0">
                <a:solidFill>
                  <a:schemeClr val="tx2"/>
                </a:solidFill>
                <a:latin typeface="Arial Narrow" pitchFamily="34" charset="0"/>
              </a:rPr>
              <a:t> (</a:t>
            </a:r>
            <a:r>
              <a:rPr lang="tr-TR" sz="2600" dirty="0" smtClean="0">
                <a:solidFill>
                  <a:schemeClr val="tx2"/>
                </a:solidFill>
                <a:latin typeface="Arial Narrow" pitchFamily="34" charset="0"/>
              </a:rPr>
              <a:t>nükleer serpinti, </a:t>
            </a:r>
            <a:r>
              <a:rPr lang="tr-TR" sz="2600" dirty="0" err="1" smtClean="0">
                <a:solidFill>
                  <a:schemeClr val="tx2"/>
                </a:solidFill>
                <a:latin typeface="Arial Narrow" pitchFamily="34" charset="0"/>
              </a:rPr>
              <a:t>toksik</a:t>
            </a:r>
            <a:r>
              <a:rPr lang="tr-TR" sz="2600" dirty="0" smtClean="0">
                <a:solidFill>
                  <a:schemeClr val="tx2"/>
                </a:solidFill>
                <a:latin typeface="Arial Narrow" pitchFamily="34" charset="0"/>
              </a:rPr>
              <a:t> emisyon, baraj çökmesi, ulaştırma  kazaları)</a:t>
            </a:r>
            <a:endParaRPr lang="tr-TR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3FBE8-1F85-48EA-A034-4BBA9158F6CA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752056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TÜRKİYE’DE AFET ALGISI</a:t>
            </a:r>
          </a:p>
        </p:txBody>
      </p:sp>
      <p:sp>
        <p:nvSpPr>
          <p:cNvPr id="6147" name="2 İçerik Yer Tutucusu"/>
          <p:cNvSpPr>
            <a:spLocks noGrp="1"/>
          </p:cNvSpPr>
          <p:nvPr>
            <p:ph idx="1"/>
          </p:nvPr>
        </p:nvSpPr>
        <p:spPr>
          <a:xfrm>
            <a:off x="647056" y="1988840"/>
            <a:ext cx="8496944" cy="3816970"/>
          </a:xfrm>
        </p:spPr>
        <p:txBody>
          <a:bodyPr/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SUKÜRE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HAREKETLERİ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sel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tsunami</a:t>
            </a:r>
            <a:r>
              <a:rPr lang="tr-TR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kas</a:t>
            </a:r>
            <a:r>
              <a:rPr lang="tr-TR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ı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rga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ç</a:t>
            </a:r>
            <a:r>
              <a:rPr lang="tr-TR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ı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ğ)</a:t>
            </a:r>
            <a:endParaRPr lang="tr-TR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TAŞKÜRE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HAREKE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TLERİ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eprem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anardağ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eyelan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GAZKÜRE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HAREKETLERİ 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(f</a:t>
            </a:r>
            <a:r>
              <a:rPr lang="tr-TR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ı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rt</a:t>
            </a:r>
            <a:r>
              <a:rPr lang="tr-TR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ı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nalar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tr-TR" sz="2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SAVAŞ/SABOTAJ 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(nükleer savaş, konvansiyonel savaş, nüfus hareketleri)</a:t>
            </a:r>
          </a:p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KAZALAR</a:t>
            </a:r>
            <a:r>
              <a:rPr lang="tr-TR" sz="2600" b="1" dirty="0" smtClean="0">
                <a:solidFill>
                  <a:schemeClr val="tx2"/>
                </a:solidFill>
                <a:latin typeface="Arial Narrow" pitchFamily="34" charset="0"/>
              </a:rPr>
              <a:t> (</a:t>
            </a:r>
            <a:r>
              <a:rPr lang="tr-TR" sz="2600" dirty="0" smtClean="0">
                <a:solidFill>
                  <a:schemeClr val="tx2"/>
                </a:solidFill>
                <a:latin typeface="Arial Narrow" pitchFamily="34" charset="0"/>
              </a:rPr>
              <a:t>nükleer serpinti, </a:t>
            </a:r>
            <a:r>
              <a:rPr lang="tr-TR" sz="2600" dirty="0" err="1" smtClean="0">
                <a:solidFill>
                  <a:schemeClr val="tx2"/>
                </a:solidFill>
                <a:latin typeface="Arial Narrow" pitchFamily="34" charset="0"/>
              </a:rPr>
              <a:t>toksik</a:t>
            </a:r>
            <a:r>
              <a:rPr lang="tr-TR" sz="2600" dirty="0" smtClean="0">
                <a:solidFill>
                  <a:schemeClr val="tx2"/>
                </a:solidFill>
                <a:latin typeface="Arial Narrow" pitchFamily="34" charset="0"/>
              </a:rPr>
              <a:t> emisyon, baraj çökmesi, ulaştırma  kazaları)</a:t>
            </a:r>
            <a:endParaRPr lang="tr-TR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dirty="0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3FBE8-1F85-48EA-A034-4BBA9158F6CA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680048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düny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908720"/>
            <a:ext cx="5472113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3 Başlık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01000" cy="820738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FF0000"/>
                </a:solidFill>
              </a:rPr>
              <a:t>Dünya Depremsellik Haritası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2A1E-8C62-4416-9CC4-7CBE219933F1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453335"/>
            <a:ext cx="3752056" cy="268139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FF0000"/>
                </a:solidFill>
              </a:rPr>
              <a:t>Türkiye Tektoniği</a:t>
            </a:r>
          </a:p>
        </p:txBody>
      </p:sp>
      <p:pic>
        <p:nvPicPr>
          <p:cNvPr id="8195" name="Picture 4" descr="ATürkiye coğrafi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451168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E584C-4630-443B-A396-2BF8110D27D8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896072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955619" cy="338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ATürkiyedepharit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-17463"/>
            <a:ext cx="7566025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2 Metin kutusu"/>
          <p:cNvSpPr txBox="1">
            <a:spLocks noChangeArrowheads="1"/>
          </p:cNvSpPr>
          <p:nvPr/>
        </p:nvSpPr>
        <p:spPr bwMode="auto">
          <a:xfrm>
            <a:off x="179388" y="4941888"/>
            <a:ext cx="89646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Anadolu 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topraklarında büyük depremler nedeniyle birçok medeniyet ya tarihten silinmiş ya da yer  değiştirmiş</a:t>
            </a:r>
          </a:p>
          <a:p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Hierapolis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Truva, Efes</a:t>
            </a:r>
            <a:endParaRPr lang="tr-T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b="1" dirty="0"/>
              <a:t> </a:t>
            </a:r>
            <a:endParaRPr lang="tr-TR" dirty="0"/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12.05.2016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2A1E-8C62-4416-9CC4-7CBE219933F1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752056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50825" y="260350"/>
          <a:ext cx="8712968" cy="589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9361"/>
                <a:gridCol w="2716899"/>
                <a:gridCol w="1766045"/>
                <a:gridCol w="1120663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TÜRKİYE’DE DEPREMLER</a:t>
                      </a:r>
                      <a:endParaRPr lang="tr-TR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 smtClean="0">
                        <a:solidFill>
                          <a:srgbClr val="C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TARİH</a:t>
                      </a:r>
                      <a:endParaRPr lang="tr-TR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 smtClean="0">
                        <a:solidFill>
                          <a:srgbClr val="C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BÜYÜKLÜK</a:t>
                      </a:r>
                      <a:endParaRPr lang="tr-TR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 smtClean="0">
                        <a:solidFill>
                          <a:srgbClr val="C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ÖLÜM</a:t>
                      </a:r>
                      <a:endParaRPr lang="tr-TR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Büyük İstanbul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10 Temmuz </a:t>
                      </a:r>
                      <a:r>
                        <a:rPr lang="tr-TR" sz="2000" b="1" dirty="0">
                          <a:latin typeface="Arial"/>
                          <a:ea typeface="Calibri"/>
                          <a:cs typeface="Times New Roman"/>
                        </a:rPr>
                        <a:t>1894</a:t>
                      </a:r>
                      <a:endParaRPr lang="tr-T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/>
                          <a:ea typeface="Calibri"/>
                          <a:cs typeface="Times New Roman"/>
                        </a:rPr>
                        <a:t>7.0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/>
                          <a:ea typeface="Calibri"/>
                          <a:cs typeface="Times New Roman"/>
                        </a:rPr>
                        <a:t>1349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Malazgirt 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28 Nisan </a:t>
                      </a:r>
                      <a:r>
                        <a:rPr lang="tr-TR" sz="2000" b="1" dirty="0">
                          <a:latin typeface="Arial"/>
                          <a:ea typeface="Calibri"/>
                          <a:cs typeface="Times New Roman"/>
                        </a:rPr>
                        <a:t>1903</a:t>
                      </a:r>
                      <a:endParaRPr lang="tr-T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/>
                          <a:ea typeface="Calibri"/>
                          <a:cs typeface="Times New Roman"/>
                        </a:rPr>
                        <a:t>6,7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/>
                          <a:ea typeface="Calibri"/>
                          <a:cs typeface="Times New Roman"/>
                        </a:rPr>
                        <a:t>2626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Hakkari 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7 Mayıs </a:t>
                      </a:r>
                      <a:r>
                        <a:rPr lang="tr-TR" sz="2000" b="1" dirty="0">
                          <a:latin typeface="Arial"/>
                          <a:ea typeface="Calibri"/>
                          <a:cs typeface="Times New Roman"/>
                        </a:rPr>
                        <a:t>1930</a:t>
                      </a:r>
                      <a:endParaRPr lang="tr-T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7,2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/>
                          <a:ea typeface="Calibri"/>
                          <a:cs typeface="Times New Roman"/>
                        </a:rPr>
                        <a:t>2524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Erzincan 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27 ARALIK </a:t>
                      </a:r>
                      <a:r>
                        <a:rPr lang="tr-TR" sz="2000" b="1" dirty="0">
                          <a:latin typeface="Arial"/>
                          <a:ea typeface="Calibri"/>
                          <a:cs typeface="Times New Roman"/>
                        </a:rPr>
                        <a:t>1939</a:t>
                      </a:r>
                      <a:endParaRPr lang="tr-T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7,9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32962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Niksar-Erbaa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u="none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20 Aralık </a:t>
                      </a:r>
                      <a:r>
                        <a:rPr lang="tr-TR" sz="2000" b="1" u="none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1942</a:t>
                      </a:r>
                      <a:endParaRPr lang="tr-TR" sz="20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/>
                          <a:ea typeface="Calibri"/>
                          <a:cs typeface="Times New Roman"/>
                        </a:rPr>
                        <a:t>7,0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3000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Tosya-Ladik 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u="none" strike="noStrike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13 Eylül</a:t>
                      </a:r>
                      <a:r>
                        <a:rPr lang="tr-TR" sz="2000" u="none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tr-TR" sz="2000" b="1" u="none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1943</a:t>
                      </a:r>
                      <a:endParaRPr lang="tr-TR" sz="20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/>
                          <a:ea typeface="Calibri"/>
                          <a:cs typeface="Times New Roman"/>
                        </a:rPr>
                        <a:t>7,2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4000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Bolu-Gerede 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u="none" strike="noStrike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 Şubat</a:t>
                      </a:r>
                      <a:r>
                        <a:rPr lang="tr-TR" sz="2000" u="none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tr-TR" sz="2000" b="1" u="none" strike="noStrike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1944</a:t>
                      </a:r>
                      <a:endParaRPr lang="tr-TR" sz="20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/>
                          <a:ea typeface="Calibri"/>
                          <a:cs typeface="Times New Roman"/>
                        </a:rPr>
                        <a:t>7,2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3959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Arial"/>
                          <a:ea typeface="Calibri"/>
                          <a:cs typeface="Times New Roman"/>
                        </a:rPr>
                        <a:t>Varto 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19 Ağustos </a:t>
                      </a:r>
                      <a:r>
                        <a:rPr lang="tr-TR" sz="2000" b="1" dirty="0">
                          <a:latin typeface="Arial"/>
                          <a:ea typeface="Calibri"/>
                          <a:cs typeface="Times New Roman"/>
                        </a:rPr>
                        <a:t>1966</a:t>
                      </a:r>
                      <a:endParaRPr lang="tr-T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/>
                          <a:ea typeface="Calibri"/>
                          <a:cs typeface="Times New Roman"/>
                        </a:rPr>
                        <a:t>6,9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2394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Arial"/>
                          <a:ea typeface="Calibri"/>
                          <a:cs typeface="Times New Roman"/>
                        </a:rPr>
                        <a:t>Gediz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28 Mart </a:t>
                      </a:r>
                      <a:r>
                        <a:rPr lang="tr-TR" sz="2000" b="1" dirty="0">
                          <a:latin typeface="Arial"/>
                          <a:ea typeface="Calibri"/>
                          <a:cs typeface="Times New Roman"/>
                        </a:rPr>
                        <a:t>1970</a:t>
                      </a:r>
                      <a:endParaRPr lang="tr-T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/>
                          <a:ea typeface="Calibri"/>
                          <a:cs typeface="Times New Roman"/>
                        </a:rPr>
                        <a:t>7,2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1086</a:t>
                      </a:r>
                      <a:endParaRPr lang="tr-TR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"/>
                          <a:ea typeface="Calibri"/>
                          <a:cs typeface="Times New Roman"/>
                        </a:rPr>
                        <a:t>Lice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latin typeface="Arial"/>
                          <a:ea typeface="Calibri"/>
                          <a:cs typeface="Times New Roman"/>
                        </a:rPr>
                        <a:t>6 Eylül</a:t>
                      </a:r>
                      <a:r>
                        <a:rPr lang="tr-TR" sz="2000" b="1" dirty="0">
                          <a:latin typeface="Arial"/>
                          <a:ea typeface="Calibri"/>
                          <a:cs typeface="Times New Roman"/>
                        </a:rPr>
                        <a:t> 1975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/>
                          <a:ea typeface="Calibri"/>
                          <a:cs typeface="Times New Roman"/>
                        </a:rPr>
                        <a:t>6,9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2385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Arial"/>
                          <a:ea typeface="Calibri"/>
                          <a:cs typeface="Times New Roman"/>
                        </a:rPr>
                        <a:t>Muradiye- </a:t>
                      </a:r>
                      <a:r>
                        <a:rPr lang="tr-TR" sz="2000" b="1" dirty="0">
                          <a:latin typeface="Arial"/>
                          <a:ea typeface="Calibri"/>
                          <a:cs typeface="Times New Roman"/>
                        </a:rPr>
                        <a:t>Çaldıran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24 Aralık </a:t>
                      </a:r>
                      <a:r>
                        <a:rPr lang="tr-TR" sz="2000" b="1" dirty="0">
                          <a:latin typeface="Arial"/>
                          <a:ea typeface="Calibri"/>
                          <a:cs typeface="Times New Roman"/>
                        </a:rPr>
                        <a:t>1976</a:t>
                      </a:r>
                      <a:endParaRPr lang="tr-T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/>
                          <a:ea typeface="Calibri"/>
                          <a:cs typeface="Times New Roman"/>
                        </a:rPr>
                        <a:t>7,2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3840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Arial"/>
                          <a:ea typeface="Calibri"/>
                          <a:cs typeface="Times New Roman"/>
                        </a:rPr>
                        <a:t>Erzurum/ Kars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30 Ekim </a:t>
                      </a:r>
                      <a:r>
                        <a:rPr lang="tr-TR" sz="2000" b="1" dirty="0">
                          <a:latin typeface="Arial"/>
                          <a:ea typeface="Calibri"/>
                          <a:cs typeface="Times New Roman"/>
                        </a:rPr>
                        <a:t>1983</a:t>
                      </a:r>
                      <a:endParaRPr lang="tr-T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/>
                          <a:ea typeface="Calibri"/>
                          <a:cs typeface="Times New Roman"/>
                        </a:rPr>
                        <a:t>6,8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1142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Arial"/>
                          <a:ea typeface="Calibri"/>
                          <a:cs typeface="Times New Roman"/>
                        </a:rPr>
                        <a:t>Marmara 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17 ağustos </a:t>
                      </a:r>
                      <a:r>
                        <a:rPr lang="tr-TR" sz="2000" b="1" dirty="0">
                          <a:latin typeface="Arial"/>
                          <a:ea typeface="Calibri"/>
                          <a:cs typeface="Times New Roman"/>
                        </a:rPr>
                        <a:t>1999</a:t>
                      </a:r>
                      <a:endParaRPr lang="tr-T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/>
                          <a:ea typeface="Calibri"/>
                          <a:cs typeface="Times New Roman"/>
                        </a:rPr>
                        <a:t>7,4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18373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Arial"/>
                          <a:ea typeface="Calibri"/>
                          <a:cs typeface="Times New Roman"/>
                        </a:rPr>
                        <a:t>Van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2000" dirty="0" smtClean="0">
                          <a:latin typeface="Arial"/>
                          <a:ea typeface="Calibri"/>
                          <a:cs typeface="Times New Roman"/>
                        </a:rPr>
                        <a:t>23 Ekim </a:t>
                      </a:r>
                      <a:r>
                        <a:rPr lang="tr-TR" sz="2000" b="1" dirty="0">
                          <a:latin typeface="Arial"/>
                          <a:ea typeface="Calibri"/>
                          <a:cs typeface="Times New Roman"/>
                        </a:rPr>
                        <a:t>2011</a:t>
                      </a:r>
                      <a:endParaRPr lang="tr-T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7,2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644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381327"/>
            <a:ext cx="1981200" cy="340147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12.05.2016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3FBE8-1F85-48EA-A034-4BBA9158F6CA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81327"/>
            <a:ext cx="4472136" cy="340147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Afet Tıbbında Nereden nereye AKDUR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803</TotalTime>
  <Words>947</Words>
  <Application>Microsoft Office PowerPoint</Application>
  <PresentationFormat>Ekran Gösterisi (4:3)</PresentationFormat>
  <Paragraphs>261</Paragraphs>
  <Slides>26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Profil</vt:lpstr>
      <vt:lpstr>Slayt 1</vt:lpstr>
      <vt:lpstr>KONU BAŞLIKLARI</vt:lpstr>
      <vt:lpstr>AFET TANIMI</vt:lpstr>
      <vt:lpstr>DÜNYADA AFET ALGISI</vt:lpstr>
      <vt:lpstr>TÜRKİYE’DE AFET ALGISI</vt:lpstr>
      <vt:lpstr>Dünya Depremsellik Haritası</vt:lpstr>
      <vt:lpstr>Türkiye Tektoniği</vt:lpstr>
      <vt:lpstr>Slayt 8</vt:lpstr>
      <vt:lpstr>Slayt 9</vt:lpstr>
      <vt:lpstr>DÜNYADA AFET TIBBI GEÇMİŞİ</vt:lpstr>
      <vt:lpstr>TÜRKİYE’DE AFET TIBBI GEÇMİŞİ 1</vt:lpstr>
      <vt:lpstr>TÜRKİYE’DE AFET TIBBI GEÇMİŞİ 2</vt:lpstr>
      <vt:lpstr>TÜRKİYE’DE AFET YÖNETİMİ  1</vt:lpstr>
      <vt:lpstr>TÜRKİYE’DE AFET YÖNETİMİ 2</vt:lpstr>
      <vt:lpstr>1939 Erzincan Depremi </vt:lpstr>
      <vt:lpstr>13 Mart 1992 Erzincan Depremi</vt:lpstr>
      <vt:lpstr>1976 Muradiye Çaldıran Depremi</vt:lpstr>
      <vt:lpstr>Ekim-kasım 2011 Van Depremi</vt:lpstr>
      <vt:lpstr>17 Ağustos 1999 Gölcük Depremi</vt:lpstr>
      <vt:lpstr>AFET TIBBININ DÖRT BİLEŞENİ</vt:lpstr>
      <vt:lpstr>AKOM-SAKOM</vt:lpstr>
      <vt:lpstr>112 AMBULANS HİZMETLERİ</vt:lpstr>
      <vt:lpstr>UMKE</vt:lpstr>
      <vt:lpstr>Mobil Hastane</vt:lpstr>
      <vt:lpstr>HAP</vt:lpstr>
      <vt:lpstr>DİĞER ÜLKLER İLE KIYASLAMA</vt:lpstr>
    </vt:vector>
  </TitlesOfParts>
  <Company>aubim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Bağışıklama</dc:title>
  <dc:creator>user</dc:creator>
  <cp:lastModifiedBy>Microsoft</cp:lastModifiedBy>
  <cp:revision>230</cp:revision>
  <dcterms:created xsi:type="dcterms:W3CDTF">2006-10-11T16:09:26Z</dcterms:created>
  <dcterms:modified xsi:type="dcterms:W3CDTF">2016-05-13T04:22:51Z</dcterms:modified>
</cp:coreProperties>
</file>