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60" r:id="rId6"/>
    <p:sldId id="261" r:id="rId7"/>
    <p:sldId id="262" r:id="rId8"/>
    <p:sldId id="269" r:id="rId9"/>
    <p:sldId id="263" r:id="rId10"/>
    <p:sldId id="264" r:id="rId11"/>
    <p:sldId id="270" r:id="rId12"/>
    <p:sldId id="272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ANKARA TREN GARI TERÖR SALDIRISI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Uzm</a:t>
            </a:r>
            <a:r>
              <a:rPr lang="tr-TR" sz="2400" dirty="0" smtClean="0"/>
              <a:t>. Dr. Muzaffer AKKOCA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Yaralılara çok kısa sürede ulaşılmış, profesyonel ekiplerce </a:t>
            </a:r>
            <a:r>
              <a:rPr lang="tr-TR" dirty="0" err="1" smtClean="0"/>
              <a:t>triyaj</a:t>
            </a:r>
            <a:r>
              <a:rPr lang="tr-TR" dirty="0" smtClean="0"/>
              <a:t>, müdahale ve nakilleri sağlanmıştır. </a:t>
            </a:r>
          </a:p>
          <a:p>
            <a:pPr algn="just"/>
            <a:r>
              <a:rPr lang="tr-TR" dirty="0" smtClean="0"/>
              <a:t>Yeterli hastane kapasitesi ve  daha çağrılmadan görevinin başına gelen özverili sağlık personelince doğru ve zamanında yapılan müdahaleler ile ölüm ve sakatlıklar azaltılabilmiştir.</a:t>
            </a:r>
          </a:p>
          <a:p>
            <a:pPr algn="just"/>
            <a:r>
              <a:rPr lang="tr-TR" dirty="0" smtClean="0"/>
              <a:t>Önceden hazırlanmış planlar çerçevesinde yapılan kriz yönetimi de bu sonuçlara katkıda bulunmuştur.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Önemli Noktalar-1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35785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Olay yerine ilk müdahale ekiplerinin ulaşma zamanı</a:t>
            </a:r>
          </a:p>
          <a:p>
            <a:r>
              <a:rPr lang="tr-TR" dirty="0" smtClean="0"/>
              <a:t>Güvenlik güçleri tarafından olay yeri emniyetinin sağlanması</a:t>
            </a:r>
          </a:p>
          <a:p>
            <a:r>
              <a:rPr lang="tr-TR" dirty="0" smtClean="0"/>
              <a:t>Sağlık personelinin olay yeri müdahalesi ve </a:t>
            </a:r>
            <a:r>
              <a:rPr lang="tr-TR" dirty="0" err="1" smtClean="0"/>
              <a:t>triyajı</a:t>
            </a:r>
            <a:endParaRPr lang="tr-TR" dirty="0" smtClean="0"/>
          </a:p>
          <a:p>
            <a:r>
              <a:rPr lang="tr-TR" dirty="0" smtClean="0"/>
              <a:t>TAMP, İL-SAP ve </a:t>
            </a:r>
            <a:r>
              <a:rPr lang="tr-TR" dirty="0" err="1" smtClean="0"/>
              <a:t>HAP’ın</a:t>
            </a:r>
            <a:r>
              <a:rPr lang="tr-TR" dirty="0" smtClean="0"/>
              <a:t> devreye konulması</a:t>
            </a:r>
          </a:p>
          <a:p>
            <a:r>
              <a:rPr lang="tr-TR" dirty="0" smtClean="0"/>
              <a:t>Başbakanlık kriz merkezi ve </a:t>
            </a:r>
            <a:r>
              <a:rPr lang="tr-TR" dirty="0" err="1" smtClean="0"/>
              <a:t>SAKOM’da</a:t>
            </a:r>
            <a:r>
              <a:rPr lang="tr-TR" dirty="0" smtClean="0"/>
              <a:t> kriz merkezi kurulması</a:t>
            </a:r>
          </a:p>
          <a:p>
            <a:r>
              <a:rPr lang="tr-TR" dirty="0" smtClean="0"/>
              <a:t>Kriz merkezi sorumlu ve </a:t>
            </a:r>
            <a:r>
              <a:rPr lang="tr-TR" dirty="0" err="1" smtClean="0"/>
              <a:t>liderlerlerinin</a:t>
            </a:r>
            <a:r>
              <a:rPr lang="tr-TR" dirty="0" smtClean="0"/>
              <a:t> olay yönetimi</a:t>
            </a:r>
          </a:p>
          <a:p>
            <a:r>
              <a:rPr lang="tr-TR" dirty="0" smtClean="0"/>
              <a:t>Hastanelere ilave insan kaynağı ve lojistik kapasite oluşturulması (ilave acil, travma ekipleri)</a:t>
            </a:r>
          </a:p>
          <a:p>
            <a:r>
              <a:rPr lang="tr-TR" dirty="0" smtClean="0"/>
              <a:t>Tüm hastane yöneticilerinin görev başında olması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Önemli Noktalar-2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Sevk gerekmesi durumunda helikopter ve uçak ambulansların hazır bekletilmesi</a:t>
            </a:r>
          </a:p>
          <a:p>
            <a:r>
              <a:rPr lang="tr-TR" dirty="0" smtClean="0"/>
              <a:t>Yeterli kan ve kan ürünü sağlanması (hastanelerin kan merkezleri ve </a:t>
            </a:r>
            <a:r>
              <a:rPr lang="tr-TR" dirty="0" err="1" smtClean="0"/>
              <a:t>kızılay</a:t>
            </a:r>
            <a:r>
              <a:rPr lang="tr-TR" dirty="0" smtClean="0"/>
              <a:t>)</a:t>
            </a:r>
          </a:p>
          <a:p>
            <a:r>
              <a:rPr lang="tr-TR" dirty="0" smtClean="0"/>
              <a:t>Destek illerin belirlenerek buralarda yoğun bakım ve nitelikli yatak kapasitesi oluşturulması</a:t>
            </a:r>
          </a:p>
          <a:p>
            <a:r>
              <a:rPr lang="tr-TR" dirty="0" smtClean="0"/>
              <a:t>Tüm hastanelerde bilgi aktarımı, veri toplanması ve ihtiyaçların aktarılması için iletişim noktalarının belirlenmesi</a:t>
            </a:r>
          </a:p>
          <a:p>
            <a:r>
              <a:rPr lang="tr-TR" dirty="0" smtClean="0"/>
              <a:t>Verilerin doğru ve belirli zaman aralıkları ile tek bir merkezde toplanarak basın yolu ile halkın bilgilendirilmesi ve bilgi kirliliğinin önüne geçilmesi</a:t>
            </a:r>
          </a:p>
          <a:p>
            <a:r>
              <a:rPr lang="tr-TR" dirty="0" smtClean="0"/>
              <a:t>Hastane önünde güvenliğin sağlanması, bilgilendirme ve hasta yakınları ve medya çalışanlarının yönetimi</a:t>
            </a:r>
          </a:p>
          <a:p>
            <a:r>
              <a:rPr lang="tr-TR" dirty="0" smtClean="0"/>
              <a:t>Gerek olay yeri gerekse de hastanelerde adli vaka kayıtlarının tutulması, otopsi işlemleri, genetik analiz işlemleri, adalet bakanlığından savcı ve adli tıp desteğinin sağlanması</a:t>
            </a:r>
          </a:p>
          <a:p>
            <a:r>
              <a:rPr lang="tr-TR" dirty="0" smtClean="0"/>
              <a:t>Cenaze ve defin işlemlerinin zamanında yapılarak cenazelerin yakınlarına ve memleketlerine gönderilme süreçlerinin takibi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Patlamadan Önce (Ünite) Stok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Ankara Bölge 1.500    </a:t>
            </a:r>
          </a:p>
          <a:p>
            <a:pPr>
              <a:buNone/>
            </a:pPr>
            <a:r>
              <a:rPr lang="tr-TR" dirty="0" smtClean="0"/>
              <a:t>    Türkiye 19.500  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Patlama sonrası stok</a:t>
            </a:r>
          </a:p>
          <a:p>
            <a:pPr>
              <a:buNone/>
            </a:pPr>
            <a:r>
              <a:rPr lang="tr-TR" b="1" dirty="0" smtClean="0"/>
              <a:t>    </a:t>
            </a:r>
            <a:r>
              <a:rPr lang="tr-TR" dirty="0" smtClean="0"/>
              <a:t>Ankara Bölge Saat 19:00 İtibariyle Stok  1.800   </a:t>
            </a:r>
          </a:p>
          <a:p>
            <a:pPr>
              <a:buNone/>
            </a:pPr>
            <a:r>
              <a:rPr lang="tr-TR" dirty="0" smtClean="0"/>
              <a:t>    Hastanelere Çıkış ES (19:00 itibariyle)        657    </a:t>
            </a:r>
          </a:p>
          <a:p>
            <a:pPr>
              <a:buNone/>
            </a:pPr>
            <a:r>
              <a:rPr lang="tr-TR" dirty="0" smtClean="0"/>
              <a:t>    Hastanelere Çıkış TDP (19:00 itibariyle)     307</a:t>
            </a:r>
          </a:p>
          <a:p>
            <a:pPr>
              <a:buNone/>
            </a:pPr>
            <a:r>
              <a:rPr lang="tr-TR" dirty="0" smtClean="0"/>
              <a:t>    Hastanelere Çıkış TS (19:00 itibariyle)        137</a:t>
            </a:r>
          </a:p>
          <a:p>
            <a:pPr>
              <a:buNone/>
            </a:pPr>
            <a:r>
              <a:rPr lang="tr-TR" dirty="0" smtClean="0"/>
              <a:t>    Hastanelere Çıkış Toplam (19:00 itibari)  1.101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8575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572164"/>
          </a:xfrm>
        </p:spPr>
        <p:txBody>
          <a:bodyPr/>
          <a:lstStyle/>
          <a:p>
            <a:r>
              <a:rPr lang="tr-TR" dirty="0" smtClean="0"/>
              <a:t>Olayın  Ankara’da olmasının sağladığı insan kaynağı ve lojistik kapasite avantajı </a:t>
            </a:r>
          </a:p>
          <a:p>
            <a:r>
              <a:rPr lang="tr-TR" dirty="0" smtClean="0"/>
              <a:t>Olayın hastanelere yaklaşık 500 </a:t>
            </a:r>
            <a:r>
              <a:rPr lang="tr-TR" dirty="0" err="1" smtClean="0"/>
              <a:t>mt</a:t>
            </a:r>
            <a:r>
              <a:rPr lang="tr-TR" dirty="0" smtClean="0"/>
              <a:t> mesafede olması</a:t>
            </a:r>
          </a:p>
          <a:p>
            <a:r>
              <a:rPr lang="tr-TR" dirty="0" smtClean="0"/>
              <a:t>Olayın Pazar sabahı olması</a:t>
            </a:r>
          </a:p>
          <a:p>
            <a:r>
              <a:rPr lang="tr-TR" dirty="0" smtClean="0"/>
              <a:t>Kurumlar arası koordinasyon ve uyum</a:t>
            </a:r>
          </a:p>
          <a:p>
            <a:r>
              <a:rPr lang="tr-TR" dirty="0" smtClean="0"/>
              <a:t>Kriz yönetimi </a:t>
            </a:r>
          </a:p>
          <a:p>
            <a:r>
              <a:rPr lang="tr-TR" dirty="0" smtClean="0"/>
              <a:t>Sağlık personelinin duyarlılığı ve olağanüstü çabaları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6000" b="1" i="1" dirty="0" smtClean="0"/>
              <a:t>TEŞEKKÜRLER</a:t>
            </a:r>
            <a:endParaRPr lang="tr-TR" sz="6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Global Terörizm Veri Tabanına (GTD) göre dünyada 58.095 patlamalı terör saldırısı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%5.08'nin canlı bombalarca gerçekleşmekte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En çok Ortadoğu coğrafyasında görülmektedir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Son zamanlarda yaşanan terör saldırıları  ülkemizi de hedef almakta</a:t>
            </a:r>
          </a:p>
          <a:p>
            <a:pPr algn="just">
              <a:buNone/>
            </a:pP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Birçok insanın hayatını kaybetmesi yada yaralanması ile sonuçlanmaktadır.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Hazırlıklı olarak , hızlı ve etkin müdahale ederek ölüm ve yaralanmalar en az kayıpla karşılanabilmektedir.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10.10.2015 saat 10.04’te Ankara Tren Garı önünde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İki canlı bombanın kendini patlatması sonucu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515 insanın etkilendiği bu terör saldırısı sonrası;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Ankara 112’ye saat 10.05’de ilk ihbar yapılmıştır</a:t>
            </a:r>
          </a:p>
          <a:p>
            <a:pPr algn="just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0465"/>
            <a:ext cx="8229600" cy="4983179"/>
          </a:xfrm>
        </p:spPr>
        <p:txBody>
          <a:bodyPr/>
          <a:lstStyle/>
          <a:p>
            <a:pPr algn="just"/>
            <a:r>
              <a:rPr lang="tr-TR" dirty="0" smtClean="0"/>
              <a:t>Olay yerinde bulunan 4 ambulansa ilave olarak 1’i çoklu olmak üzere 57 adet ekipli 112 ambulansı ve Ulusal Medikal Kurtarma Ekibi (UMKE) görevlendirilmiştir.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UMKE'ler</a:t>
            </a:r>
            <a:r>
              <a:rPr lang="tr-TR" dirty="0" smtClean="0"/>
              <a:t> olay yeri yönetimi ve </a:t>
            </a:r>
            <a:r>
              <a:rPr lang="tr-TR" dirty="0" err="1" smtClean="0"/>
              <a:t>triyajda</a:t>
            </a:r>
            <a:r>
              <a:rPr lang="tr-TR" dirty="0" smtClean="0"/>
              <a:t> görev almışlardır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Yaralıların tamamı olayı takiben 65 </a:t>
            </a:r>
            <a:r>
              <a:rPr lang="tr-TR" dirty="0" err="1" smtClean="0"/>
              <a:t>dk</a:t>
            </a:r>
            <a:r>
              <a:rPr lang="tr-TR" dirty="0" smtClean="0"/>
              <a:t> içinde;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10'u Kamu Hastaneler Birliği</a:t>
            </a:r>
          </a:p>
          <a:p>
            <a:pPr>
              <a:buNone/>
            </a:pPr>
            <a:r>
              <a:rPr lang="tr-TR" dirty="0" smtClean="0"/>
              <a:t>      7'si Üniversite Hastanelerine</a:t>
            </a:r>
          </a:p>
          <a:p>
            <a:pPr>
              <a:buNone/>
            </a:pPr>
            <a:r>
              <a:rPr lang="tr-TR" dirty="0" smtClean="0"/>
              <a:t>     10'u da Özel Hastanelere olmak üzere 27 farklı hastaneye nakledilmiştir.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Olaydan etkilenen 515 kişiden</a:t>
            </a:r>
          </a:p>
          <a:p>
            <a:r>
              <a:rPr lang="tr-TR" dirty="0" smtClean="0"/>
              <a:t>basit kesi </a:t>
            </a:r>
            <a:r>
              <a:rPr lang="tr-TR" dirty="0" err="1" smtClean="0"/>
              <a:t>sütürasyonu</a:t>
            </a:r>
            <a:r>
              <a:rPr lang="tr-TR" dirty="0" smtClean="0"/>
              <a:t>, pansuman vb. küçük cerrahi müdahale ile medikal müdahale gerektiren 354 (%68,7) yaralı aynı gün  taburcu edilmiştir.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   </a:t>
            </a:r>
            <a:r>
              <a:rPr lang="tr-TR" sz="3600" b="1" i="1" dirty="0" smtClean="0"/>
              <a:t>155 (%30) yaralı ameliyat edilmiş </a:t>
            </a:r>
          </a:p>
          <a:p>
            <a:r>
              <a:rPr lang="tr-TR" dirty="0" smtClean="0"/>
              <a:t>55'i (%35,4) ortopedi, </a:t>
            </a:r>
          </a:p>
          <a:p>
            <a:r>
              <a:rPr lang="tr-TR" dirty="0" smtClean="0"/>
              <a:t>32'si (%20,6) genel cerrahi, </a:t>
            </a:r>
          </a:p>
          <a:p>
            <a:r>
              <a:rPr lang="tr-TR" dirty="0" smtClean="0"/>
              <a:t>23'ü (%14,8) plastik cerrahi, </a:t>
            </a:r>
          </a:p>
          <a:p>
            <a:r>
              <a:rPr lang="tr-TR" dirty="0" smtClean="0"/>
              <a:t>12'si (%7,7) beyin cerrahisi, </a:t>
            </a:r>
          </a:p>
          <a:p>
            <a:r>
              <a:rPr lang="tr-TR" dirty="0" smtClean="0"/>
              <a:t>7'si (%4,5) göğüs cerrahisi, </a:t>
            </a:r>
          </a:p>
          <a:p>
            <a:r>
              <a:rPr lang="tr-TR" dirty="0" smtClean="0"/>
              <a:t>6'sı (%3,8) üroloji, </a:t>
            </a:r>
          </a:p>
          <a:p>
            <a:r>
              <a:rPr lang="tr-TR" dirty="0" smtClean="0"/>
              <a:t>5'i (%3,2) kalp damar cerrahisi, </a:t>
            </a:r>
          </a:p>
          <a:p>
            <a:r>
              <a:rPr lang="tr-TR" dirty="0" smtClean="0"/>
              <a:t>24'ü de (%15,4) çoklu travma nedeni ile 2 veya daha fazla cerrahi branş tarafından ameliyat edilmiştir.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b="1" i="1" dirty="0" smtClean="0"/>
              <a:t>Olayın meydana gelmesini takiben </a:t>
            </a:r>
          </a:p>
          <a:p>
            <a:pPr algn="just">
              <a:buNone/>
            </a:pPr>
            <a:endParaRPr lang="tr-TR" b="1" i="1" dirty="0" smtClean="0"/>
          </a:p>
          <a:p>
            <a:pPr algn="just"/>
            <a:r>
              <a:rPr lang="tr-TR" i="1" dirty="0" smtClean="0"/>
              <a:t>1. günde</a:t>
            </a:r>
            <a:r>
              <a:rPr lang="tr-TR" dirty="0" smtClean="0"/>
              <a:t> 66 yaralı yoğun bakımda, 95 yaralı serviste olmak üzere toplam 161 yaralı hastanelerde yatmakta iken 30 yaralı hastanelerde </a:t>
            </a:r>
            <a:r>
              <a:rPr lang="tr-TR" dirty="0" err="1" smtClean="0"/>
              <a:t>ex</a:t>
            </a:r>
            <a:r>
              <a:rPr lang="tr-TR" dirty="0" smtClean="0"/>
              <a:t> olmuştur.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i="1" dirty="0" smtClean="0"/>
              <a:t>30. günde ise</a:t>
            </a:r>
            <a:r>
              <a:rPr lang="tr-TR" dirty="0" smtClean="0"/>
              <a:t> 3’ü yoğun bakımda, 14’ü serviste olmak üzere toplam 17 yaralı hastanelerimizde tedavi görmüş, olayda 32 kişi de hastanelerde </a:t>
            </a:r>
            <a:r>
              <a:rPr lang="tr-TR" dirty="0" err="1" smtClean="0"/>
              <a:t>ex</a:t>
            </a:r>
            <a:r>
              <a:rPr lang="tr-TR" dirty="0" smtClean="0"/>
              <a:t> olmuştur.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586</TotalTime>
  <Words>656</Words>
  <Application>Microsoft Office PowerPoint</Application>
  <PresentationFormat>Ekran Gösterisi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ANKARA TREN GARI TERÖR SALDIRISI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Önemli Noktalar-1</vt:lpstr>
      <vt:lpstr>Önemli Noktalar-2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doktor doktor</dc:creator>
  <cp:lastModifiedBy>Muzaffer AKKOCA</cp:lastModifiedBy>
  <cp:revision>19</cp:revision>
  <dcterms:created xsi:type="dcterms:W3CDTF">2016-05-11T05:22:34Z</dcterms:created>
  <dcterms:modified xsi:type="dcterms:W3CDTF">2016-05-14T04:52:27Z</dcterms:modified>
</cp:coreProperties>
</file>