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3" r:id="rId4"/>
  </p:sldMasterIdLst>
  <p:notesMasterIdLst>
    <p:notesMasterId r:id="rId29"/>
  </p:notesMasterIdLst>
  <p:sldIdLst>
    <p:sldId id="256" r:id="rId5"/>
    <p:sldId id="277" r:id="rId6"/>
    <p:sldId id="257" r:id="rId7"/>
    <p:sldId id="259" r:id="rId8"/>
    <p:sldId id="261" r:id="rId9"/>
    <p:sldId id="258" r:id="rId10"/>
    <p:sldId id="262" r:id="rId11"/>
    <p:sldId id="278" r:id="rId12"/>
    <p:sldId id="260" r:id="rId13"/>
    <p:sldId id="263" r:id="rId14"/>
    <p:sldId id="265" r:id="rId15"/>
    <p:sldId id="266" r:id="rId16"/>
    <p:sldId id="268" r:id="rId17"/>
    <p:sldId id="270" r:id="rId18"/>
    <p:sldId id="271" r:id="rId19"/>
    <p:sldId id="272" r:id="rId20"/>
    <p:sldId id="273" r:id="rId21"/>
    <p:sldId id="275" r:id="rId22"/>
    <p:sldId id="276" r:id="rId23"/>
    <p:sldId id="279" r:id="rId24"/>
    <p:sldId id="280" r:id="rId25"/>
    <p:sldId id="281" r:id="rId26"/>
    <p:sldId id="282" r:id="rId27"/>
    <p:sldId id="283" r:id="rId2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4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65" autoAdjust="0"/>
  </p:normalViewPr>
  <p:slideViewPr>
    <p:cSldViewPr snapToGrid="0">
      <p:cViewPr>
        <p:scale>
          <a:sx n="60" d="100"/>
          <a:sy n="60" d="100"/>
        </p:scale>
        <p:origin x="-1068" y="-288"/>
      </p:cViewPr>
      <p:guideLst>
        <p:guide orient="horz" pos="244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26197A-B705-4212-8491-B865EFE800F2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CB3617-3209-45D5-A2C6-5194DE474B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437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91720" y="2887530"/>
            <a:ext cx="9036459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377" y="1387737"/>
            <a:ext cx="9034071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767862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63038" y="1392217"/>
            <a:ext cx="9036459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9731" y="559399"/>
            <a:ext cx="2237008" cy="556676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746" y="849855"/>
            <a:ext cx="7341977" cy="502382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3117" y="2880823"/>
            <a:ext cx="5480154" cy="923330"/>
            <a:chOff x="1815339" y="1496785"/>
            <a:chExt cx="5480154" cy="692678"/>
          </a:xfrm>
        </p:grpSpPr>
        <p:sp>
          <p:nvSpPr>
            <p:cNvPr id="12" name="TextBox 11"/>
            <p:cNvSpPr txBox="1"/>
            <p:nvPr/>
          </p:nvSpPr>
          <p:spPr>
            <a:xfrm>
              <a:off x="4147074" y="1496785"/>
              <a:ext cx="877163" cy="6926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74638"/>
            <a:ext cx="8990172" cy="1143000"/>
          </a:xfrm>
        </p:spPr>
        <p:txBody>
          <a:bodyPr>
            <a:normAutofit/>
          </a:bodyPr>
          <a:lstStyle>
            <a:lvl1pPr algn="l">
              <a:defRPr sz="5400">
                <a:latin typeface="Segoe UI Light" pitchFamily="34" charset="0"/>
                <a:cs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589212" y="2057400"/>
            <a:ext cx="2895600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589212" y="3543300"/>
            <a:ext cx="2895600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5713412" y="2057400"/>
            <a:ext cx="5867400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5713412" y="3543300"/>
            <a:ext cx="5867400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589212" y="5029200"/>
            <a:ext cx="2895600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5713412" y="5029200"/>
            <a:ext cx="5867400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387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74638"/>
            <a:ext cx="8990172" cy="1143000"/>
          </a:xfrm>
        </p:spPr>
        <p:txBody>
          <a:bodyPr>
            <a:normAutofit/>
          </a:bodyPr>
          <a:lstStyle>
            <a:lvl1pPr algn="l">
              <a:defRPr sz="5400">
                <a:latin typeface="Segoe UI Light" pitchFamily="34" charset="0"/>
                <a:cs typeface="Segoe UI Light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/>
          </p:nvPr>
        </p:nvSpPr>
        <p:spPr>
          <a:xfrm>
            <a:off x="2589213" y="2057400"/>
            <a:ext cx="4343401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2589213" y="3543300"/>
            <a:ext cx="4343401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7235984" y="3543300"/>
            <a:ext cx="4343401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2589213" y="5029200"/>
            <a:ext cx="4343401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7235984" y="5029200"/>
            <a:ext cx="4343401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7235984" y="2057400"/>
            <a:ext cx="4343401" cy="1219200"/>
          </a:xfrm>
        </p:spPr>
        <p:txBody>
          <a:bodyPr>
            <a:noAutofit/>
          </a:bodyPr>
          <a:lstStyle>
            <a:lvl1pPr marL="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1pPr>
            <a:lvl2pPr marL="4572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2pPr>
            <a:lvl3pPr marL="9144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3pPr>
            <a:lvl4pPr marL="13716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4pPr>
            <a:lvl5pPr marL="1828800" indent="0">
              <a:buNone/>
              <a:defRPr sz="2100">
                <a:latin typeface="Segoe UI Light" pitchFamily="34" charset="0"/>
                <a:cs typeface="Segoe UI Light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9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038" y="1392217"/>
            <a:ext cx="9036459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038" y="2887579"/>
            <a:ext cx="9036459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814" y="1204857"/>
            <a:ext cx="10336925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089" y="3767317"/>
            <a:ext cx="10310310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038" y="1392217"/>
            <a:ext cx="9036459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162" y="2240280"/>
            <a:ext cx="5070551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1922" y="2240280"/>
            <a:ext cx="5070551" cy="3877056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1715" y="2240280"/>
            <a:ext cx="4588733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745" y="2947595"/>
            <a:ext cx="5070551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8004" y="2240280"/>
            <a:ext cx="4595187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5" y="2944368"/>
            <a:ext cx="5064985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563038" y="1392217"/>
            <a:ext cx="9036459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563038" y="1392217"/>
            <a:ext cx="9036459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8044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1025" y="1678196"/>
            <a:ext cx="4562122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428" y="559399"/>
            <a:ext cx="5487460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1025" y="3603813"/>
            <a:ext cx="4547782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407" y="4668819"/>
            <a:ext cx="1035333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0964" y="666965"/>
            <a:ext cx="6361218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746" y="5324306"/>
            <a:ext cx="10338992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88825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748" y="570156"/>
            <a:ext cx="10338991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087" y="2248348"/>
            <a:ext cx="10324651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379" y="616144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0520BE5-4FAF-4835-BF26-65C4A7500046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161443"/>
            <a:ext cx="3859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0047" y="6161443"/>
            <a:ext cx="2844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D777C4D4-E7C6-4CF7-BF25-982DB84764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651" r:id="rId12"/>
    <p:sldLayoutId id="2147483652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pder.org/" TargetMode="External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gif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2224" y="1005841"/>
            <a:ext cx="10666650" cy="1928553"/>
          </a:xfrm>
        </p:spPr>
        <p:txBody>
          <a:bodyPr/>
          <a:lstStyle/>
          <a:p>
            <a:pPr algn="ctr" defTabSz="914400" rtl="1">
              <a:spcBef>
                <a:spcPts val="0"/>
              </a:spcBef>
              <a:buNone/>
            </a:pPr>
            <a:r>
              <a:rPr lang="tr-TR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ATT ve </a:t>
            </a:r>
            <a:r>
              <a:rPr lang="tr-TR" sz="5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PARAMEDİKLERİN AFET ALANINDAKİ ROLLERİ</a:t>
            </a:r>
            <a:endParaRPr lang="tr-TR" sz="5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8155" y="3401607"/>
            <a:ext cx="9063576" cy="1411461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buNone/>
            </a:pPr>
            <a:r>
              <a:rPr lang="tr-TR" sz="4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egoe UI Light"/>
                <a:cs typeface="Segoe UI Light"/>
              </a:rPr>
              <a:t>Ertuğrul ERİK</a:t>
            </a:r>
          </a:p>
          <a:p>
            <a:pPr marL="0" indent="0" algn="r" rtl="1">
              <a:buNone/>
            </a:pPr>
            <a:r>
              <a:rPr lang="tr-TR" sz="4400" b="1" i="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Segoe UI Light"/>
                <a:cs typeface="Segoe UI Light"/>
              </a:rPr>
              <a:t>TAPDER Genel Başkanı</a:t>
            </a:r>
            <a:endParaRPr lang="en-US" sz="4400" b="1" i="0" dirty="0">
              <a:solidFill>
                <a:schemeClr val="accent3">
                  <a:lumMod val="60000"/>
                  <a:lumOff val="40000"/>
                </a:schemeClr>
              </a:solidFill>
              <a:latin typeface="Segoe UI Light"/>
              <a:cs typeface="Segoe UI Light"/>
            </a:endParaRPr>
          </a:p>
        </p:txBody>
      </p:sp>
    </p:spTree>
    <p:extLst>
      <p:ext uri="{BB962C8B-B14F-4D97-AF65-F5344CB8AC3E}">
        <p14:creationId xmlns:p14="http://schemas.microsoft.com/office/powerpoint/2010/main" val="295665374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Afet müdahalesinde oldukça yol kat edildi</a:t>
            </a:r>
          </a:p>
          <a:p>
            <a:r>
              <a:rPr lang="tr-TR" dirty="0" smtClean="0"/>
              <a:t>Van depreminde etkinliği kanıtlandı</a:t>
            </a:r>
          </a:p>
          <a:p>
            <a:r>
              <a:rPr lang="tr-TR" dirty="0" smtClean="0"/>
              <a:t>Son zamanlarda mülteci kamplarında ve Suriye tarafından gelen savaş mağduru yaralıların transport ve ilk müdahalesin de oldukça etkili ve başarılı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 KADAR ETKİLİYİZ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UMKE mevzuatında eksikler</a:t>
            </a:r>
          </a:p>
          <a:p>
            <a:r>
              <a:rPr lang="tr-TR" dirty="0" smtClean="0"/>
              <a:t>Afetlerde veya olağanüstü durumlarda gönüllü görev alan personele ekstra iş yükü</a:t>
            </a:r>
          </a:p>
          <a:p>
            <a:r>
              <a:rPr lang="tr-TR" dirty="0" smtClean="0"/>
              <a:t>Tecrübeli ve daha donanımlı personel atıl durumda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EKSİKLİKLER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Afetlerle ilgili birçok yasal düzenleme mevcut</a:t>
            </a:r>
          </a:p>
          <a:p>
            <a:r>
              <a:rPr lang="tr-TR" dirty="0" smtClean="0"/>
              <a:t>Sağlık bakanlığı bünyesinde UMKE yönergesi</a:t>
            </a:r>
          </a:p>
          <a:p>
            <a:r>
              <a:rPr lang="tr-TR" dirty="0" smtClean="0"/>
              <a:t>112 çalışma sistemini kapsayan il ambulans servisi çalışma yönergesi</a:t>
            </a:r>
          </a:p>
          <a:p>
            <a:r>
              <a:rPr lang="tr-TR" dirty="0" smtClean="0"/>
              <a:t>Acil sağlık hizmetleri Yönetmeliği</a:t>
            </a:r>
          </a:p>
          <a:p>
            <a:pPr lvl="1"/>
            <a:r>
              <a:rPr lang="tr-TR" dirty="0" smtClean="0"/>
              <a:t>Sağlık bakanlığı düzeyindeki yasal düzenlemeler daha çok olağan durumları kapsamakta</a:t>
            </a:r>
          </a:p>
          <a:p>
            <a:pPr lvl="1"/>
            <a:r>
              <a:rPr lang="tr-TR" dirty="0" smtClean="0"/>
              <a:t>Afetler konusunda kapsam yetersiz</a:t>
            </a:r>
          </a:p>
          <a:p>
            <a:pPr lvl="1"/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YASAL MEVZUAT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ATT Eğitiminde lise düzeyi ve oldukça yetersiz</a:t>
            </a:r>
          </a:p>
          <a:p>
            <a:r>
              <a:rPr lang="tr-TR" dirty="0" err="1" smtClean="0"/>
              <a:t>Paramedik</a:t>
            </a:r>
            <a:r>
              <a:rPr lang="tr-TR" dirty="0" smtClean="0"/>
              <a:t> Eğitiminde var ancak yetersiz </a:t>
            </a:r>
          </a:p>
          <a:p>
            <a:r>
              <a:rPr lang="tr-TR" dirty="0" smtClean="0"/>
              <a:t>Son yıllarda Acil Yardım ve Afet Yönetimi Lisans ve lisans tamamlama programı ile gündemde ve etkili</a:t>
            </a:r>
          </a:p>
          <a:p>
            <a:r>
              <a:rPr lang="tr-TR" dirty="0" smtClean="0"/>
              <a:t>UMKE eğitimleri ile hem gönüllü olmasından dolayı ulaşılabilir hem de oldukça etkili</a:t>
            </a:r>
          </a:p>
          <a:p>
            <a:r>
              <a:rPr lang="tr-TR" dirty="0" smtClean="0"/>
              <a:t>Tatbikatlar ve görevler ile uygulanabilir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 EĞİTİMİ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112 de asli unsur ATT ve </a:t>
            </a:r>
            <a:r>
              <a:rPr lang="tr-TR" dirty="0" err="1" smtClean="0"/>
              <a:t>Paramedikler</a:t>
            </a:r>
            <a:endParaRPr lang="tr-TR" dirty="0" smtClean="0"/>
          </a:p>
          <a:p>
            <a:r>
              <a:rPr lang="tr-TR" dirty="0" smtClean="0"/>
              <a:t>AFET durumunda yaralı ve Hasta transportu, çoğu zaman ilk müdahalede görev almakta</a:t>
            </a:r>
          </a:p>
          <a:p>
            <a:r>
              <a:rPr lang="tr-TR" dirty="0" smtClean="0"/>
              <a:t>Olay yerine ilk ulaşan ekipler </a:t>
            </a:r>
          </a:p>
          <a:p>
            <a:r>
              <a:rPr lang="tr-TR" dirty="0" smtClean="0"/>
              <a:t>Afetin şokunu yaşayan en kargaşalı anına şahit olanlar 112’ler</a:t>
            </a:r>
          </a:p>
          <a:p>
            <a:r>
              <a:rPr lang="tr-TR" dirty="0" smtClean="0"/>
              <a:t>112 ile anılan personelin Büyük çoğunluğu ATT ve </a:t>
            </a:r>
            <a:r>
              <a:rPr lang="tr-TR" dirty="0" err="1" smtClean="0"/>
              <a:t>Paramedikler</a:t>
            </a:r>
            <a:endParaRPr lang="tr-TR" dirty="0" smtClean="0"/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112</a:t>
            </a:r>
            <a:endParaRPr lang="tr-TR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Afetlerde Sağlık Bakanlığının gözdesi</a:t>
            </a:r>
          </a:p>
          <a:p>
            <a:r>
              <a:rPr lang="tr-TR" dirty="0" smtClean="0"/>
              <a:t>112’den sonra Afet bölgesine ulaşan ve işin büyük kısmını üstlenen</a:t>
            </a:r>
          </a:p>
          <a:p>
            <a:r>
              <a:rPr lang="tr-TR" dirty="0" smtClean="0"/>
              <a:t>Afet bölgesinde en uzun çalışan gönüllü personeller</a:t>
            </a:r>
          </a:p>
          <a:p>
            <a:r>
              <a:rPr lang="tr-TR" dirty="0" smtClean="0"/>
              <a:t>Kuruluşta çok az sayıda </a:t>
            </a:r>
            <a:r>
              <a:rPr lang="tr-TR" dirty="0" err="1" smtClean="0"/>
              <a:t>Paramedik</a:t>
            </a:r>
            <a:r>
              <a:rPr lang="tr-TR" dirty="0" smtClean="0"/>
              <a:t> ve ATT mevcut</a:t>
            </a:r>
          </a:p>
          <a:p>
            <a:r>
              <a:rPr lang="tr-TR" dirty="0" smtClean="0"/>
              <a:t>Son yıllarda hem idaresinde hem de yapılanmasında sayılar oldukça fazla</a:t>
            </a:r>
          </a:p>
          <a:p>
            <a:r>
              <a:rPr lang="tr-TR" dirty="0" smtClean="0"/>
              <a:t>Hem Eğitmen düzeyinde, hem yönetici hem de gönüllü personel olarak oldukça etkin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UMKE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Kızılay ve sendikalar başta olmak üzere afet bilinci hususunda etkin roller üstleniyoruz</a:t>
            </a:r>
          </a:p>
          <a:p>
            <a:r>
              <a:rPr lang="tr-TR" dirty="0" smtClean="0"/>
              <a:t>UMKEDER ve AKUT başta olmak üzere afet mücadelesinde etkin rol oynayan bir çok dernekte görev alıyoruz</a:t>
            </a:r>
          </a:p>
          <a:p>
            <a:r>
              <a:rPr lang="tr-TR" dirty="0" smtClean="0"/>
              <a:t>Yerel çaplı Arama kurtarma derneklerinde faaliyet gösteriyoruz</a:t>
            </a:r>
          </a:p>
          <a:p>
            <a:r>
              <a:rPr lang="tr-TR" dirty="0" smtClean="0"/>
              <a:t>Halkı afetler konusunda bilinçlendirmek amaçlı seminer ve toplantılarda görev alıyoruz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SİVİL TOPLUM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Afetlerin yeri, zamanı , oluş şekli, etkilenen kişi sayısını önceden bilmek imkansız</a:t>
            </a:r>
          </a:p>
          <a:p>
            <a:r>
              <a:rPr lang="tr-TR" dirty="0" smtClean="0"/>
              <a:t>Bu durumda ani gelişen ve kitleleri ilgilendiren bir olaya müdahale etmek oldukça zor</a:t>
            </a:r>
          </a:p>
          <a:p>
            <a:r>
              <a:rPr lang="tr-TR" dirty="0" smtClean="0"/>
              <a:t>Bu zorlukların yanında sistemin getirdiği zorluklar mevcut</a:t>
            </a:r>
          </a:p>
          <a:p>
            <a:r>
              <a:rPr lang="tr-TR" dirty="0" smtClean="0"/>
              <a:t>**Yeteri kadar bilgiye ve beceriye sahip olamayan personelin kriz yönetmesi ve ilk müdahaleyi yapması daha da zor</a:t>
            </a: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ZORLUKLAR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ATT ve </a:t>
            </a:r>
            <a:r>
              <a:rPr lang="tr-TR" dirty="0" err="1" smtClean="0"/>
              <a:t>Paramedik</a:t>
            </a:r>
            <a:r>
              <a:rPr lang="tr-TR" dirty="0" smtClean="0"/>
              <a:t> eğitim sistemine Afet modülleri eklenmeli</a:t>
            </a:r>
          </a:p>
          <a:p>
            <a:endParaRPr lang="tr-TR" dirty="0" smtClean="0"/>
          </a:p>
          <a:p>
            <a:r>
              <a:rPr lang="tr-TR" dirty="0" smtClean="0"/>
              <a:t>ATT ve </a:t>
            </a:r>
            <a:r>
              <a:rPr lang="tr-TR" dirty="0" err="1" smtClean="0"/>
              <a:t>Paramediklerin</a:t>
            </a:r>
            <a:r>
              <a:rPr lang="tr-TR" dirty="0" smtClean="0"/>
              <a:t> sistem içindeki etkinlikleri artırılmalı</a:t>
            </a:r>
          </a:p>
          <a:p>
            <a:endParaRPr lang="tr-TR" dirty="0" smtClean="0"/>
          </a:p>
          <a:p>
            <a:r>
              <a:rPr lang="tr-TR" dirty="0" smtClean="0"/>
              <a:t>Afetlerde ve olağandışı durumlarda görev alan personele pozitif ayrım yapılmalı</a:t>
            </a:r>
          </a:p>
          <a:p>
            <a:endParaRPr lang="tr-TR" dirty="0" smtClean="0"/>
          </a:p>
          <a:p>
            <a:r>
              <a:rPr lang="tr-TR" dirty="0" smtClean="0"/>
              <a:t>Donanımlı ve tecrübeli ATT ve </a:t>
            </a:r>
            <a:r>
              <a:rPr lang="tr-TR" dirty="0" err="1" smtClean="0"/>
              <a:t>Paramediklere</a:t>
            </a:r>
            <a:r>
              <a:rPr lang="tr-TR" dirty="0" smtClean="0"/>
              <a:t> fırsat verilmeli atıl durumdan kurtarılmalı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ÖNERİLER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UMKE personeline verilen eğitimler sonrasında ölçme değerlendirme sistemi uygulanmalı</a:t>
            </a:r>
          </a:p>
          <a:p>
            <a:endParaRPr lang="tr-TR" dirty="0" smtClean="0"/>
          </a:p>
          <a:p>
            <a:r>
              <a:rPr lang="tr-TR" dirty="0" smtClean="0"/>
              <a:t>Verilen eğitimlerin güncelleme ve geçerlilik süresi olmalı</a:t>
            </a:r>
          </a:p>
          <a:p>
            <a:endParaRPr lang="tr-TR" dirty="0" smtClean="0"/>
          </a:p>
          <a:p>
            <a:r>
              <a:rPr lang="tr-TR" dirty="0" smtClean="0"/>
              <a:t>Afet tıbbı açısından ATT ve </a:t>
            </a:r>
            <a:r>
              <a:rPr lang="tr-TR" dirty="0" err="1" smtClean="0"/>
              <a:t>Paramediklere</a:t>
            </a:r>
            <a:r>
              <a:rPr lang="tr-TR" dirty="0" smtClean="0"/>
              <a:t> kariyer olanakları sunulmalı</a:t>
            </a:r>
          </a:p>
          <a:p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ÖNERİLER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cengiz\Desktop\Resim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88826" cy="6904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6000" b="1" dirty="0" smtClean="0"/>
              <a:t>Can kaybı 604</a:t>
            </a:r>
          </a:p>
          <a:p>
            <a:r>
              <a:rPr lang="tr-TR" sz="6000" b="1" dirty="0" smtClean="0"/>
              <a:t>Yaralı  4152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23 EKİM 2011 Van Depremi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6600" b="1" dirty="0" smtClean="0"/>
              <a:t>Can kaybı: 3821 kişi</a:t>
            </a:r>
          </a:p>
          <a:p>
            <a:r>
              <a:rPr lang="tr-TR" sz="6600" b="1" dirty="0" smtClean="0"/>
              <a:t>Yaralı : 237000 kişi</a:t>
            </a:r>
            <a:endParaRPr lang="tr-TR" sz="6600" b="1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2011 Trafik Kazaları </a:t>
            </a:r>
            <a:r>
              <a:rPr lang="tr-TR" dirty="0" err="1" smtClean="0"/>
              <a:t>Blançosu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/>
              <a:t>Deprem Belirsiz zamanlarda ve genellikle bölgesel gelir</a:t>
            </a:r>
          </a:p>
          <a:p>
            <a:endParaRPr lang="tr-TR" sz="4000" b="1" dirty="0" smtClean="0"/>
          </a:p>
          <a:p>
            <a:r>
              <a:rPr lang="tr-TR" sz="4000" b="1" dirty="0" smtClean="0">
                <a:solidFill>
                  <a:srgbClr val="FF0000"/>
                </a:solidFill>
              </a:rPr>
              <a:t>Trafik Afeti her Zaman Her Yerde Ve Hepimizin Başına gelebilir</a:t>
            </a:r>
            <a:endParaRPr lang="tr-TR" sz="4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>
          <a:xfrm>
            <a:off x="1594240" y="3446528"/>
            <a:ext cx="5626368" cy="2071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4800" b="1" dirty="0" smtClean="0">
                <a:solidFill>
                  <a:srgbClr val="FF0000"/>
                </a:solidFill>
              </a:rPr>
              <a:t>Emniyet Kemerini tak yaşa yaşat!</a:t>
            </a:r>
            <a:endParaRPr lang="tr-TR" sz="4800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C:\Users\cengiz\Desktop\tap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91605" y="3263462"/>
            <a:ext cx="3422174" cy="2726081"/>
          </a:xfrm>
          <a:prstGeom prst="rect">
            <a:avLst/>
          </a:prstGeom>
          <a:noFill/>
        </p:spPr>
      </p:pic>
      <p:sp>
        <p:nvSpPr>
          <p:cNvPr id="3" name="2 Başlık"/>
          <p:cNvSpPr>
            <a:spLocks noGrp="1"/>
          </p:cNvSpPr>
          <p:nvPr>
            <p:ph type="title"/>
          </p:nvPr>
        </p:nvSpPr>
        <p:spPr>
          <a:xfrm>
            <a:off x="829283" y="322016"/>
            <a:ext cx="10338991" cy="3326524"/>
          </a:xfrm>
        </p:spPr>
        <p:txBody>
          <a:bodyPr/>
          <a:lstStyle/>
          <a:p>
            <a:r>
              <a:rPr lang="tr-TR" dirty="0" smtClean="0">
                <a:solidFill>
                  <a:srgbClr val="0070C0"/>
                </a:solidFill>
                <a:hlinkClick r:id="rId3"/>
              </a:rPr>
              <a:t>www.tapder.org</a:t>
            </a:r>
            <a:r>
              <a:rPr lang="tr-TR" dirty="0" smtClean="0">
                <a:solidFill>
                  <a:srgbClr val="0070C0"/>
                </a:solidFill>
              </a:rPr>
              <a:t/>
            </a:r>
            <a:br>
              <a:rPr lang="tr-TR" dirty="0" smtClean="0">
                <a:solidFill>
                  <a:srgbClr val="0070C0"/>
                </a:solidFill>
              </a:rPr>
            </a:br>
            <a:r>
              <a:rPr lang="tr-TR" dirty="0" smtClean="0">
                <a:solidFill>
                  <a:srgbClr val="0070C0"/>
                </a:solidFill>
              </a:rPr>
              <a:t/>
            </a:r>
            <a:br>
              <a:rPr lang="tr-TR" dirty="0" smtClean="0">
                <a:solidFill>
                  <a:srgbClr val="0070C0"/>
                </a:solidFill>
              </a:rPr>
            </a:br>
            <a:r>
              <a:rPr lang="tr-TR" dirty="0" smtClean="0">
                <a:solidFill>
                  <a:srgbClr val="0070C0"/>
                </a:solidFill>
              </a:rPr>
              <a:t>Hayat Kurtaranların Derneği</a:t>
            </a:r>
            <a:endParaRPr lang="tr-TR" dirty="0">
              <a:solidFill>
                <a:srgbClr val="0070C0"/>
              </a:solidFill>
            </a:endParaRPr>
          </a:p>
        </p:txBody>
      </p:sp>
      <p:pic>
        <p:nvPicPr>
          <p:cNvPr id="5" name="Picture 4" descr="rtim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5989543"/>
            <a:ext cx="12188825" cy="868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917748" y="204952"/>
            <a:ext cx="10338991" cy="1545020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Sağ. </a:t>
            </a:r>
            <a:r>
              <a:rPr lang="tr-TR" dirty="0" smtClean="0">
                <a:solidFill>
                  <a:srgbClr val="FF0000"/>
                </a:solidFill>
              </a:rPr>
              <a:t>Astsubay</a:t>
            </a:r>
            <a:r>
              <a:rPr lang="tr-TR" dirty="0">
                <a:solidFill>
                  <a:srgbClr val="FF0000"/>
                </a:solidFill>
              </a:rPr>
              <a:t/>
            </a:r>
            <a:br>
              <a:rPr lang="tr-TR" dirty="0">
                <a:solidFill>
                  <a:srgbClr val="FF0000"/>
                </a:solidFill>
              </a:rPr>
            </a:br>
            <a:r>
              <a:rPr lang="tr-TR" dirty="0">
                <a:solidFill>
                  <a:srgbClr val="FF0000"/>
                </a:solidFill>
              </a:rPr>
              <a:t>Mekan Şahin (</a:t>
            </a:r>
            <a:r>
              <a:rPr lang="tr-TR" dirty="0" err="1">
                <a:solidFill>
                  <a:srgbClr val="FF0000"/>
                </a:solidFill>
              </a:rPr>
              <a:t>Paramedik</a:t>
            </a:r>
            <a:r>
              <a:rPr lang="tr-TR" dirty="0">
                <a:solidFill>
                  <a:srgbClr val="FF0000"/>
                </a:solidFill>
              </a:rPr>
              <a:t>) </a:t>
            </a:r>
          </a:p>
        </p:txBody>
      </p:sp>
      <p:pic>
        <p:nvPicPr>
          <p:cNvPr id="8" name="İçerik Yer Tutucusu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2551" y="2002222"/>
            <a:ext cx="4335517" cy="4855778"/>
          </a:xfrm>
        </p:spPr>
      </p:pic>
    </p:spTree>
    <p:extLst>
      <p:ext uri="{BB962C8B-B14F-4D97-AF65-F5344CB8AC3E}">
        <p14:creationId xmlns:p14="http://schemas.microsoft.com/office/powerpoint/2010/main" val="301357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ATT alımı 2002 yılında 20 kişi istihdam ile ilk kez Sağlık bakanlığı bünyesinde işe başladı</a:t>
            </a:r>
          </a:p>
          <a:p>
            <a:r>
              <a:rPr lang="tr-TR" dirty="0" smtClean="0"/>
              <a:t> </a:t>
            </a:r>
            <a:r>
              <a:rPr lang="tr-TR" dirty="0" err="1" smtClean="0"/>
              <a:t>Paramedik</a:t>
            </a:r>
            <a:r>
              <a:rPr lang="tr-TR" dirty="0" smtClean="0"/>
              <a:t> alımı 2003 sonunda Sağlık Bakanlığı bünyesinde istihdam edildi</a:t>
            </a:r>
          </a:p>
          <a:p>
            <a:r>
              <a:rPr lang="tr-TR" dirty="0" smtClean="0"/>
              <a:t>2004 Sağlık Bakanlığı bünyesinde gönüllülük esasına dayalı UMKE kuruldu</a:t>
            </a:r>
          </a:p>
          <a:p>
            <a:r>
              <a:rPr lang="tr-TR" dirty="0" smtClean="0"/>
              <a:t>2010 AFAD bünyesinde ATT istihdamı</a:t>
            </a:r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TARİHÇE</a:t>
            </a:r>
          </a:p>
        </p:txBody>
      </p:sp>
    </p:spTree>
    <p:extLst>
      <p:ext uri="{BB962C8B-B14F-4D97-AF65-F5344CB8AC3E}">
        <p14:creationId xmlns:p14="http://schemas.microsoft.com/office/powerpoint/2010/main" val="1216378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ATT Acil Tıp Teknisyeni Sağlık meslek lisesi ATT bölüm mezunu</a:t>
            </a:r>
          </a:p>
          <a:p>
            <a:r>
              <a:rPr lang="tr-TR" dirty="0" err="1" smtClean="0"/>
              <a:t>Paramedik</a:t>
            </a:r>
            <a:r>
              <a:rPr lang="tr-TR" dirty="0" smtClean="0"/>
              <a:t> </a:t>
            </a:r>
            <a:r>
              <a:rPr lang="tr-TR" dirty="0" err="1" smtClean="0"/>
              <a:t>Önlisans</a:t>
            </a:r>
            <a:r>
              <a:rPr lang="tr-TR" dirty="0" smtClean="0"/>
              <a:t> ilk ve acil yardım , Ambulans ve acil bakım mezunu</a:t>
            </a:r>
          </a:p>
          <a:p>
            <a:r>
              <a:rPr lang="tr-TR" dirty="0" smtClean="0"/>
              <a:t>UMKE Ulusal Medikal Kurtarma Ekipleri</a:t>
            </a:r>
          </a:p>
          <a:p>
            <a:r>
              <a:rPr lang="tr-TR" dirty="0" smtClean="0"/>
              <a:t>AFAD  Afet ve Acil Durum İl müdürlükleri</a:t>
            </a:r>
          </a:p>
          <a:p>
            <a:pPr>
              <a:buNone/>
            </a:pPr>
            <a:endParaRPr lang="tr-TR" dirty="0" smtClean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GÖREV TANIMLARI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112 acil sağlık sisteminin temel taşları</a:t>
            </a:r>
          </a:p>
          <a:p>
            <a:r>
              <a:rPr lang="tr-TR" dirty="0" smtClean="0"/>
              <a:t>UMKE yapılanması içerisinde en önemli unsurlardan</a:t>
            </a:r>
          </a:p>
          <a:p>
            <a:r>
              <a:rPr lang="tr-TR" dirty="0" smtClean="0"/>
              <a:t>Şube müdürlüğü düzeyinde yöneticiler var</a:t>
            </a:r>
          </a:p>
          <a:p>
            <a:r>
              <a:rPr lang="tr-TR" dirty="0" smtClean="0"/>
              <a:t>UMKE ve Afet biriminde çok sayıda sorumlu ATT ve </a:t>
            </a:r>
            <a:r>
              <a:rPr lang="tr-TR" dirty="0" err="1" smtClean="0"/>
              <a:t>Paramediklerden</a:t>
            </a:r>
            <a:r>
              <a:rPr lang="tr-TR" dirty="0" smtClean="0"/>
              <a:t> oluşmaktadır</a:t>
            </a:r>
          </a:p>
          <a:p>
            <a:r>
              <a:rPr lang="tr-TR" dirty="0" smtClean="0"/>
              <a:t>Sivil toplum kuruluşlarında etkin rolleri var</a:t>
            </a:r>
          </a:p>
          <a:p>
            <a:endParaRPr lang="tr-TR" dirty="0"/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ATT &amp; PARAMEDİK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Sağlık Bakanlığı</a:t>
            </a:r>
          </a:p>
          <a:p>
            <a:r>
              <a:rPr lang="tr-TR" dirty="0" smtClean="0"/>
              <a:t>Acil sağlık Hizmetleri Genel müdürlüğü</a:t>
            </a:r>
          </a:p>
          <a:p>
            <a:r>
              <a:rPr lang="tr-TR" dirty="0" smtClean="0"/>
              <a:t>Acil Sağlık Hizmetleri Daire Başkanlığı</a:t>
            </a:r>
          </a:p>
          <a:p>
            <a:pPr lvl="1"/>
            <a:r>
              <a:rPr lang="tr-TR" dirty="0" smtClean="0"/>
              <a:t>112 Acil Sağlık Hizmetleri</a:t>
            </a:r>
          </a:p>
          <a:p>
            <a:r>
              <a:rPr lang="tr-TR" dirty="0" smtClean="0"/>
              <a:t>Afetlerde Sağlık Hizmetleri Daire başkanlığı</a:t>
            </a:r>
          </a:p>
          <a:p>
            <a:pPr lvl="1"/>
            <a:r>
              <a:rPr lang="tr-TR" dirty="0" smtClean="0"/>
              <a:t>UMKE</a:t>
            </a:r>
            <a:endParaRPr lang="tr-TR" dirty="0"/>
          </a:p>
        </p:txBody>
      </p:sp>
      <p:sp>
        <p:nvSpPr>
          <p:cNvPr id="3" name="Başlı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TEŞKİLAT YAPISI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339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Depremler</a:t>
            </a:r>
          </a:p>
          <a:p>
            <a:r>
              <a:rPr lang="tr-TR" dirty="0" smtClean="0"/>
              <a:t>Sel ve Çığ</a:t>
            </a:r>
          </a:p>
          <a:p>
            <a:r>
              <a:rPr lang="tr-TR" dirty="0" smtClean="0"/>
              <a:t>Kuraklık</a:t>
            </a:r>
          </a:p>
          <a:p>
            <a:r>
              <a:rPr lang="tr-TR" b="1" dirty="0" smtClean="0">
                <a:solidFill>
                  <a:srgbClr val="FF0000"/>
                </a:solidFill>
              </a:rPr>
              <a:t>Terör</a:t>
            </a:r>
          </a:p>
          <a:p>
            <a:r>
              <a:rPr lang="tr-TR" dirty="0" smtClean="0"/>
              <a:t>Savaşlar</a:t>
            </a:r>
            <a:endParaRPr lang="tr-TR" dirty="0"/>
          </a:p>
          <a:p>
            <a:r>
              <a:rPr lang="tr-TR" dirty="0" smtClean="0"/>
              <a:t>Kazalar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2050" name="Picture 2" descr="C:\Users\cengiz\Desktop\Resim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912069" cy="3878263"/>
          </a:xfrm>
          <a:prstGeom prst="rect">
            <a:avLst/>
          </a:prstGeom>
          <a:noFill/>
        </p:spPr>
      </p:pic>
      <p:pic>
        <p:nvPicPr>
          <p:cNvPr id="2051" name="Picture 3" descr="C:\Users\cengiz\Desktop\Resim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43601" y="0"/>
            <a:ext cx="6245224" cy="3829050"/>
          </a:xfrm>
          <a:prstGeom prst="rect">
            <a:avLst/>
          </a:prstGeom>
          <a:noFill/>
        </p:spPr>
      </p:pic>
      <p:pic>
        <p:nvPicPr>
          <p:cNvPr id="2052" name="Picture 4" descr="C:\Users\cengiz\Desktop\Resim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1" y="3704897"/>
            <a:ext cx="5990897" cy="3153103"/>
          </a:xfrm>
          <a:prstGeom prst="rect">
            <a:avLst/>
          </a:prstGeom>
          <a:noFill/>
        </p:spPr>
      </p:pic>
      <p:pic>
        <p:nvPicPr>
          <p:cNvPr id="2053" name="Picture 5" descr="C:\Users\cengiz\Desktop\Resim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927833" y="3792757"/>
            <a:ext cx="6260991" cy="3065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112 Şube Müdürlüğü</a:t>
            </a:r>
          </a:p>
          <a:p>
            <a:r>
              <a:rPr lang="tr-TR" dirty="0" smtClean="0"/>
              <a:t>Afet Birim Sorumlusu</a:t>
            </a:r>
          </a:p>
          <a:p>
            <a:r>
              <a:rPr lang="tr-TR" dirty="0" smtClean="0"/>
              <a:t>UMKE birim sorumlusu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Afetlerde hem yönetici</a:t>
            </a:r>
          </a:p>
          <a:p>
            <a:r>
              <a:rPr lang="tr-TR" dirty="0" smtClean="0"/>
              <a:t>112 ambulanslarının temel personeli</a:t>
            </a:r>
          </a:p>
          <a:p>
            <a:r>
              <a:rPr lang="tr-TR" dirty="0" smtClean="0"/>
              <a:t>UMKE yapılanmasında olmazsa olmaz</a:t>
            </a:r>
          </a:p>
          <a:p>
            <a:pPr lvl="1"/>
            <a:r>
              <a:rPr lang="tr-TR" b="1" dirty="0" smtClean="0">
                <a:solidFill>
                  <a:srgbClr val="FF0000"/>
                </a:solidFill>
              </a:rPr>
              <a:t>Hem de sahada en alt kademede iş yapan konumunda</a:t>
            </a:r>
          </a:p>
        </p:txBody>
      </p:sp>
      <p:sp>
        <p:nvSpPr>
          <p:cNvPr id="3" name="2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NERESİNDEYİZ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lt">
  <a:themeElements>
    <a:clrScheme name="Cilt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Cilt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lt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377DFF3F6DDB4293A8F0277D95B0B6" ma:contentTypeVersion="0" ma:contentTypeDescription="Create a new document." ma:contentTypeScope="" ma:versionID="04dacd4c11a0fe8880e5efe539d4dd7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357E1E4-7B69-4C9F-9F18-1C9518AA6A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8FC14CC-EC63-4DD8-B1A9-D75E2AFE3E91}">
  <ds:schemaRefs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AC00C8B0-57C8-4461-BFD6-9E87EAD658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640</Words>
  <Application>Microsoft Office PowerPoint</Application>
  <PresentationFormat>Özel</PresentationFormat>
  <Paragraphs>111</Paragraphs>
  <Slides>24</Slides>
  <Notes>0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25" baseType="lpstr">
      <vt:lpstr>Cilt</vt:lpstr>
      <vt:lpstr>ATT ve PARAMEDİKLERİN AFET ALANINDAKİ ROLLERİ</vt:lpstr>
      <vt:lpstr>PowerPoint Sunusu</vt:lpstr>
      <vt:lpstr>TARİHÇE</vt:lpstr>
      <vt:lpstr>GÖREV TANIMLARI</vt:lpstr>
      <vt:lpstr>ATT &amp; PARAMEDİK</vt:lpstr>
      <vt:lpstr>TEŞKİLAT YAPISI</vt:lpstr>
      <vt:lpstr>AFETLER</vt:lpstr>
      <vt:lpstr>PowerPoint Sunusu</vt:lpstr>
      <vt:lpstr>NERESİNDEYİZ</vt:lpstr>
      <vt:lpstr>NE KADAR ETKİLİYİZ</vt:lpstr>
      <vt:lpstr>EKSİKLİKLER</vt:lpstr>
      <vt:lpstr>YASAL MEVZUAT</vt:lpstr>
      <vt:lpstr>AFET EĞİTİMİ</vt:lpstr>
      <vt:lpstr>112</vt:lpstr>
      <vt:lpstr>UMKE</vt:lpstr>
      <vt:lpstr>SİVİL TOPLUM</vt:lpstr>
      <vt:lpstr>ZORLUKLAR</vt:lpstr>
      <vt:lpstr>ÖNERİLER</vt:lpstr>
      <vt:lpstr>ÖNERİLER</vt:lpstr>
      <vt:lpstr>23 EKİM 2011 Van Depremi</vt:lpstr>
      <vt:lpstr>2011 Trafik Kazaları Blançosu</vt:lpstr>
      <vt:lpstr>PowerPoint Sunusu</vt:lpstr>
      <vt:lpstr>www.tapder.org  Hayat Kurtaranların Derneği</vt:lpstr>
      <vt:lpstr>Sağ. Astsubay Mekan Şahin (Paramedik)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2012-06-11T23:36:36Z</dcterms:created>
  <dcterms:modified xsi:type="dcterms:W3CDTF">2016-05-14T10:20:23Z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0x01010089377DFF3F6DDB4293A8F0277D95B0B6</vt:lpwstr>
  </property>
</Properties>
</file>