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256" r:id="rId2"/>
    <p:sldId id="259" r:id="rId3"/>
    <p:sldId id="260" r:id="rId4"/>
    <p:sldId id="265" r:id="rId5"/>
    <p:sldId id="261" r:id="rId6"/>
    <p:sldId id="263" r:id="rId7"/>
    <p:sldId id="267" r:id="rId8"/>
    <p:sldId id="264" r:id="rId9"/>
    <p:sldId id="282" r:id="rId10"/>
    <p:sldId id="268" r:id="rId11"/>
    <p:sldId id="269" r:id="rId12"/>
    <p:sldId id="274" r:id="rId13"/>
    <p:sldId id="272" r:id="rId14"/>
    <p:sldId id="278" r:id="rId15"/>
    <p:sldId id="275" r:id="rId16"/>
    <p:sldId id="279" r:id="rId17"/>
    <p:sldId id="276" r:id="rId18"/>
    <p:sldId id="281" r:id="rId19"/>
    <p:sldId id="270" r:id="rId20"/>
    <p:sldId id="280" r:id="rId21"/>
    <p:sldId id="258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33" autoAdjust="0"/>
  </p:normalViewPr>
  <p:slideViewPr>
    <p:cSldViewPr>
      <p:cViewPr varScale="1">
        <p:scale>
          <a:sx n="56" d="100"/>
          <a:sy n="5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FE521-A6C6-44EC-8D12-C94C9188F649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5880-396B-471C-99E4-A892BA901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33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5880-396B-471C-99E4-A892BA901AD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25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Hiperkalemi</a:t>
            </a:r>
            <a:r>
              <a:rPr lang="tr-TR" dirty="0" smtClean="0"/>
              <a:t>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 sivri T dalgaları, 7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 üzerinde ise P dalgası düzleşmesi, PR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intervali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uzaması, ST depresyonu, QRS genişlemesi gibi bulgular gözlenir 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5880-396B-471C-99E4-A892BA901AD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907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02EF2-F7D7-4E85-8EEF-755F5E916C8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84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Eğer elde varsa </a:t>
            </a:r>
            <a:r>
              <a:rPr lang="tr-T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izotonik</a:t>
            </a: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NaCl</a:t>
            </a: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%5 dekstroz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solusyonu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daha da iyidir; bu karışım kalori de sağlar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hiperpotasemi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riskini azaltır. </a:t>
            </a: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0.45 </a:t>
            </a:r>
            <a:r>
              <a:rPr lang="tr-T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hipotonik</a:t>
            </a: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NaCl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eklenecek </a:t>
            </a: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sodyum bikarbonat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myoglobin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urik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asidin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tubuluslara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cokmesini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onler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asidozu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duzeltir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hiperpotasemi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riskini azaltır. </a:t>
            </a:r>
            <a:r>
              <a:rPr lang="sv-SE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Mannitol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’un diuretik, antioksidan ve vazodilatator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etkileri vardır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tonisitesi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nedeniyle,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kaslardakikompartman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basıncı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duşurur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anüri de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kontrendikedir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Mannitolu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sadece yakın izlem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mumkunse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duşunun.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5880-396B-471C-99E4-A892BA901AD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73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Yaralı uyanık, konuşabiliyor,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oryante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ekstremitelerini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oynatabiliyorsa, havayolunun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acık olduğu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beyine oksijen iletiminin yeterli olduğu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 merkezi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norolojik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yaralanmanın olmadığı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sonucuna varılır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Ancak, hasta tepkisiz ise ya da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gorunurde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potansiyel olarak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hayatı tehdit edici ya da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penetran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bir travması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varsa, tedavi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edip etmeme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triyaj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uygulaması acısından lojistik koşulları imkanlar açısından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değerledirilerek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triyaj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yapılır. travması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coklu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yaralanmaları olanlar, kardiyak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arrest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gecirenler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masif yanıkları olanlar ve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hemorajik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şoktaki afetzedeler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bulunur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5880-396B-471C-99E4-A892BA901AD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44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sn.org.tr/folders/file/crush_sendromu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sn.org.tr/folders/file/crush_sendromu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sn.org.tr/folders/file/crush_sendromu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8280920" cy="1927225"/>
          </a:xfrm>
        </p:spPr>
        <p:txBody>
          <a:bodyPr>
            <a:normAutofit/>
          </a:bodyPr>
          <a:lstStyle/>
          <a:p>
            <a:pPr algn="ctr"/>
            <a:r>
              <a:rPr lang="tr-TR" sz="4300" dirty="0" smtClean="0"/>
              <a:t>CRUSH SENDROMUNUN HASTANE ÖNCESİ YÖNETİMİ</a:t>
            </a:r>
            <a:endParaRPr lang="tr-TR" sz="43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71601" y="3476600"/>
            <a:ext cx="6400800" cy="1752600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  <a:buClrTx/>
              <a:defRPr/>
            </a:pPr>
            <a:r>
              <a:rPr lang="tr-TR" sz="3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Beliz </a:t>
            </a:r>
            <a:r>
              <a:rPr lang="tr-TR" sz="3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YEKELER KAHRAMAN</a:t>
            </a:r>
            <a:r>
              <a:rPr lang="tr-TR" sz="33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r-TR" sz="3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algn="r">
              <a:spcBef>
                <a:spcPts val="0"/>
              </a:spcBef>
              <a:buClrTx/>
              <a:defRPr/>
            </a:pPr>
            <a:r>
              <a:rPr lang="tr-TR" sz="3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 EKŞİ</a:t>
            </a:r>
            <a:r>
              <a:rPr lang="tr-TR" sz="33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r-TR" sz="3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tr-TR" sz="3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11560" y="5282624"/>
            <a:ext cx="7560841" cy="738664"/>
          </a:xfrm>
          <a:prstGeom prst="rect">
            <a:avLst/>
          </a:prstGeom>
          <a:solidFill>
            <a:schemeClr val="accent6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1400" dirty="0"/>
              <a:t>1.Gümüşhane Üniversitesi </a:t>
            </a:r>
            <a:r>
              <a:rPr lang="tr-TR" sz="1400" dirty="0" smtClean="0"/>
              <a:t>SHMYO, Tıbbi Hizmetler ve Teknikler Bölümü, Gümüşhane </a:t>
            </a:r>
          </a:p>
          <a:p>
            <a:pPr>
              <a:defRPr/>
            </a:pPr>
            <a:r>
              <a:rPr lang="tr-TR" sz="1400" dirty="0" smtClean="0"/>
              <a:t>İstanbul </a:t>
            </a:r>
            <a:r>
              <a:rPr lang="tr-TR" sz="1400" dirty="0"/>
              <a:t>Üniversitesi </a:t>
            </a:r>
            <a:r>
              <a:rPr lang="tr-TR" sz="1400" dirty="0" err="1"/>
              <a:t>Florance</a:t>
            </a:r>
            <a:r>
              <a:rPr lang="tr-TR" sz="1400" dirty="0"/>
              <a:t> </a:t>
            </a:r>
            <a:r>
              <a:rPr lang="tr-TR" sz="1400" dirty="0" err="1"/>
              <a:t>Nightingale</a:t>
            </a:r>
            <a:r>
              <a:rPr lang="tr-TR" sz="1400" dirty="0"/>
              <a:t> Hemşirelik Fakültesi  İç Hastalıkları ABD (Doktora)</a:t>
            </a:r>
          </a:p>
          <a:p>
            <a:pPr lvl="0">
              <a:spcBef>
                <a:spcPts val="0"/>
              </a:spcBef>
              <a:buClrTx/>
              <a:defRPr/>
            </a:pPr>
            <a:r>
              <a:rPr lang="tr-T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r-TR" sz="1400" dirty="0"/>
              <a:t> </a:t>
            </a:r>
            <a:r>
              <a:rPr lang="tr-TR" sz="1400" dirty="0" smtClean="0"/>
              <a:t>Ege </a:t>
            </a:r>
            <a:r>
              <a:rPr lang="tr-TR" sz="1400" dirty="0" err="1"/>
              <a:t>Universitesi</a:t>
            </a:r>
            <a:r>
              <a:rPr lang="tr-TR" sz="1400" dirty="0"/>
              <a:t>, Atatürk </a:t>
            </a:r>
            <a:r>
              <a:rPr lang="tr-TR" sz="1400" dirty="0" smtClean="0"/>
              <a:t>SHMYO, İlk </a:t>
            </a:r>
            <a:r>
              <a:rPr lang="tr-TR" sz="1400" dirty="0"/>
              <a:t>ve Acil Yardım Bölümü, İzmir</a:t>
            </a:r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483768" y="6165304"/>
            <a:ext cx="331236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yekeler_beliz@</a:t>
            </a:r>
            <a:r>
              <a:rPr lang="tr-TR" dirty="0" err="1" smtClean="0"/>
              <a:t>hotmail</a:t>
            </a:r>
            <a:r>
              <a:rPr lang="tr-TR" dirty="0" smtClean="0"/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221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Patogenez</a:t>
            </a:r>
            <a:r>
              <a:rPr lang="tr-TR" dirty="0" smtClean="0"/>
              <a:t>- I</a:t>
            </a:r>
            <a:endParaRPr lang="tr-TR" dirty="0"/>
          </a:p>
        </p:txBody>
      </p:sp>
      <p:pic>
        <p:nvPicPr>
          <p:cNvPr id="1026" name="Picture 2" descr="C:\Users\v7\Desktop\imagesP0RWNU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278789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45385"/>
            <a:ext cx="59912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6 Yukarı Bükülü Ok"/>
          <p:cNvSpPr/>
          <p:nvPr/>
        </p:nvSpPr>
        <p:spPr>
          <a:xfrm rot="6530993" flipV="1">
            <a:off x="4576007" y="2815487"/>
            <a:ext cx="1629656" cy="74138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7 Aşağı Ok"/>
          <p:cNvSpPr/>
          <p:nvPr/>
        </p:nvSpPr>
        <p:spPr>
          <a:xfrm rot="251205">
            <a:off x="3533996" y="4465769"/>
            <a:ext cx="593059" cy="1175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18496"/>
            <a:ext cx="6196582" cy="135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ağ Ayraç 3"/>
          <p:cNvSpPr/>
          <p:nvPr/>
        </p:nvSpPr>
        <p:spPr>
          <a:xfrm rot="10800000" flipH="1">
            <a:off x="6084169" y="1412776"/>
            <a:ext cx="936104" cy="468052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840760" y="1967929"/>
            <a:ext cx="219573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Hücre ödemi</a:t>
            </a:r>
            <a:endParaRPr lang="tr-TR" sz="2400" dirty="0" smtClean="0"/>
          </a:p>
        </p:txBody>
      </p:sp>
      <p:sp>
        <p:nvSpPr>
          <p:cNvPr id="12" name="Aşağı Ok 11"/>
          <p:cNvSpPr/>
          <p:nvPr/>
        </p:nvSpPr>
        <p:spPr>
          <a:xfrm>
            <a:off x="7803854" y="2541213"/>
            <a:ext cx="15423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840760" y="3162163"/>
            <a:ext cx="21957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err="1" smtClean="0"/>
              <a:t>Kompartman</a:t>
            </a:r>
            <a:r>
              <a:rPr lang="tr-TR" sz="2400" b="1" dirty="0" smtClean="0"/>
              <a:t> basınç artışı</a:t>
            </a:r>
            <a:endParaRPr lang="tr-TR" sz="2400" dirty="0" smtClean="0"/>
          </a:p>
        </p:txBody>
      </p:sp>
      <p:sp>
        <p:nvSpPr>
          <p:cNvPr id="16" name="Aşağı Ok 15"/>
          <p:cNvSpPr/>
          <p:nvPr/>
        </p:nvSpPr>
        <p:spPr>
          <a:xfrm>
            <a:off x="7726736" y="4192510"/>
            <a:ext cx="15423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6772740" y="4707772"/>
            <a:ext cx="219573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Kas </a:t>
            </a:r>
            <a:r>
              <a:rPr lang="tr-TR" sz="2400" b="1" dirty="0" err="1" smtClean="0"/>
              <a:t>iskemisi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260995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Patogenez</a:t>
            </a:r>
            <a:r>
              <a:rPr lang="tr-TR" dirty="0"/>
              <a:t>- </a:t>
            </a:r>
            <a:r>
              <a:rPr lang="tr-TR" dirty="0" smtClean="0"/>
              <a:t>II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672408" y="692696"/>
            <a:ext cx="219573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Kas </a:t>
            </a:r>
            <a:r>
              <a:rPr lang="tr-TR" sz="2400" b="1" dirty="0" err="1" smtClean="0"/>
              <a:t>iskemisi</a:t>
            </a:r>
            <a:endParaRPr lang="tr-TR" sz="2400" dirty="0" smtClean="0"/>
          </a:p>
        </p:txBody>
      </p:sp>
      <p:sp>
        <p:nvSpPr>
          <p:cNvPr id="5" name="Aşağı Ok 4"/>
          <p:cNvSpPr/>
          <p:nvPr/>
        </p:nvSpPr>
        <p:spPr>
          <a:xfrm>
            <a:off x="4561780" y="1268760"/>
            <a:ext cx="15423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3528392" y="1916832"/>
            <a:ext cx="219573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/>
              <a:t>Kas nekrozu</a:t>
            </a:r>
            <a:endParaRPr lang="tr-TR" sz="2400" dirty="0" smtClean="0"/>
          </a:p>
        </p:txBody>
      </p:sp>
      <p:sp>
        <p:nvSpPr>
          <p:cNvPr id="7" name="Sol Ayraç 6"/>
          <p:cNvSpPr/>
          <p:nvPr/>
        </p:nvSpPr>
        <p:spPr>
          <a:xfrm rot="5400000">
            <a:off x="3986017" y="1566711"/>
            <a:ext cx="1099958" cy="280831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5867308" y="3831431"/>
            <a:ext cx="208906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err="1" smtClean="0"/>
              <a:t>Asidoz</a:t>
            </a:r>
            <a:r>
              <a:rPr lang="tr-TR" sz="2400" b="1" dirty="0" smtClean="0"/>
              <a:t>- </a:t>
            </a:r>
            <a:r>
              <a:rPr lang="tr-TR" sz="2400" b="1" dirty="0" err="1" smtClean="0"/>
              <a:t>Hiperkalemi</a:t>
            </a:r>
            <a:r>
              <a:rPr lang="tr-TR" sz="2400" b="1" dirty="0" smtClean="0"/>
              <a:t> </a:t>
            </a:r>
            <a:endParaRPr lang="tr-TR" sz="2400" dirty="0" smtClean="0"/>
          </a:p>
        </p:txBody>
      </p:sp>
      <p:sp>
        <p:nvSpPr>
          <p:cNvPr id="9" name="Metin kutusu 8"/>
          <p:cNvSpPr txBox="1"/>
          <p:nvPr/>
        </p:nvSpPr>
        <p:spPr>
          <a:xfrm>
            <a:off x="3528392" y="3831431"/>
            <a:ext cx="183569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err="1" smtClean="0"/>
              <a:t>Hipovolemi</a:t>
            </a:r>
            <a:r>
              <a:rPr lang="tr-TR" sz="2400" b="1" dirty="0" smtClean="0"/>
              <a:t> </a:t>
            </a:r>
            <a:endParaRPr lang="tr-TR" sz="2400" dirty="0" smtClean="0"/>
          </a:p>
        </p:txBody>
      </p:sp>
      <p:sp>
        <p:nvSpPr>
          <p:cNvPr id="10" name="Metin kutusu 9"/>
          <p:cNvSpPr txBox="1"/>
          <p:nvPr/>
        </p:nvSpPr>
        <p:spPr>
          <a:xfrm>
            <a:off x="792088" y="3789040"/>
            <a:ext cx="219573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err="1" smtClean="0"/>
              <a:t>Miyoglobinüri</a:t>
            </a:r>
            <a:r>
              <a:rPr lang="tr-TR" sz="2400" dirty="0" smtClean="0"/>
              <a:t> </a:t>
            </a:r>
          </a:p>
        </p:txBody>
      </p:sp>
      <p:sp>
        <p:nvSpPr>
          <p:cNvPr id="12" name="Aşağı Ok 11"/>
          <p:cNvSpPr/>
          <p:nvPr/>
        </p:nvSpPr>
        <p:spPr>
          <a:xfrm>
            <a:off x="6884641" y="4797152"/>
            <a:ext cx="15423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083332" y="5286356"/>
            <a:ext cx="2233083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KARDİYAK ARREST</a:t>
            </a:r>
          </a:p>
        </p:txBody>
      </p:sp>
      <p:sp>
        <p:nvSpPr>
          <p:cNvPr id="14" name="Aşağı Ok 13"/>
          <p:cNvSpPr/>
          <p:nvPr/>
        </p:nvSpPr>
        <p:spPr>
          <a:xfrm>
            <a:off x="4745079" y="4515475"/>
            <a:ext cx="15423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4169882" y="5207923"/>
            <a:ext cx="11942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ŞOK</a:t>
            </a:r>
          </a:p>
        </p:txBody>
      </p:sp>
      <p:sp>
        <p:nvSpPr>
          <p:cNvPr id="16" name="Sol Ayraç 15"/>
          <p:cNvSpPr/>
          <p:nvPr/>
        </p:nvSpPr>
        <p:spPr>
          <a:xfrm rot="16200000">
            <a:off x="2050472" y="3427658"/>
            <a:ext cx="794581" cy="280831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1793618" y="5373216"/>
            <a:ext cx="11942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ABY</a:t>
            </a:r>
          </a:p>
        </p:txBody>
      </p:sp>
      <p:sp>
        <p:nvSpPr>
          <p:cNvPr id="18" name="Sol Ok Belirtme Çizgisi 17"/>
          <p:cNvSpPr/>
          <p:nvPr/>
        </p:nvSpPr>
        <p:spPr>
          <a:xfrm>
            <a:off x="6131023" y="578492"/>
            <a:ext cx="2185391" cy="1569172"/>
          </a:xfrm>
          <a:prstGeom prst="leftArrowCallout">
            <a:avLst>
              <a:gd name="adj1" fmla="val 11842"/>
              <a:gd name="adj2" fmla="val 25000"/>
              <a:gd name="adj3" fmla="val 27820"/>
              <a:gd name="adj4" fmla="val 64977"/>
            </a:avLst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Sinirlerde 6-8 saat, kaslarda 12 saat sürerse</a:t>
            </a:r>
            <a:endParaRPr lang="tr-TR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8316414" y="5023606"/>
            <a:ext cx="827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tr-T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tr-TR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039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90600"/>
          </a:xfrm>
        </p:spPr>
        <p:txBody>
          <a:bodyPr/>
          <a:lstStyle/>
          <a:p>
            <a:r>
              <a:rPr lang="tr-TR" dirty="0" smtClean="0"/>
              <a:t>Tedavide temel nokta;</a:t>
            </a:r>
            <a:endParaRPr lang="tr-TR" dirty="0"/>
          </a:p>
        </p:txBody>
      </p:sp>
      <p:sp>
        <p:nvSpPr>
          <p:cNvPr id="6" name="4-Nokta Yıldız 5"/>
          <p:cNvSpPr/>
          <p:nvPr/>
        </p:nvSpPr>
        <p:spPr>
          <a:xfrm rot="20253843">
            <a:off x="7376179" y="1408644"/>
            <a:ext cx="914400" cy="914400"/>
          </a:xfrm>
          <a:prstGeom prst="star4">
            <a:avLst>
              <a:gd name="adj" fmla="val 1650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751444" y="2420888"/>
            <a:ext cx="7276940" cy="2088232"/>
          </a:xfrm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Hızlı ve agresif sıvı tedavisi,</a:t>
            </a:r>
          </a:p>
          <a:p>
            <a:r>
              <a:rPr lang="tr-TR" dirty="0" smtClean="0"/>
              <a:t> Yol açan etkenlerin ortadan kaldırılması </a:t>
            </a:r>
          </a:p>
          <a:p>
            <a:r>
              <a:rPr lang="tr-TR" dirty="0" smtClean="0"/>
              <a:t>Ortaya çıkabilecek komplikasyonların yönetimi ve önlenmesi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 rot="18944316">
            <a:off x="113290" y="1420291"/>
            <a:ext cx="1385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!!!</a:t>
            </a:r>
            <a:endParaRPr lang="tr-TR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23528" y="5733256"/>
            <a:ext cx="84304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Sever MŞ., </a:t>
            </a:r>
            <a:r>
              <a:rPr lang="tr-TR" sz="1000" dirty="0" err="1"/>
              <a:t>Raymond</a:t>
            </a:r>
            <a:r>
              <a:rPr lang="tr-TR" sz="1000" dirty="0"/>
              <a:t> </a:t>
            </a:r>
            <a:r>
              <a:rPr lang="tr-TR" sz="1000" dirty="0" err="1"/>
              <a:t>Vanholder.Kitlesel</a:t>
            </a:r>
            <a:r>
              <a:rPr lang="tr-TR" sz="1000" dirty="0"/>
              <a:t> Afetlerde Ezilme Sendromlu Hastaların Tedavisi için Tavsiyeler. </a:t>
            </a:r>
            <a:r>
              <a:rPr lang="tr-TR" sz="1000" dirty="0" err="1"/>
              <a:t>Nephrology</a:t>
            </a:r>
            <a:r>
              <a:rPr lang="tr-TR" sz="1000" dirty="0"/>
              <a:t> </a:t>
            </a:r>
            <a:r>
              <a:rPr lang="tr-TR" sz="1000" dirty="0" err="1"/>
              <a:t>Dıalysıs</a:t>
            </a:r>
            <a:r>
              <a:rPr lang="tr-TR" sz="1000" dirty="0"/>
              <a:t> </a:t>
            </a:r>
            <a:r>
              <a:rPr lang="tr-TR" sz="1000" dirty="0" err="1"/>
              <a:t>Transplantatıon</a:t>
            </a:r>
            <a:r>
              <a:rPr lang="tr-TR" sz="1000" dirty="0"/>
              <a:t> </a:t>
            </a:r>
            <a:r>
              <a:rPr lang="tr-TR" sz="1000" dirty="0" err="1"/>
              <a:t>Basıc</a:t>
            </a:r>
            <a:r>
              <a:rPr lang="tr-TR" sz="1000" dirty="0"/>
              <a:t> </a:t>
            </a:r>
            <a:r>
              <a:rPr lang="tr-TR" sz="1000" dirty="0" err="1"/>
              <a:t>and</a:t>
            </a:r>
            <a:r>
              <a:rPr lang="tr-TR" sz="1000" dirty="0"/>
              <a:t> </a:t>
            </a:r>
            <a:r>
              <a:rPr lang="tr-TR" sz="1000" dirty="0" err="1"/>
              <a:t>Clinical</a:t>
            </a:r>
            <a:r>
              <a:rPr lang="tr-TR" sz="1000" dirty="0"/>
              <a:t> </a:t>
            </a:r>
            <a:r>
              <a:rPr lang="tr-TR" sz="1000" dirty="0" err="1"/>
              <a:t>Renal</a:t>
            </a:r>
            <a:r>
              <a:rPr lang="tr-TR" sz="1000" dirty="0"/>
              <a:t> Science.2012, 27-1</a:t>
            </a:r>
          </a:p>
          <a:p>
            <a:r>
              <a:rPr lang="tr-TR" sz="1000" dirty="0" err="1" smtClean="0"/>
              <a:t>Ashkenazi</a:t>
            </a:r>
            <a:r>
              <a:rPr lang="tr-TR" sz="1000" dirty="0" smtClean="0"/>
              <a:t> </a:t>
            </a:r>
            <a:r>
              <a:rPr lang="tr-TR" sz="1000" dirty="0"/>
              <a:t>I, </a:t>
            </a:r>
            <a:r>
              <a:rPr lang="tr-TR" sz="1000" dirty="0" err="1"/>
              <a:t>Isakovich</a:t>
            </a:r>
            <a:r>
              <a:rPr lang="tr-TR" sz="1000" dirty="0"/>
              <a:t> B, </a:t>
            </a:r>
            <a:r>
              <a:rPr lang="tr-TR" sz="1000" dirty="0" err="1"/>
              <a:t>Kluger</a:t>
            </a:r>
            <a:r>
              <a:rPr lang="tr-TR" sz="1000" dirty="0"/>
              <a:t> Y, et al. </a:t>
            </a:r>
            <a:r>
              <a:rPr lang="tr-TR" sz="1000" dirty="0" err="1"/>
              <a:t>Prehospital</a:t>
            </a:r>
            <a:r>
              <a:rPr lang="tr-TR" sz="1000" dirty="0"/>
              <a:t> </a:t>
            </a:r>
            <a:r>
              <a:rPr lang="tr-TR" sz="1000" dirty="0" err="1"/>
              <a:t>management</a:t>
            </a:r>
            <a:r>
              <a:rPr lang="tr-TR" sz="1000" dirty="0"/>
              <a:t> of </a:t>
            </a:r>
            <a:r>
              <a:rPr lang="tr-TR" sz="1000" dirty="0" err="1"/>
              <a:t>earthquake</a:t>
            </a:r>
            <a:r>
              <a:rPr lang="tr-TR" sz="1000" dirty="0"/>
              <a:t> </a:t>
            </a:r>
            <a:r>
              <a:rPr lang="tr-TR" sz="1000" dirty="0" err="1"/>
              <a:t>casualties</a:t>
            </a:r>
            <a:r>
              <a:rPr lang="tr-TR" sz="1000" dirty="0"/>
              <a:t> </a:t>
            </a:r>
            <a:r>
              <a:rPr lang="tr-TR" sz="1000" dirty="0" err="1"/>
              <a:t>buried</a:t>
            </a:r>
            <a:r>
              <a:rPr lang="tr-TR" sz="1000" dirty="0"/>
              <a:t> </a:t>
            </a:r>
            <a:r>
              <a:rPr lang="tr-TR" sz="1000" dirty="0" err="1"/>
              <a:t>under</a:t>
            </a:r>
            <a:r>
              <a:rPr lang="tr-TR" sz="1000" dirty="0"/>
              <a:t> </a:t>
            </a:r>
            <a:r>
              <a:rPr lang="tr-TR" sz="1000" dirty="0" err="1"/>
              <a:t>rubble</a:t>
            </a:r>
            <a:r>
              <a:rPr lang="tr-TR" sz="1000" dirty="0"/>
              <a:t>. </a:t>
            </a:r>
            <a:r>
              <a:rPr lang="tr-TR" sz="1000" dirty="0" err="1"/>
              <a:t>Prehosp</a:t>
            </a:r>
            <a:r>
              <a:rPr lang="tr-TR" sz="1000" dirty="0"/>
              <a:t> </a:t>
            </a:r>
            <a:r>
              <a:rPr lang="tr-TR" sz="1000" dirty="0" err="1"/>
              <a:t>Disaster</a:t>
            </a:r>
            <a:r>
              <a:rPr lang="tr-TR" sz="1000" dirty="0"/>
              <a:t> </a:t>
            </a:r>
            <a:r>
              <a:rPr lang="tr-TR" sz="1000" dirty="0" err="1"/>
              <a:t>Med</a:t>
            </a:r>
            <a:r>
              <a:rPr lang="tr-TR" sz="1000" dirty="0"/>
              <a:t> 2005; 20:</a:t>
            </a:r>
            <a:r>
              <a:rPr lang="tr-TR" sz="1000" b="1" dirty="0"/>
              <a:t> </a:t>
            </a:r>
            <a:r>
              <a:rPr lang="tr-TR" sz="1000" dirty="0"/>
              <a:t>122-133</a:t>
            </a:r>
          </a:p>
          <a:p>
            <a:r>
              <a:rPr lang="tr-TR" sz="1000" dirty="0" err="1" smtClean="0"/>
              <a:t>Scharman</a:t>
            </a:r>
            <a:r>
              <a:rPr lang="tr-TR" sz="1000" dirty="0" smtClean="0"/>
              <a:t> </a:t>
            </a:r>
            <a:r>
              <a:rPr lang="tr-TR" sz="1000" dirty="0"/>
              <a:t>E.J., </a:t>
            </a:r>
            <a:r>
              <a:rPr lang="tr-TR" sz="1000" dirty="0" err="1"/>
              <a:t>Troutman</a:t>
            </a:r>
            <a:r>
              <a:rPr lang="tr-TR" sz="1000" dirty="0"/>
              <a:t> W.G. </a:t>
            </a:r>
            <a:r>
              <a:rPr lang="tr-TR" sz="1000" dirty="0" err="1"/>
              <a:t>Prevention</a:t>
            </a:r>
            <a:r>
              <a:rPr lang="tr-TR" sz="1000" dirty="0"/>
              <a:t> of </a:t>
            </a:r>
            <a:r>
              <a:rPr lang="tr-TR" sz="1000" dirty="0" err="1"/>
              <a:t>Kidney</a:t>
            </a:r>
            <a:r>
              <a:rPr lang="tr-TR" sz="1000" dirty="0"/>
              <a:t> </a:t>
            </a:r>
            <a:r>
              <a:rPr lang="tr-TR" sz="1000" dirty="0" err="1"/>
              <a:t>Injury</a:t>
            </a:r>
            <a:r>
              <a:rPr lang="tr-TR" sz="1000" dirty="0"/>
              <a:t> </a:t>
            </a:r>
            <a:r>
              <a:rPr lang="tr-TR" sz="1000" dirty="0" err="1"/>
              <a:t>Following</a:t>
            </a:r>
            <a:r>
              <a:rPr lang="tr-TR" sz="1000" dirty="0"/>
              <a:t> </a:t>
            </a:r>
            <a:r>
              <a:rPr lang="tr-TR" sz="1000" dirty="0" err="1"/>
              <a:t>Rhabdomyolysis</a:t>
            </a:r>
            <a:r>
              <a:rPr lang="tr-TR" sz="1000" dirty="0"/>
              <a:t> A </a:t>
            </a:r>
            <a:r>
              <a:rPr lang="tr-TR" sz="1000" dirty="0" err="1"/>
              <a:t>Systematic</a:t>
            </a:r>
            <a:r>
              <a:rPr lang="tr-TR" sz="1000" dirty="0"/>
              <a:t> </a:t>
            </a:r>
            <a:r>
              <a:rPr lang="tr-TR" sz="1000" dirty="0" err="1"/>
              <a:t>Review</a:t>
            </a:r>
            <a:r>
              <a:rPr lang="tr-TR" sz="1000" dirty="0"/>
              <a:t>.</a:t>
            </a:r>
            <a:r>
              <a:rPr lang="tr-TR" sz="1000" i="1" dirty="0"/>
              <a:t> </a:t>
            </a:r>
            <a:r>
              <a:rPr lang="tr-TR" sz="1000" dirty="0" err="1"/>
              <a:t>The</a:t>
            </a:r>
            <a:r>
              <a:rPr lang="tr-TR" sz="1000" dirty="0"/>
              <a:t> </a:t>
            </a:r>
            <a:r>
              <a:rPr lang="tr-TR" sz="1000" dirty="0" err="1"/>
              <a:t>Annals</a:t>
            </a:r>
            <a:r>
              <a:rPr lang="tr-TR" sz="1000" dirty="0"/>
              <a:t> of </a:t>
            </a:r>
            <a:r>
              <a:rPr lang="tr-TR" sz="1000" dirty="0" err="1"/>
              <a:t>Pharmacotherapy</a:t>
            </a:r>
            <a:r>
              <a:rPr lang="tr-TR" sz="1000" dirty="0"/>
              <a:t>. 2013 </a:t>
            </a:r>
            <a:r>
              <a:rPr lang="tr-TR" sz="1000" dirty="0" err="1"/>
              <a:t>January</a:t>
            </a:r>
            <a:r>
              <a:rPr lang="tr-TR" sz="1000" dirty="0"/>
              <a:t>, Volume 47</a:t>
            </a:r>
          </a:p>
        </p:txBody>
      </p:sp>
    </p:spTree>
    <p:extLst>
      <p:ext uri="{BB962C8B-B14F-4D97-AF65-F5344CB8AC3E}">
        <p14:creationId xmlns:p14="http://schemas.microsoft.com/office/powerpoint/2010/main" val="3981909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Olay yeri yönetimi-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i="1" u="sng" dirty="0" smtClean="0">
                <a:solidFill>
                  <a:srgbClr val="FF0000"/>
                </a:solidFill>
              </a:rPr>
              <a:t>Enkaz altında iken;</a:t>
            </a:r>
          </a:p>
          <a:p>
            <a:r>
              <a:rPr lang="tr-TR" dirty="0" smtClean="0"/>
              <a:t>Kurtuluş ölümü !!!!!</a:t>
            </a:r>
          </a:p>
          <a:p>
            <a:r>
              <a:rPr lang="tr-TR" dirty="0" smtClean="0"/>
              <a:t>Enkaz </a:t>
            </a:r>
            <a:r>
              <a:rPr lang="tr-TR" dirty="0"/>
              <a:t>altında sıkışmış yaralının </a:t>
            </a:r>
            <a:r>
              <a:rPr lang="tr-TR" dirty="0" smtClean="0"/>
              <a:t>tıbbi değerlendirmesine</a:t>
            </a:r>
            <a:r>
              <a:rPr lang="tr-TR" dirty="0"/>
              <a:t>, </a:t>
            </a:r>
            <a:r>
              <a:rPr lang="tr-TR" dirty="0" smtClean="0"/>
              <a:t> henüz </a:t>
            </a:r>
            <a:r>
              <a:rPr lang="tr-TR" dirty="0"/>
              <a:t>enkaz </a:t>
            </a:r>
            <a:r>
              <a:rPr lang="tr-TR" dirty="0" smtClean="0"/>
              <a:t>altından çıkarılmadan önce başlanmalıdır.</a:t>
            </a:r>
          </a:p>
          <a:p>
            <a:r>
              <a:rPr lang="tr-TR" dirty="0"/>
              <a:t>Yaralı </a:t>
            </a:r>
            <a:r>
              <a:rPr lang="tr-TR" dirty="0" smtClean="0"/>
              <a:t>henüz </a:t>
            </a:r>
            <a:r>
              <a:rPr lang="tr-TR" dirty="0"/>
              <a:t>enkaz altındayken </a:t>
            </a:r>
            <a:r>
              <a:rPr lang="tr-TR" dirty="0" smtClean="0"/>
              <a:t>ulaşılabilen ilk </a:t>
            </a:r>
            <a:r>
              <a:rPr lang="tr-TR" dirty="0" err="1"/>
              <a:t>ekstremiteye</a:t>
            </a:r>
            <a:r>
              <a:rPr lang="tr-TR" dirty="0"/>
              <a:t> geniş ç</a:t>
            </a:r>
            <a:r>
              <a:rPr lang="tr-TR" dirty="0" smtClean="0"/>
              <a:t>aplı </a:t>
            </a:r>
            <a:r>
              <a:rPr lang="tr-TR" dirty="0"/>
              <a:t>bir </a:t>
            </a:r>
            <a:r>
              <a:rPr lang="tr-TR" dirty="0" err="1" smtClean="0"/>
              <a:t>venöz</a:t>
            </a:r>
            <a:r>
              <a:rPr lang="tr-TR" dirty="0" smtClean="0"/>
              <a:t> </a:t>
            </a:r>
            <a:r>
              <a:rPr lang="tr-TR" dirty="0"/>
              <a:t>giriş </a:t>
            </a:r>
            <a:r>
              <a:rPr lang="tr-TR" dirty="0" smtClean="0"/>
              <a:t>yolu yerleştirilmelidir.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99592" y="6093296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Sever MŞ., </a:t>
            </a:r>
            <a:r>
              <a:rPr lang="tr-TR" sz="1000" dirty="0" err="1"/>
              <a:t>Raymond</a:t>
            </a:r>
            <a:r>
              <a:rPr lang="tr-TR" sz="1000" dirty="0"/>
              <a:t> </a:t>
            </a:r>
            <a:r>
              <a:rPr lang="tr-TR" sz="1000" dirty="0" err="1"/>
              <a:t>Vanholder.Kitlesel</a:t>
            </a:r>
            <a:r>
              <a:rPr lang="tr-TR" sz="1000" dirty="0"/>
              <a:t> Afetlerde Ezilme Sendromlu Hastaların Tedavisi için Tavsiyeler. </a:t>
            </a:r>
            <a:r>
              <a:rPr lang="tr-TR" sz="1000" dirty="0" err="1"/>
              <a:t>Nephrology</a:t>
            </a:r>
            <a:r>
              <a:rPr lang="tr-TR" sz="1000" dirty="0"/>
              <a:t> </a:t>
            </a:r>
            <a:r>
              <a:rPr lang="tr-TR" sz="1000" dirty="0" err="1"/>
              <a:t>Dıalysıs</a:t>
            </a:r>
            <a:r>
              <a:rPr lang="tr-TR" sz="1000" dirty="0"/>
              <a:t> </a:t>
            </a:r>
            <a:r>
              <a:rPr lang="tr-TR" sz="1000" dirty="0" err="1"/>
              <a:t>Transplantatıon</a:t>
            </a:r>
            <a:r>
              <a:rPr lang="tr-TR" sz="1000" dirty="0"/>
              <a:t> </a:t>
            </a:r>
            <a:r>
              <a:rPr lang="tr-TR" sz="1000" dirty="0" err="1"/>
              <a:t>Basıc</a:t>
            </a:r>
            <a:r>
              <a:rPr lang="tr-TR" sz="1000" dirty="0"/>
              <a:t> </a:t>
            </a:r>
            <a:r>
              <a:rPr lang="tr-TR" sz="1000" dirty="0" err="1"/>
              <a:t>and</a:t>
            </a:r>
            <a:r>
              <a:rPr lang="tr-TR" sz="1000" dirty="0"/>
              <a:t> </a:t>
            </a:r>
            <a:r>
              <a:rPr lang="tr-TR" sz="1000" dirty="0" err="1"/>
              <a:t>Clinical</a:t>
            </a:r>
            <a:r>
              <a:rPr lang="tr-TR" sz="1000" dirty="0"/>
              <a:t> </a:t>
            </a:r>
            <a:r>
              <a:rPr lang="tr-TR" sz="1000" dirty="0" err="1"/>
              <a:t>Renal</a:t>
            </a:r>
            <a:r>
              <a:rPr lang="tr-TR" sz="1000" dirty="0"/>
              <a:t> Science.2012, 27-1</a:t>
            </a:r>
          </a:p>
        </p:txBody>
      </p:sp>
    </p:spTree>
    <p:extLst>
      <p:ext uri="{BB962C8B-B14F-4D97-AF65-F5344CB8AC3E}">
        <p14:creationId xmlns:p14="http://schemas.microsoft.com/office/powerpoint/2010/main" val="1086305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99" y="307504"/>
            <a:ext cx="91440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ENKAZDAN ÇIKARILMADAN ÖNCE</a:t>
            </a:r>
            <a:endParaRPr lang="tr-TR" b="1" dirty="0"/>
          </a:p>
        </p:txBody>
      </p:sp>
      <p:sp>
        <p:nvSpPr>
          <p:cNvPr id="5" name="Dikdörtgen 4"/>
          <p:cNvSpPr/>
          <p:nvPr/>
        </p:nvSpPr>
        <p:spPr>
          <a:xfrm>
            <a:off x="2695411" y="1327678"/>
            <a:ext cx="38164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 damar yolu bulmaya çalışın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4389" y="2058400"/>
            <a:ext cx="2880320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Damar yolu bulamadınız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00819" y="2927173"/>
            <a:ext cx="2880320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Sıvı veremediniz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5773232" y="2058400"/>
            <a:ext cx="3036237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Damar yolu buldunuz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5566627" y="2925675"/>
            <a:ext cx="3242842" cy="4907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İzotonik</a:t>
            </a:r>
            <a:r>
              <a:rPr lang="tr-TR" dirty="0" smtClean="0"/>
              <a:t> </a:t>
            </a:r>
            <a:r>
              <a:rPr lang="tr-TR" dirty="0" err="1" smtClean="0"/>
              <a:t>NaCl</a:t>
            </a:r>
            <a:r>
              <a:rPr lang="tr-TR" dirty="0" smtClean="0"/>
              <a:t> başlayın (1 L/s)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22518" y="3521879"/>
            <a:ext cx="9144002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ENKAZDAN ÇIKARILMA SIRASINDA</a:t>
            </a:r>
            <a:endParaRPr lang="tr-TR" b="1" dirty="0"/>
          </a:p>
        </p:txBody>
      </p:sp>
      <p:sp>
        <p:nvSpPr>
          <p:cNvPr id="12" name="Dikdörtgen 11"/>
          <p:cNvSpPr/>
          <p:nvPr/>
        </p:nvSpPr>
        <p:spPr>
          <a:xfrm>
            <a:off x="1534548" y="6201308"/>
            <a:ext cx="6493835" cy="4680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İzotonik</a:t>
            </a:r>
            <a:r>
              <a:rPr lang="tr-TR" dirty="0" smtClean="0"/>
              <a:t> </a:t>
            </a:r>
            <a:r>
              <a:rPr lang="tr-TR" dirty="0" err="1" smtClean="0"/>
              <a:t>NaCl</a:t>
            </a:r>
            <a:r>
              <a:rPr lang="tr-TR" dirty="0" smtClean="0"/>
              <a:t> verilme hızını azaltın (0,5  L/s veya daha az )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2664988" y="5279119"/>
            <a:ext cx="4139260" cy="5261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Kurtarma işlemi 2 saatten uzun sürdü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2664987" y="4509120"/>
            <a:ext cx="3816424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İzotonik</a:t>
            </a:r>
            <a:r>
              <a:rPr lang="tr-TR" dirty="0" smtClean="0"/>
              <a:t> </a:t>
            </a:r>
            <a:r>
              <a:rPr lang="tr-TR" dirty="0" err="1" smtClean="0"/>
              <a:t>NaCl</a:t>
            </a:r>
            <a:r>
              <a:rPr lang="tr-TR" dirty="0" smtClean="0"/>
              <a:t> ‘e devam edin (1 L/s)</a:t>
            </a:r>
            <a:endParaRPr lang="tr-TR" dirty="0"/>
          </a:p>
        </p:txBody>
      </p:sp>
      <p:sp>
        <p:nvSpPr>
          <p:cNvPr id="18" name="Aşağı Ok 17"/>
          <p:cNvSpPr/>
          <p:nvPr/>
        </p:nvSpPr>
        <p:spPr>
          <a:xfrm>
            <a:off x="4306776" y="980728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0" name="Sol Sağ Yukarı Ok 19"/>
          <p:cNvSpPr/>
          <p:nvPr/>
        </p:nvSpPr>
        <p:spPr>
          <a:xfrm>
            <a:off x="3118355" y="2055953"/>
            <a:ext cx="2448272" cy="58095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Aşağı Ok 22"/>
          <p:cNvSpPr/>
          <p:nvPr/>
        </p:nvSpPr>
        <p:spPr>
          <a:xfrm>
            <a:off x="7188239" y="2515530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Aşağı Ok 23"/>
          <p:cNvSpPr/>
          <p:nvPr/>
        </p:nvSpPr>
        <p:spPr>
          <a:xfrm>
            <a:off x="1408535" y="2564904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Aşağı Ok 24"/>
          <p:cNvSpPr/>
          <p:nvPr/>
        </p:nvSpPr>
        <p:spPr>
          <a:xfrm>
            <a:off x="4391980" y="5877272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6" name="Aşağı Ok 25"/>
          <p:cNvSpPr/>
          <p:nvPr/>
        </p:nvSpPr>
        <p:spPr>
          <a:xfrm>
            <a:off x="4391980" y="4941168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Aşağı Ok 26"/>
          <p:cNvSpPr/>
          <p:nvPr/>
        </p:nvSpPr>
        <p:spPr>
          <a:xfrm>
            <a:off x="4342491" y="4187561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139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Ezilme hasarından sonra yetersiz sıvı </a:t>
            </a:r>
            <a:r>
              <a:rPr lang="tr-TR" dirty="0" err="1"/>
              <a:t>replasmanı</a:t>
            </a:r>
            <a:r>
              <a:rPr lang="tr-TR" dirty="0"/>
              <a:t> veya sıvı tedavisinde 6 saatten daha uzun sure gecikme ABY gelişmesi riskini önemli ölçüde </a:t>
            </a:r>
            <a:r>
              <a:rPr lang="tr-TR" dirty="0" smtClean="0"/>
              <a:t>artırır</a:t>
            </a:r>
            <a:endParaRPr lang="tr-TR" dirty="0"/>
          </a:p>
        </p:txBody>
      </p:sp>
      <p:sp>
        <p:nvSpPr>
          <p:cNvPr id="4" name="4 Yuvarlatılmış Dikdörtgen"/>
          <p:cNvSpPr/>
          <p:nvPr/>
        </p:nvSpPr>
        <p:spPr>
          <a:xfrm>
            <a:off x="611560" y="3218681"/>
            <a:ext cx="78581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400" b="1" dirty="0"/>
              <a:t>Potasyum içeren solüsyonlar ASLA </a:t>
            </a:r>
            <a:r>
              <a:rPr lang="tr-TR" sz="2400" b="1" dirty="0" smtClean="0"/>
              <a:t>kullanılmaz </a:t>
            </a:r>
            <a:r>
              <a:rPr lang="tr-TR" sz="2400" b="1" dirty="0"/>
              <a:t>!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2549">
            <a:off x="1907704" y="1412776"/>
            <a:ext cx="501111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6" y="2564904"/>
            <a:ext cx="8324125" cy="143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25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58908"/>
            <a:ext cx="91440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KURTARILMA SONRASI</a:t>
            </a:r>
            <a:endParaRPr lang="tr-TR" b="1" dirty="0"/>
          </a:p>
        </p:txBody>
      </p:sp>
      <p:sp>
        <p:nvSpPr>
          <p:cNvPr id="3" name="Yuvarlatılmış Dikdörtgen 2"/>
          <p:cNvSpPr/>
          <p:nvPr/>
        </p:nvSpPr>
        <p:spPr>
          <a:xfrm>
            <a:off x="251520" y="748102"/>
            <a:ext cx="3960440" cy="61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(Kurtarılma öncesinde sıvı verilmemişti)</a:t>
            </a:r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4788024" y="692696"/>
            <a:ext cx="4032448" cy="647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(Kurtarılma işlemi sırasında sıvı alıyordu)</a:t>
            </a:r>
            <a:endParaRPr lang="tr-TR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520011" y="1772816"/>
            <a:ext cx="3031432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İzotoik</a:t>
            </a:r>
            <a:r>
              <a:rPr lang="tr-TR" dirty="0" smtClean="0"/>
              <a:t> </a:t>
            </a:r>
            <a:r>
              <a:rPr lang="tr-TR" dirty="0" err="1" smtClean="0"/>
              <a:t>NaCl</a:t>
            </a:r>
            <a:r>
              <a:rPr lang="tr-TR" dirty="0" smtClean="0"/>
              <a:t> başlatın</a:t>
            </a:r>
            <a:endParaRPr lang="tr-TR" dirty="0"/>
          </a:p>
        </p:txBody>
      </p:sp>
      <p:sp>
        <p:nvSpPr>
          <p:cNvPr id="6" name="Yuvarlatılmış Dikdörtgen 5"/>
          <p:cNvSpPr/>
          <p:nvPr/>
        </p:nvSpPr>
        <p:spPr>
          <a:xfrm>
            <a:off x="4860032" y="1772816"/>
            <a:ext cx="396044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İzotonik</a:t>
            </a:r>
            <a:r>
              <a:rPr lang="tr-TR" dirty="0" smtClean="0"/>
              <a:t> </a:t>
            </a:r>
            <a:r>
              <a:rPr lang="tr-TR" dirty="0" err="1" smtClean="0"/>
              <a:t>NaCl</a:t>
            </a:r>
            <a:r>
              <a:rPr lang="tr-TR" dirty="0" smtClean="0"/>
              <a:t> ‘e devam edin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674073" y="2564905"/>
            <a:ext cx="7821737" cy="6529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Toplamda 3-6 L sıvı verin (çeşitli faktörlere bağlı olarak bu miktar değiştirilebilir)</a:t>
            </a:r>
            <a:endParaRPr lang="tr-TR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1593135" y="3543833"/>
            <a:ext cx="576064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(Sıvıların başlanmasından itibaren 6 saat izleyin)</a:t>
            </a:r>
            <a:endParaRPr lang="tr-TR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5688124" y="4382294"/>
            <a:ext cx="230425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İdrar çıkışı(+)</a:t>
            </a:r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899592" y="4382294"/>
            <a:ext cx="144016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Anüri</a:t>
            </a:r>
            <a:endParaRPr lang="tr-TR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175964" y="5589240"/>
            <a:ext cx="3391472" cy="1033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IV sıvı</a:t>
            </a:r>
          </a:p>
          <a:p>
            <a:pPr algn="ctr"/>
            <a:r>
              <a:rPr lang="tr-TR" dirty="0" smtClean="0"/>
              <a:t>(0,5-1 L/gün + bir önceki günün </a:t>
            </a:r>
            <a:r>
              <a:rPr lang="tr-TR" smtClean="0"/>
              <a:t>tahmin edilen toplam </a:t>
            </a:r>
            <a:r>
              <a:rPr lang="tr-TR" dirty="0" smtClean="0"/>
              <a:t>kaybı)</a:t>
            </a:r>
            <a:endParaRPr lang="tr-TR" dirty="0"/>
          </a:p>
        </p:txBody>
      </p:sp>
      <p:sp>
        <p:nvSpPr>
          <p:cNvPr id="16" name="Yuvarlatılmış Dikdörtgen 15"/>
          <p:cNvSpPr/>
          <p:nvPr/>
        </p:nvSpPr>
        <p:spPr>
          <a:xfrm>
            <a:off x="3995936" y="5145379"/>
            <a:ext cx="2088232" cy="587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Yakın takip imkansız</a:t>
            </a:r>
            <a:endParaRPr lang="tr-TR" dirty="0"/>
          </a:p>
        </p:txBody>
      </p:sp>
      <p:sp>
        <p:nvSpPr>
          <p:cNvPr id="17" name="Yuvarlatılmış Dikdörtgen 16"/>
          <p:cNvSpPr/>
          <p:nvPr/>
        </p:nvSpPr>
        <p:spPr>
          <a:xfrm>
            <a:off x="6588224" y="5217076"/>
            <a:ext cx="2232248" cy="51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Yakın takip mümkün</a:t>
            </a:r>
            <a:endParaRPr lang="tr-TR" dirty="0"/>
          </a:p>
        </p:txBody>
      </p:sp>
      <p:sp>
        <p:nvSpPr>
          <p:cNvPr id="18" name="Yuvarlatılmış Dikdörtgen 17"/>
          <p:cNvSpPr/>
          <p:nvPr/>
        </p:nvSpPr>
        <p:spPr>
          <a:xfrm>
            <a:off x="3982410" y="6097369"/>
            <a:ext cx="1813725" cy="64399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IV sıvı </a:t>
            </a:r>
          </a:p>
          <a:p>
            <a:pPr algn="ctr"/>
            <a:r>
              <a:rPr lang="tr-TR" dirty="0" smtClean="0"/>
              <a:t>(3-6 L /Gün)</a:t>
            </a:r>
            <a:endParaRPr lang="tr-TR" dirty="0"/>
          </a:p>
        </p:txBody>
      </p:sp>
      <p:sp>
        <p:nvSpPr>
          <p:cNvPr id="19" name="Yuvarlatılmış Dikdörtgen 18"/>
          <p:cNvSpPr/>
          <p:nvPr/>
        </p:nvSpPr>
        <p:spPr>
          <a:xfrm>
            <a:off x="6588224" y="6021288"/>
            <a:ext cx="23042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IV sıvı</a:t>
            </a:r>
          </a:p>
          <a:p>
            <a:pPr algn="ctr"/>
            <a:r>
              <a:rPr lang="tr-TR" dirty="0" smtClean="0"/>
              <a:t>(6 L/</a:t>
            </a:r>
            <a:r>
              <a:rPr lang="tr-TR" dirty="0" err="1" smtClean="0"/>
              <a:t>gün’den</a:t>
            </a:r>
            <a:r>
              <a:rPr lang="tr-TR" dirty="0" smtClean="0"/>
              <a:t> daha fazla)</a:t>
            </a:r>
            <a:endParaRPr lang="tr-TR" dirty="0"/>
          </a:p>
        </p:txBody>
      </p:sp>
      <p:sp>
        <p:nvSpPr>
          <p:cNvPr id="22" name="Aşağı Ok 21"/>
          <p:cNvSpPr/>
          <p:nvPr/>
        </p:nvSpPr>
        <p:spPr>
          <a:xfrm>
            <a:off x="4858990" y="5810117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Aşağı Ok 22"/>
          <p:cNvSpPr/>
          <p:nvPr/>
        </p:nvSpPr>
        <p:spPr>
          <a:xfrm>
            <a:off x="6552220" y="1412776"/>
            <a:ext cx="252028" cy="283179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Aşağı Ok 23"/>
          <p:cNvSpPr/>
          <p:nvPr/>
        </p:nvSpPr>
        <p:spPr>
          <a:xfrm>
            <a:off x="1979712" y="1412776"/>
            <a:ext cx="167149" cy="288235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5" name="Aşağı Ok 24"/>
          <p:cNvSpPr/>
          <p:nvPr/>
        </p:nvSpPr>
        <p:spPr>
          <a:xfrm>
            <a:off x="7542330" y="5738109"/>
            <a:ext cx="252028" cy="283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6" name="Aşağı Ok 25"/>
          <p:cNvSpPr/>
          <p:nvPr/>
        </p:nvSpPr>
        <p:spPr>
          <a:xfrm>
            <a:off x="4445986" y="3217829"/>
            <a:ext cx="252028" cy="283179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Aşağı Ok 26"/>
          <p:cNvSpPr/>
          <p:nvPr/>
        </p:nvSpPr>
        <p:spPr>
          <a:xfrm>
            <a:off x="6588224" y="2276872"/>
            <a:ext cx="252028" cy="283179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Aşağı Ok 29"/>
          <p:cNvSpPr/>
          <p:nvPr/>
        </p:nvSpPr>
        <p:spPr>
          <a:xfrm>
            <a:off x="1391205" y="4839495"/>
            <a:ext cx="201930" cy="749746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1" name="Aşağı Ok 30"/>
          <p:cNvSpPr/>
          <p:nvPr/>
        </p:nvSpPr>
        <p:spPr>
          <a:xfrm>
            <a:off x="1975181" y="2281725"/>
            <a:ext cx="252028" cy="283179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6" name="Sağ Ayraç 35"/>
          <p:cNvSpPr/>
          <p:nvPr/>
        </p:nvSpPr>
        <p:spPr>
          <a:xfrm rot="16200000">
            <a:off x="6491064" y="4089504"/>
            <a:ext cx="252028" cy="1850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Sağ Ayraç 36"/>
          <p:cNvSpPr/>
          <p:nvPr/>
        </p:nvSpPr>
        <p:spPr>
          <a:xfrm rot="16200000">
            <a:off x="4135421" y="1840793"/>
            <a:ext cx="252028" cy="45725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827584" y="3359418"/>
            <a:ext cx="684076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-</a:t>
            </a:r>
            <a:r>
              <a:rPr lang="tr-TR" dirty="0" smtClean="0"/>
              <a:t>Yaşlılarda </a:t>
            </a:r>
            <a:r>
              <a:rPr lang="tr-TR" dirty="0"/>
              <a:t>daha </a:t>
            </a:r>
            <a:r>
              <a:rPr lang="tr-TR" dirty="0" smtClean="0"/>
              <a:t>az</a:t>
            </a:r>
            <a:endParaRPr lang="tr-TR" dirty="0"/>
          </a:p>
          <a:p>
            <a:r>
              <a:rPr lang="tr-TR" dirty="0" smtClean="0"/>
              <a:t>-Zayıflarda </a:t>
            </a:r>
            <a:r>
              <a:rPr lang="tr-TR" dirty="0"/>
              <a:t>daha </a:t>
            </a:r>
            <a:r>
              <a:rPr lang="tr-TR" dirty="0" smtClean="0"/>
              <a:t>az </a:t>
            </a:r>
            <a:endParaRPr lang="tr-TR" dirty="0"/>
          </a:p>
          <a:p>
            <a:r>
              <a:rPr lang="tr-TR" dirty="0" smtClean="0"/>
              <a:t>-Hasarlanmış </a:t>
            </a:r>
            <a:r>
              <a:rPr lang="tr-TR" dirty="0"/>
              <a:t>kas kitlesi küçük ise daha </a:t>
            </a:r>
            <a:r>
              <a:rPr lang="tr-TR" dirty="0" smtClean="0"/>
              <a:t>az</a:t>
            </a:r>
          </a:p>
          <a:p>
            <a:r>
              <a:rPr lang="tr-TR" dirty="0" smtClean="0"/>
              <a:t>-Soğuk </a:t>
            </a:r>
            <a:r>
              <a:rPr lang="tr-TR" dirty="0"/>
              <a:t>havada daha </a:t>
            </a:r>
            <a:r>
              <a:rPr lang="tr-TR" dirty="0" smtClean="0"/>
              <a:t>az</a:t>
            </a:r>
            <a:endParaRPr lang="tr-TR" dirty="0"/>
          </a:p>
          <a:p>
            <a:r>
              <a:rPr lang="tr-TR" dirty="0" smtClean="0"/>
              <a:t>-</a:t>
            </a:r>
            <a:r>
              <a:rPr lang="tr-TR" dirty="0" err="1"/>
              <a:t>O</a:t>
            </a:r>
            <a:r>
              <a:rPr lang="tr-TR" dirty="0" err="1" smtClean="0"/>
              <a:t>ligo</a:t>
            </a:r>
            <a:r>
              <a:rPr lang="tr-TR" dirty="0" smtClean="0"/>
              <a:t>-anüride </a:t>
            </a:r>
            <a:r>
              <a:rPr lang="tr-TR" dirty="0"/>
              <a:t>daha </a:t>
            </a:r>
            <a:r>
              <a:rPr lang="tr-TR" dirty="0" smtClean="0"/>
              <a:t>az</a:t>
            </a:r>
            <a:endParaRPr lang="tr-TR" dirty="0"/>
          </a:p>
          <a:p>
            <a:r>
              <a:rPr lang="tr-TR" dirty="0" smtClean="0"/>
              <a:t>-</a:t>
            </a:r>
            <a:r>
              <a:rPr lang="tr-TR" dirty="0" err="1"/>
              <a:t>D</a:t>
            </a:r>
            <a:r>
              <a:rPr lang="tr-TR" dirty="0" err="1" smtClean="0"/>
              <a:t>ehidrate</a:t>
            </a:r>
            <a:r>
              <a:rPr lang="tr-TR" dirty="0" smtClean="0"/>
              <a:t> </a:t>
            </a:r>
            <a:r>
              <a:rPr lang="tr-TR" dirty="0"/>
              <a:t>olanlarda daha </a:t>
            </a:r>
            <a:r>
              <a:rPr lang="tr-TR" dirty="0" smtClean="0"/>
              <a:t>fazla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6586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200" b="1" i="1" u="sng" dirty="0" smtClean="0">
                <a:solidFill>
                  <a:srgbClr val="FF0000"/>
                </a:solidFill>
              </a:rPr>
              <a:t>Enkazdan çıkarıldıktan sonra</a:t>
            </a:r>
            <a:r>
              <a:rPr lang="tr-TR" sz="3200" b="1" i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tr-TR" dirty="0" smtClean="0"/>
              <a:t>Yaralılar </a:t>
            </a:r>
            <a:r>
              <a:rPr lang="tr-TR" dirty="0" smtClean="0"/>
              <a:t>güvenli bir yere </a:t>
            </a:r>
            <a:r>
              <a:rPr lang="tr-TR" dirty="0" smtClean="0"/>
              <a:t>alınmalı</a:t>
            </a:r>
            <a:endParaRPr lang="tr-TR" dirty="0"/>
          </a:p>
          <a:p>
            <a:r>
              <a:rPr lang="tr-TR" dirty="0" smtClean="0"/>
              <a:t>Toz </a:t>
            </a:r>
            <a:r>
              <a:rPr lang="tr-TR" dirty="0" err="1" smtClean="0"/>
              <a:t>inhalasyonunu</a:t>
            </a:r>
            <a:r>
              <a:rPr lang="tr-TR" dirty="0" smtClean="0"/>
              <a:t> önlemek için yüz maskesi uygulanabilir</a:t>
            </a:r>
            <a:endParaRPr lang="tr-TR" dirty="0" smtClean="0"/>
          </a:p>
          <a:p>
            <a:r>
              <a:rPr lang="tr-TR" dirty="0" smtClean="0"/>
              <a:t>Hayatı </a:t>
            </a:r>
            <a:r>
              <a:rPr lang="tr-TR" dirty="0" smtClean="0"/>
              <a:t>tehdit edici yaraları saptamak ve tedavi etmek, acil gereksinimleri belirlemek üzere birincil değerlendirme yapılır.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err="1" smtClean="0"/>
              <a:t>Servikal</a:t>
            </a:r>
            <a:r>
              <a:rPr lang="tr-TR" dirty="0" smtClean="0"/>
              <a:t> omurgayı koruyarak havayolunun sağlanması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Solunum ve </a:t>
            </a:r>
            <a:r>
              <a:rPr lang="tr-TR" dirty="0" err="1" smtClean="0"/>
              <a:t>ventilasyon</a:t>
            </a:r>
            <a:endParaRPr lang="tr-TR" dirty="0" smtClean="0"/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Dolaşım ve kanama kontrolü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Nörolojik durumun değerlendirilmesi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Yaralının soyulması</a:t>
            </a:r>
          </a:p>
          <a:p>
            <a:endParaRPr lang="tr-TR" dirty="0" smtClean="0"/>
          </a:p>
          <a:p>
            <a:r>
              <a:rPr lang="tr-TR" dirty="0" err="1" smtClean="0"/>
              <a:t>Triyaj</a:t>
            </a:r>
            <a:r>
              <a:rPr lang="tr-TR" dirty="0" smtClean="0"/>
              <a:t> uygulaması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737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00472"/>
            <a:ext cx="8229600" cy="48768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Hafif </a:t>
            </a:r>
            <a:r>
              <a:rPr lang="tr-TR" dirty="0"/>
              <a:t>yaralanmaları olanlarda ve </a:t>
            </a:r>
            <a:r>
              <a:rPr lang="tr-TR" dirty="0" smtClean="0"/>
              <a:t>görünür ezilme yaralanması </a:t>
            </a:r>
            <a:r>
              <a:rPr lang="tr-TR" dirty="0"/>
              <a:t>olmayan olgularda bile, ‘ikincil </a:t>
            </a:r>
            <a:r>
              <a:rPr lang="tr-TR" dirty="0" smtClean="0"/>
              <a:t>değerlendirme yapılmalıdır</a:t>
            </a:r>
          </a:p>
          <a:p>
            <a:endParaRPr lang="tr-TR" dirty="0" smtClean="0"/>
          </a:p>
          <a:p>
            <a:r>
              <a:rPr lang="tr-TR" dirty="0" smtClean="0"/>
              <a:t>Tedavisi yapılarak </a:t>
            </a:r>
            <a:r>
              <a:rPr lang="tr-TR" dirty="0" err="1" smtClean="0"/>
              <a:t>vital</a:t>
            </a:r>
            <a:r>
              <a:rPr lang="tr-TR" dirty="0" smtClean="0"/>
              <a:t> fonksiyonların stabilizasyonu sağlanmalıdır.</a:t>
            </a:r>
          </a:p>
          <a:p>
            <a:endParaRPr lang="tr-TR" dirty="0" smtClean="0"/>
          </a:p>
          <a:p>
            <a:r>
              <a:rPr lang="tr-TR" dirty="0" smtClean="0"/>
              <a:t>Hasta sırt tahtasına alınarak en yakın sağlık kuruluşuna güvenli </a:t>
            </a:r>
            <a:r>
              <a:rPr lang="tr-TR" dirty="0"/>
              <a:t>ve etkili transportu </a:t>
            </a:r>
            <a:r>
              <a:rPr lang="tr-TR" dirty="0" smtClean="0"/>
              <a:t>yapılmalıdır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87762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349188" y="98072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tr-TR" i="1" dirty="0" smtClean="0"/>
              <a:t>Sonuç olarak; </a:t>
            </a:r>
            <a:endParaRPr lang="tr-TR" i="1" dirty="0"/>
          </a:p>
        </p:txBody>
      </p:sp>
      <p:sp>
        <p:nvSpPr>
          <p:cNvPr id="12" name="Yuvarlatılmış Çapraz Köşeli Dikdörtgen 11"/>
          <p:cNvSpPr/>
          <p:nvPr/>
        </p:nvSpPr>
        <p:spPr>
          <a:xfrm>
            <a:off x="755576" y="1628801"/>
            <a:ext cx="7416824" cy="1800199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/>
          </a:p>
          <a:p>
            <a:r>
              <a:rPr lang="tr-TR" sz="2400" dirty="0" smtClean="0"/>
              <a:t>1. Acil </a:t>
            </a:r>
            <a:r>
              <a:rPr lang="tr-TR" sz="2400" dirty="0"/>
              <a:t>sağlık hizmetleri sağlık zincirinin en önemli birimini oluşturarak, bu halkada ki başarısızlık diğer tüm halkaları etkileyerek </a:t>
            </a:r>
            <a:r>
              <a:rPr lang="tr-TR" sz="2400" dirty="0" err="1"/>
              <a:t>mortalite</a:t>
            </a:r>
            <a:r>
              <a:rPr lang="tr-TR" sz="2400" dirty="0"/>
              <a:t> ve </a:t>
            </a:r>
            <a:r>
              <a:rPr lang="tr-TR" sz="2400" dirty="0" err="1"/>
              <a:t>morbidite</a:t>
            </a:r>
            <a:r>
              <a:rPr lang="tr-TR" sz="2400" dirty="0"/>
              <a:t> riskini arttıracaktır.</a:t>
            </a:r>
          </a:p>
          <a:p>
            <a:r>
              <a:rPr lang="tr-TR" sz="2400" dirty="0"/>
              <a:t> </a:t>
            </a:r>
            <a:endParaRPr lang="tr-TR" dirty="0"/>
          </a:p>
        </p:txBody>
      </p:sp>
      <p:sp>
        <p:nvSpPr>
          <p:cNvPr id="13" name="Yuvarlatılmış Çapraz Köşeli Dikdörtgen 12"/>
          <p:cNvSpPr/>
          <p:nvPr/>
        </p:nvSpPr>
        <p:spPr>
          <a:xfrm>
            <a:off x="772895" y="3789040"/>
            <a:ext cx="7416824" cy="2016224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/>
          </a:p>
          <a:p>
            <a:r>
              <a:rPr lang="tr-TR" sz="2400" dirty="0" smtClean="0"/>
              <a:t>2.</a:t>
            </a:r>
            <a:r>
              <a:rPr lang="tr-TR" dirty="0"/>
              <a:t> </a:t>
            </a:r>
            <a:r>
              <a:rPr lang="tr-TR" sz="2400" dirty="0"/>
              <a:t>Ülkemizin deprem kuşağında olması nedeniyle olay yerinde ilk müdahaleyi yapan acil sağlık personeline, kurtarma ekiplerine </a:t>
            </a:r>
            <a:r>
              <a:rPr lang="tr-TR" sz="2400" dirty="0" err="1"/>
              <a:t>crush</a:t>
            </a:r>
            <a:r>
              <a:rPr lang="tr-TR" sz="2400" dirty="0"/>
              <a:t> sendromu yönetimi ve tedavisi, akut böbrek yetmezliği tedavi ve bakımı konusunda bilgilenmiş olmaları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376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İçeriği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Terminoloji</a:t>
            </a:r>
          </a:p>
          <a:p>
            <a:r>
              <a:rPr lang="tr-TR" dirty="0" smtClean="0"/>
              <a:t>Etiyoloji </a:t>
            </a:r>
          </a:p>
          <a:p>
            <a:r>
              <a:rPr lang="tr-TR" dirty="0" smtClean="0"/>
              <a:t>Epidemiyolojisi</a:t>
            </a:r>
            <a:endParaRPr lang="tr-TR" dirty="0"/>
          </a:p>
          <a:p>
            <a:r>
              <a:rPr lang="tr-TR" dirty="0" err="1" smtClean="0"/>
              <a:t>Patogenezi</a:t>
            </a:r>
            <a:endParaRPr lang="tr-TR" dirty="0" smtClean="0"/>
          </a:p>
          <a:p>
            <a:r>
              <a:rPr lang="tr-TR" dirty="0" smtClean="0"/>
              <a:t>Hastanın Olay Yerinde Yönetimi</a:t>
            </a:r>
          </a:p>
          <a:p>
            <a:r>
              <a:rPr lang="tr-TR" dirty="0" smtClean="0"/>
              <a:t>Hastanın Transportu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v7\Desktop\CRU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914" y="1196752"/>
            <a:ext cx="4086550" cy="4196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5763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Yuvarlatılmış Çapraz Köşeli Dikdörtgen 3"/>
          <p:cNvSpPr/>
          <p:nvPr/>
        </p:nvSpPr>
        <p:spPr>
          <a:xfrm>
            <a:off x="733872" y="769660"/>
            <a:ext cx="7416824" cy="1188132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/>
          </a:p>
          <a:p>
            <a:r>
              <a:rPr lang="tr-TR" sz="2400" dirty="0" smtClean="0"/>
              <a:t>3.Çok hafif  yaralanmalarda bile </a:t>
            </a:r>
            <a:r>
              <a:rPr lang="tr-TR" sz="2400" dirty="0" err="1" smtClean="0"/>
              <a:t>crush</a:t>
            </a:r>
            <a:r>
              <a:rPr lang="tr-TR" sz="2400" dirty="0" smtClean="0"/>
              <a:t> sendromu olasılığı akılda tutulmalı, her yaralı </a:t>
            </a:r>
            <a:r>
              <a:rPr lang="tr-TR" sz="2400" dirty="0" err="1" smtClean="0"/>
              <a:t>crush</a:t>
            </a:r>
            <a:r>
              <a:rPr lang="tr-TR" sz="2400" dirty="0" smtClean="0"/>
              <a:t> açısından değerlendirilmeli</a:t>
            </a:r>
            <a:endParaRPr lang="tr-TR" sz="2400" dirty="0"/>
          </a:p>
          <a:p>
            <a:r>
              <a:rPr lang="tr-TR" sz="2400" dirty="0"/>
              <a:t> </a:t>
            </a:r>
            <a:endParaRPr lang="tr-TR" dirty="0"/>
          </a:p>
        </p:txBody>
      </p:sp>
      <p:sp>
        <p:nvSpPr>
          <p:cNvPr id="5" name="Yuvarlatılmış Çapraz Köşeli Dikdörtgen 4"/>
          <p:cNvSpPr/>
          <p:nvPr/>
        </p:nvSpPr>
        <p:spPr>
          <a:xfrm>
            <a:off x="733872" y="2348880"/>
            <a:ext cx="7416824" cy="1188132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/>
          </a:p>
          <a:p>
            <a:r>
              <a:rPr lang="tr-TR" sz="2400" dirty="0" smtClean="0"/>
              <a:t>4.Kurtarma ekipleri içinde sağlık görevlileri mutlaka bulunmalı, kurtarma ekiplerine ilk yardım dersleri verilmeli</a:t>
            </a:r>
            <a:endParaRPr lang="tr-TR" sz="2400" dirty="0"/>
          </a:p>
          <a:p>
            <a:r>
              <a:rPr lang="tr-TR" sz="2400" dirty="0"/>
              <a:t> </a:t>
            </a:r>
            <a:endParaRPr lang="tr-TR" dirty="0"/>
          </a:p>
        </p:txBody>
      </p:sp>
      <p:sp>
        <p:nvSpPr>
          <p:cNvPr id="7" name="Yuvarlatılmış Çapraz Köşeli Dikdörtgen 6"/>
          <p:cNvSpPr/>
          <p:nvPr/>
        </p:nvSpPr>
        <p:spPr>
          <a:xfrm>
            <a:off x="762472" y="3861048"/>
            <a:ext cx="7416824" cy="1440160"/>
          </a:xfrm>
          <a:prstGeom prst="round2Diag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400" dirty="0" smtClean="0"/>
          </a:p>
          <a:p>
            <a:r>
              <a:rPr lang="tr-TR" sz="2400" dirty="0" smtClean="0"/>
              <a:t>5.Enkazdan </a:t>
            </a:r>
            <a:r>
              <a:rPr lang="tr-TR" sz="2400" dirty="0"/>
              <a:t>çıkarıldıktan sonra ilk olarak EKG çekilerek </a:t>
            </a:r>
            <a:r>
              <a:rPr lang="tr-TR" sz="2400" dirty="0" err="1"/>
              <a:t>hiperkalemi</a:t>
            </a:r>
            <a:r>
              <a:rPr lang="tr-TR" sz="2400" dirty="0"/>
              <a:t> yönünden </a:t>
            </a:r>
            <a:r>
              <a:rPr lang="tr-TR" sz="2400" dirty="0" smtClean="0"/>
              <a:t>değerlendirilmelidir (özellikle erkekler).</a:t>
            </a:r>
            <a:endParaRPr lang="tr-TR" sz="2400" dirty="0"/>
          </a:p>
          <a:p>
            <a:r>
              <a:rPr lang="tr-TR" sz="2400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60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3212976"/>
            <a:ext cx="7772400" cy="220027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CRUSH SENDROMUNUN</a:t>
            </a:r>
            <a:br>
              <a:rPr lang="tr-TR" dirty="0" smtClean="0"/>
            </a:br>
            <a:r>
              <a:rPr lang="tr-TR" dirty="0" smtClean="0"/>
              <a:t> HASTANE ÖNCESİ YÖNETİMİ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body" idx="1"/>
          </p:nvPr>
        </p:nvSpPr>
        <p:spPr>
          <a:xfrm>
            <a:off x="1043608" y="5327041"/>
            <a:ext cx="7772400" cy="1500187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  <a:buClrTx/>
              <a:defRPr/>
            </a:pPr>
            <a:r>
              <a:rPr lang="tr-TR" sz="3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Beliz </a:t>
            </a:r>
            <a:r>
              <a:rPr lang="tr-TR" sz="3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YEKELER KAHRAMAN </a:t>
            </a:r>
          </a:p>
          <a:p>
            <a:pPr lvl="0" algn="r">
              <a:spcBef>
                <a:spcPts val="0"/>
              </a:spcBef>
              <a:buClrTx/>
              <a:defRPr/>
            </a:pPr>
            <a:r>
              <a:rPr lang="tr-TR" sz="3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Ali EKŞİ  </a:t>
            </a:r>
            <a:endParaRPr lang="tr-TR" sz="3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2843808" y="6394566"/>
            <a:ext cx="302433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yekeler_beliz@</a:t>
            </a:r>
            <a:r>
              <a:rPr lang="tr-TR" dirty="0" err="1" smtClean="0"/>
              <a:t>hotmail</a:t>
            </a:r>
            <a:r>
              <a:rPr lang="tr-TR" dirty="0" smtClean="0"/>
              <a:t>.com</a:t>
            </a:r>
            <a:endParaRPr lang="tr-TR" dirty="0"/>
          </a:p>
        </p:txBody>
      </p:sp>
      <p:pic>
        <p:nvPicPr>
          <p:cNvPr id="1026" name="Picture 2" descr="C:\Users\v7\Desktop\tumblr_mx6qgsG0Xa1sht6lio1_5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8786">
            <a:off x="1799162" y="596876"/>
            <a:ext cx="4967036" cy="3371979"/>
          </a:xfrm>
          <a:prstGeom prst="ellipse">
            <a:avLst/>
          </a:prstGeom>
          <a:solidFill>
            <a:schemeClr val="accent1"/>
          </a:solidFill>
          <a:ln w="190500" cap="rnd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0986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Terminoloji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Crush</a:t>
            </a:r>
            <a:r>
              <a:rPr lang="tr-TR" dirty="0" smtClean="0"/>
              <a:t>: Ezilme, sıkışma, travmaya uğrama</a:t>
            </a:r>
          </a:p>
          <a:p>
            <a:endParaRPr lang="tr-TR" dirty="0" smtClean="0"/>
          </a:p>
          <a:p>
            <a:r>
              <a:rPr lang="tr-TR" dirty="0" err="1" smtClean="0"/>
              <a:t>Rabdomiyoliz</a:t>
            </a:r>
            <a:r>
              <a:rPr lang="tr-TR" dirty="0" smtClean="0"/>
              <a:t>: Travma sonucu kas hücresi içinde ki maddelerin </a:t>
            </a:r>
            <a:r>
              <a:rPr lang="tr-TR" dirty="0"/>
              <a:t>dolaşıma </a:t>
            </a:r>
            <a:r>
              <a:rPr lang="tr-TR" dirty="0" smtClean="0"/>
              <a:t>katılması</a:t>
            </a:r>
          </a:p>
          <a:p>
            <a:endParaRPr lang="tr-TR" dirty="0" smtClean="0"/>
          </a:p>
          <a:p>
            <a:r>
              <a:rPr lang="tr-TR" dirty="0" err="1" smtClean="0"/>
              <a:t>Crush</a:t>
            </a:r>
            <a:r>
              <a:rPr lang="tr-TR" dirty="0" smtClean="0"/>
              <a:t> </a:t>
            </a:r>
            <a:r>
              <a:rPr lang="tr-TR" dirty="0"/>
              <a:t>sendromu: </a:t>
            </a:r>
            <a:r>
              <a:rPr lang="tr-TR" dirty="0" err="1" smtClean="0"/>
              <a:t>Rabdomiyolize</a:t>
            </a:r>
            <a:r>
              <a:rPr lang="tr-TR" dirty="0" smtClean="0"/>
              <a:t> bağlı olarak cerrahi ve medikal bir çok belirti ve bulgu içeren tablodur.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405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 Depremlerde travmanın doğrudan etkisinden sonra en sık ikinci ölüm </a:t>
            </a:r>
            <a:r>
              <a:rPr lang="tr-TR" dirty="0" smtClean="0"/>
              <a:t>nedeni </a:t>
            </a:r>
            <a:r>
              <a:rPr lang="tr-TR" dirty="0" err="1" smtClean="0"/>
              <a:t>crush</a:t>
            </a:r>
            <a:r>
              <a:rPr lang="tr-TR" dirty="0" smtClean="0"/>
              <a:t> sendromu ve bunun neden olduğu komplikasyonlardır. </a:t>
            </a:r>
          </a:p>
          <a:p>
            <a:endParaRPr lang="tr-TR" dirty="0" smtClean="0"/>
          </a:p>
          <a:p>
            <a:r>
              <a:rPr lang="tr-TR" dirty="0" err="1" smtClean="0"/>
              <a:t>Morbitide</a:t>
            </a:r>
            <a:r>
              <a:rPr lang="tr-TR" dirty="0" smtClean="0"/>
              <a:t> ve </a:t>
            </a:r>
            <a:r>
              <a:rPr lang="tr-TR" dirty="0" err="1" smtClean="0"/>
              <a:t>mortaliteyi</a:t>
            </a:r>
            <a:r>
              <a:rPr lang="tr-TR" dirty="0" smtClean="0"/>
              <a:t> artıran bu sendromun bilinmesi ve gerekli önlemlerin alınması son derece önemlidir.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2991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Etiyoloji </a:t>
            </a:r>
            <a:endParaRPr lang="tr-TR" dirty="0"/>
          </a:p>
        </p:txBody>
      </p:sp>
      <p:sp>
        <p:nvSpPr>
          <p:cNvPr id="4" name="4 Metin kutusu"/>
          <p:cNvSpPr txBox="1"/>
          <p:nvPr/>
        </p:nvSpPr>
        <p:spPr>
          <a:xfrm>
            <a:off x="4857750" y="2060848"/>
            <a:ext cx="3643313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TRAVMATİK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Trafik kazaları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Maden göçükleri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Aşırı egzersiz</a:t>
            </a:r>
            <a:endParaRPr lang="tr-TR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Aynı </a:t>
            </a:r>
            <a:r>
              <a:rPr lang="tr-TR" sz="2400" dirty="0"/>
              <a:t>pozisyonda uzun süre kalmak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Kas </a:t>
            </a:r>
            <a:r>
              <a:rPr lang="tr-TR" sz="2400" dirty="0" err="1"/>
              <a:t>iskemisi</a:t>
            </a:r>
            <a:endParaRPr lang="tr-TR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Elektrik </a:t>
            </a:r>
            <a:r>
              <a:rPr lang="tr-TR" sz="2400" dirty="0"/>
              <a:t>akımı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err="1" smtClean="0"/>
              <a:t>Hipertermi</a:t>
            </a:r>
            <a:endParaRPr lang="tr-TR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smtClean="0"/>
              <a:t> </a:t>
            </a:r>
            <a:r>
              <a:rPr lang="tr-TR" sz="2400" b="1" dirty="0"/>
              <a:t>Depremler</a:t>
            </a:r>
            <a:endParaRPr lang="tr-TR" sz="2400" dirty="0"/>
          </a:p>
        </p:txBody>
      </p:sp>
      <p:sp>
        <p:nvSpPr>
          <p:cNvPr id="5" name="3 Metin kutusu"/>
          <p:cNvSpPr txBox="1">
            <a:spLocks noGrp="1"/>
          </p:cNvSpPr>
          <p:nvPr>
            <p:ph idx="1"/>
          </p:nvPr>
        </p:nvSpPr>
        <p:spPr>
          <a:xfrm>
            <a:off x="539552" y="2060848"/>
            <a:ext cx="3682752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dirty="0" smtClean="0">
                <a:latin typeface="+mn-lt"/>
              </a:rPr>
              <a:t>NONTRAVMATİK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dirty="0" smtClean="0">
                <a:latin typeface="+mn-lt"/>
              </a:rPr>
              <a:t>Alkol </a:t>
            </a:r>
            <a:endParaRPr lang="tr-TR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dirty="0" smtClean="0">
                <a:latin typeface="+mn-lt"/>
              </a:rPr>
              <a:t>İlaçlar </a:t>
            </a:r>
            <a:r>
              <a:rPr lang="tr-TR" dirty="0">
                <a:latin typeface="+mn-lt"/>
              </a:rPr>
              <a:t>ve toksinler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dirty="0" err="1" smtClean="0">
                <a:latin typeface="+mn-lt"/>
              </a:rPr>
              <a:t>İnfeksiyonlar</a:t>
            </a:r>
            <a:endParaRPr lang="tr-TR" dirty="0">
              <a:latin typeface="+mn-lt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dirty="0" smtClean="0">
                <a:latin typeface="+mn-lt"/>
              </a:rPr>
              <a:t>Elektrolit </a:t>
            </a:r>
            <a:r>
              <a:rPr lang="tr-TR" dirty="0">
                <a:latin typeface="+mn-lt"/>
              </a:rPr>
              <a:t>dengesizlikleri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dirty="0" smtClean="0">
                <a:latin typeface="+mn-lt"/>
              </a:rPr>
              <a:t>Endokrin </a:t>
            </a:r>
            <a:r>
              <a:rPr lang="tr-TR" dirty="0">
                <a:latin typeface="+mn-lt"/>
              </a:rPr>
              <a:t>hastalıklar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8036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Epidemiyoloji- </a:t>
            </a:r>
            <a:r>
              <a:rPr lang="tr-TR" dirty="0" smtClean="0"/>
              <a:t>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Ezilme sendromu sıklığı incelenirken;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Deprem </a:t>
            </a:r>
            <a:r>
              <a:rPr lang="tr-TR" dirty="0"/>
              <a:t>travmalarının ancak bir kısmında </a:t>
            </a:r>
            <a:r>
              <a:rPr lang="tr-TR" dirty="0" err="1"/>
              <a:t>rabdomiyoliz</a:t>
            </a:r>
            <a:r>
              <a:rPr lang="tr-TR" dirty="0"/>
              <a:t> </a:t>
            </a:r>
            <a:r>
              <a:rPr lang="tr-TR" dirty="0" smtClean="0"/>
              <a:t>vardır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2800" dirty="0" smtClean="0"/>
              <a:t> </a:t>
            </a:r>
            <a:r>
              <a:rPr lang="tr-TR" dirty="0" err="1"/>
              <a:t>Rabdomiyolizlerin</a:t>
            </a:r>
            <a:r>
              <a:rPr lang="tr-TR" dirty="0"/>
              <a:t> tümünde ezilme sendromu ortaya çıkmaz </a:t>
            </a:r>
            <a:endParaRPr lang="tr-TR" dirty="0" smtClean="0"/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Ezilme </a:t>
            </a:r>
            <a:r>
              <a:rPr lang="tr-TR" dirty="0"/>
              <a:t>sendromu olgularının tümünde ABY gelişmez.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Depremler de;</a:t>
            </a:r>
          </a:p>
          <a:p>
            <a:pPr marL="274320" lvl="1" indent="0">
              <a:buNone/>
            </a:pPr>
            <a:r>
              <a:rPr lang="tr-TR" dirty="0" smtClean="0"/>
              <a:t>Tüm </a:t>
            </a:r>
            <a:r>
              <a:rPr lang="tr-TR" dirty="0"/>
              <a:t>yaralanmaların yaklaşık %2 ile %5’inde ezilme </a:t>
            </a:r>
            <a:r>
              <a:rPr lang="tr-TR" dirty="0" smtClean="0"/>
              <a:t>sendromu</a:t>
            </a:r>
          </a:p>
          <a:p>
            <a:pPr marL="274320" lvl="1" indent="0">
              <a:buNone/>
            </a:pPr>
            <a:r>
              <a:rPr lang="tr-TR" dirty="0" smtClean="0"/>
              <a:t>Tüm </a:t>
            </a:r>
            <a:r>
              <a:rPr lang="tr-TR" dirty="0"/>
              <a:t>yaralanmaların yaklaşık %1.5’inde ABY 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539553" y="6021288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1.Sever </a:t>
            </a:r>
            <a:r>
              <a:rPr lang="tr-TR" sz="1000" dirty="0"/>
              <a:t>MŞ. </a:t>
            </a:r>
            <a:r>
              <a:rPr lang="tr-TR" sz="1000" dirty="0" err="1"/>
              <a:t>Crush</a:t>
            </a:r>
            <a:r>
              <a:rPr lang="tr-TR" sz="1000" dirty="0"/>
              <a:t> Sendromu ve Marmara Depremi’nin Öğrettikleri. </a:t>
            </a:r>
            <a:r>
              <a:rPr lang="tr-TR" sz="1000" u="sng" dirty="0">
                <a:hlinkClick r:id="rId2"/>
              </a:rPr>
              <a:t>http://</a:t>
            </a:r>
            <a:r>
              <a:rPr lang="tr-TR" sz="1000" u="sng" dirty="0" smtClean="0">
                <a:hlinkClick r:id="rId2"/>
              </a:rPr>
              <a:t>www.tsn.org.tr/folders/file/crush_sendromu.pdf</a:t>
            </a:r>
            <a:r>
              <a:rPr lang="tr-TR" sz="1000" u="sng" dirty="0" smtClean="0"/>
              <a:t> E</a:t>
            </a:r>
            <a:r>
              <a:rPr lang="tr-TR" sz="1000" dirty="0" smtClean="0"/>
              <a:t>T: 17.02.16 </a:t>
            </a:r>
          </a:p>
          <a:p>
            <a:r>
              <a:rPr lang="tr-TR" sz="1000" dirty="0" smtClean="0"/>
              <a:t>2. </a:t>
            </a:r>
            <a:r>
              <a:rPr lang="tr-TR" sz="1000" dirty="0" err="1"/>
              <a:t>Scharman</a:t>
            </a:r>
            <a:r>
              <a:rPr lang="tr-TR" sz="1000" dirty="0"/>
              <a:t> E.J., </a:t>
            </a:r>
            <a:r>
              <a:rPr lang="tr-TR" sz="1000" dirty="0" err="1"/>
              <a:t>Troutman</a:t>
            </a:r>
            <a:r>
              <a:rPr lang="tr-TR" sz="1000" dirty="0"/>
              <a:t> W.G. </a:t>
            </a:r>
            <a:r>
              <a:rPr lang="tr-TR" sz="1000" dirty="0" err="1"/>
              <a:t>Prevention</a:t>
            </a:r>
            <a:r>
              <a:rPr lang="tr-TR" sz="1000" dirty="0"/>
              <a:t> of </a:t>
            </a:r>
            <a:r>
              <a:rPr lang="tr-TR" sz="1000" dirty="0" err="1"/>
              <a:t>Kidney</a:t>
            </a:r>
            <a:r>
              <a:rPr lang="tr-TR" sz="1000" dirty="0"/>
              <a:t> </a:t>
            </a:r>
            <a:r>
              <a:rPr lang="tr-TR" sz="1000" dirty="0" err="1"/>
              <a:t>Injury</a:t>
            </a:r>
            <a:r>
              <a:rPr lang="tr-TR" sz="1000" dirty="0"/>
              <a:t> </a:t>
            </a:r>
            <a:r>
              <a:rPr lang="tr-TR" sz="1000" dirty="0" err="1"/>
              <a:t>Following</a:t>
            </a:r>
            <a:r>
              <a:rPr lang="tr-TR" sz="1000" dirty="0"/>
              <a:t> </a:t>
            </a:r>
            <a:r>
              <a:rPr lang="tr-TR" sz="1000" dirty="0" err="1"/>
              <a:t>Rhabdomyolysis</a:t>
            </a:r>
            <a:r>
              <a:rPr lang="tr-TR" sz="1000" dirty="0"/>
              <a:t> A </a:t>
            </a:r>
            <a:r>
              <a:rPr lang="tr-TR" sz="1000" dirty="0" err="1"/>
              <a:t>Systematic</a:t>
            </a:r>
            <a:r>
              <a:rPr lang="tr-TR" sz="1000" dirty="0"/>
              <a:t> </a:t>
            </a:r>
            <a:r>
              <a:rPr lang="tr-TR" sz="1000" dirty="0" err="1"/>
              <a:t>Review</a:t>
            </a:r>
            <a:r>
              <a:rPr lang="tr-TR" sz="1000" dirty="0"/>
              <a:t>.</a:t>
            </a:r>
            <a:r>
              <a:rPr lang="tr-TR" sz="1000" i="1" dirty="0"/>
              <a:t> </a:t>
            </a:r>
            <a:r>
              <a:rPr lang="tr-TR" sz="1000" dirty="0" err="1"/>
              <a:t>The</a:t>
            </a:r>
            <a:r>
              <a:rPr lang="tr-TR" sz="1000" dirty="0"/>
              <a:t> </a:t>
            </a:r>
            <a:r>
              <a:rPr lang="tr-TR" sz="1000" dirty="0" err="1"/>
              <a:t>Annals</a:t>
            </a:r>
            <a:r>
              <a:rPr lang="tr-TR" sz="1000" dirty="0"/>
              <a:t> of </a:t>
            </a:r>
            <a:r>
              <a:rPr lang="tr-TR" sz="1000" dirty="0" err="1"/>
              <a:t>Pharmacotherapy</a:t>
            </a:r>
            <a:r>
              <a:rPr lang="tr-TR" sz="1000" dirty="0"/>
              <a:t>. 2013 </a:t>
            </a:r>
            <a:r>
              <a:rPr lang="tr-TR" sz="1000" dirty="0" err="1"/>
              <a:t>January</a:t>
            </a:r>
            <a:r>
              <a:rPr lang="tr-TR" sz="1000" dirty="0"/>
              <a:t>, Volume 47</a:t>
            </a:r>
          </a:p>
        </p:txBody>
      </p:sp>
    </p:spTree>
    <p:extLst>
      <p:ext uri="{BB962C8B-B14F-4D97-AF65-F5344CB8AC3E}">
        <p14:creationId xmlns:p14="http://schemas.microsoft.com/office/powerpoint/2010/main" val="283848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Epidemiyoloji-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tr-TR" dirty="0"/>
              <a:t>Ezilme sendromunun prezantasyonu depremin şiddeti, binaların yapısı, yaralanma koşulları ve kurtarma durumuna göre değişkenlik </a:t>
            </a:r>
            <a:r>
              <a:rPr lang="tr-TR" dirty="0" smtClean="0"/>
              <a:t>göstermektedir </a:t>
            </a:r>
            <a:r>
              <a:rPr lang="tr-TR" baseline="30000" dirty="0" smtClean="0"/>
              <a:t>(1,2).</a:t>
            </a:r>
          </a:p>
          <a:p>
            <a:endParaRPr lang="tr-TR" baseline="30000" dirty="0"/>
          </a:p>
          <a:p>
            <a:r>
              <a:rPr lang="tr-TR" dirty="0"/>
              <a:t>Enkaz altında kalış süresi ile </a:t>
            </a:r>
            <a:r>
              <a:rPr lang="tr-TR" dirty="0" err="1"/>
              <a:t>crush</a:t>
            </a:r>
            <a:r>
              <a:rPr lang="tr-TR" dirty="0"/>
              <a:t> sendromu arasında anlamlı bulgu saptanamamıştır </a:t>
            </a:r>
            <a:r>
              <a:rPr lang="tr-TR" baseline="30000" dirty="0" smtClean="0"/>
              <a:t>(</a:t>
            </a:r>
            <a:r>
              <a:rPr lang="tr-TR" baseline="30000" dirty="0" smtClean="0"/>
              <a:t>3,4).</a:t>
            </a:r>
            <a:endParaRPr lang="tr-TR" baseline="30000" dirty="0" smtClean="0"/>
          </a:p>
          <a:p>
            <a:endParaRPr lang="tr-TR" baseline="30000" dirty="0" smtClean="0"/>
          </a:p>
          <a:p>
            <a:r>
              <a:rPr lang="tr-TR" dirty="0" smtClean="0"/>
              <a:t>Orta yaş gruptakilerde daha sık, ileri yaş ve çocuklarda daha seyrektir </a:t>
            </a:r>
            <a:r>
              <a:rPr lang="tr-TR" baseline="30000" dirty="0" smtClean="0"/>
              <a:t>(4).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395536" y="544522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1-Al </a:t>
            </a:r>
            <a:r>
              <a:rPr lang="tr-TR" sz="1000" dirty="0"/>
              <a:t>B, Güllü MN, Kaplan M, Güloğlu C, Aldemir M. </a:t>
            </a:r>
            <a:r>
              <a:rPr lang="tr-TR" sz="1000" dirty="0" err="1"/>
              <a:t>Crush</a:t>
            </a:r>
            <a:r>
              <a:rPr lang="tr-TR" sz="1000" dirty="0"/>
              <a:t> sendromu. </a:t>
            </a:r>
            <a:r>
              <a:rPr lang="tr-TR" sz="1000" i="1" dirty="0"/>
              <a:t>Tıp Araştırma </a:t>
            </a:r>
            <a:r>
              <a:rPr lang="tr-TR" sz="1000" i="1" dirty="0" smtClean="0"/>
              <a:t>Dergisi  </a:t>
            </a:r>
            <a:r>
              <a:rPr lang="tr-TR" sz="1000" dirty="0"/>
              <a:t>2006;4:31-38</a:t>
            </a:r>
            <a:r>
              <a:rPr lang="tr-TR" sz="1000" dirty="0" smtClean="0"/>
              <a:t>.</a:t>
            </a:r>
          </a:p>
          <a:p>
            <a:r>
              <a:rPr lang="tr-TR" sz="1000" dirty="0" smtClean="0"/>
              <a:t>2-</a:t>
            </a:r>
            <a:r>
              <a:rPr lang="tr-TR" sz="1000" dirty="0"/>
              <a:t> </a:t>
            </a:r>
            <a:r>
              <a:rPr lang="tr-TR" sz="1000" dirty="0" err="1"/>
              <a:t>Scharman</a:t>
            </a:r>
            <a:r>
              <a:rPr lang="tr-TR" sz="1000" dirty="0"/>
              <a:t> E.J., </a:t>
            </a:r>
            <a:r>
              <a:rPr lang="tr-TR" sz="1000" dirty="0" err="1"/>
              <a:t>Troutman</a:t>
            </a:r>
            <a:r>
              <a:rPr lang="tr-TR" sz="1000" dirty="0"/>
              <a:t> W.G. </a:t>
            </a:r>
            <a:r>
              <a:rPr lang="tr-TR" sz="1000" dirty="0" err="1"/>
              <a:t>Prevention</a:t>
            </a:r>
            <a:r>
              <a:rPr lang="tr-TR" sz="1000" dirty="0"/>
              <a:t> of </a:t>
            </a:r>
            <a:r>
              <a:rPr lang="tr-TR" sz="1000" dirty="0" err="1"/>
              <a:t>Kidney</a:t>
            </a:r>
            <a:r>
              <a:rPr lang="tr-TR" sz="1000" dirty="0"/>
              <a:t> </a:t>
            </a:r>
            <a:r>
              <a:rPr lang="tr-TR" sz="1000" dirty="0" err="1"/>
              <a:t>Injury</a:t>
            </a:r>
            <a:r>
              <a:rPr lang="tr-TR" sz="1000" dirty="0"/>
              <a:t> </a:t>
            </a:r>
            <a:r>
              <a:rPr lang="tr-TR" sz="1000" dirty="0" err="1"/>
              <a:t>Following</a:t>
            </a:r>
            <a:r>
              <a:rPr lang="tr-TR" sz="1000" dirty="0"/>
              <a:t> </a:t>
            </a:r>
            <a:r>
              <a:rPr lang="tr-TR" sz="1000" dirty="0" err="1"/>
              <a:t>Rhabdomyolysis</a:t>
            </a:r>
            <a:r>
              <a:rPr lang="tr-TR" sz="1000" dirty="0"/>
              <a:t> A </a:t>
            </a:r>
            <a:r>
              <a:rPr lang="tr-TR" sz="1000" dirty="0" err="1"/>
              <a:t>Systematic</a:t>
            </a:r>
            <a:r>
              <a:rPr lang="tr-TR" sz="1000" dirty="0"/>
              <a:t> </a:t>
            </a:r>
            <a:r>
              <a:rPr lang="tr-TR" sz="1000" dirty="0" err="1"/>
              <a:t>Review</a:t>
            </a:r>
            <a:r>
              <a:rPr lang="tr-TR" sz="1000" dirty="0"/>
              <a:t>.</a:t>
            </a:r>
            <a:r>
              <a:rPr lang="tr-TR" sz="1000" i="1" dirty="0"/>
              <a:t> </a:t>
            </a:r>
            <a:r>
              <a:rPr lang="tr-TR" sz="1000" dirty="0" err="1"/>
              <a:t>The</a:t>
            </a:r>
            <a:r>
              <a:rPr lang="tr-TR" sz="1000" dirty="0"/>
              <a:t> </a:t>
            </a:r>
            <a:r>
              <a:rPr lang="tr-TR" sz="1000" dirty="0" err="1"/>
              <a:t>Annals</a:t>
            </a:r>
            <a:r>
              <a:rPr lang="tr-TR" sz="1000" dirty="0"/>
              <a:t> of </a:t>
            </a:r>
            <a:r>
              <a:rPr lang="tr-TR" sz="1000" dirty="0" err="1"/>
              <a:t>Pharmacotherapy</a:t>
            </a:r>
            <a:r>
              <a:rPr lang="tr-TR" sz="1000" dirty="0"/>
              <a:t>. 2013 </a:t>
            </a:r>
            <a:r>
              <a:rPr lang="tr-TR" sz="1000" dirty="0" err="1"/>
              <a:t>January</a:t>
            </a:r>
            <a:r>
              <a:rPr lang="tr-TR" sz="1000" dirty="0"/>
              <a:t>, Volume 47</a:t>
            </a:r>
            <a:endParaRPr lang="tr-TR" sz="1000" dirty="0" smtClean="0"/>
          </a:p>
          <a:p>
            <a:r>
              <a:rPr lang="tr-TR" sz="1000" dirty="0"/>
              <a:t>3</a:t>
            </a:r>
            <a:r>
              <a:rPr lang="tr-TR" sz="1000" dirty="0" smtClean="0"/>
              <a:t>- </a:t>
            </a:r>
            <a:r>
              <a:rPr lang="tr-TR" sz="1000" dirty="0"/>
              <a:t>Sever MS, Kazancıoğlu R. Van Depremi’nin Ardından: Yine Yeniden Deprem. </a:t>
            </a:r>
            <a:r>
              <a:rPr lang="tr-TR" sz="1000" i="1" dirty="0" err="1"/>
              <a:t>Turk</a:t>
            </a:r>
            <a:r>
              <a:rPr lang="tr-TR" sz="1000" i="1" dirty="0"/>
              <a:t> </a:t>
            </a:r>
            <a:r>
              <a:rPr lang="tr-TR" sz="1000" i="1" dirty="0" err="1"/>
              <a:t>Neph</a:t>
            </a:r>
            <a:r>
              <a:rPr lang="tr-TR" sz="1000" i="1" dirty="0"/>
              <a:t> Dial </a:t>
            </a:r>
            <a:r>
              <a:rPr lang="tr-TR" sz="1000" i="1" dirty="0" err="1"/>
              <a:t>Transpl</a:t>
            </a:r>
            <a:r>
              <a:rPr lang="tr-TR" sz="1000" i="1" dirty="0"/>
              <a:t> </a:t>
            </a:r>
            <a:r>
              <a:rPr lang="tr-TR" sz="1000" dirty="0"/>
              <a:t>2012;21:7-9.  </a:t>
            </a:r>
            <a:r>
              <a:rPr lang="tr-TR" sz="1000" dirty="0" smtClean="0"/>
              <a:t>http://dx.doi.org/10.5262/tndt.2012.1001.02</a:t>
            </a:r>
          </a:p>
          <a:p>
            <a:r>
              <a:rPr lang="tr-TR" sz="1000" dirty="0"/>
              <a:t>4</a:t>
            </a:r>
            <a:r>
              <a:rPr lang="tr-TR" sz="1000" dirty="0" smtClean="0"/>
              <a:t>-Oda </a:t>
            </a:r>
            <a:r>
              <a:rPr lang="tr-TR" sz="1000" dirty="0"/>
              <a:t>J, </a:t>
            </a:r>
            <a:r>
              <a:rPr lang="tr-TR" sz="1000" dirty="0" err="1"/>
              <a:t>Tanaka</a:t>
            </a:r>
            <a:r>
              <a:rPr lang="tr-TR" sz="1000" dirty="0"/>
              <a:t> H. Analysis of 372 </a:t>
            </a:r>
            <a:r>
              <a:rPr lang="tr-TR" sz="1000" dirty="0" err="1"/>
              <a:t>patients</a:t>
            </a:r>
            <a:r>
              <a:rPr lang="tr-TR" sz="1000" dirty="0"/>
              <a:t> </a:t>
            </a:r>
            <a:r>
              <a:rPr lang="tr-TR" sz="1000" dirty="0" err="1"/>
              <a:t>with</a:t>
            </a:r>
            <a:r>
              <a:rPr lang="tr-TR" sz="1000" dirty="0"/>
              <a:t> </a:t>
            </a:r>
            <a:r>
              <a:rPr lang="tr-TR" sz="1000" dirty="0" err="1"/>
              <a:t>crush</a:t>
            </a:r>
            <a:r>
              <a:rPr lang="tr-TR" sz="1000" dirty="0"/>
              <a:t> </a:t>
            </a:r>
            <a:r>
              <a:rPr lang="tr-TR" sz="1000" dirty="0" err="1"/>
              <a:t>syndrome</a:t>
            </a:r>
            <a:r>
              <a:rPr lang="tr-TR" sz="1000" dirty="0"/>
              <a:t> </a:t>
            </a:r>
            <a:r>
              <a:rPr lang="tr-TR" sz="1000" dirty="0" err="1"/>
              <a:t>caused</a:t>
            </a:r>
            <a:r>
              <a:rPr lang="tr-TR" sz="1000" dirty="0"/>
              <a:t> </a:t>
            </a:r>
            <a:r>
              <a:rPr lang="tr-TR" sz="1000" dirty="0" err="1"/>
              <a:t>by</a:t>
            </a:r>
            <a:r>
              <a:rPr lang="tr-TR" sz="1000" dirty="0"/>
              <a:t> </a:t>
            </a:r>
            <a:r>
              <a:rPr lang="tr-TR" sz="1000" dirty="0" err="1"/>
              <a:t>the</a:t>
            </a:r>
            <a:r>
              <a:rPr lang="tr-TR" sz="1000" dirty="0"/>
              <a:t> </a:t>
            </a:r>
            <a:r>
              <a:rPr lang="tr-TR" sz="1000" dirty="0" err="1"/>
              <a:t>Hanshin-Awarji</a:t>
            </a:r>
            <a:r>
              <a:rPr lang="tr-TR" sz="1000" dirty="0"/>
              <a:t> </a:t>
            </a:r>
            <a:r>
              <a:rPr lang="tr-TR" sz="1000" dirty="0" err="1"/>
              <a:t>eartquake</a:t>
            </a:r>
            <a:r>
              <a:rPr lang="tr-TR" sz="1000" dirty="0"/>
              <a:t>. J </a:t>
            </a:r>
            <a:r>
              <a:rPr lang="tr-TR" sz="1000" dirty="0" err="1"/>
              <a:t>Traumaa</a:t>
            </a:r>
            <a:r>
              <a:rPr lang="tr-TR" sz="1000" dirty="0"/>
              <a:t> 1997; 42:470-476</a:t>
            </a:r>
            <a:endParaRPr lang="tr-TR" sz="10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9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Epidemiyoloji- III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Ülkemizde </a:t>
            </a:r>
            <a:r>
              <a:rPr lang="tr-TR" dirty="0"/>
              <a:t>1999 Marmara Depremi 17480 kişinin ölümüne ve 43953 kişinin yaralanmasına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Marmara Depremi’nde %</a:t>
            </a:r>
            <a:r>
              <a:rPr lang="tr-TR" dirty="0" smtClean="0"/>
              <a:t>1.5 (659) oranında ezilme </a:t>
            </a:r>
            <a:r>
              <a:rPr lang="tr-TR" dirty="0"/>
              <a:t>sendromu gelişmiştir.</a:t>
            </a:r>
          </a:p>
          <a:p>
            <a:endParaRPr lang="tr-TR" dirty="0"/>
          </a:p>
          <a:p>
            <a:r>
              <a:rPr lang="tr-TR" dirty="0"/>
              <a:t> E</a:t>
            </a:r>
            <a:r>
              <a:rPr lang="tr-TR" dirty="0" smtClean="0"/>
              <a:t>zilme </a:t>
            </a:r>
            <a:r>
              <a:rPr lang="tr-TR" dirty="0"/>
              <a:t>sendromu gelişen hastaların %</a:t>
            </a:r>
            <a:r>
              <a:rPr lang="tr-TR" dirty="0" smtClean="0"/>
              <a:t>75’ine diyaliz uygulanmıştır. </a:t>
            </a:r>
            <a:r>
              <a:rPr lang="tr-TR" baseline="30000" dirty="0"/>
              <a:t>(</a:t>
            </a:r>
            <a:r>
              <a:rPr lang="tr-TR" baseline="30000" dirty="0" smtClean="0"/>
              <a:t>1,2,3).</a:t>
            </a:r>
            <a:endParaRPr lang="tr-TR" baseline="30000" dirty="0"/>
          </a:p>
          <a:p>
            <a:pPr marL="0" indent="0">
              <a:buNone/>
            </a:pPr>
            <a:endParaRPr lang="tr-TR" baseline="30000" dirty="0" smtClean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899592" y="573325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1.Başbakanlık Afet ve Acil Durum Başkanlığı Raporu</a:t>
            </a:r>
          </a:p>
          <a:p>
            <a:r>
              <a:rPr lang="tr-TR" sz="1000" dirty="0" smtClean="0"/>
              <a:t>2. </a:t>
            </a:r>
            <a:r>
              <a:rPr lang="tr-TR" sz="1000" dirty="0"/>
              <a:t>Sever MŞ. </a:t>
            </a:r>
            <a:r>
              <a:rPr lang="tr-TR" sz="1000" dirty="0" err="1"/>
              <a:t>Crush</a:t>
            </a:r>
            <a:r>
              <a:rPr lang="tr-TR" sz="1000" dirty="0"/>
              <a:t> Sendromu ve Marmara Depremi’nin Öğrettikleri. </a:t>
            </a:r>
            <a:r>
              <a:rPr lang="tr-TR" sz="1000" u="sng" dirty="0">
                <a:hlinkClick r:id="rId2"/>
              </a:rPr>
              <a:t>http://www.tsn.org.tr/folders/file/crush_sendromu.pdf</a:t>
            </a:r>
            <a:r>
              <a:rPr lang="tr-TR" sz="1000" dirty="0"/>
              <a:t> Erişim Tarihi:17.02.2016</a:t>
            </a:r>
          </a:p>
          <a:p>
            <a:r>
              <a:rPr lang="tr-TR" sz="1000" dirty="0" smtClean="0"/>
              <a:t>3.Sever </a:t>
            </a:r>
            <a:r>
              <a:rPr lang="tr-TR" sz="1000" dirty="0"/>
              <a:t>MS, Kazancıoğlu R. Van Depremi’nin Ardından: Yine Yeniden Deprem. </a:t>
            </a:r>
            <a:r>
              <a:rPr lang="tr-TR" sz="1000" i="1" dirty="0" err="1"/>
              <a:t>Turk</a:t>
            </a:r>
            <a:r>
              <a:rPr lang="tr-TR" sz="1000" i="1" dirty="0"/>
              <a:t> </a:t>
            </a:r>
            <a:r>
              <a:rPr lang="tr-TR" sz="1000" i="1" dirty="0" err="1"/>
              <a:t>Neph</a:t>
            </a:r>
            <a:r>
              <a:rPr lang="tr-TR" sz="1000" i="1" dirty="0"/>
              <a:t> Dial </a:t>
            </a:r>
            <a:r>
              <a:rPr lang="tr-TR" sz="1000" i="1" dirty="0" err="1"/>
              <a:t>Transpl</a:t>
            </a:r>
            <a:r>
              <a:rPr lang="tr-TR" sz="1000" i="1" dirty="0"/>
              <a:t> </a:t>
            </a:r>
            <a:r>
              <a:rPr lang="tr-TR" sz="1000" dirty="0"/>
              <a:t>2012;21:7-9.</a:t>
            </a:r>
          </a:p>
          <a:p>
            <a:r>
              <a:rPr lang="tr-TR" sz="1000" dirty="0"/>
              <a:t>http://dx.doi.org/10.5262/tndt.2012.1001.02</a:t>
            </a:r>
          </a:p>
          <a:p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619572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2011 Van Depremi de 644 kişinin ölümüne ve yaklaşık 6000 kişinin yaralanmasına yol </a:t>
            </a:r>
            <a:r>
              <a:rPr lang="tr-TR" dirty="0" smtClean="0"/>
              <a:t>açmıştır</a:t>
            </a:r>
            <a:endParaRPr lang="tr-TR" baseline="30000" dirty="0"/>
          </a:p>
          <a:p>
            <a:endParaRPr lang="tr-TR" dirty="0" smtClean="0"/>
          </a:p>
          <a:p>
            <a:r>
              <a:rPr lang="tr-TR" dirty="0" smtClean="0"/>
              <a:t>Van </a:t>
            </a:r>
            <a:r>
              <a:rPr lang="tr-TR" dirty="0"/>
              <a:t>Depremi’nde ise %</a:t>
            </a:r>
            <a:r>
              <a:rPr lang="tr-TR" dirty="0" smtClean="0"/>
              <a:t>1.4-1.5 (84-90) </a:t>
            </a:r>
            <a:r>
              <a:rPr lang="tr-TR" dirty="0"/>
              <a:t>sıklığında ezilme sendromu gelişmiştir.</a:t>
            </a:r>
          </a:p>
          <a:p>
            <a:endParaRPr lang="tr-TR" dirty="0"/>
          </a:p>
          <a:p>
            <a:r>
              <a:rPr lang="tr-TR" dirty="0"/>
              <a:t>E</a:t>
            </a:r>
            <a:r>
              <a:rPr lang="tr-TR" dirty="0" smtClean="0"/>
              <a:t>zilme </a:t>
            </a:r>
            <a:r>
              <a:rPr lang="tr-TR" dirty="0"/>
              <a:t>sendromu gelişen hastaların </a:t>
            </a:r>
            <a:r>
              <a:rPr lang="tr-TR" dirty="0" smtClean="0"/>
              <a:t>%30-40’ına diyaliz </a:t>
            </a:r>
            <a:r>
              <a:rPr lang="tr-TR" dirty="0"/>
              <a:t>uygulanmıştır </a:t>
            </a:r>
            <a:r>
              <a:rPr lang="tr-TR" baseline="30000" dirty="0"/>
              <a:t>(</a:t>
            </a:r>
            <a:r>
              <a:rPr lang="tr-TR" baseline="30000" dirty="0" smtClean="0"/>
              <a:t>1,2,3).</a:t>
            </a:r>
            <a:endParaRPr lang="tr-TR" baseline="300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tr-TR" dirty="0"/>
              <a:t>Epidemiyoloji- </a:t>
            </a:r>
            <a:r>
              <a:rPr lang="tr-TR" dirty="0" smtClean="0"/>
              <a:t>IV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99592" y="573325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1.Başbakanlık Afet ve Acil Durum Başkanlığı Raporu</a:t>
            </a:r>
          </a:p>
          <a:p>
            <a:r>
              <a:rPr lang="tr-TR" sz="1000" dirty="0" smtClean="0"/>
              <a:t>2. </a:t>
            </a:r>
            <a:r>
              <a:rPr lang="tr-TR" sz="1000" dirty="0"/>
              <a:t>Sever MŞ. </a:t>
            </a:r>
            <a:r>
              <a:rPr lang="tr-TR" sz="1000" dirty="0" err="1"/>
              <a:t>Crush</a:t>
            </a:r>
            <a:r>
              <a:rPr lang="tr-TR" sz="1000" dirty="0"/>
              <a:t> Sendromu ve Marmara Depremi’nin Öğrettikleri. </a:t>
            </a:r>
            <a:r>
              <a:rPr lang="tr-TR" sz="1000" u="sng" dirty="0">
                <a:hlinkClick r:id="rId2"/>
              </a:rPr>
              <a:t>http://www.tsn.org.tr/folders/file/crush_sendromu.pdf</a:t>
            </a:r>
            <a:r>
              <a:rPr lang="tr-TR" sz="1000" dirty="0"/>
              <a:t> Erişim Tarihi:17.02.2016</a:t>
            </a:r>
          </a:p>
          <a:p>
            <a:r>
              <a:rPr lang="tr-TR" sz="1000" dirty="0" smtClean="0"/>
              <a:t>3.Sever </a:t>
            </a:r>
            <a:r>
              <a:rPr lang="tr-TR" sz="1000" dirty="0"/>
              <a:t>MS, Kazancıoğlu R. Van Depremi’nin Ardından: Yine Yeniden Deprem. </a:t>
            </a:r>
            <a:r>
              <a:rPr lang="tr-TR" sz="1000" i="1" dirty="0" err="1"/>
              <a:t>Turk</a:t>
            </a:r>
            <a:r>
              <a:rPr lang="tr-TR" sz="1000" i="1" dirty="0"/>
              <a:t> </a:t>
            </a:r>
            <a:r>
              <a:rPr lang="tr-TR" sz="1000" i="1" dirty="0" err="1"/>
              <a:t>Neph</a:t>
            </a:r>
            <a:r>
              <a:rPr lang="tr-TR" sz="1000" i="1" dirty="0"/>
              <a:t> Dial </a:t>
            </a:r>
            <a:r>
              <a:rPr lang="tr-TR" sz="1000" i="1" dirty="0" err="1"/>
              <a:t>Transpl</a:t>
            </a:r>
            <a:r>
              <a:rPr lang="tr-TR" sz="1000" i="1" dirty="0"/>
              <a:t> </a:t>
            </a:r>
            <a:r>
              <a:rPr lang="tr-TR" sz="1000" dirty="0"/>
              <a:t>2012;21:7-9.</a:t>
            </a:r>
          </a:p>
          <a:p>
            <a:r>
              <a:rPr lang="tr-TR" sz="1000" dirty="0"/>
              <a:t>http://dx.doi.org/10.5262/tndt.2012.1001.02</a:t>
            </a:r>
          </a:p>
          <a:p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87645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2844</TotalTime>
  <Words>1366</Words>
  <Application>Microsoft Office PowerPoint</Application>
  <PresentationFormat>Ekran Gösterisi (4:3)</PresentationFormat>
  <Paragraphs>191</Paragraphs>
  <Slides>21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Netlik</vt:lpstr>
      <vt:lpstr>CRUSH SENDROMUNUN HASTANE ÖNCESİ YÖNETİMİ</vt:lpstr>
      <vt:lpstr>Sunum İçeriği</vt:lpstr>
      <vt:lpstr>Terminoloji</vt:lpstr>
      <vt:lpstr>PowerPoint Sunusu</vt:lpstr>
      <vt:lpstr>Etiyoloji </vt:lpstr>
      <vt:lpstr>Epidemiyoloji- I</vt:lpstr>
      <vt:lpstr>Epidemiyoloji- II</vt:lpstr>
      <vt:lpstr>Epidemiyoloji- III </vt:lpstr>
      <vt:lpstr>Epidemiyoloji- IV</vt:lpstr>
      <vt:lpstr>Patogenez- I</vt:lpstr>
      <vt:lpstr>Patogenez- II</vt:lpstr>
      <vt:lpstr>Tedavide temel nokta;</vt:lpstr>
      <vt:lpstr>Olay yeri yönetimi-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CRUSH SENDROMUNUN  HASTANE ÖNCESİ YÖNETİMİ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CRUSH SENDROMUNUN HASTANE ÖNCESİ YÖNETİMİ</dc:title>
  <dc:creator>beliz</dc:creator>
  <cp:lastModifiedBy>v7</cp:lastModifiedBy>
  <cp:revision>61</cp:revision>
  <dcterms:created xsi:type="dcterms:W3CDTF">2016-05-10T10:23:05Z</dcterms:created>
  <dcterms:modified xsi:type="dcterms:W3CDTF">2016-05-13T21:39:34Z</dcterms:modified>
</cp:coreProperties>
</file>