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8" autoAdjust="0"/>
    <p:restoredTop sz="98754" autoAdjust="0"/>
  </p:normalViewPr>
  <p:slideViewPr>
    <p:cSldViewPr>
      <p:cViewPr varScale="1">
        <p:scale>
          <a:sx n="73" d="100"/>
          <a:sy n="73" d="100"/>
        </p:scale>
        <p:origin x="-130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9AC0FB-5495-44E0-9144-5E64551C6985}" type="datetimeFigureOut">
              <a:rPr lang="tr-TR" smtClean="0"/>
              <a:t>15.05.2016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A6ACA3-62F7-4C8D-8F37-3524A53994CF}" type="slidenum">
              <a:rPr lang="tr-TR" smtClean="0"/>
              <a:t>‹#›</a:t>
            </a:fld>
            <a:endParaRPr lang="tr-TR"/>
          </a:p>
        </p:txBody>
      </p:sp>
    </p:spTree>
    <p:extLst>
      <p:ext uri="{BB962C8B-B14F-4D97-AF65-F5344CB8AC3E}">
        <p14:creationId xmlns:p14="http://schemas.microsoft.com/office/powerpoint/2010/main" val="4061394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Değerli</a:t>
            </a:r>
            <a:r>
              <a:rPr lang="tr-TR" baseline="0" dirty="0" smtClean="0"/>
              <a:t> organizasyon komitesi, sayın hocalarım değerli katılımcılar, bu sunumda sizlere </a:t>
            </a:r>
            <a:r>
              <a:rPr lang="tr-TR" baseline="0" dirty="0" err="1" smtClean="0"/>
              <a:t>balıkesir</a:t>
            </a:r>
            <a:r>
              <a:rPr lang="tr-TR" baseline="0" dirty="0" smtClean="0"/>
              <a:t> üniversitesi tıp fakültesinde yapmış olduğumuz ilkyardım konusundaki anket çalışmamızın sonuçlarını paylaşacağım.</a:t>
            </a:r>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1</a:t>
            </a:fld>
            <a:endParaRPr lang="tr-TR"/>
          </a:p>
        </p:txBody>
      </p:sp>
    </p:spTree>
    <p:extLst>
      <p:ext uri="{BB962C8B-B14F-4D97-AF65-F5344CB8AC3E}">
        <p14:creationId xmlns:p14="http://schemas.microsoft.com/office/powerpoint/2010/main" val="3065055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10 sonuçlarımıza bakacak</a:t>
            </a:r>
            <a:r>
              <a:rPr lang="tr-TR" baseline="0" dirty="0" smtClean="0"/>
              <a:t> olursak;</a:t>
            </a:r>
          </a:p>
          <a:p>
            <a:r>
              <a:rPr lang="tr-TR" dirty="0" smtClean="0"/>
              <a:t>Katılımcılar yaş gruplarına göre ayrıldığında en çok doğru cevabı 29 yaş ve altında olan grup verdi.</a:t>
            </a:r>
          </a:p>
          <a:p>
            <a:endParaRPr lang="tr-TR" dirty="0" smtClean="0"/>
          </a:p>
          <a:p>
            <a:r>
              <a:rPr lang="tr-TR" dirty="0" smtClean="0"/>
              <a:t>(&lt; 29 yaş grubunun eğitim seviyesi anlamlı olarak daha yüksek)</a:t>
            </a:r>
          </a:p>
          <a:p>
            <a:endParaRPr lang="tr-TR" dirty="0" smtClean="0"/>
          </a:p>
          <a:p>
            <a:r>
              <a:rPr lang="tr-TR" dirty="0" smtClean="0"/>
              <a:t>Katılımcıların eğitim seviyelerine göre  lise ve üniversite mezunları 10 sorudan 8’inde diğer gruptan anlamlı olarak daha başarılıydı.</a:t>
            </a:r>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10</a:t>
            </a:fld>
            <a:endParaRPr lang="tr-TR"/>
          </a:p>
        </p:txBody>
      </p:sp>
    </p:spTree>
    <p:extLst>
      <p:ext uri="{BB962C8B-B14F-4D97-AF65-F5344CB8AC3E}">
        <p14:creationId xmlns:p14="http://schemas.microsoft.com/office/powerpoint/2010/main" val="3930140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aseline="0" dirty="0" smtClean="0"/>
              <a:t>11 Beklendiği gibi eğitim düzeyi arttıkça başarı oranı da artmakta buna rağmen üniversite mezunlarının ve ilkyardım eğitimi aldığını ifade edenlerin de durumu pek </a:t>
            </a:r>
            <a:r>
              <a:rPr lang="tr-TR" baseline="0" dirty="0" err="1" smtClean="0"/>
              <a:t>içaçıcı</a:t>
            </a:r>
            <a:r>
              <a:rPr lang="tr-TR" baseline="0" dirty="0" smtClean="0"/>
              <a:t> değil. </a:t>
            </a:r>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11</a:t>
            </a:fld>
            <a:endParaRPr lang="tr-TR"/>
          </a:p>
        </p:txBody>
      </p:sp>
    </p:spTree>
    <p:extLst>
      <p:ext uri="{BB962C8B-B14F-4D97-AF65-F5344CB8AC3E}">
        <p14:creationId xmlns:p14="http://schemas.microsoft.com/office/powerpoint/2010/main" val="1186761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Gönüllülerin ilkyardım konusundaki bilgi ve becerilerinden çok dikkatimizi çeken iki noktadan birincisi katılımcıların % 20,2'sinin acil bir durumla karşılaştığında arayacağı numarayı bilmiyor olmasıdır. Türkiye'de yapılan bir başka anket çalışmasında acil çağrı numarasının bilmeyenlerin oranı %11 olarak bildirilmiştir. Ancak çalışmanın kısıtlılıklarında</a:t>
            </a:r>
            <a:r>
              <a:rPr lang="tr-TR" baseline="0" dirty="0" smtClean="0"/>
              <a:t> da belirtildiği gibi çalışma sosyoekonomik seviyesi yüksek iki il merkezinde yapılmış olması sonucu etkilemiş olabileceğini bildirmektedir. Her iki oranın da  çok daha düşük olmasını beklerdim.  Temel yaşam desteği zinciri hatırlayalım, zincirimiz daha ilk halkada beklediğimizden zayıf olduğunu gördük . Hastane öncesi ekiplerimiz ne kadar donanımlı ve profesyonel olursa olsun acil çağrı numarasının bilinmemesi durumunda çabalarımız havada kalmakta.</a:t>
            </a:r>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12</a:t>
            </a:fld>
            <a:endParaRPr lang="tr-TR"/>
          </a:p>
        </p:txBody>
      </p:sp>
    </p:spTree>
    <p:extLst>
      <p:ext uri="{BB962C8B-B14F-4D97-AF65-F5344CB8AC3E}">
        <p14:creationId xmlns:p14="http://schemas.microsoft.com/office/powerpoint/2010/main" val="1702671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13</a:t>
            </a:r>
            <a:r>
              <a:rPr lang="tr-TR" baseline="0" dirty="0" smtClean="0"/>
              <a:t> çalışmamızda hayal kırıklığı yaşadığımız sonuçlardan diğeri ise ankete katılanların büyük bir bölümünün ilk yardım eğitimi almak istememesi oldu.</a:t>
            </a:r>
          </a:p>
          <a:p>
            <a:endParaRPr lang="tr-TR" baseline="0" dirty="0" smtClean="0"/>
          </a:p>
          <a:p>
            <a:r>
              <a:rPr lang="tr-TR" baseline="0" dirty="0" smtClean="0"/>
              <a:t>İlk yardım eğitimi alma isteğinin yaştan ve daha önce eğitim almış olmaktan bağımsız olarak düşük olduğu izlendi.</a:t>
            </a:r>
          </a:p>
          <a:p>
            <a:endParaRPr lang="tr-TR" baseline="0" dirty="0" smtClean="0"/>
          </a:p>
          <a:p>
            <a:r>
              <a:rPr lang="tr-TR" baseline="0" dirty="0" smtClean="0"/>
              <a:t>Bu sonucun anketin yöntemiyle ilişkili bir kısıtlılıktan kaynaklanmış olabileceğini de göz önünde bulunduruyoruz ankete gönüllü kabul olmayı eden kişinin ilk yardım eğitimi hakkındaki düşüncelerinden çok bir eğitime gönüllü olmasının isteneceği gibi bir algıya kapılmış olabileceklerini düşündük.</a:t>
            </a:r>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13</a:t>
            </a:fld>
            <a:endParaRPr lang="tr-TR"/>
          </a:p>
        </p:txBody>
      </p:sp>
    </p:spTree>
    <p:extLst>
      <p:ext uri="{BB962C8B-B14F-4D97-AF65-F5344CB8AC3E}">
        <p14:creationId xmlns:p14="http://schemas.microsoft.com/office/powerpoint/2010/main" val="1630266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14 Bununla birlikte kurs almak isteyenlerin oranı eğitim düzeyleri ile anlamlı olarak artıyor. Ve gençler yaşlılara oranla anlamlı şekilde daha fazla </a:t>
            </a:r>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14</a:t>
            </a:fld>
            <a:endParaRPr lang="tr-TR"/>
          </a:p>
        </p:txBody>
      </p:sp>
    </p:spTree>
    <p:extLst>
      <p:ext uri="{BB962C8B-B14F-4D97-AF65-F5344CB8AC3E}">
        <p14:creationId xmlns:p14="http://schemas.microsoft.com/office/powerpoint/2010/main" val="2717828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İlk</a:t>
            </a:r>
            <a:r>
              <a:rPr lang="tr-TR" baseline="0" dirty="0" smtClean="0"/>
              <a:t> sorumuza geri dönecek olursak  tabii ki bu sorunun cevabı için daha kapsamlı anket dışındaki yöntemlerle yapılmış çalışmalara ihtiyaç olduğunu söylemek mümkün.</a:t>
            </a:r>
          </a:p>
          <a:p>
            <a:r>
              <a:rPr lang="tr-TR" baseline="0" dirty="0" smtClean="0"/>
              <a:t>Ancak bizim anket çalışmamıza  göre daha işin başındayız ve yapılacak çok iş var.</a:t>
            </a:r>
          </a:p>
          <a:p>
            <a:r>
              <a:rPr lang="tr-TR" baseline="0" dirty="0" smtClean="0"/>
              <a:t>Öncelikle ilkyardım eğitiminin teşvik edilmesi ve ilk yardım konusunda farkındalık oluşturmak gerektiğini düşünüyoruz. Bu konuda başta  kongremizi düzenleyen herkes için acil  sağlık derneği olmak üzere  bu konuda faaliyet gösteren tüm sivil toplum </a:t>
            </a:r>
            <a:r>
              <a:rPr lang="tr-TR" baseline="0" dirty="0" err="1" smtClean="0"/>
              <a:t>kuruluşlalarının</a:t>
            </a:r>
            <a:r>
              <a:rPr lang="tr-TR" baseline="0" dirty="0" smtClean="0"/>
              <a:t> çalışmalarını önemsiyoruz bununla birlikte  yeni sağlık politikalarına ihtiyaç olduğunu düşünmekteyiz.</a:t>
            </a:r>
          </a:p>
          <a:p>
            <a:r>
              <a:rPr lang="tr-TR" baseline="0" dirty="0" smtClean="0"/>
              <a:t>İlkyardım eğitimi alması gerekliliği bulunan meslek kollarının ve </a:t>
            </a:r>
            <a:r>
              <a:rPr lang="tr-TR" baseline="0" dirty="0" err="1" smtClean="0"/>
              <a:t>hergün</a:t>
            </a:r>
            <a:r>
              <a:rPr lang="tr-TR" baseline="0" dirty="0" smtClean="0"/>
              <a:t> onlarca  kazanın yaşandığı trafikteki sürücülerimizin eğitimlerinin gözden geçirilmesine ve ciddi anlamda tazeleme eğitimlerine ihtiyaç olduğunu düşünmekteyiz. </a:t>
            </a:r>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15</a:t>
            </a:fld>
            <a:endParaRPr lang="tr-TR"/>
          </a:p>
        </p:txBody>
      </p:sp>
    </p:spTree>
    <p:extLst>
      <p:ext uri="{BB962C8B-B14F-4D97-AF65-F5344CB8AC3E}">
        <p14:creationId xmlns:p14="http://schemas.microsoft.com/office/powerpoint/2010/main" val="3454193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1 sunumuma</a:t>
            </a:r>
            <a:r>
              <a:rPr lang="tr-TR" baseline="0" dirty="0" smtClean="0"/>
              <a:t> başlarken </a:t>
            </a:r>
            <a:r>
              <a:rPr lang="tr-TR" baseline="0" dirty="0" err="1" smtClean="0"/>
              <a:t>avrupa</a:t>
            </a:r>
            <a:r>
              <a:rPr lang="tr-TR" baseline="0" dirty="0" smtClean="0"/>
              <a:t> </a:t>
            </a:r>
            <a:r>
              <a:rPr lang="tr-TR" baseline="0" dirty="0" err="1" smtClean="0"/>
              <a:t>resüsitasyon</a:t>
            </a:r>
            <a:r>
              <a:rPr lang="tr-TR" baseline="0" dirty="0" smtClean="0"/>
              <a:t> konseyinin 2015 </a:t>
            </a:r>
            <a:r>
              <a:rPr lang="tr-TR" baseline="0" dirty="0" err="1" smtClean="0"/>
              <a:t>resüsitasyon</a:t>
            </a:r>
            <a:r>
              <a:rPr lang="tr-TR" baseline="0" dirty="0" smtClean="0"/>
              <a:t> </a:t>
            </a:r>
            <a:r>
              <a:rPr lang="tr-TR" baseline="0" dirty="0" err="1" smtClean="0"/>
              <a:t>klavuzunda</a:t>
            </a:r>
            <a:r>
              <a:rPr lang="tr-TR" baseline="0" dirty="0" smtClean="0"/>
              <a:t> bulunan ilk yardım tanımını hatırlatmak istiyorum.</a:t>
            </a:r>
            <a:r>
              <a:rPr lang="tr-TR" dirty="0" smtClean="0"/>
              <a:t> </a:t>
            </a:r>
            <a:r>
              <a:rPr lang="tr-TR" dirty="0" err="1" smtClean="0"/>
              <a:t>klavuzuda</a:t>
            </a:r>
            <a:r>
              <a:rPr lang="tr-TR" dirty="0" smtClean="0"/>
              <a:t> ilk yardım akut bir yaralanma ve hastalık durumunda sağlanan ilk bakım ve yardım davranışı olarak </a:t>
            </a:r>
            <a:r>
              <a:rPr lang="tr-TR" dirty="0" err="1" smtClean="0"/>
              <a:t>tanımlanmıştır.Herhangi</a:t>
            </a:r>
            <a:r>
              <a:rPr lang="tr-TR" dirty="0" smtClean="0"/>
              <a:t> bir durumda ve herhangi biri tarafından yapılması beklenir.</a:t>
            </a:r>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2</a:t>
            </a:fld>
            <a:endParaRPr lang="tr-TR"/>
          </a:p>
        </p:txBody>
      </p:sp>
    </p:spTree>
    <p:extLst>
      <p:ext uri="{BB962C8B-B14F-4D97-AF65-F5344CB8AC3E}">
        <p14:creationId xmlns:p14="http://schemas.microsoft.com/office/powerpoint/2010/main" val="1048932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2. İlk yardım sağlayıcı olarak tanımlanan ve ilk yardım eğitimi almış kişilerden beklenen</a:t>
            </a:r>
          </a:p>
          <a:p>
            <a:r>
              <a:rPr lang="tr-TR" dirty="0" smtClean="0"/>
              <a:t>	• İlk yardım ihtiyacı olan kişiyi tanıma, öncelikleri belirleyebilme</a:t>
            </a:r>
          </a:p>
          <a:p>
            <a:r>
              <a:rPr lang="tr-TR" dirty="0" smtClean="0"/>
              <a:t>	• ihtiyaç olan uygulamayı yeterlilikle yapabilme</a:t>
            </a:r>
          </a:p>
          <a:p>
            <a:r>
              <a:rPr lang="tr-TR" dirty="0" smtClean="0"/>
              <a:t>	• Gerektiğinde ek bakım ihtiyaçlarını ve sınırları tanımlayabilmektir.</a:t>
            </a:r>
          </a:p>
          <a:p>
            <a:r>
              <a:rPr lang="tr-TR" dirty="0" smtClean="0"/>
              <a:t>	3. İlk yardımın amacı hayat kurtarmak ve yaralanmaya bağlı gelişebilecek kalıcı hasarı en aza indirmek olmalıdır.</a:t>
            </a:r>
          </a:p>
          <a:p>
            <a:endParaRPr lang="tr-TR" dirty="0" smtClean="0"/>
          </a:p>
          <a:p>
            <a:endParaRPr lang="tr-TR" dirty="0" smtClean="0"/>
          </a:p>
          <a:p>
            <a:endParaRPr lang="tr-TR" dirty="0" smtClean="0"/>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3</a:t>
            </a:fld>
            <a:endParaRPr lang="tr-TR"/>
          </a:p>
        </p:txBody>
      </p:sp>
    </p:spTree>
    <p:extLst>
      <p:ext uri="{BB962C8B-B14F-4D97-AF65-F5344CB8AC3E}">
        <p14:creationId xmlns:p14="http://schemas.microsoft.com/office/powerpoint/2010/main" val="2939621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4.  Avrupa Resüsitasyon Konseyinin 2015 Resüsitasyon </a:t>
            </a:r>
            <a:r>
              <a:rPr lang="tr-TR" dirty="0" err="1" smtClean="0"/>
              <a:t>Klavuzunda</a:t>
            </a:r>
            <a:r>
              <a:rPr lang="tr-TR" dirty="0" smtClean="0"/>
              <a:t> yer alan ilk yardım konusundaki önerileri </a:t>
            </a:r>
            <a:r>
              <a:rPr lang="tr-TR" b="1" i="1" dirty="0" smtClean="0">
                <a:solidFill>
                  <a:srgbClr val="FF0000"/>
                </a:solidFill>
              </a:rPr>
              <a:t>ILCOR(International </a:t>
            </a:r>
            <a:r>
              <a:rPr lang="tr-TR" b="1" i="1" dirty="0" err="1" smtClean="0">
                <a:solidFill>
                  <a:srgbClr val="FF0000"/>
                </a:solidFill>
              </a:rPr>
              <a:t>Liaison</a:t>
            </a:r>
            <a:r>
              <a:rPr lang="tr-TR" b="1" i="1" dirty="0" smtClean="0">
                <a:solidFill>
                  <a:srgbClr val="FF0000"/>
                </a:solidFill>
              </a:rPr>
              <a:t> </a:t>
            </a:r>
            <a:r>
              <a:rPr lang="tr-TR" b="1" i="1" dirty="0" err="1" smtClean="0">
                <a:solidFill>
                  <a:srgbClr val="FF0000"/>
                </a:solidFill>
              </a:rPr>
              <a:t>Committee</a:t>
            </a:r>
            <a:r>
              <a:rPr lang="tr-TR" b="1" i="1" dirty="0" smtClean="0">
                <a:solidFill>
                  <a:srgbClr val="FF0000"/>
                </a:solidFill>
              </a:rPr>
              <a:t> on </a:t>
            </a:r>
            <a:r>
              <a:rPr lang="tr-TR" b="1" i="1" dirty="0" err="1" smtClean="0">
                <a:solidFill>
                  <a:srgbClr val="FF0000"/>
                </a:solidFill>
              </a:rPr>
              <a:t>Resuscitation</a:t>
            </a:r>
            <a:r>
              <a:rPr lang="tr-TR" b="1" i="1" dirty="0" smtClean="0">
                <a:solidFill>
                  <a:srgbClr val="FF0000"/>
                </a:solidFill>
              </a:rPr>
              <a:t> </a:t>
            </a:r>
            <a:r>
              <a:rPr lang="tr-TR" b="1" i="1" dirty="0" err="1" smtClean="0">
                <a:solidFill>
                  <a:srgbClr val="FF0000"/>
                </a:solidFill>
              </a:rPr>
              <a:t>uluslarası</a:t>
            </a:r>
            <a:r>
              <a:rPr lang="tr-TR" b="1" i="1" baseline="0" dirty="0" smtClean="0">
                <a:solidFill>
                  <a:srgbClr val="FF0000"/>
                </a:solidFill>
              </a:rPr>
              <a:t> </a:t>
            </a:r>
            <a:r>
              <a:rPr lang="tr-TR" b="1" i="1" baseline="0" dirty="0" err="1" smtClean="0">
                <a:solidFill>
                  <a:srgbClr val="FF0000"/>
                </a:solidFill>
              </a:rPr>
              <a:t>reüsitasyon</a:t>
            </a:r>
            <a:r>
              <a:rPr lang="tr-TR" b="1" i="1" baseline="0" dirty="0" smtClean="0">
                <a:solidFill>
                  <a:srgbClr val="FF0000"/>
                </a:solidFill>
              </a:rPr>
              <a:t> irtibat komitesi</a:t>
            </a:r>
            <a:r>
              <a:rPr lang="tr-TR" b="1" i="1" dirty="0" smtClean="0">
                <a:solidFill>
                  <a:srgbClr val="FF0000"/>
                </a:solidFill>
              </a:rPr>
              <a:t>)‘un </a:t>
            </a:r>
            <a:r>
              <a:rPr lang="tr-TR" dirty="0" smtClean="0"/>
              <a:t>kabul ettiği 20 ilk yardım konusu ile ilgili sorunun kanıta dayalı cevaplarından oluşmaktadır.</a:t>
            </a:r>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4</a:t>
            </a:fld>
            <a:endParaRPr lang="tr-TR"/>
          </a:p>
        </p:txBody>
      </p:sp>
    </p:spTree>
    <p:extLst>
      <p:ext uri="{BB962C8B-B14F-4D97-AF65-F5344CB8AC3E}">
        <p14:creationId xmlns:p14="http://schemas.microsoft.com/office/powerpoint/2010/main" val="1543380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5 Konulara bakacak olursak 10 medikal ve 10 travmatik ilkyardım ihtiyacı olan hasta tanımlanmakta;</a:t>
            </a:r>
          </a:p>
          <a:p>
            <a:r>
              <a:rPr lang="tr-TR" dirty="0" smtClean="0"/>
              <a:t>Solunumu olan yanıtsız hastaya pozisyon verme</a:t>
            </a:r>
          </a:p>
          <a:p>
            <a:r>
              <a:rPr lang="tr-TR" dirty="0" smtClean="0"/>
              <a:t>Şok hastasına pozisyon verme</a:t>
            </a:r>
          </a:p>
          <a:p>
            <a:r>
              <a:rPr lang="tr-TR" dirty="0" smtClean="0"/>
              <a:t>İlk yardım için oksijen desteği</a:t>
            </a:r>
          </a:p>
          <a:p>
            <a:r>
              <a:rPr lang="tr-TR" dirty="0" err="1" smtClean="0"/>
              <a:t>Bronkodilatatör</a:t>
            </a:r>
            <a:r>
              <a:rPr lang="tr-TR" dirty="0" smtClean="0"/>
              <a:t>  ihtiyacı</a:t>
            </a:r>
          </a:p>
          <a:p>
            <a:r>
              <a:rPr lang="tr-TR" dirty="0" smtClean="0"/>
              <a:t>Hipoglisemi tedavisi</a:t>
            </a:r>
          </a:p>
          <a:p>
            <a:r>
              <a:rPr lang="tr-TR" dirty="0" err="1" smtClean="0"/>
              <a:t>Strok</a:t>
            </a:r>
            <a:r>
              <a:rPr lang="tr-TR" dirty="0" smtClean="0"/>
              <a:t> hastasını tanıma</a:t>
            </a:r>
          </a:p>
          <a:p>
            <a:r>
              <a:rPr lang="tr-TR" dirty="0" smtClean="0"/>
              <a:t>Göğüs ağrısında aspirin verilmesi</a:t>
            </a:r>
          </a:p>
          <a:p>
            <a:r>
              <a:rPr lang="tr-TR" dirty="0" err="1" smtClean="0"/>
              <a:t>Anaflakside</a:t>
            </a:r>
            <a:r>
              <a:rPr lang="tr-TR" dirty="0" smtClean="0"/>
              <a:t> ikinci doz adrenalin verilmesi</a:t>
            </a:r>
          </a:p>
          <a:p>
            <a:r>
              <a:rPr lang="tr-TR" dirty="0" smtClean="0"/>
              <a:t>Kimyasal </a:t>
            </a:r>
            <a:r>
              <a:rPr lang="tr-TR" dirty="0" err="1" smtClean="0"/>
              <a:t>maruziyeti</a:t>
            </a:r>
            <a:r>
              <a:rPr lang="tr-TR" dirty="0" smtClean="0"/>
              <a:t> ile ilişkili göz yaralanması</a:t>
            </a:r>
          </a:p>
          <a:p>
            <a:r>
              <a:rPr lang="tr-TR" dirty="0" smtClean="0"/>
              <a:t>Efor ilişkili </a:t>
            </a:r>
            <a:r>
              <a:rPr lang="tr-TR" dirty="0" err="1" smtClean="0"/>
              <a:t>dehitratasyon</a:t>
            </a:r>
            <a:r>
              <a:rPr lang="tr-TR" dirty="0" smtClean="0"/>
              <a:t> ve </a:t>
            </a:r>
            <a:r>
              <a:rPr lang="tr-TR" dirty="0" err="1" smtClean="0"/>
              <a:t>rehidratasyon</a:t>
            </a:r>
            <a:r>
              <a:rPr lang="tr-TR" dirty="0" smtClean="0"/>
              <a:t> tedavisi</a:t>
            </a:r>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5</a:t>
            </a:fld>
            <a:endParaRPr lang="tr-TR"/>
          </a:p>
        </p:txBody>
      </p:sp>
    </p:spTree>
    <p:extLst>
      <p:ext uri="{BB962C8B-B14F-4D97-AF65-F5344CB8AC3E}">
        <p14:creationId xmlns:p14="http://schemas.microsoft.com/office/powerpoint/2010/main" val="3709533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6 Kanama kontrolü</a:t>
            </a:r>
          </a:p>
          <a:p>
            <a:r>
              <a:rPr lang="tr-TR" dirty="0" err="1" smtClean="0"/>
              <a:t>Hemostatik</a:t>
            </a:r>
            <a:r>
              <a:rPr lang="tr-TR" dirty="0" smtClean="0"/>
              <a:t> örtüler</a:t>
            </a:r>
          </a:p>
          <a:p>
            <a:r>
              <a:rPr lang="tr-TR" dirty="0" smtClean="0"/>
              <a:t>Turnike </a:t>
            </a:r>
            <a:r>
              <a:rPr lang="tr-TR" dirty="0" err="1" smtClean="0"/>
              <a:t>uygulması</a:t>
            </a:r>
            <a:endParaRPr lang="tr-TR" dirty="0" smtClean="0"/>
          </a:p>
          <a:p>
            <a:r>
              <a:rPr lang="tr-TR" dirty="0" smtClean="0"/>
              <a:t>Açık göğüs yaralanmasına yaklaşım</a:t>
            </a:r>
          </a:p>
          <a:p>
            <a:r>
              <a:rPr lang="tr-TR" dirty="0" smtClean="0"/>
              <a:t>Spinal </a:t>
            </a:r>
            <a:r>
              <a:rPr lang="tr-TR" dirty="0" err="1" smtClean="0"/>
              <a:t>immobilizasyon</a:t>
            </a:r>
            <a:endParaRPr lang="tr-TR" dirty="0" smtClean="0"/>
          </a:p>
          <a:p>
            <a:r>
              <a:rPr lang="tr-TR" dirty="0" err="1" smtClean="0"/>
              <a:t>Konküzyonun</a:t>
            </a:r>
            <a:r>
              <a:rPr lang="tr-TR" dirty="0" smtClean="0"/>
              <a:t> tanınması</a:t>
            </a:r>
          </a:p>
          <a:p>
            <a:r>
              <a:rPr lang="tr-TR" dirty="0" smtClean="0"/>
              <a:t>Açılı (</a:t>
            </a:r>
            <a:r>
              <a:rPr lang="tr-TR" dirty="0" err="1" smtClean="0"/>
              <a:t>angule</a:t>
            </a:r>
            <a:r>
              <a:rPr lang="tr-TR" dirty="0" smtClean="0"/>
              <a:t>) kırığın düzeltilmesi</a:t>
            </a:r>
          </a:p>
          <a:p>
            <a:r>
              <a:rPr lang="tr-TR" dirty="0" smtClean="0"/>
              <a:t>Yanık soğutma</a:t>
            </a:r>
          </a:p>
          <a:p>
            <a:r>
              <a:rPr lang="tr-TR" dirty="0" smtClean="0"/>
              <a:t>Yanık örtüleri</a:t>
            </a:r>
          </a:p>
          <a:p>
            <a:r>
              <a:rPr lang="tr-TR" dirty="0" err="1" smtClean="0"/>
              <a:t>Dental</a:t>
            </a:r>
            <a:r>
              <a:rPr lang="tr-TR" dirty="0" smtClean="0"/>
              <a:t> </a:t>
            </a:r>
            <a:r>
              <a:rPr lang="tr-TR" dirty="0" err="1" smtClean="0"/>
              <a:t>avulsiyonlar</a:t>
            </a:r>
            <a:r>
              <a:rPr lang="tr-TR" dirty="0" smtClean="0"/>
              <a:t> </a:t>
            </a:r>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6</a:t>
            </a:fld>
            <a:endParaRPr lang="tr-TR"/>
          </a:p>
        </p:txBody>
      </p:sp>
    </p:spTree>
    <p:extLst>
      <p:ext uri="{BB962C8B-B14F-4D97-AF65-F5344CB8AC3E}">
        <p14:creationId xmlns:p14="http://schemas.microsoft.com/office/powerpoint/2010/main" val="814940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7</a:t>
            </a:r>
            <a:r>
              <a:rPr lang="tr-TR" baseline="0" dirty="0" smtClean="0"/>
              <a:t> çalışmamızda </a:t>
            </a:r>
            <a:r>
              <a:rPr lang="tr-TR" dirty="0" smtClean="0"/>
              <a:t>Balıkesir Üniversitesi Tıp Fakültesi iç hastalıkları polikliniğine başvuran hasta ve yakınlarının ilk yardım ve temel yaşam desteği bilgi düzeylerini yüz yüze anket yöntemi ile araştırdık.</a:t>
            </a:r>
          </a:p>
          <a:p>
            <a:endParaRPr lang="tr-TR" dirty="0" smtClean="0"/>
          </a:p>
          <a:p>
            <a:r>
              <a:rPr lang="tr-TR" dirty="0" smtClean="0"/>
              <a:t>Katılımcıların demografik verileri dışında  8 tanesi ERC 2015 </a:t>
            </a:r>
            <a:r>
              <a:rPr lang="tr-TR" dirty="0" err="1" smtClean="0"/>
              <a:t>resüsitasyon</a:t>
            </a:r>
            <a:r>
              <a:rPr lang="tr-TR" dirty="0" smtClean="0"/>
              <a:t> </a:t>
            </a:r>
            <a:r>
              <a:rPr lang="tr-TR" dirty="0" err="1" smtClean="0"/>
              <a:t>klavuzundaki</a:t>
            </a:r>
            <a:r>
              <a:rPr lang="tr-TR" dirty="0" smtClean="0"/>
              <a:t> konulardan olmak üzere toplam 10 adet çoktan seçmeli soru yöneltildi.</a:t>
            </a:r>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7</a:t>
            </a:fld>
            <a:endParaRPr lang="tr-TR"/>
          </a:p>
        </p:txBody>
      </p:sp>
    </p:spTree>
    <p:extLst>
      <p:ext uri="{BB962C8B-B14F-4D97-AF65-F5344CB8AC3E}">
        <p14:creationId xmlns:p14="http://schemas.microsoft.com/office/powerpoint/2010/main" val="4021740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8 Çalışmamıza 2 aylık süre zarfında 1100 gönüllü katıldı</a:t>
            </a:r>
          </a:p>
          <a:p>
            <a:r>
              <a:rPr lang="tr-TR" dirty="0" smtClean="0"/>
              <a:t>İlk yardımla ilgili sorular dışında</a:t>
            </a:r>
            <a:r>
              <a:rPr lang="tr-TR" baseline="0" dirty="0" smtClean="0"/>
              <a:t> gönüllülerin;</a:t>
            </a:r>
          </a:p>
          <a:p>
            <a:r>
              <a:rPr lang="tr-TR" dirty="0" smtClean="0"/>
              <a:t>Yaş, Cinsiyet</a:t>
            </a:r>
          </a:p>
          <a:p>
            <a:r>
              <a:rPr lang="tr-TR" dirty="0" smtClean="0"/>
              <a:t>Eğitim durumu</a:t>
            </a:r>
          </a:p>
          <a:p>
            <a:r>
              <a:rPr lang="tr-TR" dirty="0" smtClean="0"/>
              <a:t>Acil yardım tel. </a:t>
            </a:r>
            <a:r>
              <a:rPr lang="tr-TR" dirty="0" err="1" smtClean="0"/>
              <a:t>no</a:t>
            </a:r>
            <a:r>
              <a:rPr lang="tr-TR" dirty="0" smtClean="0"/>
              <a:t> bilme</a:t>
            </a:r>
          </a:p>
          <a:p>
            <a:r>
              <a:rPr lang="tr-TR" dirty="0" smtClean="0"/>
              <a:t>İlkyardım eğitimi almış olma</a:t>
            </a:r>
          </a:p>
          <a:p>
            <a:r>
              <a:rPr lang="tr-TR" dirty="0" smtClean="0"/>
              <a:t>Acil durum ile karşılaşma</a:t>
            </a:r>
          </a:p>
          <a:p>
            <a:r>
              <a:rPr lang="tr-TR" dirty="0" smtClean="0"/>
              <a:t>İlkyardım uygulaması yapmış olma</a:t>
            </a:r>
          </a:p>
          <a:p>
            <a:r>
              <a:rPr lang="tr-TR" dirty="0" smtClean="0"/>
              <a:t>İlk yardım eğitimi alma isteği de</a:t>
            </a:r>
          </a:p>
          <a:p>
            <a:r>
              <a:rPr lang="tr-TR" dirty="0" smtClean="0"/>
              <a:t>kaydedildi</a:t>
            </a:r>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8</a:t>
            </a:fld>
            <a:endParaRPr lang="tr-TR"/>
          </a:p>
        </p:txBody>
      </p:sp>
    </p:spTree>
    <p:extLst>
      <p:ext uri="{BB962C8B-B14F-4D97-AF65-F5344CB8AC3E}">
        <p14:creationId xmlns:p14="http://schemas.microsoft.com/office/powerpoint/2010/main" val="2461591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9 demografik verilere bakacak olursak;</a:t>
            </a:r>
          </a:p>
          <a:p>
            <a:r>
              <a:rPr lang="tr-TR" dirty="0" smtClean="0"/>
              <a:t>1100 gönüllü katılımcıdan</a:t>
            </a:r>
          </a:p>
          <a:p>
            <a:r>
              <a:rPr lang="tr-TR" dirty="0" smtClean="0"/>
              <a:t>583’ü kadın (%53)</a:t>
            </a:r>
          </a:p>
          <a:p>
            <a:r>
              <a:rPr lang="tr-TR" dirty="0" smtClean="0"/>
              <a:t>237’si 29 yaş ve altı (%21,5)</a:t>
            </a:r>
          </a:p>
          <a:p>
            <a:r>
              <a:rPr lang="tr-TR" dirty="0" smtClean="0"/>
              <a:t>426’sı 50 yaş ve üzeri (38,7)</a:t>
            </a:r>
          </a:p>
          <a:p>
            <a:r>
              <a:rPr lang="tr-TR" dirty="0" smtClean="0"/>
              <a:t>306’sı  üniversite (%27,8), 256’sı lise mezunu (23,3)</a:t>
            </a:r>
          </a:p>
          <a:p>
            <a:r>
              <a:rPr lang="tr-TR" dirty="0" smtClean="0"/>
              <a:t>24’ü okur – yazar değil </a:t>
            </a:r>
            <a:r>
              <a:rPr lang="tr-TR" dirty="0" err="1" smtClean="0"/>
              <a:t>di</a:t>
            </a:r>
            <a:r>
              <a:rPr lang="tr-TR" dirty="0" smtClean="0"/>
              <a:t> (%2,2)</a:t>
            </a:r>
          </a:p>
          <a:p>
            <a:endParaRPr lang="tr-TR" dirty="0" smtClean="0"/>
          </a:p>
          <a:p>
            <a:endParaRPr lang="tr-TR" dirty="0"/>
          </a:p>
        </p:txBody>
      </p:sp>
      <p:sp>
        <p:nvSpPr>
          <p:cNvPr id="4" name="Slayt Numarası Yer Tutucusu 3"/>
          <p:cNvSpPr>
            <a:spLocks noGrp="1"/>
          </p:cNvSpPr>
          <p:nvPr>
            <p:ph type="sldNum" sz="quarter" idx="10"/>
          </p:nvPr>
        </p:nvSpPr>
        <p:spPr/>
        <p:txBody>
          <a:bodyPr/>
          <a:lstStyle/>
          <a:p>
            <a:fld id="{BEA6ACA3-62F7-4C8D-8F37-3524A53994CF}" type="slidenum">
              <a:rPr lang="tr-TR" smtClean="0"/>
              <a:t>9</a:t>
            </a:fld>
            <a:endParaRPr lang="tr-TR"/>
          </a:p>
        </p:txBody>
      </p:sp>
    </p:spTree>
    <p:extLst>
      <p:ext uri="{BB962C8B-B14F-4D97-AF65-F5344CB8AC3E}">
        <p14:creationId xmlns:p14="http://schemas.microsoft.com/office/powerpoint/2010/main" val="1265203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15.05.2016</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302176B-0E47-46AC-8F43-DAB4B8A37D06}" type="slidenum">
              <a:rPr lang="tr-TR" smtClean="0"/>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15.05.2016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15.05.2016</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15.05.2016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15.05.2016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15.05.2016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3720DD-5B6D-40BF-8493-A6B52D484E6B}" type="datetimeFigureOut">
              <a:rPr lang="tr-TR" smtClean="0"/>
              <a:t>15.05.2016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15.05.2016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15.05.2016</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t>15.05.2016</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899592" y="4556720"/>
            <a:ext cx="6400800" cy="1752600"/>
          </a:xfrm>
        </p:spPr>
        <p:txBody>
          <a:bodyPr>
            <a:normAutofit/>
          </a:bodyPr>
          <a:lstStyle/>
          <a:p>
            <a:pPr algn="r"/>
            <a:r>
              <a:rPr lang="tr-TR" sz="1800" dirty="0" err="1" smtClean="0"/>
              <a:t>m.Emre</a:t>
            </a:r>
            <a:r>
              <a:rPr lang="tr-TR" sz="1800" dirty="0" smtClean="0"/>
              <a:t> </a:t>
            </a:r>
            <a:r>
              <a:rPr lang="tr-TR" sz="1800" dirty="0" err="1" smtClean="0"/>
              <a:t>Erİmşah</a:t>
            </a:r>
            <a:endParaRPr lang="tr-TR" sz="1800" dirty="0" smtClean="0"/>
          </a:p>
          <a:p>
            <a:pPr algn="r"/>
            <a:r>
              <a:rPr lang="tr-TR" sz="1800" dirty="0" err="1" smtClean="0"/>
              <a:t>Baü</a:t>
            </a:r>
            <a:r>
              <a:rPr lang="tr-TR" sz="1800" dirty="0" smtClean="0"/>
              <a:t> </a:t>
            </a:r>
            <a:r>
              <a:rPr lang="tr-TR" sz="1800" dirty="0" err="1" smtClean="0"/>
              <a:t>AcİL</a:t>
            </a:r>
            <a:r>
              <a:rPr lang="tr-TR" sz="1800" dirty="0" smtClean="0"/>
              <a:t> TIP ABD</a:t>
            </a:r>
            <a:endParaRPr lang="tr-TR" sz="1800" dirty="0"/>
          </a:p>
        </p:txBody>
      </p:sp>
      <p:sp>
        <p:nvSpPr>
          <p:cNvPr id="2" name="Başlık 1"/>
          <p:cNvSpPr>
            <a:spLocks noGrp="1"/>
          </p:cNvSpPr>
          <p:nvPr>
            <p:ph type="ctrTitle"/>
          </p:nvPr>
        </p:nvSpPr>
        <p:spPr/>
        <p:txBody>
          <a:bodyPr>
            <a:noAutofit/>
          </a:bodyPr>
          <a:lstStyle/>
          <a:p>
            <a:r>
              <a:rPr lang="tr-TR" sz="3200" dirty="0" smtClean="0"/>
              <a:t>İLK YARDIMDA NEREDEYİZ ?</a:t>
            </a:r>
            <a:endParaRPr lang="tr-TR" sz="3200" dirty="0"/>
          </a:p>
        </p:txBody>
      </p:sp>
    </p:spTree>
    <p:extLst>
      <p:ext uri="{BB962C8B-B14F-4D97-AF65-F5344CB8AC3E}">
        <p14:creationId xmlns:p14="http://schemas.microsoft.com/office/powerpoint/2010/main" val="2386041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çalişmamiz</a:t>
            </a:r>
            <a:endParaRPr lang="tr-TR" dirty="0"/>
          </a:p>
        </p:txBody>
      </p:sp>
      <p:sp>
        <p:nvSpPr>
          <p:cNvPr id="3" name="İçerik Yer Tutucusu 2"/>
          <p:cNvSpPr>
            <a:spLocks noGrp="1"/>
          </p:cNvSpPr>
          <p:nvPr>
            <p:ph idx="1"/>
          </p:nvPr>
        </p:nvSpPr>
        <p:spPr>
          <a:xfrm>
            <a:off x="457200" y="1752600"/>
            <a:ext cx="8435280" cy="4373563"/>
          </a:xfrm>
        </p:spPr>
        <p:txBody>
          <a:bodyPr/>
          <a:lstStyle/>
          <a:p>
            <a:r>
              <a:rPr lang="tr-TR" dirty="0" smtClean="0"/>
              <a:t>Bulgular: </a:t>
            </a:r>
          </a:p>
          <a:p>
            <a:pPr lvl="1"/>
            <a:endParaRPr lang="tr-TR" dirty="0" smtClean="0"/>
          </a:p>
          <a:p>
            <a:pPr lvl="1" algn="ctr"/>
            <a:r>
              <a:rPr lang="tr-TR" dirty="0" smtClean="0"/>
              <a:t>Katılımcılar yaş gruplarına göre ayrıldığında en çok doğru cevabı 29 yaş ve altında olan grup verdi.</a:t>
            </a:r>
          </a:p>
          <a:p>
            <a:pPr marL="411480" lvl="1" indent="0">
              <a:buNone/>
            </a:pPr>
            <a:endParaRPr lang="tr-TR" dirty="0" smtClean="0"/>
          </a:p>
          <a:p>
            <a:pPr marL="411480" lvl="1" indent="0">
              <a:buNone/>
            </a:pPr>
            <a:r>
              <a:rPr lang="tr-TR" dirty="0" smtClean="0"/>
              <a:t>(&lt; 29 yaş grubunun eğitim seviyesi anlamlı olarak daha yüksek)</a:t>
            </a:r>
          </a:p>
          <a:p>
            <a:pPr marL="411480" lvl="1" indent="0">
              <a:buNone/>
            </a:pPr>
            <a:endParaRPr lang="tr-TR" dirty="0"/>
          </a:p>
          <a:p>
            <a:pPr lvl="1" algn="ctr"/>
            <a:r>
              <a:rPr lang="tr-TR" dirty="0" smtClean="0"/>
              <a:t>Katılımcıların eğitim seviyelerine göre  lise ve üniversite mezunları 10 sorudan 8’inde diğer gruptan anlamlı olarak daha başarılıydı.</a:t>
            </a:r>
          </a:p>
        </p:txBody>
      </p:sp>
    </p:spTree>
    <p:extLst>
      <p:ext uri="{BB962C8B-B14F-4D97-AF65-F5344CB8AC3E}">
        <p14:creationId xmlns:p14="http://schemas.microsoft.com/office/powerpoint/2010/main" val="1014286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çalişmamiz</a:t>
            </a:r>
            <a:endParaRPr lang="tr-TR" dirty="0"/>
          </a:p>
        </p:txBody>
      </p:sp>
      <p:sp>
        <p:nvSpPr>
          <p:cNvPr id="3" name="İçerik Yer Tutucusu 2"/>
          <p:cNvSpPr>
            <a:spLocks noGrp="1"/>
          </p:cNvSpPr>
          <p:nvPr>
            <p:ph idx="1"/>
          </p:nvPr>
        </p:nvSpPr>
        <p:spPr>
          <a:xfrm>
            <a:off x="457200" y="1752600"/>
            <a:ext cx="8435280" cy="4373563"/>
          </a:xfrm>
        </p:spPr>
        <p:txBody>
          <a:bodyPr/>
          <a:lstStyle/>
          <a:p>
            <a:r>
              <a:rPr lang="tr-TR" dirty="0" smtClean="0"/>
              <a:t>Bulgular:  </a:t>
            </a:r>
          </a:p>
          <a:p>
            <a:pPr lvl="1"/>
            <a:r>
              <a:rPr lang="tr-TR" dirty="0" smtClean="0"/>
              <a:t>İlkyardım eğitimi aldığını ifade edenler eğitim almayanların genelde yanlış yaptığı 3 soruyu doğru cevapladılar (4,6/10)</a:t>
            </a:r>
          </a:p>
          <a:p>
            <a:pPr lvl="1"/>
            <a:endParaRPr lang="tr-TR" dirty="0" smtClean="0"/>
          </a:p>
          <a:p>
            <a:pPr lvl="1"/>
            <a:r>
              <a:rPr lang="tr-TR" dirty="0" smtClean="0"/>
              <a:t>Okuma yazma bilmeyen grupta başarı oranı :             2,9/10</a:t>
            </a:r>
          </a:p>
          <a:p>
            <a:pPr lvl="1"/>
            <a:r>
              <a:rPr lang="tr-TR" dirty="0" smtClean="0"/>
              <a:t>İlkokul düzeyinde eğitim  alan grupta başarı oranı :     3,1/10</a:t>
            </a:r>
          </a:p>
          <a:p>
            <a:pPr lvl="1"/>
            <a:r>
              <a:rPr lang="tr-TR" dirty="0" smtClean="0"/>
              <a:t>Ortaokul düzeyinde eğitim alan grupta başarı oranı:  3,4/10</a:t>
            </a:r>
          </a:p>
          <a:p>
            <a:pPr lvl="1"/>
            <a:r>
              <a:rPr lang="tr-TR" dirty="0" smtClean="0"/>
              <a:t>Lise düzeyinde eğitim alan grupta başarı oranı:           3,9/10</a:t>
            </a:r>
          </a:p>
          <a:p>
            <a:pPr lvl="1"/>
            <a:r>
              <a:rPr lang="tr-TR" dirty="0" smtClean="0"/>
              <a:t>Yükseköğretim düzeyinde olan grupta başarı oranı:    4,7/10</a:t>
            </a:r>
          </a:p>
          <a:p>
            <a:pPr marL="411480" lvl="1" indent="0">
              <a:buNone/>
            </a:pPr>
            <a:endParaRPr lang="tr-TR" dirty="0" smtClean="0"/>
          </a:p>
        </p:txBody>
      </p:sp>
    </p:spTree>
    <p:extLst>
      <p:ext uri="{BB962C8B-B14F-4D97-AF65-F5344CB8AC3E}">
        <p14:creationId xmlns:p14="http://schemas.microsoft.com/office/powerpoint/2010/main" val="185008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dirty="0" err="1" smtClean="0"/>
              <a:t>Çalişmamiz</a:t>
            </a:r>
            <a:r>
              <a:rPr lang="tr-TR" dirty="0" smtClean="0"/>
              <a:t>        </a:t>
            </a:r>
            <a:endParaRPr lang="tr-TR" dirty="0"/>
          </a:p>
        </p:txBody>
      </p:sp>
      <p:sp>
        <p:nvSpPr>
          <p:cNvPr id="3" name="İçerik Yer Tutucusu 2"/>
          <p:cNvSpPr>
            <a:spLocks noGrp="1"/>
          </p:cNvSpPr>
          <p:nvPr>
            <p:ph idx="1"/>
          </p:nvPr>
        </p:nvSpPr>
        <p:spPr/>
        <p:txBody>
          <a:bodyPr/>
          <a:lstStyle/>
          <a:p>
            <a:pPr marL="114300" indent="0">
              <a:buNone/>
            </a:pPr>
            <a:r>
              <a:rPr lang="tr-TR" dirty="0"/>
              <a:t> </a:t>
            </a:r>
            <a:endParaRPr lang="tr-TR" dirty="0" smtClean="0"/>
          </a:p>
          <a:p>
            <a:pPr marL="114300" indent="0" algn="ctr">
              <a:buNone/>
            </a:pPr>
            <a:r>
              <a:rPr lang="tr-TR" u="sng" dirty="0" smtClean="0"/>
              <a:t>Acil çağrı numarasını </a:t>
            </a:r>
            <a:r>
              <a:rPr lang="tr-TR" b="1" i="1" u="sng" dirty="0" smtClean="0"/>
              <a:t>bilmeyen </a:t>
            </a:r>
          </a:p>
          <a:p>
            <a:pPr marL="114300" indent="0" algn="ctr">
              <a:buNone/>
            </a:pPr>
            <a:r>
              <a:rPr lang="tr-TR" u="sng" dirty="0" smtClean="0"/>
              <a:t>gönüllü oranı: </a:t>
            </a:r>
            <a:endParaRPr lang="tr-TR" sz="3200" b="1" u="sng" dirty="0">
              <a:solidFill>
                <a:srgbClr val="FF0000"/>
              </a:solidFill>
            </a:endParaRPr>
          </a:p>
          <a:p>
            <a:pPr marL="114300" indent="0" algn="ctr">
              <a:buNone/>
            </a:pPr>
            <a:r>
              <a:rPr lang="tr-TR" sz="3200" b="1" dirty="0" smtClean="0">
                <a:solidFill>
                  <a:srgbClr val="FF0000"/>
                </a:solidFill>
              </a:rPr>
              <a:t>%20,2</a:t>
            </a:r>
          </a:p>
          <a:p>
            <a:pPr marL="114300" indent="0">
              <a:buNone/>
            </a:pPr>
            <a:endParaRPr lang="tr-TR" dirty="0" smtClean="0">
              <a:solidFill>
                <a:schemeClr val="tx1"/>
              </a:solidFill>
            </a:endParaRPr>
          </a:p>
          <a:p>
            <a:pPr marL="114300" indent="0">
              <a:buNone/>
            </a:pPr>
            <a:endParaRPr lang="tr-TR" dirty="0">
              <a:solidFill>
                <a:schemeClr val="tx1"/>
              </a:solidFill>
            </a:endParaRPr>
          </a:p>
          <a:p>
            <a:pPr marL="114300" indent="0">
              <a:buNone/>
            </a:pPr>
            <a:endParaRPr lang="tr-TR" dirty="0" smtClean="0">
              <a:solidFill>
                <a:schemeClr val="tx1"/>
              </a:solidFill>
            </a:endParaRPr>
          </a:p>
          <a:p>
            <a:pPr marL="114300" indent="0">
              <a:buNone/>
            </a:pPr>
            <a:r>
              <a:rPr lang="tr-TR" sz="2000" dirty="0" smtClean="0">
                <a:solidFill>
                  <a:schemeClr val="tx1"/>
                </a:solidFill>
              </a:rPr>
              <a:t>616 gönüllüde acil çağrı numarasını bilmeyenlerin oranı : %11</a:t>
            </a:r>
          </a:p>
          <a:p>
            <a:pPr marL="114300" indent="0">
              <a:buNone/>
            </a:pPr>
            <a:r>
              <a:rPr lang="sv-SE" sz="2000" dirty="0">
                <a:solidFill>
                  <a:schemeClr val="tx1"/>
                </a:solidFill>
              </a:rPr>
              <a:t> </a:t>
            </a:r>
            <a:r>
              <a:rPr lang="tr-TR" sz="2000" dirty="0" smtClean="0">
                <a:solidFill>
                  <a:schemeClr val="tx1"/>
                </a:solidFill>
              </a:rPr>
              <a:t>				      </a:t>
            </a:r>
            <a:r>
              <a:rPr lang="sv-SE" sz="1800" i="1" dirty="0" smtClean="0">
                <a:solidFill>
                  <a:schemeClr val="tx1"/>
                </a:solidFill>
                <a:latin typeface="Times New Roman" panose="02020603050405020304" pitchFamily="18" charset="0"/>
                <a:cs typeface="Times New Roman" panose="02020603050405020304" pitchFamily="18" charset="0"/>
              </a:rPr>
              <a:t>Tr </a:t>
            </a:r>
            <a:r>
              <a:rPr lang="sv-SE" sz="1800" i="1" dirty="0">
                <a:solidFill>
                  <a:schemeClr val="tx1"/>
                </a:solidFill>
                <a:latin typeface="Times New Roman" panose="02020603050405020304" pitchFamily="18" charset="0"/>
                <a:cs typeface="Times New Roman" panose="02020603050405020304" pitchFamily="18" charset="0"/>
              </a:rPr>
              <a:t>J Emerg Med 2011;11(4):149-154 </a:t>
            </a:r>
            <a:endParaRPr lang="tr-TR" sz="1800" i="1" dirty="0" smtClean="0">
              <a:solidFill>
                <a:schemeClr val="tx1"/>
              </a:solidFill>
              <a:latin typeface="Times New Roman" panose="02020603050405020304" pitchFamily="18" charset="0"/>
              <a:cs typeface="Times New Roman" panose="02020603050405020304" pitchFamily="18" charset="0"/>
            </a:endParaRPr>
          </a:p>
          <a:p>
            <a:pPr marL="114300" indent="0" algn="ctr">
              <a:buNone/>
            </a:pPr>
            <a:endParaRPr lang="tr-TR" b="1" u="sng" dirty="0">
              <a:solidFill>
                <a:srgbClr val="FF0000"/>
              </a:solidFill>
            </a:endParaRPr>
          </a:p>
          <a:p>
            <a:pPr marL="114300" indent="0" algn="ctr">
              <a:buNone/>
            </a:pPr>
            <a:endParaRPr lang="tr-TR" sz="3200" dirty="0" smtClean="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3295029"/>
            <a:ext cx="1355958" cy="1171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3284984"/>
            <a:ext cx="5019675"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160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par>
                                <p:cTn id="8" presetID="10" presetClass="entr" presetSubtype="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fade">
                                      <p:cBhvr>
                                        <p:cTn id="10" dur="500"/>
                                        <p:tgtEl>
                                          <p:spTgt spid="1027"/>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xit" presetSubtype="0" fill="hold" nodeType="clickEffect">
                                  <p:stCondLst>
                                    <p:cond delay="0"/>
                                  </p:stCondLst>
                                  <p:childTnLst>
                                    <p:animEffect transition="out" filter="fade">
                                      <p:cBhvr>
                                        <p:cTn id="14" dur="2000"/>
                                        <p:tgtEl>
                                          <p:spTgt spid="1026"/>
                                        </p:tgtEl>
                                      </p:cBhvr>
                                    </p:animEffect>
                                    <p:anim calcmode="lin" valueType="num">
                                      <p:cBhvr>
                                        <p:cTn id="15" dur="2000"/>
                                        <p:tgtEl>
                                          <p:spTgt spid="102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6" dur="2000"/>
                                        <p:tgtEl>
                                          <p:spTgt spid="1026"/>
                                        </p:tgtEl>
                                        <p:attrNameLst>
                                          <p:attrName>ppt_h</p:attrName>
                                        </p:attrNameLst>
                                      </p:cBhvr>
                                      <p:tavLst>
                                        <p:tav tm="0">
                                          <p:val>
                                            <p:strVal val="ppt_h"/>
                                          </p:val>
                                        </p:tav>
                                        <p:tav tm="100000">
                                          <p:val>
                                            <p:strVal val="ppt_h"/>
                                          </p:val>
                                        </p:tav>
                                      </p:tavLst>
                                    </p:anim>
                                    <p:set>
                                      <p:cBhvr>
                                        <p:cTn id="17" dur="1" fill="hold">
                                          <p:stCondLst>
                                            <p:cond delay="19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Çalişmamiz</a:t>
            </a:r>
            <a:endParaRPr lang="tr-TR" dirty="0"/>
          </a:p>
        </p:txBody>
      </p:sp>
      <p:sp>
        <p:nvSpPr>
          <p:cNvPr id="3" name="İçerik Yer Tutucusu 2"/>
          <p:cNvSpPr>
            <a:spLocks noGrp="1"/>
          </p:cNvSpPr>
          <p:nvPr>
            <p:ph idx="1"/>
          </p:nvPr>
        </p:nvSpPr>
        <p:spPr/>
        <p:txBody>
          <a:bodyPr/>
          <a:lstStyle/>
          <a:p>
            <a:pPr marL="114300" indent="0" algn="ctr">
              <a:buNone/>
            </a:pPr>
            <a:endParaRPr lang="tr-TR" u="sng" dirty="0" smtClean="0"/>
          </a:p>
          <a:p>
            <a:pPr marL="114300" indent="0" algn="ctr">
              <a:buNone/>
            </a:pPr>
            <a:r>
              <a:rPr lang="tr-TR" u="sng" dirty="0" smtClean="0"/>
              <a:t>İlk yardım  eğitimi almak </a:t>
            </a:r>
            <a:r>
              <a:rPr lang="tr-TR" b="1" i="1" u="sng" dirty="0" smtClean="0"/>
              <a:t>istemeyen</a:t>
            </a:r>
            <a:r>
              <a:rPr lang="tr-TR" u="sng" dirty="0" smtClean="0"/>
              <a:t> </a:t>
            </a:r>
          </a:p>
          <a:p>
            <a:pPr marL="114300" indent="0" algn="ctr">
              <a:buNone/>
            </a:pPr>
            <a:r>
              <a:rPr lang="tr-TR" u="sng" dirty="0" smtClean="0"/>
              <a:t>gönüllü oranı:  </a:t>
            </a:r>
          </a:p>
          <a:p>
            <a:pPr marL="114300" indent="0" algn="ctr">
              <a:buNone/>
            </a:pPr>
            <a:r>
              <a:rPr lang="tr-TR" sz="4000" b="1" dirty="0" smtClean="0">
                <a:solidFill>
                  <a:srgbClr val="FF0000"/>
                </a:solidFill>
              </a:rPr>
              <a:t>%61,1</a:t>
            </a:r>
          </a:p>
          <a:p>
            <a:pPr marL="114300" indent="0">
              <a:buNone/>
            </a:pPr>
            <a:endParaRPr lang="tr-TR" dirty="0" smtClean="0">
              <a:solidFill>
                <a:schemeClr val="tx1"/>
              </a:solidFill>
            </a:endParaRPr>
          </a:p>
          <a:p>
            <a:pPr algn="ctr"/>
            <a:r>
              <a:rPr lang="tr-TR" sz="2000" dirty="0" smtClean="0">
                <a:solidFill>
                  <a:schemeClr val="tx1"/>
                </a:solidFill>
              </a:rPr>
              <a:t>İlk yardım eğitimi almak isteyenlerin oranı </a:t>
            </a:r>
            <a:r>
              <a:rPr lang="tr-TR" sz="2000" dirty="0" smtClean="0">
                <a:solidFill>
                  <a:schemeClr val="tx1"/>
                </a:solidFill>
              </a:rPr>
              <a:t>daha </a:t>
            </a:r>
            <a:r>
              <a:rPr lang="tr-TR" sz="2000" dirty="0" smtClean="0">
                <a:solidFill>
                  <a:schemeClr val="tx1"/>
                </a:solidFill>
              </a:rPr>
              <a:t>önce ilk yardım eğitimi almış olmaktan bağımsız olarak anlamlı olarak </a:t>
            </a:r>
            <a:r>
              <a:rPr lang="tr-TR" sz="2000" b="1" dirty="0" smtClean="0">
                <a:solidFill>
                  <a:srgbClr val="FF0000"/>
                </a:solidFill>
              </a:rPr>
              <a:t>düşük</a:t>
            </a:r>
            <a:r>
              <a:rPr lang="tr-TR" sz="2000" dirty="0" smtClean="0">
                <a:solidFill>
                  <a:schemeClr val="tx1"/>
                </a:solidFill>
              </a:rPr>
              <a:t> bulundu.</a:t>
            </a:r>
            <a:endParaRPr lang="tr-TR" sz="1800" dirty="0">
              <a:solidFill>
                <a:schemeClr val="tx1"/>
              </a:solidFill>
            </a:endParaRPr>
          </a:p>
        </p:txBody>
      </p:sp>
    </p:spTree>
    <p:extLst>
      <p:ext uri="{BB962C8B-B14F-4D97-AF65-F5344CB8AC3E}">
        <p14:creationId xmlns:p14="http://schemas.microsoft.com/office/powerpoint/2010/main" val="2275898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Çalişmamiz</a:t>
            </a:r>
            <a:endParaRPr lang="tr-TR" dirty="0"/>
          </a:p>
        </p:txBody>
      </p:sp>
      <p:sp>
        <p:nvSpPr>
          <p:cNvPr id="3" name="İçerik Yer Tutucusu 2"/>
          <p:cNvSpPr>
            <a:spLocks noGrp="1"/>
          </p:cNvSpPr>
          <p:nvPr>
            <p:ph idx="1"/>
          </p:nvPr>
        </p:nvSpPr>
        <p:spPr>
          <a:xfrm>
            <a:off x="457200" y="1752601"/>
            <a:ext cx="8229600" cy="2540496"/>
          </a:xfrm>
        </p:spPr>
        <p:txBody>
          <a:bodyPr/>
          <a:lstStyle/>
          <a:p>
            <a:pPr marL="114300" indent="0" algn="ctr">
              <a:buNone/>
            </a:pPr>
            <a:endParaRPr lang="tr-TR" sz="2800" dirty="0" smtClean="0"/>
          </a:p>
          <a:p>
            <a:pPr marL="114300" indent="0" algn="ctr">
              <a:buNone/>
            </a:pPr>
            <a:endParaRPr lang="tr-TR" sz="2800" dirty="0"/>
          </a:p>
          <a:p>
            <a:pPr marL="114300" indent="0" algn="ctr">
              <a:buNone/>
            </a:pPr>
            <a:r>
              <a:rPr lang="tr-TR" sz="2800" dirty="0" smtClean="0"/>
              <a:t>Kurs </a:t>
            </a:r>
            <a:r>
              <a:rPr lang="tr-TR" sz="2800" dirty="0"/>
              <a:t>almak isteyenlerin oranı eğitim düzeyleri ile anlamlı olarak artıyor. </a:t>
            </a:r>
          </a:p>
          <a:p>
            <a:endParaRPr lang="tr-TR" dirty="0"/>
          </a:p>
        </p:txBody>
      </p:sp>
      <p:sp>
        <p:nvSpPr>
          <p:cNvPr id="5" name="Metin kutusu 4"/>
          <p:cNvSpPr txBox="1"/>
          <p:nvPr/>
        </p:nvSpPr>
        <p:spPr>
          <a:xfrm>
            <a:off x="2483768" y="4581128"/>
            <a:ext cx="4044697" cy="584775"/>
          </a:xfrm>
          <a:prstGeom prst="rect">
            <a:avLst/>
          </a:prstGeom>
          <a:noFill/>
        </p:spPr>
        <p:txBody>
          <a:bodyPr wrap="none" rtlCol="0">
            <a:spAutoFit/>
          </a:bodyPr>
          <a:lstStyle/>
          <a:p>
            <a:r>
              <a:rPr lang="tr-TR" sz="3200" b="1" i="1" dirty="0">
                <a:solidFill>
                  <a:schemeClr val="tx1">
                    <a:lumMod val="65000"/>
                    <a:lumOff val="35000"/>
                  </a:schemeClr>
                </a:solidFill>
              </a:rPr>
              <a:t>G</a:t>
            </a:r>
            <a:r>
              <a:rPr lang="tr-TR" sz="3200" b="1" i="1" dirty="0" smtClean="0">
                <a:solidFill>
                  <a:schemeClr val="tx1">
                    <a:lumMod val="65000"/>
                    <a:lumOff val="35000"/>
                  </a:schemeClr>
                </a:solidFill>
              </a:rPr>
              <a:t>ençlerde ümit var</a:t>
            </a:r>
            <a:endParaRPr lang="tr-TR" sz="2000" b="1" i="1" dirty="0">
              <a:solidFill>
                <a:schemeClr val="tx1">
                  <a:lumMod val="65000"/>
                  <a:lumOff val="35000"/>
                </a:schemeClr>
              </a:solidFill>
            </a:endParaRPr>
          </a:p>
        </p:txBody>
      </p:sp>
    </p:spTree>
    <p:extLst>
      <p:ext uri="{BB962C8B-B14F-4D97-AF65-F5344CB8AC3E}">
        <p14:creationId xmlns:p14="http://schemas.microsoft.com/office/powerpoint/2010/main" val="79834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İlk </a:t>
            </a:r>
            <a:r>
              <a:rPr lang="tr-TR" b="1" dirty="0" err="1" smtClean="0"/>
              <a:t>yardim</a:t>
            </a:r>
            <a:r>
              <a:rPr lang="tr-TR" b="1" dirty="0" smtClean="0"/>
              <a:t> konusunda </a:t>
            </a:r>
            <a:r>
              <a:rPr lang="tr-TR" b="1" dirty="0" err="1" smtClean="0"/>
              <a:t>neredeyİz</a:t>
            </a:r>
            <a:r>
              <a:rPr lang="tr-TR" b="1" dirty="0" smtClean="0"/>
              <a:t> ?</a:t>
            </a:r>
            <a:endParaRPr lang="tr-TR" b="1" dirty="0"/>
          </a:p>
        </p:txBody>
      </p:sp>
      <p:sp>
        <p:nvSpPr>
          <p:cNvPr id="3" name="İçerik Yer Tutucusu 2"/>
          <p:cNvSpPr>
            <a:spLocks noGrp="1"/>
          </p:cNvSpPr>
          <p:nvPr>
            <p:ph idx="1"/>
          </p:nvPr>
        </p:nvSpPr>
        <p:spPr>
          <a:xfrm>
            <a:off x="457200" y="1752601"/>
            <a:ext cx="8229600" cy="1388368"/>
          </a:xfrm>
        </p:spPr>
        <p:txBody>
          <a:bodyPr/>
          <a:lstStyle/>
          <a:p>
            <a:pPr marL="114300" indent="0" algn="ctr">
              <a:buNone/>
            </a:pPr>
            <a:endParaRPr lang="tr-TR" dirty="0" smtClean="0"/>
          </a:p>
          <a:p>
            <a:pPr marL="114300" indent="0" algn="ctr">
              <a:buNone/>
            </a:pPr>
            <a:endParaRPr lang="tr-TR" dirty="0"/>
          </a:p>
          <a:p>
            <a:pPr marL="114300" indent="0" algn="ctr">
              <a:buNone/>
            </a:pPr>
            <a:r>
              <a:rPr lang="tr-TR" dirty="0" smtClean="0"/>
              <a:t>Kapsamlı saha çalışmalarına ihtiyaç var.</a:t>
            </a:r>
          </a:p>
          <a:p>
            <a:pPr marL="114300" indent="0" algn="ctr">
              <a:buNone/>
            </a:pPr>
            <a:endParaRPr lang="tr-TR" dirty="0"/>
          </a:p>
          <a:p>
            <a:pPr marL="114300" indent="0" algn="ctr">
              <a:buNone/>
            </a:pPr>
            <a:endParaRPr lang="tr-TR" dirty="0" smtClean="0"/>
          </a:p>
          <a:p>
            <a:pPr marL="114300" indent="0" algn="ctr">
              <a:buNone/>
            </a:pPr>
            <a:endParaRPr lang="tr-TR" dirty="0"/>
          </a:p>
        </p:txBody>
      </p:sp>
      <p:sp>
        <p:nvSpPr>
          <p:cNvPr id="4" name="Dikdörtgen 3"/>
          <p:cNvSpPr/>
          <p:nvPr/>
        </p:nvSpPr>
        <p:spPr>
          <a:xfrm>
            <a:off x="1849142" y="2967335"/>
            <a:ext cx="5445722" cy="923330"/>
          </a:xfrm>
          <a:prstGeom prst="rect">
            <a:avLst/>
          </a:prstGeom>
          <a:noFill/>
        </p:spPr>
        <p:txBody>
          <a:bodyPr wrap="none" lIns="91440" tIns="45720" rIns="91440" bIns="45720">
            <a:spAutoFit/>
          </a:bodyPr>
          <a:lstStyle/>
          <a:p>
            <a:pPr algn="ctr"/>
            <a:r>
              <a:rPr lang="tr-TR" sz="5400" b="1"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İşin </a:t>
            </a:r>
            <a:r>
              <a:rPr lang="tr-TR" sz="5400" b="1"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reflection blurRad="6350" stA="55000" endA="300" endPos="45500" dir="5400000" sy="-100000" algn="bl" rotWithShape="0"/>
                </a:effectLst>
              </a:rPr>
              <a:t>başındayız</a:t>
            </a:r>
            <a:endParaRPr lang="tr-TR" sz="5400" b="1" cap="none"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reflection blurRad="6350" stA="55000" endA="300" endPos="45500" dir="5400000" sy="-100000" algn="bl" rotWithShape="0"/>
              </a:effectLst>
            </a:endParaRPr>
          </a:p>
        </p:txBody>
      </p:sp>
      <p:sp>
        <p:nvSpPr>
          <p:cNvPr id="5" name="Metin kutusu 4"/>
          <p:cNvSpPr txBox="1"/>
          <p:nvPr/>
        </p:nvSpPr>
        <p:spPr>
          <a:xfrm>
            <a:off x="755576" y="4221089"/>
            <a:ext cx="7200800" cy="904863"/>
          </a:xfrm>
          <a:prstGeom prst="rect">
            <a:avLst/>
          </a:prstGeom>
          <a:noFill/>
        </p:spPr>
        <p:txBody>
          <a:bodyPr wrap="square" rtlCol="0">
            <a:spAutoFit/>
          </a:bodyPr>
          <a:lstStyle/>
          <a:p>
            <a:pPr marL="342900" lvl="0" indent="-228600">
              <a:spcBef>
                <a:spcPct val="20000"/>
              </a:spcBef>
              <a:buClr>
                <a:srgbClr val="93A299"/>
              </a:buClr>
              <a:buFont typeface="Arial" pitchFamily="34" charset="0"/>
              <a:buChar char="•"/>
            </a:pPr>
            <a:r>
              <a:rPr lang="tr-TR" sz="2400" dirty="0">
                <a:solidFill>
                  <a:srgbClr val="564B3C"/>
                </a:solidFill>
              </a:rPr>
              <a:t>İlk yardım eğitiminin teşvik edilmesi</a:t>
            </a:r>
          </a:p>
          <a:p>
            <a:pPr marL="342900" lvl="0" indent="-228600">
              <a:spcBef>
                <a:spcPct val="20000"/>
              </a:spcBef>
              <a:buClr>
                <a:srgbClr val="93A299"/>
              </a:buClr>
              <a:buFont typeface="Arial" pitchFamily="34" charset="0"/>
              <a:buChar char="•"/>
            </a:pPr>
            <a:r>
              <a:rPr lang="tr-TR" sz="2400" dirty="0">
                <a:solidFill>
                  <a:srgbClr val="564B3C"/>
                </a:solidFill>
              </a:rPr>
              <a:t>İlk yardım konusunda farkındalık oluşturmak</a:t>
            </a:r>
          </a:p>
        </p:txBody>
      </p:sp>
      <p:sp>
        <p:nvSpPr>
          <p:cNvPr id="6" name="Metin kutusu 5"/>
          <p:cNvSpPr txBox="1"/>
          <p:nvPr/>
        </p:nvSpPr>
        <p:spPr>
          <a:xfrm>
            <a:off x="755576" y="5229200"/>
            <a:ext cx="5099473" cy="904863"/>
          </a:xfrm>
          <a:prstGeom prst="rect">
            <a:avLst/>
          </a:prstGeom>
          <a:noFill/>
        </p:spPr>
        <p:txBody>
          <a:bodyPr wrap="none" rtlCol="0">
            <a:spAutoFit/>
          </a:bodyPr>
          <a:lstStyle/>
          <a:p>
            <a:pPr marL="342900" lvl="0" indent="-228600">
              <a:spcBef>
                <a:spcPct val="20000"/>
              </a:spcBef>
              <a:buClr>
                <a:srgbClr val="93A299"/>
              </a:buClr>
              <a:buFont typeface="Arial" pitchFamily="34" charset="0"/>
              <a:buChar char="•"/>
            </a:pPr>
            <a:r>
              <a:rPr lang="tr-TR" sz="2400" dirty="0" smtClean="0">
                <a:solidFill>
                  <a:srgbClr val="564B3C"/>
                </a:solidFill>
              </a:rPr>
              <a:t>İş güvenliği ve ilk yardım</a:t>
            </a:r>
            <a:endParaRPr lang="tr-TR" sz="2400" dirty="0" smtClean="0"/>
          </a:p>
          <a:p>
            <a:pPr marL="342900" lvl="0" indent="-228600">
              <a:spcBef>
                <a:spcPct val="20000"/>
              </a:spcBef>
              <a:buClr>
                <a:srgbClr val="93A299"/>
              </a:buClr>
              <a:buFont typeface="Arial" pitchFamily="34" charset="0"/>
              <a:buChar char="•"/>
            </a:pPr>
            <a:r>
              <a:rPr lang="tr-TR" sz="2400" dirty="0" smtClean="0">
                <a:solidFill>
                  <a:srgbClr val="564B3C"/>
                </a:solidFill>
              </a:rPr>
              <a:t>İleri sürüş teknikleri ve ilk yardım</a:t>
            </a:r>
          </a:p>
        </p:txBody>
      </p:sp>
    </p:spTree>
    <p:extLst>
      <p:ext uri="{BB962C8B-B14F-4D97-AF65-F5344CB8AC3E}">
        <p14:creationId xmlns:p14="http://schemas.microsoft.com/office/powerpoint/2010/main" val="100036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32" presetClass="emph" presetSubtype="0" fill="hold" grpId="1" nodeType="withEffect">
                                  <p:stCondLst>
                                    <p:cond delay="0"/>
                                  </p:stCondLst>
                                  <p:childTnLst>
                                    <p:animRot by="120000">
                                      <p:cBhvr>
                                        <p:cTn id="9" dur="100" fill="hold">
                                          <p:stCondLst>
                                            <p:cond delay="0"/>
                                          </p:stCondLst>
                                        </p:cTn>
                                        <p:tgtEl>
                                          <p:spTgt spid="4"/>
                                        </p:tgtEl>
                                        <p:attrNameLst>
                                          <p:attrName>r</p:attrName>
                                        </p:attrNameLst>
                                      </p:cBhvr>
                                    </p:animRot>
                                    <p:animRot by="-240000">
                                      <p:cBhvr>
                                        <p:cTn id="10" dur="200" fill="hold">
                                          <p:stCondLst>
                                            <p:cond delay="200"/>
                                          </p:stCondLst>
                                        </p:cTn>
                                        <p:tgtEl>
                                          <p:spTgt spid="4"/>
                                        </p:tgtEl>
                                        <p:attrNameLst>
                                          <p:attrName>r</p:attrName>
                                        </p:attrNameLst>
                                      </p:cBhvr>
                                    </p:animRot>
                                    <p:animRot by="240000">
                                      <p:cBhvr>
                                        <p:cTn id="11" dur="200" fill="hold">
                                          <p:stCondLst>
                                            <p:cond delay="400"/>
                                          </p:stCondLst>
                                        </p:cTn>
                                        <p:tgtEl>
                                          <p:spTgt spid="4"/>
                                        </p:tgtEl>
                                        <p:attrNameLst>
                                          <p:attrName>r</p:attrName>
                                        </p:attrNameLst>
                                      </p:cBhvr>
                                    </p:animRot>
                                    <p:animRot by="-240000">
                                      <p:cBhvr>
                                        <p:cTn id="12" dur="200" fill="hold">
                                          <p:stCondLst>
                                            <p:cond delay="600"/>
                                          </p:stCondLst>
                                        </p:cTn>
                                        <p:tgtEl>
                                          <p:spTgt spid="4"/>
                                        </p:tgtEl>
                                        <p:attrNameLst>
                                          <p:attrName>r</p:attrName>
                                        </p:attrNameLst>
                                      </p:cBhvr>
                                    </p:animRot>
                                    <p:animRot by="120000">
                                      <p:cBhvr>
                                        <p:cTn id="13" dur="200" fill="hold">
                                          <p:stCondLst>
                                            <p:cond delay="800"/>
                                          </p:stCondLst>
                                        </p:cTn>
                                        <p:tgtEl>
                                          <p:spTgt spid="4"/>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dirty="0" err="1" smtClean="0"/>
              <a:t>Sabriniz</a:t>
            </a:r>
            <a:r>
              <a:rPr lang="tr-TR" sz="3600" dirty="0" smtClean="0"/>
              <a:t> </a:t>
            </a:r>
            <a:r>
              <a:rPr lang="tr-TR" sz="3600" dirty="0" err="1" smtClean="0"/>
              <a:t>İçİn</a:t>
            </a:r>
            <a:r>
              <a:rPr lang="tr-TR" sz="3600" dirty="0" smtClean="0"/>
              <a:t> </a:t>
            </a:r>
            <a:br>
              <a:rPr lang="tr-TR" sz="3600" dirty="0" smtClean="0"/>
            </a:br>
            <a:r>
              <a:rPr lang="tr-TR" sz="3600" dirty="0" smtClean="0"/>
              <a:t>teşekkürler…</a:t>
            </a:r>
            <a:endParaRPr lang="tr-TR" sz="3600" dirty="0"/>
          </a:p>
        </p:txBody>
      </p:sp>
      <p:sp>
        <p:nvSpPr>
          <p:cNvPr id="3" name="Metin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3774205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3600" dirty="0" err="1" smtClean="0"/>
              <a:t>Erc</a:t>
            </a:r>
            <a:r>
              <a:rPr lang="tr-TR" sz="3600" dirty="0" smtClean="0"/>
              <a:t> 2015</a:t>
            </a:r>
            <a:endParaRPr lang="tr-TR" sz="3600" dirty="0"/>
          </a:p>
        </p:txBody>
      </p:sp>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İlk yardım;</a:t>
            </a:r>
          </a:p>
          <a:p>
            <a:pPr marL="114300" indent="0" algn="r">
              <a:buNone/>
            </a:pPr>
            <a:endParaRPr lang="tr-TR" dirty="0" smtClean="0"/>
          </a:p>
          <a:p>
            <a:pPr marL="114300" indent="0" algn="r">
              <a:buNone/>
            </a:pPr>
            <a:r>
              <a:rPr lang="tr-TR" dirty="0" smtClean="0"/>
              <a:t>« Akut bir yaralanma ve hastalık durumunda</a:t>
            </a:r>
          </a:p>
          <a:p>
            <a:pPr marL="114300" indent="0" algn="r">
              <a:buNone/>
            </a:pPr>
            <a:r>
              <a:rPr lang="tr-TR" dirty="0" smtClean="0"/>
              <a:t> ilk bakım ve yardım davranışı »</a:t>
            </a:r>
          </a:p>
        </p:txBody>
      </p:sp>
    </p:spTree>
    <p:extLst>
      <p:ext uri="{BB962C8B-B14F-4D97-AF65-F5344CB8AC3E}">
        <p14:creationId xmlns:p14="http://schemas.microsoft.com/office/powerpoint/2010/main" val="1332151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Erc</a:t>
            </a:r>
            <a:r>
              <a:rPr lang="tr-TR" dirty="0"/>
              <a:t> 2015</a:t>
            </a:r>
          </a:p>
        </p:txBody>
      </p:sp>
      <p:sp>
        <p:nvSpPr>
          <p:cNvPr id="3" name="İçerik Yer Tutucusu 2"/>
          <p:cNvSpPr>
            <a:spLocks noGrp="1"/>
          </p:cNvSpPr>
          <p:nvPr>
            <p:ph idx="1"/>
          </p:nvPr>
        </p:nvSpPr>
        <p:spPr>
          <a:xfrm>
            <a:off x="457200" y="1752600"/>
            <a:ext cx="8229600" cy="4628728"/>
          </a:xfrm>
        </p:spPr>
        <p:txBody>
          <a:bodyPr>
            <a:normAutofit/>
          </a:bodyPr>
          <a:lstStyle/>
          <a:p>
            <a:pPr marL="114300" indent="0">
              <a:buNone/>
            </a:pPr>
            <a:endParaRPr lang="tr-TR" dirty="0" smtClean="0"/>
          </a:p>
          <a:p>
            <a:pPr marL="114300" indent="0">
              <a:buNone/>
            </a:pPr>
            <a:r>
              <a:rPr lang="tr-TR" dirty="0" smtClean="0"/>
              <a:t>İlk yardım sağlayıcı;</a:t>
            </a:r>
          </a:p>
          <a:p>
            <a:pPr algn="r"/>
            <a:endParaRPr lang="tr-TR" dirty="0" smtClean="0"/>
          </a:p>
          <a:p>
            <a:pPr algn="r"/>
            <a:r>
              <a:rPr lang="tr-TR" dirty="0" smtClean="0"/>
              <a:t>İlk yardım ihtiyacını tanıma, öncelikleri belirleme</a:t>
            </a:r>
          </a:p>
          <a:p>
            <a:pPr algn="r"/>
            <a:r>
              <a:rPr lang="tr-TR" dirty="0" smtClean="0"/>
              <a:t>Gerekli uygulamayı yeterlilikle yapabilme</a:t>
            </a:r>
          </a:p>
          <a:p>
            <a:pPr algn="r"/>
            <a:r>
              <a:rPr lang="tr-TR" dirty="0" smtClean="0"/>
              <a:t>Ek bakım ihtiyaçlarını öngörebilme</a:t>
            </a:r>
          </a:p>
          <a:p>
            <a:pPr marL="114300" indent="0">
              <a:buNone/>
            </a:pPr>
            <a:r>
              <a:rPr lang="tr-TR" dirty="0" smtClean="0"/>
              <a:t>Amaç:</a:t>
            </a:r>
          </a:p>
          <a:p>
            <a:pPr marL="114300" indent="0">
              <a:buNone/>
            </a:pPr>
            <a:endParaRPr lang="tr-TR" dirty="0" smtClean="0"/>
          </a:p>
          <a:p>
            <a:pPr marL="114300" indent="0" algn="r">
              <a:buNone/>
            </a:pPr>
            <a:r>
              <a:rPr lang="tr-TR" dirty="0" smtClean="0"/>
              <a:t>Hayat kurtarmak ve yaralanmaya bağlı gelişebilecek kalıcı hasarı en aza indirmek</a:t>
            </a:r>
            <a:endParaRPr lang="tr-TR" dirty="0"/>
          </a:p>
        </p:txBody>
      </p:sp>
    </p:spTree>
    <p:extLst>
      <p:ext uri="{BB962C8B-B14F-4D97-AF65-F5344CB8AC3E}">
        <p14:creationId xmlns:p14="http://schemas.microsoft.com/office/powerpoint/2010/main" val="3356965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Erc</a:t>
            </a:r>
            <a:r>
              <a:rPr lang="tr-TR" dirty="0"/>
              <a:t> </a:t>
            </a:r>
            <a:r>
              <a:rPr lang="tr-TR" dirty="0" smtClean="0"/>
              <a:t>2015 </a:t>
            </a:r>
            <a:endParaRPr lang="tr-TR" dirty="0"/>
          </a:p>
        </p:txBody>
      </p:sp>
      <p:sp>
        <p:nvSpPr>
          <p:cNvPr id="3" name="İçerik Yer Tutucusu 2"/>
          <p:cNvSpPr>
            <a:spLocks noGrp="1"/>
          </p:cNvSpPr>
          <p:nvPr>
            <p:ph idx="1"/>
          </p:nvPr>
        </p:nvSpPr>
        <p:spPr>
          <a:xfrm>
            <a:off x="457200" y="2223789"/>
            <a:ext cx="8229600" cy="4373563"/>
          </a:xfrm>
        </p:spPr>
        <p:txBody>
          <a:bodyPr/>
          <a:lstStyle/>
          <a:p>
            <a:pPr marL="114300" indent="0">
              <a:buNone/>
            </a:pPr>
            <a:endParaRPr lang="tr-TR" dirty="0"/>
          </a:p>
          <a:p>
            <a:pPr marL="114300" indent="0">
              <a:buNone/>
            </a:pPr>
            <a:r>
              <a:rPr lang="tr-TR" dirty="0" smtClean="0"/>
              <a:t>ILCOR ‘un önerdiği 20 konu hakkında soru </a:t>
            </a:r>
          </a:p>
          <a:p>
            <a:pPr marL="114300" indent="0">
              <a:buNone/>
            </a:pPr>
            <a:r>
              <a:rPr lang="tr-TR" dirty="0" smtClean="0"/>
              <a:t>       (</a:t>
            </a:r>
            <a:r>
              <a:rPr lang="tr-TR" dirty="0"/>
              <a:t>I</a:t>
            </a:r>
            <a:r>
              <a:rPr lang="tr-TR" dirty="0" smtClean="0"/>
              <a:t>nternational </a:t>
            </a:r>
            <a:r>
              <a:rPr lang="tr-TR" dirty="0" err="1" smtClean="0"/>
              <a:t>Liason</a:t>
            </a:r>
            <a:r>
              <a:rPr lang="tr-TR" dirty="0" smtClean="0"/>
              <a:t> </a:t>
            </a:r>
            <a:r>
              <a:rPr lang="tr-TR" dirty="0" err="1" smtClean="0"/>
              <a:t>Committee</a:t>
            </a:r>
            <a:r>
              <a:rPr lang="tr-TR" dirty="0" smtClean="0"/>
              <a:t> on </a:t>
            </a:r>
            <a:r>
              <a:rPr lang="tr-TR" dirty="0" err="1" smtClean="0"/>
              <a:t>Resuscitation</a:t>
            </a:r>
            <a:r>
              <a:rPr lang="tr-TR" dirty="0" smtClean="0"/>
              <a:t>)</a:t>
            </a:r>
          </a:p>
          <a:p>
            <a:pPr marL="114300" indent="0" algn="r">
              <a:buNone/>
            </a:pPr>
            <a:endParaRPr lang="tr-TR" dirty="0" smtClean="0"/>
          </a:p>
          <a:p>
            <a:pPr marL="114300" indent="0" algn="r">
              <a:buNone/>
            </a:pPr>
            <a:r>
              <a:rPr lang="tr-TR" dirty="0" smtClean="0"/>
              <a:t>Ve kanıta dayalı cevapları</a:t>
            </a:r>
            <a:endParaRPr lang="tr-TR" dirty="0"/>
          </a:p>
        </p:txBody>
      </p:sp>
    </p:spTree>
    <p:extLst>
      <p:ext uri="{BB962C8B-B14F-4D97-AF65-F5344CB8AC3E}">
        <p14:creationId xmlns:p14="http://schemas.microsoft.com/office/powerpoint/2010/main" val="85375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smtClean="0"/>
              <a:t>Erc</a:t>
            </a:r>
            <a:r>
              <a:rPr lang="tr-TR" dirty="0" smtClean="0"/>
              <a:t> 2015</a:t>
            </a:r>
            <a:endParaRPr lang="tr-TR" dirty="0"/>
          </a:p>
        </p:txBody>
      </p:sp>
      <p:sp>
        <p:nvSpPr>
          <p:cNvPr id="3" name="İçerik Yer Tutucusu 2"/>
          <p:cNvSpPr>
            <a:spLocks noGrp="1"/>
          </p:cNvSpPr>
          <p:nvPr>
            <p:ph idx="1"/>
          </p:nvPr>
        </p:nvSpPr>
        <p:spPr/>
        <p:txBody>
          <a:bodyPr>
            <a:normAutofit fontScale="92500" lnSpcReduction="10000"/>
          </a:bodyPr>
          <a:lstStyle/>
          <a:p>
            <a:pPr marL="114300" indent="0">
              <a:buNone/>
            </a:pPr>
            <a:r>
              <a:rPr lang="tr-TR" dirty="0" smtClean="0"/>
              <a:t>Konular :</a:t>
            </a:r>
          </a:p>
          <a:p>
            <a:r>
              <a:rPr lang="tr-TR" dirty="0" smtClean="0"/>
              <a:t>Solunumu olan yanıtsız hastaya pozisyon verme</a:t>
            </a:r>
          </a:p>
          <a:p>
            <a:r>
              <a:rPr lang="tr-TR" dirty="0" smtClean="0"/>
              <a:t>Şok hastasına pozisyon verme</a:t>
            </a:r>
          </a:p>
          <a:p>
            <a:r>
              <a:rPr lang="tr-TR" dirty="0" smtClean="0"/>
              <a:t>İlk yardım için oksijen desteği</a:t>
            </a:r>
          </a:p>
          <a:p>
            <a:r>
              <a:rPr lang="tr-TR" dirty="0" err="1" smtClean="0"/>
              <a:t>Bronkodilatatör</a:t>
            </a:r>
            <a:r>
              <a:rPr lang="tr-TR" dirty="0" smtClean="0"/>
              <a:t>  ihtiyacı</a:t>
            </a:r>
          </a:p>
          <a:p>
            <a:r>
              <a:rPr lang="tr-TR" dirty="0"/>
              <a:t>Hipoglisemi tedavisi</a:t>
            </a:r>
          </a:p>
          <a:p>
            <a:r>
              <a:rPr lang="tr-TR" dirty="0" err="1" smtClean="0"/>
              <a:t>Strok</a:t>
            </a:r>
            <a:r>
              <a:rPr lang="tr-TR" dirty="0" smtClean="0"/>
              <a:t> hastasını tanıma</a:t>
            </a:r>
          </a:p>
          <a:p>
            <a:r>
              <a:rPr lang="tr-TR" dirty="0" smtClean="0"/>
              <a:t>Göğüs ağrısında aspirin verilmesi</a:t>
            </a:r>
            <a:endParaRPr lang="tr-TR" dirty="0"/>
          </a:p>
          <a:p>
            <a:r>
              <a:rPr lang="tr-TR" dirty="0" err="1" smtClean="0"/>
              <a:t>Anaflakside</a:t>
            </a:r>
            <a:r>
              <a:rPr lang="tr-TR" dirty="0" smtClean="0"/>
              <a:t> ikinci doz adrenalin verilmesi</a:t>
            </a:r>
          </a:p>
          <a:p>
            <a:r>
              <a:rPr lang="tr-TR" dirty="0"/>
              <a:t>Kimyasal </a:t>
            </a:r>
            <a:r>
              <a:rPr lang="tr-TR" dirty="0" err="1"/>
              <a:t>maruziyeti</a:t>
            </a:r>
            <a:r>
              <a:rPr lang="tr-TR" dirty="0"/>
              <a:t> ile ilişkili göz </a:t>
            </a:r>
            <a:r>
              <a:rPr lang="tr-TR" dirty="0" smtClean="0"/>
              <a:t>yaralanması</a:t>
            </a:r>
          </a:p>
          <a:p>
            <a:r>
              <a:rPr lang="tr-TR" dirty="0" smtClean="0"/>
              <a:t>Efor ilişkili </a:t>
            </a:r>
            <a:r>
              <a:rPr lang="tr-TR" dirty="0" err="1" smtClean="0"/>
              <a:t>dehitratasyon</a:t>
            </a:r>
            <a:r>
              <a:rPr lang="tr-TR" dirty="0" smtClean="0"/>
              <a:t> ve </a:t>
            </a:r>
            <a:r>
              <a:rPr lang="tr-TR" dirty="0" err="1" smtClean="0"/>
              <a:t>rehidratasyon</a:t>
            </a:r>
            <a:r>
              <a:rPr lang="tr-TR" dirty="0" smtClean="0"/>
              <a:t> tedavisi</a:t>
            </a:r>
          </a:p>
        </p:txBody>
      </p:sp>
    </p:spTree>
    <p:extLst>
      <p:ext uri="{BB962C8B-B14F-4D97-AF65-F5344CB8AC3E}">
        <p14:creationId xmlns:p14="http://schemas.microsoft.com/office/powerpoint/2010/main" val="3993273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500"/>
                                        <p:tgtEl>
                                          <p:spTgt spid="3">
                                            <p:txEl>
                                              <p:pRg st="9" end="9"/>
                                            </p:txEl>
                                          </p:spTgt>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smtClean="0"/>
              <a:t>Erc</a:t>
            </a:r>
            <a:r>
              <a:rPr lang="tr-TR" dirty="0" smtClean="0"/>
              <a:t> 2015</a:t>
            </a:r>
            <a:endParaRPr lang="tr-TR" dirty="0"/>
          </a:p>
        </p:txBody>
      </p:sp>
      <p:sp>
        <p:nvSpPr>
          <p:cNvPr id="3" name="İçerik Yer Tutucusu 2"/>
          <p:cNvSpPr>
            <a:spLocks noGrp="1"/>
          </p:cNvSpPr>
          <p:nvPr>
            <p:ph idx="1"/>
          </p:nvPr>
        </p:nvSpPr>
        <p:spPr/>
        <p:txBody>
          <a:bodyPr>
            <a:normAutofit fontScale="92500" lnSpcReduction="10000"/>
          </a:bodyPr>
          <a:lstStyle/>
          <a:p>
            <a:pPr marL="114300" indent="0">
              <a:buNone/>
            </a:pPr>
            <a:r>
              <a:rPr lang="tr-TR" dirty="0" smtClean="0"/>
              <a:t>Konular :</a:t>
            </a:r>
          </a:p>
          <a:p>
            <a:r>
              <a:rPr lang="tr-TR" dirty="0" smtClean="0"/>
              <a:t>Kanama kontrolü</a:t>
            </a:r>
          </a:p>
          <a:p>
            <a:r>
              <a:rPr lang="tr-TR" dirty="0" err="1" smtClean="0"/>
              <a:t>Hemostatik</a:t>
            </a:r>
            <a:r>
              <a:rPr lang="tr-TR" dirty="0" smtClean="0"/>
              <a:t> örtüler</a:t>
            </a:r>
          </a:p>
          <a:p>
            <a:r>
              <a:rPr lang="tr-TR" dirty="0" smtClean="0"/>
              <a:t>Turnike </a:t>
            </a:r>
            <a:r>
              <a:rPr lang="tr-TR" dirty="0" err="1" smtClean="0"/>
              <a:t>uygulması</a:t>
            </a:r>
            <a:endParaRPr lang="tr-TR" dirty="0" smtClean="0"/>
          </a:p>
          <a:p>
            <a:r>
              <a:rPr lang="tr-TR" dirty="0" smtClean="0"/>
              <a:t>Açık göğüs yaralanmasına yaklaşım</a:t>
            </a:r>
          </a:p>
          <a:p>
            <a:r>
              <a:rPr lang="tr-TR" dirty="0" smtClean="0"/>
              <a:t>Spinal </a:t>
            </a:r>
            <a:r>
              <a:rPr lang="tr-TR" dirty="0" err="1" smtClean="0"/>
              <a:t>immobilizasyon</a:t>
            </a:r>
            <a:endParaRPr lang="tr-TR" dirty="0" smtClean="0"/>
          </a:p>
          <a:p>
            <a:r>
              <a:rPr lang="tr-TR" dirty="0" err="1" smtClean="0"/>
              <a:t>Konküzyonun</a:t>
            </a:r>
            <a:r>
              <a:rPr lang="tr-TR" dirty="0" smtClean="0"/>
              <a:t> tanınması</a:t>
            </a:r>
          </a:p>
          <a:p>
            <a:r>
              <a:rPr lang="tr-TR" dirty="0" smtClean="0"/>
              <a:t>Açılı (</a:t>
            </a:r>
            <a:r>
              <a:rPr lang="tr-TR" dirty="0" err="1" smtClean="0"/>
              <a:t>angule</a:t>
            </a:r>
            <a:r>
              <a:rPr lang="tr-TR" dirty="0" smtClean="0"/>
              <a:t>) kırığın düzeltilmesi</a:t>
            </a:r>
          </a:p>
          <a:p>
            <a:r>
              <a:rPr lang="tr-TR" dirty="0" smtClean="0"/>
              <a:t>Yanık soğutma</a:t>
            </a:r>
          </a:p>
          <a:p>
            <a:r>
              <a:rPr lang="tr-TR" dirty="0" smtClean="0"/>
              <a:t>Yanık örtüleri</a:t>
            </a:r>
          </a:p>
          <a:p>
            <a:r>
              <a:rPr lang="tr-TR" dirty="0" err="1" smtClean="0"/>
              <a:t>Dental</a:t>
            </a:r>
            <a:r>
              <a:rPr lang="tr-TR" dirty="0" smtClean="0"/>
              <a:t> </a:t>
            </a:r>
            <a:r>
              <a:rPr lang="tr-TR" dirty="0" err="1" smtClean="0"/>
              <a:t>avulsiyonlar</a:t>
            </a:r>
            <a:r>
              <a:rPr lang="tr-TR" dirty="0" smtClean="0"/>
              <a:t> </a:t>
            </a:r>
          </a:p>
        </p:txBody>
      </p:sp>
    </p:spTree>
    <p:extLst>
      <p:ext uri="{BB962C8B-B14F-4D97-AF65-F5344CB8AC3E}">
        <p14:creationId xmlns:p14="http://schemas.microsoft.com/office/powerpoint/2010/main" val="113848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500"/>
                                        <p:tgtEl>
                                          <p:spTgt spid="3">
                                            <p:txEl>
                                              <p:pRg st="9" end="9"/>
                                            </p:txEl>
                                          </p:spTgt>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smtClean="0"/>
              <a:t>çalişmamiz</a:t>
            </a:r>
            <a:endParaRPr lang="tr-TR" dirty="0"/>
          </a:p>
        </p:txBody>
      </p:sp>
      <p:sp>
        <p:nvSpPr>
          <p:cNvPr id="3" name="İçerik Yer Tutucusu 2"/>
          <p:cNvSpPr>
            <a:spLocks noGrp="1"/>
          </p:cNvSpPr>
          <p:nvPr>
            <p:ph idx="1"/>
          </p:nvPr>
        </p:nvSpPr>
        <p:spPr>
          <a:xfrm>
            <a:off x="467544" y="1700808"/>
            <a:ext cx="8229600" cy="4373563"/>
          </a:xfrm>
        </p:spPr>
        <p:txBody>
          <a:bodyPr/>
          <a:lstStyle/>
          <a:p>
            <a:r>
              <a:rPr lang="tr-TR" dirty="0" smtClean="0"/>
              <a:t>Balıkesir Üniversitesi Tıp Fakültesi iç hastalıkları polikliniğine başvuran hasta ve yakınlarının ilk yardım ve temel yaşam desteği bilgi düzeylerini yüz yüze anket yöntemi ile araştırdık.</a:t>
            </a:r>
          </a:p>
          <a:p>
            <a:endParaRPr lang="tr-TR" dirty="0"/>
          </a:p>
          <a:p>
            <a:r>
              <a:rPr lang="tr-TR" dirty="0" smtClean="0"/>
              <a:t>Demografik veriler + 10 soru</a:t>
            </a:r>
          </a:p>
          <a:p>
            <a:pPr lvl="1"/>
            <a:r>
              <a:rPr lang="tr-TR" dirty="0" smtClean="0"/>
              <a:t>ERC 2015 </a:t>
            </a:r>
            <a:r>
              <a:rPr lang="tr-TR" dirty="0" err="1" smtClean="0"/>
              <a:t>Res</a:t>
            </a:r>
            <a:r>
              <a:rPr lang="tr-TR" dirty="0" smtClean="0"/>
              <a:t>. </a:t>
            </a:r>
            <a:r>
              <a:rPr lang="tr-TR" dirty="0" err="1" smtClean="0"/>
              <a:t>Klavuzu</a:t>
            </a:r>
            <a:r>
              <a:rPr lang="tr-TR" dirty="0" smtClean="0"/>
              <a:t> (8)</a:t>
            </a:r>
          </a:p>
          <a:p>
            <a:pPr lvl="1"/>
            <a:r>
              <a:rPr lang="tr-TR" dirty="0" smtClean="0"/>
              <a:t>Yaygın kaza durumları (2)</a:t>
            </a:r>
          </a:p>
          <a:p>
            <a:pPr lvl="2"/>
            <a:r>
              <a:rPr lang="tr-TR" dirty="0" smtClean="0"/>
              <a:t>Suda boğulma</a:t>
            </a:r>
          </a:p>
          <a:p>
            <a:pPr lvl="2"/>
            <a:r>
              <a:rPr lang="tr-TR" dirty="0" smtClean="0"/>
              <a:t>Oral çamaşır suyu alımı</a:t>
            </a:r>
            <a:endParaRPr lang="tr-TR" dirty="0"/>
          </a:p>
        </p:txBody>
      </p:sp>
    </p:spTree>
    <p:extLst>
      <p:ext uri="{BB962C8B-B14F-4D97-AF65-F5344CB8AC3E}">
        <p14:creationId xmlns:p14="http://schemas.microsoft.com/office/powerpoint/2010/main" val="1279576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çalişmamiz</a:t>
            </a:r>
            <a:endParaRPr lang="tr-TR" dirty="0"/>
          </a:p>
        </p:txBody>
      </p:sp>
      <p:sp>
        <p:nvSpPr>
          <p:cNvPr id="3" name="İçerik Yer Tutucusu 2"/>
          <p:cNvSpPr>
            <a:spLocks noGrp="1"/>
          </p:cNvSpPr>
          <p:nvPr>
            <p:ph idx="1"/>
          </p:nvPr>
        </p:nvSpPr>
        <p:spPr>
          <a:xfrm>
            <a:off x="457200" y="1752600"/>
            <a:ext cx="8229600" cy="5105400"/>
          </a:xfrm>
        </p:spPr>
        <p:txBody>
          <a:bodyPr>
            <a:normAutofit lnSpcReduction="10000"/>
          </a:bodyPr>
          <a:lstStyle/>
          <a:p>
            <a:r>
              <a:rPr lang="tr-TR" dirty="0" smtClean="0"/>
              <a:t>Çalışma evreni : Dahiliye polikliniği </a:t>
            </a:r>
          </a:p>
          <a:p>
            <a:pPr marL="114300" indent="0">
              <a:buNone/>
            </a:pPr>
            <a:r>
              <a:rPr lang="tr-TR" dirty="0"/>
              <a:t>	</a:t>
            </a:r>
            <a:r>
              <a:rPr lang="tr-TR" dirty="0" smtClean="0"/>
              <a:t>		 (1100 gönüllü hasta ve yakını)</a:t>
            </a:r>
          </a:p>
          <a:p>
            <a:endParaRPr lang="tr-TR" dirty="0" smtClean="0"/>
          </a:p>
          <a:p>
            <a:r>
              <a:rPr lang="tr-TR" dirty="0" smtClean="0"/>
              <a:t>Süre: 2 ay             (01.12.2015 </a:t>
            </a:r>
            <a:r>
              <a:rPr lang="tr-TR" smtClean="0"/>
              <a:t>– 01.02.2016)</a:t>
            </a:r>
            <a:endParaRPr lang="tr-TR" dirty="0" smtClean="0"/>
          </a:p>
          <a:p>
            <a:endParaRPr lang="tr-TR" dirty="0"/>
          </a:p>
          <a:p>
            <a:r>
              <a:rPr lang="tr-TR" dirty="0" smtClean="0"/>
              <a:t>Demografik veriler:</a:t>
            </a:r>
          </a:p>
          <a:p>
            <a:pPr lvl="1"/>
            <a:r>
              <a:rPr lang="tr-TR" dirty="0" smtClean="0"/>
              <a:t>Yaş, Cinsiyet</a:t>
            </a:r>
          </a:p>
          <a:p>
            <a:pPr lvl="1"/>
            <a:r>
              <a:rPr lang="tr-TR" dirty="0" smtClean="0"/>
              <a:t>Eğitim durumu</a:t>
            </a:r>
          </a:p>
          <a:p>
            <a:pPr lvl="1"/>
            <a:r>
              <a:rPr lang="tr-TR" dirty="0" smtClean="0"/>
              <a:t>Acil yardım tel. </a:t>
            </a:r>
            <a:r>
              <a:rPr lang="tr-TR" dirty="0" err="1" smtClean="0"/>
              <a:t>no</a:t>
            </a:r>
            <a:r>
              <a:rPr lang="tr-TR" dirty="0" smtClean="0"/>
              <a:t> bilme</a:t>
            </a:r>
          </a:p>
          <a:p>
            <a:pPr lvl="1"/>
            <a:r>
              <a:rPr lang="tr-TR" dirty="0" smtClean="0"/>
              <a:t>İlkyardım eğitimi almış olma</a:t>
            </a:r>
          </a:p>
          <a:p>
            <a:pPr lvl="1"/>
            <a:r>
              <a:rPr lang="tr-TR" dirty="0" smtClean="0"/>
              <a:t>Acil durum ile karşılaşma</a:t>
            </a:r>
          </a:p>
          <a:p>
            <a:pPr lvl="1"/>
            <a:r>
              <a:rPr lang="tr-TR" dirty="0" smtClean="0"/>
              <a:t>İlkyardım uygulaması yapmış olma</a:t>
            </a:r>
          </a:p>
          <a:p>
            <a:pPr lvl="1"/>
            <a:r>
              <a:rPr lang="tr-TR" dirty="0" smtClean="0"/>
              <a:t>İlk yardım eğitimi alma isteği</a:t>
            </a:r>
            <a:endParaRPr lang="tr-TR" dirty="0"/>
          </a:p>
        </p:txBody>
      </p:sp>
    </p:spTree>
    <p:extLst>
      <p:ext uri="{BB962C8B-B14F-4D97-AF65-F5344CB8AC3E}">
        <p14:creationId xmlns:p14="http://schemas.microsoft.com/office/powerpoint/2010/main" val="2180698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çalişmamiz</a:t>
            </a:r>
            <a:endParaRPr lang="tr-TR" dirty="0"/>
          </a:p>
        </p:txBody>
      </p:sp>
      <p:sp>
        <p:nvSpPr>
          <p:cNvPr id="3" name="İçerik Yer Tutucusu 2"/>
          <p:cNvSpPr>
            <a:spLocks noGrp="1"/>
          </p:cNvSpPr>
          <p:nvPr>
            <p:ph idx="1"/>
          </p:nvPr>
        </p:nvSpPr>
        <p:spPr/>
        <p:txBody>
          <a:bodyPr/>
          <a:lstStyle/>
          <a:p>
            <a:r>
              <a:rPr lang="tr-TR" dirty="0" smtClean="0"/>
              <a:t>Bulgular: </a:t>
            </a:r>
          </a:p>
          <a:p>
            <a:pPr lvl="1"/>
            <a:endParaRPr lang="tr-TR" dirty="0" smtClean="0"/>
          </a:p>
          <a:p>
            <a:pPr lvl="1"/>
            <a:r>
              <a:rPr lang="tr-TR" dirty="0" smtClean="0"/>
              <a:t>1100 gönüllü katılımcıdan</a:t>
            </a:r>
          </a:p>
          <a:p>
            <a:pPr lvl="1"/>
            <a:r>
              <a:rPr lang="tr-TR" dirty="0" smtClean="0"/>
              <a:t>583’ü kadın (%53)</a:t>
            </a:r>
          </a:p>
          <a:p>
            <a:pPr lvl="1"/>
            <a:r>
              <a:rPr lang="tr-TR" dirty="0" smtClean="0"/>
              <a:t>237’si 29 yaş ve altı (%21,5)</a:t>
            </a:r>
          </a:p>
          <a:p>
            <a:pPr lvl="1"/>
            <a:r>
              <a:rPr lang="tr-TR" dirty="0" smtClean="0"/>
              <a:t>426’sı 50 yaş ve üzeri (38,7)</a:t>
            </a:r>
          </a:p>
          <a:p>
            <a:pPr lvl="1"/>
            <a:r>
              <a:rPr lang="tr-TR" dirty="0" smtClean="0"/>
              <a:t>306’sı  üniversite (%27,8), 256’sı lise mezunu (23,3)</a:t>
            </a:r>
          </a:p>
          <a:p>
            <a:pPr lvl="1"/>
            <a:r>
              <a:rPr lang="tr-TR" dirty="0" smtClean="0"/>
              <a:t>24’ü okur – yazar değil (%2,2)</a:t>
            </a:r>
          </a:p>
        </p:txBody>
      </p:sp>
    </p:spTree>
    <p:extLst>
      <p:ext uri="{BB962C8B-B14F-4D97-AF65-F5344CB8AC3E}">
        <p14:creationId xmlns:p14="http://schemas.microsoft.com/office/powerpoint/2010/main" val="3119548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1830</TotalTime>
  <Words>1138</Words>
  <Application>Microsoft Office PowerPoint</Application>
  <PresentationFormat>Ekran Gösterisi (4:3)</PresentationFormat>
  <Paragraphs>214</Paragraphs>
  <Slides>16</Slides>
  <Notes>15</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Eczacı</vt:lpstr>
      <vt:lpstr>İLK YARDIMDA NEREDEYİZ ?</vt:lpstr>
      <vt:lpstr>Erc 2015</vt:lpstr>
      <vt:lpstr>Erc 2015</vt:lpstr>
      <vt:lpstr>Erc 2015 </vt:lpstr>
      <vt:lpstr>Erc 2015</vt:lpstr>
      <vt:lpstr>Erc 2015</vt:lpstr>
      <vt:lpstr>çalişmamiz</vt:lpstr>
      <vt:lpstr>çalişmamiz</vt:lpstr>
      <vt:lpstr>çalişmamiz</vt:lpstr>
      <vt:lpstr>çalişmamiz</vt:lpstr>
      <vt:lpstr>çalişmamiz</vt:lpstr>
      <vt:lpstr>Çalişmamiz        </vt:lpstr>
      <vt:lpstr>Çalişmamiz</vt:lpstr>
      <vt:lpstr>Çalişmamiz</vt:lpstr>
      <vt:lpstr>İlk yardim konusunda neredeyİz ?</vt:lpstr>
      <vt:lpstr>Sabriniz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 hastalıkları polikliniğine başvuran hasta ve hasta yakınlarının ilkyardım ve temel yaşam desteğine yaklaşımı: Bir anket çalışması</dc:title>
  <dc:creator>emre</dc:creator>
  <cp:lastModifiedBy>emre</cp:lastModifiedBy>
  <cp:revision>60</cp:revision>
  <dcterms:created xsi:type="dcterms:W3CDTF">2016-05-05T13:29:38Z</dcterms:created>
  <dcterms:modified xsi:type="dcterms:W3CDTF">2016-05-15T05:25:45Z</dcterms:modified>
</cp:coreProperties>
</file>