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7" r:id="rId2"/>
    <p:sldId id="318" r:id="rId3"/>
    <p:sldId id="277" r:id="rId4"/>
    <p:sldId id="329" r:id="rId5"/>
    <p:sldId id="317" r:id="rId6"/>
    <p:sldId id="332" r:id="rId7"/>
    <p:sldId id="333" r:id="rId8"/>
    <p:sldId id="331" r:id="rId9"/>
    <p:sldId id="334" r:id="rId10"/>
    <p:sldId id="338" r:id="rId11"/>
    <p:sldId id="321" r:id="rId12"/>
    <p:sldId id="322" r:id="rId13"/>
    <p:sldId id="325" r:id="rId14"/>
    <p:sldId id="327" r:id="rId15"/>
    <p:sldId id="320" r:id="rId16"/>
    <p:sldId id="319" r:id="rId17"/>
    <p:sldId id="337" r:id="rId18"/>
    <p:sldId id="335" r:id="rId19"/>
    <p:sldId id="259" r:id="rId20"/>
    <p:sldId id="283" r:id="rId21"/>
    <p:sldId id="284" r:id="rId22"/>
    <p:sldId id="285" r:id="rId23"/>
    <p:sldId id="280" r:id="rId24"/>
    <p:sldId id="279" r:id="rId25"/>
    <p:sldId id="289" r:id="rId26"/>
    <p:sldId id="290" r:id="rId27"/>
    <p:sldId id="336" r:id="rId28"/>
    <p:sldId id="315" r:id="rId29"/>
    <p:sldId id="339" r:id="rId30"/>
    <p:sldId id="309" r:id="rId31"/>
    <p:sldId id="305" r:id="rId32"/>
    <p:sldId id="313" r:id="rId33"/>
    <p:sldId id="314" r:id="rId3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ema Uygulanmış Stil 1 - Vurgu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ema Uygulanmış Stil 1 - Vurgu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ema Uygulanmış Stil 1 - Vurgu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DBD5D-1F0C-4FCA-ACB5-D758E9BC5220}" type="datetimeFigureOut">
              <a:rPr lang="tr-TR" smtClean="0"/>
              <a:pPr/>
              <a:t>13.05.2016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4082C-9994-4B49-B0FE-2324BF09B2E8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4082C-9994-4B49-B0FE-2324BF09B2E8}" type="slidenum">
              <a:rPr lang="tr-TR" smtClean="0"/>
              <a:pPr/>
              <a:t>3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4082C-9994-4B49-B0FE-2324BF09B2E8}" type="slidenum">
              <a:rPr lang="tr-TR" smtClean="0"/>
              <a:pPr/>
              <a:t>24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1027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1A006C"/>
                </a:solidFill>
              </a:endParaRPr>
            </a:p>
          </p:txBody>
        </p:sp>
        <p:sp>
          <p:nvSpPr>
            <p:cNvPr id="6" name="Freeform 1028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1A006C"/>
                </a:solidFill>
              </a:endParaRPr>
            </a:p>
          </p:txBody>
        </p:sp>
        <p:sp>
          <p:nvSpPr>
            <p:cNvPr id="7" name="Freeform 1029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1A006C"/>
                </a:solidFill>
              </a:endParaRPr>
            </a:p>
          </p:txBody>
        </p:sp>
        <p:sp>
          <p:nvSpPr>
            <p:cNvPr id="8" name="Freeform 1030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1A006C"/>
                </a:solidFill>
              </a:endParaRPr>
            </a:p>
          </p:txBody>
        </p:sp>
        <p:sp>
          <p:nvSpPr>
            <p:cNvPr id="9" name="Freeform 1031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1A006C"/>
                </a:solidFill>
              </a:endParaRPr>
            </a:p>
          </p:txBody>
        </p:sp>
        <p:sp>
          <p:nvSpPr>
            <p:cNvPr id="10" name="Freeform 1032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1A006C"/>
                </a:solidFill>
              </a:endParaRPr>
            </a:p>
          </p:txBody>
        </p:sp>
        <p:sp>
          <p:nvSpPr>
            <p:cNvPr id="11" name="Freeform 1033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1A006C"/>
                </a:solidFill>
              </a:endParaRPr>
            </a:p>
          </p:txBody>
        </p:sp>
        <p:sp>
          <p:nvSpPr>
            <p:cNvPr id="12" name="Freeform 1034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1A006C"/>
                </a:solidFill>
              </a:endParaRPr>
            </a:p>
          </p:txBody>
        </p:sp>
        <p:sp>
          <p:nvSpPr>
            <p:cNvPr id="13" name="Freeform 1035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1A006C"/>
                </a:solidFill>
              </a:endParaRPr>
            </a:p>
          </p:txBody>
        </p:sp>
        <p:sp>
          <p:nvSpPr>
            <p:cNvPr id="14" name="Freeform 1036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1A006C"/>
                </a:solidFill>
              </a:endParaRPr>
            </a:p>
          </p:txBody>
        </p:sp>
        <p:sp>
          <p:nvSpPr>
            <p:cNvPr id="15" name="Freeform 1037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1A006C"/>
                </a:solidFill>
              </a:endParaRPr>
            </a:p>
          </p:txBody>
        </p:sp>
        <p:sp>
          <p:nvSpPr>
            <p:cNvPr id="16" name="Freeform 1038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1A006C"/>
                </a:solidFill>
              </a:endParaRPr>
            </a:p>
          </p:txBody>
        </p:sp>
        <p:sp>
          <p:nvSpPr>
            <p:cNvPr id="17" name="Freeform 1039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1A006C"/>
                </a:solidFill>
              </a:endParaRPr>
            </a:p>
          </p:txBody>
        </p:sp>
        <p:sp>
          <p:nvSpPr>
            <p:cNvPr id="18" name="Freeform 1040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1A006C"/>
                </a:solidFill>
              </a:endParaRPr>
            </a:p>
          </p:txBody>
        </p:sp>
        <p:sp>
          <p:nvSpPr>
            <p:cNvPr id="19" name="Freeform 1041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1A006C"/>
                </a:solidFill>
              </a:endParaRPr>
            </a:p>
          </p:txBody>
        </p:sp>
        <p:sp>
          <p:nvSpPr>
            <p:cNvPr id="20" name="Freeform 1042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1A006C"/>
                </a:solidFill>
              </a:endParaRPr>
            </a:p>
          </p:txBody>
        </p:sp>
        <p:sp>
          <p:nvSpPr>
            <p:cNvPr id="21" name="Freeform 1043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1A006C"/>
                </a:solidFill>
              </a:endParaRPr>
            </a:p>
          </p:txBody>
        </p:sp>
        <p:sp>
          <p:nvSpPr>
            <p:cNvPr id="22" name="Freeform 1044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1A006C"/>
                </a:solidFill>
              </a:endParaRPr>
            </a:p>
          </p:txBody>
        </p:sp>
        <p:sp>
          <p:nvSpPr>
            <p:cNvPr id="23" name="Freeform 1045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1A006C"/>
                </a:solidFill>
              </a:endParaRPr>
            </a:p>
          </p:txBody>
        </p:sp>
        <p:sp>
          <p:nvSpPr>
            <p:cNvPr id="24" name="Freeform 1046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1A006C"/>
                </a:solidFill>
              </a:endParaRPr>
            </a:p>
          </p:txBody>
        </p:sp>
        <p:sp>
          <p:nvSpPr>
            <p:cNvPr id="25" name="Freeform 1047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1A006C"/>
                </a:solidFill>
              </a:endParaRPr>
            </a:p>
          </p:txBody>
        </p:sp>
        <p:sp>
          <p:nvSpPr>
            <p:cNvPr id="26" name="Freeform 1048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1A006C"/>
                </a:solidFill>
              </a:endParaRPr>
            </a:p>
          </p:txBody>
        </p:sp>
        <p:sp>
          <p:nvSpPr>
            <p:cNvPr id="27" name="Freeform 1049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1A006C"/>
                </a:solidFill>
              </a:endParaRPr>
            </a:p>
          </p:txBody>
        </p:sp>
        <p:sp>
          <p:nvSpPr>
            <p:cNvPr id="28" name="Freeform 1050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1A006C"/>
                </a:solidFill>
              </a:endParaRPr>
            </a:p>
          </p:txBody>
        </p:sp>
        <p:sp>
          <p:nvSpPr>
            <p:cNvPr id="29" name="Freeform 1051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1A006C"/>
                </a:solidFill>
              </a:endParaRPr>
            </a:p>
          </p:txBody>
        </p:sp>
        <p:sp>
          <p:nvSpPr>
            <p:cNvPr id="30" name="Freeform 1052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1A006C"/>
                </a:solidFill>
              </a:endParaRPr>
            </a:p>
          </p:txBody>
        </p:sp>
        <p:sp>
          <p:nvSpPr>
            <p:cNvPr id="31" name="Freeform 1053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1A006C"/>
                </a:solidFill>
              </a:endParaRPr>
            </a:p>
          </p:txBody>
        </p:sp>
        <p:sp>
          <p:nvSpPr>
            <p:cNvPr id="32" name="Freeform 1054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1A006C"/>
                </a:solidFill>
              </a:endParaRPr>
            </a:p>
          </p:txBody>
        </p:sp>
        <p:sp>
          <p:nvSpPr>
            <p:cNvPr id="33" name="Freeform 1055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1A006C"/>
                </a:solidFill>
              </a:endParaRPr>
            </a:p>
          </p:txBody>
        </p:sp>
        <p:sp>
          <p:nvSpPr>
            <p:cNvPr id="34" name="Freeform 1056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1A006C"/>
                </a:solidFill>
              </a:endParaRPr>
            </a:p>
          </p:txBody>
        </p:sp>
        <p:sp>
          <p:nvSpPr>
            <p:cNvPr id="35" name="Freeform 1057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1A006C"/>
                </a:solidFill>
              </a:endParaRPr>
            </a:p>
          </p:txBody>
        </p:sp>
        <p:sp>
          <p:nvSpPr>
            <p:cNvPr id="36" name="Freeform 1058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1A006C"/>
                </a:solidFill>
              </a:endParaRPr>
            </a:p>
          </p:txBody>
        </p:sp>
        <p:sp>
          <p:nvSpPr>
            <p:cNvPr id="37" name="Freeform 1059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1A006C"/>
                </a:solidFill>
              </a:endParaRPr>
            </a:p>
          </p:txBody>
        </p:sp>
        <p:sp>
          <p:nvSpPr>
            <p:cNvPr id="38" name="Freeform 1060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1A006C"/>
                </a:solidFill>
              </a:endParaRPr>
            </a:p>
          </p:txBody>
        </p:sp>
        <p:sp>
          <p:nvSpPr>
            <p:cNvPr id="39" name="Freeform 1061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1A006C"/>
                </a:solidFill>
              </a:endParaRPr>
            </a:p>
          </p:txBody>
        </p:sp>
        <p:sp>
          <p:nvSpPr>
            <p:cNvPr id="40" name="Freeform 1062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1A006C"/>
                </a:solidFill>
              </a:endParaRPr>
            </a:p>
          </p:txBody>
        </p:sp>
        <p:grpSp>
          <p:nvGrpSpPr>
            <p:cNvPr id="3" name="Group 1063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1064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1A006C"/>
                  </a:solidFill>
                </a:endParaRPr>
              </a:p>
            </p:txBody>
          </p:sp>
          <p:sp>
            <p:nvSpPr>
              <p:cNvPr id="43" name="Freeform 1065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1A006C"/>
                  </a:solidFill>
                </a:endParaRPr>
              </a:p>
            </p:txBody>
          </p:sp>
        </p:grpSp>
      </p:grpSp>
      <p:sp>
        <p:nvSpPr>
          <p:cNvPr id="34858" name="Rectangle 1066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859" name="Rectangle 10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106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A006C"/>
              </a:solidFill>
            </a:endParaRPr>
          </a:p>
        </p:txBody>
      </p:sp>
      <p:sp>
        <p:nvSpPr>
          <p:cNvPr id="45" name="Rectangle 106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A006C"/>
              </a:solidFill>
            </a:endParaRPr>
          </a:p>
        </p:txBody>
      </p:sp>
      <p:sp>
        <p:nvSpPr>
          <p:cNvPr id="46" name="Rectangle 107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E48CD-BC81-49C3-8940-BA9550B4DEB2}" type="slidenum">
              <a:rPr lang="en-US">
                <a:solidFill>
                  <a:srgbClr val="1A006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A006C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A006C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A006C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AC72A-5012-4B05-BCE6-CAA871F6A787}" type="slidenum">
              <a:rPr lang="en-US">
                <a:solidFill>
                  <a:srgbClr val="1A006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A006C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4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4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A006C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A006C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6458C-F83A-4144-9AB3-4F1CC570B59E}" type="slidenum">
              <a:rPr lang="en-US">
                <a:solidFill>
                  <a:srgbClr val="1A006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A006C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1"/>
            <a:ext cx="4038600" cy="453072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A006C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A006C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07F80-E7D2-44AB-B52C-F703B5038EEE}" type="slidenum">
              <a:rPr lang="en-US">
                <a:solidFill>
                  <a:srgbClr val="1A006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A006C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7200" y="1600201"/>
            <a:ext cx="4038600" cy="453072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1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A006C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A006C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2BC84-C7A5-4562-99CB-1B02DDF062A5}" type="slidenum">
              <a:rPr lang="en-US">
                <a:solidFill>
                  <a:srgbClr val="1A006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A006C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A006C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A006C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1AFDD-5343-4BB3-B33F-9A6CA8DB10A9}" type="slidenum">
              <a:rPr lang="en-US">
                <a:solidFill>
                  <a:srgbClr val="1A006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A006C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A006C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A006C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DDF1F-F99D-4D44-88D2-2E14FCAA2239}" type="slidenum">
              <a:rPr lang="en-US">
                <a:solidFill>
                  <a:srgbClr val="1A006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A006C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A006C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A006C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6A8D4-DD56-4D60-8CA2-74C4E36C99E8}" type="slidenum">
              <a:rPr lang="en-US">
                <a:solidFill>
                  <a:srgbClr val="1A006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A006C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A006C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A006C"/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3A8F6-52E2-431A-A784-2C755F8C3FCB}" type="slidenum">
              <a:rPr lang="en-US">
                <a:solidFill>
                  <a:srgbClr val="1A006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A006C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A006C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A006C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E20D8-804C-4D31-9F0C-898E8843B893}" type="slidenum">
              <a:rPr lang="en-US">
                <a:solidFill>
                  <a:srgbClr val="1A006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A006C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A006C"/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A006C"/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86768-C44E-415A-AB31-132D3F9B646C}" type="slidenum">
              <a:rPr lang="en-US">
                <a:solidFill>
                  <a:srgbClr val="1A006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A006C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A006C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A006C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FB11D-B155-4893-89F4-526A58D476D4}" type="slidenum">
              <a:rPr lang="en-US">
                <a:solidFill>
                  <a:srgbClr val="1A006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A006C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A006C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A006C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F288A-FD8C-4174-BAE3-A2B8E8882788}" type="slidenum">
              <a:rPr lang="en-US">
                <a:solidFill>
                  <a:srgbClr val="1A006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A006C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3379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1A006C"/>
                </a:solidFill>
              </a:endParaRPr>
            </a:p>
          </p:txBody>
        </p:sp>
        <p:sp>
          <p:nvSpPr>
            <p:cNvPr id="3379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1A006C"/>
                </a:solidFill>
              </a:endParaRPr>
            </a:p>
          </p:txBody>
        </p:sp>
        <p:sp>
          <p:nvSpPr>
            <p:cNvPr id="3379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1A006C"/>
                </a:solidFill>
              </a:endParaRPr>
            </a:p>
          </p:txBody>
        </p:sp>
        <p:sp>
          <p:nvSpPr>
            <p:cNvPr id="3379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1A006C"/>
                </a:solidFill>
              </a:endParaRPr>
            </a:p>
          </p:txBody>
        </p:sp>
        <p:sp>
          <p:nvSpPr>
            <p:cNvPr id="3379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1A006C"/>
                </a:solidFill>
              </a:endParaRPr>
            </a:p>
          </p:txBody>
        </p:sp>
        <p:sp>
          <p:nvSpPr>
            <p:cNvPr id="3380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1A006C"/>
                </a:solidFill>
              </a:endParaRPr>
            </a:p>
          </p:txBody>
        </p:sp>
        <p:sp>
          <p:nvSpPr>
            <p:cNvPr id="3380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1A006C"/>
                </a:solidFill>
              </a:endParaRPr>
            </a:p>
          </p:txBody>
        </p:sp>
        <p:sp>
          <p:nvSpPr>
            <p:cNvPr id="3380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1A006C"/>
                </a:solidFill>
              </a:endParaRPr>
            </a:p>
          </p:txBody>
        </p:sp>
        <p:sp>
          <p:nvSpPr>
            <p:cNvPr id="3380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1A006C"/>
                </a:solidFill>
              </a:endParaRPr>
            </a:p>
          </p:txBody>
        </p:sp>
        <p:sp>
          <p:nvSpPr>
            <p:cNvPr id="3380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1A006C"/>
                </a:solidFill>
              </a:endParaRPr>
            </a:p>
          </p:txBody>
        </p:sp>
        <p:sp>
          <p:nvSpPr>
            <p:cNvPr id="3380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1A006C"/>
                </a:solidFill>
              </a:endParaRPr>
            </a:p>
          </p:txBody>
        </p:sp>
        <p:sp>
          <p:nvSpPr>
            <p:cNvPr id="3380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1A006C"/>
                </a:solidFill>
              </a:endParaRPr>
            </a:p>
          </p:txBody>
        </p:sp>
        <p:sp>
          <p:nvSpPr>
            <p:cNvPr id="3380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1A006C"/>
                </a:solidFill>
              </a:endParaRPr>
            </a:p>
          </p:txBody>
        </p:sp>
        <p:sp>
          <p:nvSpPr>
            <p:cNvPr id="3380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1A006C"/>
                </a:solidFill>
              </a:endParaRPr>
            </a:p>
          </p:txBody>
        </p:sp>
        <p:sp>
          <p:nvSpPr>
            <p:cNvPr id="3380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1A006C"/>
                </a:solidFill>
              </a:endParaRPr>
            </a:p>
          </p:txBody>
        </p:sp>
        <p:sp>
          <p:nvSpPr>
            <p:cNvPr id="3381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1A006C"/>
                </a:solidFill>
              </a:endParaRPr>
            </a:p>
          </p:txBody>
        </p:sp>
        <p:sp>
          <p:nvSpPr>
            <p:cNvPr id="3381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1A006C"/>
                </a:solidFill>
              </a:endParaRPr>
            </a:p>
          </p:txBody>
        </p:sp>
        <p:sp>
          <p:nvSpPr>
            <p:cNvPr id="3381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1A006C"/>
                </a:solidFill>
              </a:endParaRPr>
            </a:p>
          </p:txBody>
        </p:sp>
        <p:sp>
          <p:nvSpPr>
            <p:cNvPr id="3381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1A006C"/>
                </a:solidFill>
              </a:endParaRPr>
            </a:p>
          </p:txBody>
        </p:sp>
        <p:sp>
          <p:nvSpPr>
            <p:cNvPr id="3381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1A006C"/>
                </a:solidFill>
              </a:endParaRPr>
            </a:p>
          </p:txBody>
        </p:sp>
        <p:sp>
          <p:nvSpPr>
            <p:cNvPr id="3381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1A006C"/>
                </a:solidFill>
              </a:endParaRPr>
            </a:p>
          </p:txBody>
        </p:sp>
        <p:sp>
          <p:nvSpPr>
            <p:cNvPr id="3381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1A006C"/>
                </a:solidFill>
              </a:endParaRPr>
            </a:p>
          </p:txBody>
        </p:sp>
        <p:sp>
          <p:nvSpPr>
            <p:cNvPr id="3381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1A006C"/>
                </a:solidFill>
              </a:endParaRPr>
            </a:p>
          </p:txBody>
        </p:sp>
        <p:sp>
          <p:nvSpPr>
            <p:cNvPr id="3381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1A006C"/>
                </a:solidFill>
              </a:endParaRPr>
            </a:p>
          </p:txBody>
        </p:sp>
        <p:sp>
          <p:nvSpPr>
            <p:cNvPr id="3381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1A006C"/>
                </a:solidFill>
              </a:endParaRPr>
            </a:p>
          </p:txBody>
        </p:sp>
        <p:sp>
          <p:nvSpPr>
            <p:cNvPr id="3382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1A006C"/>
                </a:solidFill>
              </a:endParaRPr>
            </a:p>
          </p:txBody>
        </p:sp>
        <p:sp>
          <p:nvSpPr>
            <p:cNvPr id="3382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1A006C"/>
                </a:solidFill>
              </a:endParaRPr>
            </a:p>
          </p:txBody>
        </p:sp>
        <p:sp>
          <p:nvSpPr>
            <p:cNvPr id="3382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1A006C"/>
                </a:solidFill>
              </a:endParaRPr>
            </a:p>
          </p:txBody>
        </p:sp>
        <p:sp>
          <p:nvSpPr>
            <p:cNvPr id="3382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1A006C"/>
                </a:solidFill>
              </a:endParaRPr>
            </a:p>
          </p:txBody>
        </p:sp>
        <p:sp>
          <p:nvSpPr>
            <p:cNvPr id="3382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1A006C"/>
                </a:solidFill>
              </a:endParaRPr>
            </a:p>
          </p:txBody>
        </p:sp>
        <p:sp>
          <p:nvSpPr>
            <p:cNvPr id="3382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1A006C"/>
                </a:solidFill>
              </a:endParaRPr>
            </a:p>
          </p:txBody>
        </p:sp>
        <p:sp>
          <p:nvSpPr>
            <p:cNvPr id="3382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1A006C"/>
                </a:solidFill>
              </a:endParaRPr>
            </a:p>
          </p:txBody>
        </p:sp>
        <p:sp>
          <p:nvSpPr>
            <p:cNvPr id="3382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1A006C"/>
                </a:solidFill>
              </a:endParaRPr>
            </a:p>
          </p:txBody>
        </p:sp>
        <p:sp>
          <p:nvSpPr>
            <p:cNvPr id="3382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1A006C"/>
                </a:solidFill>
              </a:endParaRPr>
            </a:p>
          </p:txBody>
        </p:sp>
        <p:sp>
          <p:nvSpPr>
            <p:cNvPr id="3382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1A006C"/>
                </a:solidFill>
              </a:endParaRPr>
            </a:p>
          </p:txBody>
        </p:sp>
        <p:sp>
          <p:nvSpPr>
            <p:cNvPr id="3383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1A006C"/>
                </a:solidFill>
              </a:endParaRPr>
            </a:p>
          </p:txBody>
        </p:sp>
        <p:grpSp>
          <p:nvGrpSpPr>
            <p:cNvPr id="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3383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1A006C"/>
                  </a:solidFill>
                </a:endParaRPr>
              </a:p>
            </p:txBody>
          </p:sp>
          <p:sp>
            <p:nvSpPr>
              <p:cNvPr id="3383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1A006C"/>
                  </a:solidFill>
                </a:endParaRPr>
              </a:p>
            </p:txBody>
          </p:sp>
        </p:grpSp>
      </p:grpSp>
      <p:sp>
        <p:nvSpPr>
          <p:cNvPr id="33834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383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836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1A006C"/>
              </a:solidFill>
            </a:endParaRPr>
          </a:p>
        </p:txBody>
      </p:sp>
      <p:sp>
        <p:nvSpPr>
          <p:cNvPr id="33837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1A006C"/>
              </a:solidFill>
            </a:endParaRPr>
          </a:p>
        </p:txBody>
      </p:sp>
      <p:sp>
        <p:nvSpPr>
          <p:cNvPr id="33838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3D9468-A73D-45B8-89B9-B0A0166D1125}" type="slidenum">
              <a:rPr lang="en-US">
                <a:solidFill>
                  <a:srgbClr val="1A006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1A006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6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bb.gov.tr/" TargetMode="External"/><Relationship Id="rId3" Type="http://schemas.openxmlformats.org/officeDocument/2006/relationships/hyperlink" Target="http://www.nfpa.org/" TargetMode="External"/><Relationship Id="rId7" Type="http://schemas.openxmlformats.org/officeDocument/2006/relationships/hyperlink" Target="http://www.arem.gov.tr/" TargetMode="External"/><Relationship Id="rId2" Type="http://schemas.openxmlformats.org/officeDocument/2006/relationships/hyperlink" Target="http://www.ankara.bel.tr/AbbSayfalari/ankara_itfayesi/ankara_itfayesi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sfa.fema.gov/" TargetMode="External"/><Relationship Id="rId5" Type="http://schemas.openxmlformats.org/officeDocument/2006/relationships/hyperlink" Target="http://www.memursen.org.tr/haberdetay.php?fide=2065" TargetMode="External"/><Relationship Id="rId4" Type="http://schemas.openxmlformats.org/officeDocument/2006/relationships/hyperlink" Target="http://www.ctif.org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2428868"/>
            <a:ext cx="8229600" cy="1143000"/>
          </a:xfrm>
        </p:spPr>
        <p:txBody>
          <a:bodyPr/>
          <a:lstStyle/>
          <a:p>
            <a:r>
              <a:rPr lang="tr-TR" sz="3600" dirty="0" smtClean="0">
                <a:solidFill>
                  <a:srgbClr val="FF0000"/>
                </a:solidFill>
                <a:effectLst/>
              </a:rPr>
              <a:t>"</a:t>
            </a:r>
            <a:r>
              <a:rPr lang="tr-TR" sz="3600" b="1" dirty="0" smtClean="0">
                <a:solidFill>
                  <a:srgbClr val="FF0000"/>
                </a:solidFill>
                <a:effectLst/>
              </a:rPr>
              <a:t>Türkiye'de İtfaiye Hizmetlerinin Merkezileştirilmesi Tartışmaları ve Kurumsal Reorganizasyonun Değerlendirilmesi</a:t>
            </a:r>
            <a:r>
              <a:rPr lang="tr-TR" sz="3600" dirty="0" smtClean="0">
                <a:solidFill>
                  <a:srgbClr val="FF0000"/>
                </a:solidFill>
                <a:effectLst/>
              </a:rPr>
              <a:t>"</a:t>
            </a:r>
            <a:endParaRPr lang="tr-TR" sz="3600" b="1" dirty="0"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71472" y="4572008"/>
            <a:ext cx="8229600" cy="1578397"/>
          </a:xfrm>
        </p:spPr>
        <p:txBody>
          <a:bodyPr/>
          <a:lstStyle/>
          <a:p>
            <a:pPr algn="ctr">
              <a:buNone/>
            </a:pPr>
            <a:r>
              <a:rPr lang="tr-TR" sz="2400" dirty="0" err="1" smtClean="0"/>
              <a:t>Lec</a:t>
            </a:r>
            <a:r>
              <a:rPr lang="tr-TR" sz="2400" dirty="0" smtClean="0"/>
              <a:t>.</a:t>
            </a:r>
            <a:r>
              <a:rPr lang="tr-TR" sz="2400" dirty="0" smtClean="0"/>
              <a:t>Osman </a:t>
            </a:r>
            <a:r>
              <a:rPr lang="tr-TR" sz="2400" dirty="0" smtClean="0"/>
              <a:t>Furkan </a:t>
            </a:r>
            <a:r>
              <a:rPr lang="tr-TR" sz="2400" dirty="0" smtClean="0"/>
              <a:t>ERGÜN</a:t>
            </a:r>
          </a:p>
          <a:p>
            <a:pPr algn="ctr">
              <a:buNone/>
            </a:pPr>
            <a:r>
              <a:rPr lang="tr-TR" sz="2400" dirty="0" smtClean="0"/>
              <a:t>ANKARA UNIVESITY</a:t>
            </a:r>
          </a:p>
          <a:p>
            <a:pPr algn="ctr">
              <a:buNone/>
            </a:pPr>
            <a:r>
              <a:rPr lang="tr-TR" sz="2400" dirty="0" err="1" smtClean="0"/>
              <a:t>First</a:t>
            </a:r>
            <a:r>
              <a:rPr lang="tr-TR" sz="2400" dirty="0" smtClean="0"/>
              <a:t> </a:t>
            </a:r>
            <a:r>
              <a:rPr lang="tr-TR" sz="2400" dirty="0" err="1" smtClean="0"/>
              <a:t>Aid</a:t>
            </a:r>
            <a:r>
              <a:rPr lang="tr-TR" sz="2400" dirty="0" smtClean="0"/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Emergency</a:t>
            </a:r>
            <a:r>
              <a:rPr lang="tr-TR" sz="2400" dirty="0" smtClean="0"/>
              <a:t> </a:t>
            </a:r>
            <a:r>
              <a:rPr lang="tr-TR" sz="2400" dirty="0" err="1" smtClean="0"/>
              <a:t>Programme</a:t>
            </a:r>
            <a:r>
              <a:rPr lang="tr-TR" sz="24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57126" y="500042"/>
            <a:ext cx="8786874" cy="1143000"/>
          </a:xfrm>
        </p:spPr>
        <p:txBody>
          <a:bodyPr/>
          <a:lstStyle/>
          <a:p>
            <a:r>
              <a:rPr lang="tr-TR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Türkiye’de Büyük Ve Küçük İtfaiye Örneklerinde Müdahale Biriminde Çalışan İtfaiyecilerin İş Kazası Geçirme Durumları, Çalışma Şartları Ve Meslek Memnuniyetleri</a:t>
            </a:r>
            <a:endParaRPr lang="tr-TR" sz="2800" dirty="0">
              <a:solidFill>
                <a:srgbClr val="FFFF00"/>
              </a:solidFill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2143108" y="3643314"/>
            <a:ext cx="47863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tr-TR" sz="20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Kazaların Demografisi ve Epidemiyolojisi A.B.D.</a:t>
            </a:r>
          </a:p>
          <a:p>
            <a:pPr algn="ctr">
              <a:defRPr/>
            </a:pPr>
            <a:r>
              <a:rPr lang="tr-TR" sz="20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Yüksek Lisans </a:t>
            </a:r>
            <a:r>
              <a:rPr lang="tr-TR" sz="20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Tezi</a:t>
            </a:r>
          </a:p>
          <a:p>
            <a:pPr algn="ctr">
              <a:defRPr/>
            </a:pPr>
            <a:r>
              <a:rPr lang="tr-TR" sz="20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Osman Furkan ERGÜN</a:t>
            </a:r>
            <a:endParaRPr lang="tr-TR" sz="2000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tr-TR" sz="2000" dirty="0" smtClean="0">
                <a:solidFill>
                  <a:schemeClr val="bg2">
                    <a:lumMod val="50000"/>
                  </a:schemeClr>
                </a:solidFill>
              </a:rPr>
              <a:t>2012</a:t>
            </a:r>
            <a:endParaRPr lang="tr-TR" sz="2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>
                <a:solidFill>
                  <a:srgbClr val="FFFF00"/>
                </a:solidFill>
              </a:rPr>
              <a:t>KBRN Müdahale Eğitimi Alma Durumu</a:t>
            </a:r>
            <a:endParaRPr lang="tr-TR" sz="3600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2786058"/>
            <a:ext cx="8229600" cy="4530725"/>
          </a:xfrm>
        </p:spPr>
        <p:txBody>
          <a:bodyPr/>
          <a:lstStyle/>
          <a:p>
            <a:r>
              <a:rPr lang="tr-TR" sz="2400" dirty="0" smtClean="0">
                <a:solidFill>
                  <a:schemeClr val="bg2">
                    <a:lumMod val="50000"/>
                  </a:schemeClr>
                </a:solidFill>
                <a:effectLst/>
                <a:latin typeface="Comic Sans MS" pitchFamily="66" charset="0"/>
              </a:rPr>
              <a:t>Ankara bölgesinde katılımcıların </a:t>
            </a:r>
            <a:r>
              <a:rPr lang="tr-TR" sz="2400" dirty="0" smtClean="0">
                <a:solidFill>
                  <a:srgbClr val="FF0000"/>
                </a:solidFill>
                <a:effectLst/>
                <a:latin typeface="Comic Sans MS" pitchFamily="66" charset="0"/>
              </a:rPr>
              <a:t>%45.1’inin </a:t>
            </a:r>
            <a:r>
              <a:rPr lang="tr-TR" sz="2400" dirty="0" smtClean="0">
                <a:solidFill>
                  <a:schemeClr val="bg2">
                    <a:lumMod val="50000"/>
                  </a:schemeClr>
                </a:solidFill>
                <a:effectLst/>
                <a:latin typeface="Comic Sans MS" pitchFamily="66" charset="0"/>
              </a:rPr>
              <a:t>KBRN müdahale eğitimi aldığı saptanırken, </a:t>
            </a:r>
            <a:endParaRPr lang="tr-TR" sz="2400" dirty="0" smtClean="0">
              <a:solidFill>
                <a:schemeClr val="bg2">
                  <a:lumMod val="50000"/>
                </a:schemeClr>
              </a:solidFill>
              <a:effectLst/>
              <a:latin typeface="Comic Sans MS" pitchFamily="66" charset="0"/>
            </a:endParaRPr>
          </a:p>
          <a:p>
            <a:endParaRPr lang="tr-TR" sz="2400" dirty="0" smtClean="0">
              <a:solidFill>
                <a:schemeClr val="bg2">
                  <a:lumMod val="50000"/>
                </a:schemeClr>
              </a:solidFill>
              <a:effectLst/>
              <a:latin typeface="Comic Sans MS" pitchFamily="66" charset="0"/>
            </a:endParaRPr>
          </a:p>
          <a:p>
            <a:r>
              <a:rPr lang="tr-TR" sz="2400" dirty="0" smtClean="0">
                <a:solidFill>
                  <a:schemeClr val="bg2">
                    <a:lumMod val="50000"/>
                  </a:schemeClr>
                </a:solidFill>
                <a:effectLst/>
                <a:latin typeface="Comic Sans MS" pitchFamily="66" charset="0"/>
              </a:rPr>
              <a:t>Balıkesir </a:t>
            </a:r>
            <a:r>
              <a:rPr lang="tr-TR" sz="2400" dirty="0" smtClean="0">
                <a:solidFill>
                  <a:schemeClr val="bg2">
                    <a:lumMod val="50000"/>
                  </a:schemeClr>
                </a:solidFill>
                <a:effectLst/>
                <a:latin typeface="Comic Sans MS" pitchFamily="66" charset="0"/>
              </a:rPr>
              <a:t>bölgesindeki katılımcıların  </a:t>
            </a:r>
            <a:r>
              <a:rPr lang="tr-TR" sz="2400" dirty="0" smtClean="0">
                <a:solidFill>
                  <a:srgbClr val="FF0000"/>
                </a:solidFill>
                <a:effectLst/>
                <a:latin typeface="Comic Sans MS" pitchFamily="66" charset="0"/>
              </a:rPr>
              <a:t>%73.1’inin</a:t>
            </a:r>
            <a:r>
              <a:rPr lang="tr-TR" sz="2400" dirty="0" smtClean="0">
                <a:solidFill>
                  <a:schemeClr val="bg2">
                    <a:lumMod val="50000"/>
                  </a:schemeClr>
                </a:solidFill>
                <a:effectLst/>
                <a:latin typeface="Comic Sans MS" pitchFamily="66" charset="0"/>
              </a:rPr>
              <a:t>, </a:t>
            </a:r>
            <a:endParaRPr lang="tr-TR" sz="2400" dirty="0" smtClean="0">
              <a:solidFill>
                <a:schemeClr val="bg2">
                  <a:lumMod val="50000"/>
                </a:schemeClr>
              </a:solidFill>
              <a:effectLst/>
              <a:latin typeface="Comic Sans MS" pitchFamily="66" charset="0"/>
            </a:endParaRPr>
          </a:p>
          <a:p>
            <a:r>
              <a:rPr lang="tr-TR" sz="2400" dirty="0" smtClean="0">
                <a:solidFill>
                  <a:schemeClr val="bg2">
                    <a:lumMod val="50000"/>
                  </a:schemeClr>
                </a:solidFill>
                <a:effectLst/>
                <a:latin typeface="Comic Sans MS" pitchFamily="66" charset="0"/>
              </a:rPr>
              <a:t>Sivas </a:t>
            </a:r>
            <a:r>
              <a:rPr lang="tr-TR" sz="2400" dirty="0" smtClean="0">
                <a:solidFill>
                  <a:schemeClr val="bg2">
                    <a:lumMod val="50000"/>
                  </a:schemeClr>
                </a:solidFill>
                <a:effectLst/>
                <a:latin typeface="Comic Sans MS" pitchFamily="66" charset="0"/>
              </a:rPr>
              <a:t>bölgesindeki katılımcıların ise </a:t>
            </a:r>
            <a:r>
              <a:rPr lang="tr-TR" sz="2400" dirty="0" smtClean="0">
                <a:solidFill>
                  <a:srgbClr val="FF0000"/>
                </a:solidFill>
                <a:effectLst/>
                <a:latin typeface="Comic Sans MS" pitchFamily="66" charset="0"/>
              </a:rPr>
              <a:t>%80’inin </a:t>
            </a:r>
            <a:r>
              <a:rPr lang="tr-TR" sz="2400" dirty="0" smtClean="0">
                <a:solidFill>
                  <a:schemeClr val="bg2">
                    <a:lumMod val="50000"/>
                  </a:schemeClr>
                </a:solidFill>
                <a:effectLst/>
                <a:latin typeface="Comic Sans MS" pitchFamily="66" charset="0"/>
              </a:rPr>
              <a:t>KBRN müdahale eğitimi </a:t>
            </a:r>
            <a:r>
              <a:rPr lang="tr-TR" sz="2400" b="1" dirty="0" smtClean="0">
                <a:solidFill>
                  <a:srgbClr val="FF0000"/>
                </a:solidFill>
                <a:effectLst/>
                <a:latin typeface="Comic Sans MS" pitchFamily="66" charset="0"/>
              </a:rPr>
              <a:t>almadığı saptanmıştır. </a:t>
            </a:r>
            <a:endParaRPr lang="tr-TR" sz="2400" b="1" dirty="0"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/>
          <a:lstStyle/>
          <a:p>
            <a:r>
              <a:rPr lang="tr-T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Araç-gereç ve koruyucu ekipmanın yeterli kalitede bulma  durumu bölgelere göre analiz edildiğinde</a:t>
            </a:r>
            <a:br>
              <a:rPr lang="tr-T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tr-TR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71472" y="2327275"/>
            <a:ext cx="8229600" cy="4530725"/>
          </a:xfrm>
        </p:spPr>
        <p:txBody>
          <a:bodyPr/>
          <a:lstStyle/>
          <a:p>
            <a:r>
              <a:rPr lang="tr-TR" sz="2400" dirty="0" smtClean="0">
                <a:solidFill>
                  <a:schemeClr val="bg2">
                    <a:lumMod val="50000"/>
                  </a:schemeClr>
                </a:solidFill>
                <a:effectLst/>
                <a:latin typeface="Comic Sans MS" pitchFamily="66" charset="0"/>
              </a:rPr>
              <a:t>Ankara </a:t>
            </a:r>
            <a:r>
              <a:rPr lang="tr-TR" sz="2400" dirty="0" smtClean="0">
                <a:solidFill>
                  <a:schemeClr val="bg2">
                    <a:lumMod val="50000"/>
                  </a:schemeClr>
                </a:solidFill>
                <a:effectLst/>
                <a:latin typeface="Comic Sans MS" pitchFamily="66" charset="0"/>
              </a:rPr>
              <a:t>bölgesindeki katılımcıların </a:t>
            </a:r>
            <a:r>
              <a:rPr lang="tr-TR" sz="2400" dirty="0" smtClean="0">
                <a:solidFill>
                  <a:schemeClr val="bg2">
                    <a:lumMod val="50000"/>
                  </a:schemeClr>
                </a:solidFill>
                <a:effectLst/>
                <a:latin typeface="Comic Sans MS" pitchFamily="66" charset="0"/>
              </a:rPr>
              <a:t> </a:t>
            </a:r>
            <a:r>
              <a:rPr lang="tr-TR" sz="2400" dirty="0" smtClean="0">
                <a:solidFill>
                  <a:srgbClr val="FF0000"/>
                </a:solidFill>
                <a:effectLst/>
                <a:latin typeface="Comic Sans MS" pitchFamily="66" charset="0"/>
              </a:rPr>
              <a:t>%75.2 ‘si  </a:t>
            </a:r>
            <a:r>
              <a:rPr lang="tr-TR" sz="2400" dirty="0" smtClean="0">
                <a:solidFill>
                  <a:schemeClr val="bg2">
                    <a:lumMod val="50000"/>
                  </a:schemeClr>
                </a:solidFill>
                <a:effectLst/>
                <a:latin typeface="Comic Sans MS" pitchFamily="66" charset="0"/>
              </a:rPr>
              <a:t>yeterli kalitede </a:t>
            </a:r>
            <a:r>
              <a:rPr lang="tr-TR" sz="2400" dirty="0" smtClean="0">
                <a:solidFill>
                  <a:schemeClr val="bg2">
                    <a:lumMod val="50000"/>
                  </a:schemeClr>
                </a:solidFill>
                <a:effectLst/>
                <a:latin typeface="Comic Sans MS" pitchFamily="66" charset="0"/>
              </a:rPr>
              <a:t>bulmazken,</a:t>
            </a:r>
          </a:p>
          <a:p>
            <a:endParaRPr lang="tr-TR" sz="2400" dirty="0" smtClean="0">
              <a:solidFill>
                <a:schemeClr val="bg2">
                  <a:lumMod val="50000"/>
                </a:schemeClr>
              </a:solidFill>
              <a:effectLst/>
              <a:latin typeface="Comic Sans MS" pitchFamily="66" charset="0"/>
            </a:endParaRPr>
          </a:p>
          <a:p>
            <a:r>
              <a:rPr lang="tr-TR" sz="2400" dirty="0" smtClean="0">
                <a:solidFill>
                  <a:schemeClr val="bg2">
                    <a:lumMod val="50000"/>
                  </a:schemeClr>
                </a:solidFill>
                <a:effectLst/>
                <a:latin typeface="Comic Sans MS" pitchFamily="66" charset="0"/>
              </a:rPr>
              <a:t>Balıkesir </a:t>
            </a:r>
            <a:r>
              <a:rPr lang="tr-TR" sz="2400" dirty="0" smtClean="0">
                <a:solidFill>
                  <a:schemeClr val="bg2">
                    <a:lumMod val="50000"/>
                  </a:schemeClr>
                </a:solidFill>
                <a:effectLst/>
                <a:latin typeface="Comic Sans MS" pitchFamily="66" charset="0"/>
              </a:rPr>
              <a:t>bölgesindeki katılımcıların </a:t>
            </a:r>
            <a:r>
              <a:rPr lang="tr-TR" sz="2400" dirty="0" smtClean="0">
                <a:solidFill>
                  <a:srgbClr val="FF0000"/>
                </a:solidFill>
                <a:effectLst/>
                <a:latin typeface="Comic Sans MS" pitchFamily="66" charset="0"/>
              </a:rPr>
              <a:t>%71.2’si</a:t>
            </a:r>
            <a:r>
              <a:rPr lang="tr-TR" sz="2400" dirty="0" smtClean="0">
                <a:solidFill>
                  <a:schemeClr val="bg2">
                    <a:lumMod val="50000"/>
                  </a:schemeClr>
                </a:solidFill>
                <a:effectLst/>
                <a:latin typeface="Comic Sans MS" pitchFamily="66" charset="0"/>
              </a:rPr>
              <a:t>, </a:t>
            </a:r>
            <a:endParaRPr lang="tr-TR" sz="2400" dirty="0" smtClean="0">
              <a:solidFill>
                <a:schemeClr val="bg2">
                  <a:lumMod val="50000"/>
                </a:schemeClr>
              </a:solidFill>
              <a:effectLst/>
              <a:latin typeface="Comic Sans MS" pitchFamily="66" charset="0"/>
            </a:endParaRPr>
          </a:p>
          <a:p>
            <a:r>
              <a:rPr lang="tr-TR" sz="2400" dirty="0" smtClean="0">
                <a:solidFill>
                  <a:schemeClr val="bg2">
                    <a:lumMod val="50000"/>
                  </a:schemeClr>
                </a:solidFill>
                <a:effectLst/>
                <a:latin typeface="Comic Sans MS" pitchFamily="66" charset="0"/>
              </a:rPr>
              <a:t>Sivas </a:t>
            </a:r>
            <a:r>
              <a:rPr lang="tr-TR" sz="2400" dirty="0" smtClean="0">
                <a:solidFill>
                  <a:schemeClr val="bg2">
                    <a:lumMod val="50000"/>
                  </a:schemeClr>
                </a:solidFill>
                <a:effectLst/>
                <a:latin typeface="Comic Sans MS" pitchFamily="66" charset="0"/>
              </a:rPr>
              <a:t>bölgesindeki </a:t>
            </a:r>
            <a:r>
              <a:rPr lang="tr-TR" sz="2400" dirty="0" smtClean="0">
                <a:solidFill>
                  <a:schemeClr val="bg2">
                    <a:lumMod val="50000"/>
                  </a:schemeClr>
                </a:solidFill>
                <a:effectLst/>
                <a:latin typeface="Comic Sans MS" pitchFamily="66" charset="0"/>
              </a:rPr>
              <a:t>katılımcıların </a:t>
            </a:r>
            <a:r>
              <a:rPr lang="tr-TR" sz="2400" dirty="0" smtClean="0">
                <a:solidFill>
                  <a:schemeClr val="bg2">
                    <a:lumMod val="50000"/>
                  </a:schemeClr>
                </a:solidFill>
                <a:effectLst/>
                <a:latin typeface="Comic Sans MS" pitchFamily="66" charset="0"/>
              </a:rPr>
              <a:t>ise </a:t>
            </a:r>
            <a:r>
              <a:rPr lang="tr-TR" sz="2400" dirty="0" smtClean="0">
                <a:solidFill>
                  <a:srgbClr val="FF0000"/>
                </a:solidFill>
                <a:effectLst/>
                <a:latin typeface="Comic Sans MS" pitchFamily="66" charset="0"/>
              </a:rPr>
              <a:t>%</a:t>
            </a:r>
            <a:r>
              <a:rPr lang="tr-TR" sz="2400" dirty="0" smtClean="0">
                <a:solidFill>
                  <a:srgbClr val="FF0000"/>
                </a:solidFill>
                <a:effectLst/>
                <a:latin typeface="Comic Sans MS" pitchFamily="66" charset="0"/>
              </a:rPr>
              <a:t>70’i </a:t>
            </a:r>
            <a:r>
              <a:rPr lang="tr-TR" sz="2400" dirty="0" smtClean="0">
                <a:solidFill>
                  <a:schemeClr val="bg2">
                    <a:lumMod val="50000"/>
                  </a:schemeClr>
                </a:solidFill>
                <a:effectLst/>
                <a:latin typeface="Comic Sans MS" pitchFamily="66" charset="0"/>
              </a:rPr>
              <a:t>araç-gereç ve koruyucu </a:t>
            </a:r>
            <a:r>
              <a:rPr lang="tr-TR" sz="2400" dirty="0" smtClean="0">
                <a:solidFill>
                  <a:schemeClr val="bg2">
                    <a:lumMod val="50000"/>
                  </a:schemeClr>
                </a:solidFill>
                <a:effectLst/>
                <a:latin typeface="Comic Sans MS" pitchFamily="66" charset="0"/>
              </a:rPr>
              <a:t>ekipmanı </a:t>
            </a:r>
            <a:r>
              <a:rPr lang="tr-TR" sz="2400" dirty="0" smtClean="0">
                <a:solidFill>
                  <a:schemeClr val="bg2">
                    <a:lumMod val="50000"/>
                  </a:schemeClr>
                </a:solidFill>
                <a:effectLst/>
                <a:latin typeface="Comic Sans MS" pitchFamily="66" charset="0"/>
              </a:rPr>
              <a:t>yeterli kalitede </a:t>
            </a:r>
            <a:r>
              <a:rPr lang="tr-TR" sz="2400" dirty="0" smtClean="0">
                <a:solidFill>
                  <a:schemeClr val="bg2">
                    <a:lumMod val="50000"/>
                  </a:schemeClr>
                </a:solidFill>
                <a:effectLst/>
                <a:latin typeface="Comic Sans MS" pitchFamily="66" charset="0"/>
              </a:rPr>
              <a:t>bulmaktadır. </a:t>
            </a:r>
            <a:endParaRPr lang="tr-TR" sz="2400" dirty="0">
              <a:solidFill>
                <a:schemeClr val="bg2">
                  <a:lumMod val="50000"/>
                </a:schemeClr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>
                <a:solidFill>
                  <a:srgbClr val="FFFF00"/>
                </a:solidFill>
              </a:rPr>
              <a:t>Hizmet Binaları</a:t>
            </a:r>
            <a:endParaRPr lang="tr-TR" sz="3600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2327275"/>
            <a:ext cx="8229600" cy="4530725"/>
          </a:xfrm>
        </p:spPr>
        <p:txBody>
          <a:bodyPr/>
          <a:lstStyle/>
          <a:p>
            <a:r>
              <a:rPr lang="tr-TR" sz="2800" dirty="0" smtClean="0">
                <a:solidFill>
                  <a:schemeClr val="bg2">
                    <a:lumMod val="50000"/>
                  </a:schemeClr>
                </a:solidFill>
                <a:effectLst/>
                <a:latin typeface="Comic Sans MS" pitchFamily="66" charset="0"/>
              </a:rPr>
              <a:t>      İtfaiye </a:t>
            </a:r>
            <a:r>
              <a:rPr lang="tr-TR" sz="2800" dirty="0" smtClean="0">
                <a:solidFill>
                  <a:schemeClr val="bg2">
                    <a:lumMod val="50000"/>
                  </a:schemeClr>
                </a:solidFill>
                <a:effectLst/>
                <a:latin typeface="Comic Sans MS" pitchFamily="66" charset="0"/>
              </a:rPr>
              <a:t>binasını hizmet kalitesi ve iş verimi açısından en verimli olduğunu düşünen bölge Balıkesir bölgesi olarak saptanmıştır</a:t>
            </a:r>
            <a:r>
              <a:rPr lang="tr-TR" sz="2800" dirty="0" smtClean="0">
                <a:solidFill>
                  <a:schemeClr val="bg2">
                    <a:lumMod val="50000"/>
                  </a:schemeClr>
                </a:solidFill>
                <a:effectLst/>
                <a:latin typeface="Comic Sans MS" pitchFamily="66" charset="0"/>
              </a:rPr>
              <a:t>.</a:t>
            </a:r>
          </a:p>
          <a:p>
            <a:r>
              <a:rPr lang="tr-TR" sz="2800" dirty="0" smtClean="0">
                <a:solidFill>
                  <a:schemeClr val="bg2">
                    <a:lumMod val="50000"/>
                  </a:schemeClr>
                </a:solidFill>
                <a:effectLst/>
                <a:latin typeface="Comic Sans MS" pitchFamily="66" charset="0"/>
              </a:rPr>
              <a:t>      Sivas </a:t>
            </a:r>
            <a:r>
              <a:rPr lang="tr-TR" sz="2800" dirty="0" smtClean="0">
                <a:solidFill>
                  <a:schemeClr val="bg2">
                    <a:lumMod val="50000"/>
                  </a:schemeClr>
                </a:solidFill>
                <a:effectLst/>
                <a:latin typeface="Comic Sans MS" pitchFamily="66" charset="0"/>
              </a:rPr>
              <a:t>bölgesinde bulanlarla bulmayanların yüzdeleri yakınken </a:t>
            </a:r>
            <a:endParaRPr lang="tr-TR" sz="2800" dirty="0" smtClean="0">
              <a:solidFill>
                <a:schemeClr val="bg2">
                  <a:lumMod val="50000"/>
                </a:schemeClr>
              </a:solidFill>
              <a:effectLst/>
              <a:latin typeface="Comic Sans MS" pitchFamily="66" charset="0"/>
            </a:endParaRPr>
          </a:p>
          <a:p>
            <a:r>
              <a:rPr lang="tr-TR" sz="2800" dirty="0" smtClean="0">
                <a:solidFill>
                  <a:schemeClr val="bg2">
                    <a:lumMod val="50000"/>
                  </a:schemeClr>
                </a:solidFill>
                <a:effectLst/>
                <a:latin typeface="Comic Sans MS" pitchFamily="66" charset="0"/>
              </a:rPr>
              <a:t>      Ankara </a:t>
            </a:r>
            <a:r>
              <a:rPr lang="tr-TR" sz="2800" dirty="0" smtClean="0">
                <a:solidFill>
                  <a:schemeClr val="bg2">
                    <a:lumMod val="50000"/>
                  </a:schemeClr>
                </a:solidFill>
                <a:effectLst/>
                <a:latin typeface="Comic Sans MS" pitchFamily="66" charset="0"/>
              </a:rPr>
              <a:t>bölgesinde yeterli bulanların yüzdesi %6.8, bulmayanların yüzdesi ise %72.2 olarak saptanmıştır.</a:t>
            </a:r>
            <a:endParaRPr lang="tr-TR" sz="2800" dirty="0">
              <a:solidFill>
                <a:schemeClr val="bg2">
                  <a:lumMod val="50000"/>
                </a:schemeClr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4530725"/>
          </a:xfrm>
        </p:spPr>
        <p:txBody>
          <a:bodyPr/>
          <a:lstStyle/>
          <a:p>
            <a:pPr>
              <a:buNone/>
            </a:pPr>
            <a:r>
              <a:rPr lang="tr-TR" dirty="0" smtClean="0"/>
              <a:t> </a:t>
            </a:r>
          </a:p>
          <a:p>
            <a:pPr algn="ctr">
              <a:buNone/>
            </a:pPr>
            <a:r>
              <a:rPr lang="tr-TR" sz="2800" dirty="0" smtClean="0">
                <a:solidFill>
                  <a:schemeClr val="bg2">
                    <a:lumMod val="50000"/>
                  </a:schemeClr>
                </a:solidFill>
                <a:effectLst/>
                <a:latin typeface="Comic Sans MS" pitchFamily="66" charset="0"/>
              </a:rPr>
              <a:t>İtfaiyecilerin </a:t>
            </a:r>
            <a:r>
              <a:rPr lang="tr-TR" sz="2800" dirty="0" smtClean="0">
                <a:solidFill>
                  <a:schemeClr val="bg2">
                    <a:lumMod val="50000"/>
                  </a:schemeClr>
                </a:solidFill>
                <a:effectLst/>
                <a:latin typeface="Comic Sans MS" pitchFamily="66" charset="0"/>
              </a:rPr>
              <a:t>çoğunluğu </a:t>
            </a:r>
            <a:endParaRPr lang="tr-TR" sz="2800" dirty="0" smtClean="0">
              <a:solidFill>
                <a:schemeClr val="bg2">
                  <a:lumMod val="50000"/>
                </a:schemeClr>
              </a:solidFill>
              <a:effectLst/>
              <a:latin typeface="Comic Sans MS" pitchFamily="66" charset="0"/>
            </a:endParaRPr>
          </a:p>
          <a:p>
            <a:pPr algn="ctr">
              <a:buNone/>
            </a:pPr>
            <a:r>
              <a:rPr lang="tr-TR" sz="2800" dirty="0" smtClean="0">
                <a:solidFill>
                  <a:schemeClr val="bg2">
                    <a:lumMod val="50000"/>
                  </a:schemeClr>
                </a:solidFill>
                <a:effectLst/>
                <a:latin typeface="Comic Sans MS" pitchFamily="66" charset="0"/>
              </a:rPr>
              <a:t>mesleki </a:t>
            </a:r>
            <a:r>
              <a:rPr lang="tr-TR" sz="2800" dirty="0" smtClean="0">
                <a:solidFill>
                  <a:schemeClr val="bg2">
                    <a:lumMod val="50000"/>
                  </a:schemeClr>
                </a:solidFill>
                <a:effectLst/>
                <a:latin typeface="Comic Sans MS" pitchFamily="66" charset="0"/>
              </a:rPr>
              <a:t>uygulamaların standardize edilmemiş olması ve görev tanımlarının netleştirilmemiş olmasından yakınmaktadır. </a:t>
            </a:r>
            <a:endParaRPr lang="tr-TR" sz="2800" dirty="0">
              <a:solidFill>
                <a:schemeClr val="bg2">
                  <a:lumMod val="50000"/>
                </a:schemeClr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1500167" y="714356"/>
          <a:ext cx="6072229" cy="535784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066201"/>
                <a:gridCol w="668182"/>
                <a:gridCol w="668923"/>
                <a:gridCol w="668923"/>
              </a:tblGrid>
              <a:tr h="12364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/>
                        <a:t>İtfaiyecilik Mesleğinin Daha İyi Bir Hale Gelebilmesi İçin Öneriler (n=145)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45" marR="574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/>
                        <a:t>Sayı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45" marR="574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/>
                        <a:t>%*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45" marR="574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/>
                        <a:t>%**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45" marR="57445" marT="0" marB="0"/>
                </a:tc>
              </a:tr>
              <a:tr h="4121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FF0000"/>
                          </a:solidFill>
                        </a:rPr>
                        <a:t>Meslek sınıfı olmalı</a:t>
                      </a:r>
                      <a:endParaRPr lang="tr-TR" sz="1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45" marR="574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rgbClr val="FF0000"/>
                          </a:solidFill>
                        </a:rPr>
                        <a:t>53</a:t>
                      </a:r>
                      <a:endParaRPr lang="tr-TR" sz="18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45" marR="574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FF0000"/>
                          </a:solidFill>
                        </a:rPr>
                        <a:t>19.1</a:t>
                      </a:r>
                      <a:endParaRPr lang="tr-TR" sz="1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45" marR="5744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FF0000"/>
                          </a:solidFill>
                        </a:rPr>
                        <a:t>36.6</a:t>
                      </a:r>
                      <a:endParaRPr lang="tr-TR" sz="1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45" marR="57445" marT="0" marB="0"/>
                </a:tc>
              </a:tr>
              <a:tr h="4121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FF0000"/>
                          </a:solidFill>
                        </a:rPr>
                        <a:t>İtfaiye belediyeden ayrılmalı</a:t>
                      </a:r>
                      <a:endParaRPr lang="tr-TR" sz="1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45" marR="574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FF0000"/>
                          </a:solidFill>
                        </a:rPr>
                        <a:t>41</a:t>
                      </a:r>
                      <a:endParaRPr lang="tr-TR" sz="1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45" marR="574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FF0000"/>
                          </a:solidFill>
                        </a:rPr>
                        <a:t>14.8</a:t>
                      </a:r>
                      <a:endParaRPr lang="tr-TR" sz="1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45" marR="5744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FF0000"/>
                          </a:solidFill>
                        </a:rPr>
                        <a:t>28.3</a:t>
                      </a:r>
                      <a:endParaRPr lang="tr-TR" sz="1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45" marR="57445" marT="0" marB="0"/>
                </a:tc>
              </a:tr>
              <a:tr h="8242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/>
                        <a:t>Konunun uzmanı kişiler işe alınmalı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45" marR="574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/>
                        <a:t>26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45" marR="574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/>
                        <a:t>9.4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45" marR="5744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/>
                        <a:t>18.0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45" marR="57445" marT="0" marB="0"/>
                </a:tc>
              </a:tr>
              <a:tr h="4121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/>
                        <a:t>Eğitim daha iyi hale getirilmeli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45" marR="574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/>
                        <a:t>21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45" marR="574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/>
                        <a:t>7.6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45" marR="5744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/>
                        <a:t>14.5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45" marR="57445" marT="0" marB="0"/>
                </a:tc>
              </a:tr>
              <a:tr h="8242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FF0000"/>
                          </a:solidFill>
                        </a:rPr>
                        <a:t>Taşeron firmalar üzerinden çalışanlar eşit şartlara kavuşmalı</a:t>
                      </a:r>
                      <a:endParaRPr lang="tr-TR" sz="1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45" marR="574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FF0000"/>
                          </a:solidFill>
                        </a:rPr>
                        <a:t>20</a:t>
                      </a:r>
                      <a:endParaRPr lang="tr-TR" sz="1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45" marR="574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FF0000"/>
                          </a:solidFill>
                        </a:rPr>
                        <a:t>7.2</a:t>
                      </a:r>
                      <a:endParaRPr lang="tr-TR" sz="1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45" marR="5744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FF0000"/>
                          </a:solidFill>
                        </a:rPr>
                        <a:t>13.8</a:t>
                      </a:r>
                      <a:endParaRPr lang="tr-TR" sz="1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45" marR="57445" marT="0" marB="0"/>
                </a:tc>
              </a:tr>
              <a:tr h="8242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/>
                        <a:t>İtfaiyenin halka tanıtılmalı ve sevdirilmeli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45" marR="574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/>
                        <a:t>19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45" marR="574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/>
                        <a:t>6.9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45" marR="5744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/>
                        <a:t>13.1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45" marR="57445" marT="0" marB="0"/>
                </a:tc>
              </a:tr>
              <a:tr h="4121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/>
                        <a:t>Yıpranma payı düzeltilmeli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45" marR="574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/>
                        <a:t>15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45" marR="574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/>
                        <a:t>5.4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45" marR="5744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/>
                        <a:t>10.3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45" marR="57445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</p:nvPr>
        </p:nvGraphicFramePr>
        <p:xfrm>
          <a:off x="714349" y="357166"/>
          <a:ext cx="7429550" cy="545009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131415"/>
                <a:gridCol w="3332773"/>
                <a:gridCol w="982681"/>
                <a:gridCol w="982681"/>
              </a:tblGrid>
              <a:tr h="162914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/>
                        <a:t>Sayı</a:t>
                      </a: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/>
                        <a:t>%*</a:t>
                      </a: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9657"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/>
                        <a:t>Belediyenin İtfaiyeye Sağladığı Destek Ve Yatırımları Yeterli Bulma Durumu (n=235)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41649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" algn="l"/>
                        </a:tabLst>
                      </a:pPr>
                      <a:r>
                        <a:rPr lang="tr-TR" sz="1800" dirty="0">
                          <a:solidFill>
                            <a:srgbClr val="FF0000"/>
                          </a:solidFill>
                        </a:rPr>
                        <a:t>Yetersiz</a:t>
                      </a:r>
                      <a:endParaRPr lang="tr-TR" sz="1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FF0000"/>
                          </a:solidFill>
                        </a:rPr>
                        <a:t>98</a:t>
                      </a:r>
                      <a:endParaRPr lang="tr-TR" sz="1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FF0000"/>
                          </a:solidFill>
                        </a:rPr>
                        <a:t>41.7</a:t>
                      </a:r>
                      <a:endParaRPr lang="tr-TR" sz="1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1649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" algn="l"/>
                        </a:tabLst>
                      </a:pPr>
                      <a:r>
                        <a:rPr lang="tr-TR" sz="1800" dirty="0"/>
                        <a:t>Yeterli 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/>
                        <a:t>77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/>
                        <a:t>32.8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1649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" algn="l"/>
                        </a:tabLst>
                      </a:pPr>
                      <a:r>
                        <a:rPr lang="tr-TR" sz="1800" dirty="0"/>
                        <a:t>Kısmen yeterli 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/>
                        <a:t>60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/>
                        <a:t>25.5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9657"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/>
                        <a:t>İtfaiyelerin Ayrı Bir Kamu Kuruluşunun Çatısı Altına Taşınması Gerektiğini Düşünme Durumu(n=235)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41649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/>
                        <a:t>Taşınmamalı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/>
                        <a:t>24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/>
                        <a:t>10.2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1649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FF0000"/>
                          </a:solidFill>
                        </a:rPr>
                        <a:t>Taşınmalı </a:t>
                      </a:r>
                      <a:endParaRPr lang="tr-TR" sz="1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FF0000"/>
                          </a:solidFill>
                        </a:rPr>
                        <a:t>211</a:t>
                      </a:r>
                      <a:endParaRPr lang="tr-TR" sz="1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FF0000"/>
                          </a:solidFill>
                        </a:rPr>
                        <a:t>89.8</a:t>
                      </a:r>
                      <a:endParaRPr lang="tr-TR" sz="1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96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/>
                        <a:t>Kamu Kuruluşları(n=205)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80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FF0000"/>
                          </a:solidFill>
                        </a:rPr>
                        <a:t>İçişleri Bakanlığı</a:t>
                      </a:r>
                      <a:endParaRPr lang="tr-TR" sz="1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FF0000"/>
                          </a:solidFill>
                        </a:rPr>
                        <a:t>177</a:t>
                      </a:r>
                      <a:endParaRPr lang="tr-TR" sz="1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FF0000"/>
                          </a:solidFill>
                        </a:rPr>
                        <a:t>86.3</a:t>
                      </a:r>
                      <a:endParaRPr lang="tr-TR" sz="1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96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/>
                        <a:t>AFAD(Acil Durum ve Afet Yönetimi Başkanlığı)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/>
                        <a:t>14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/>
                        <a:t>6.8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96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/>
                        <a:t>TSK (Türk Silahlı Kuvvetleri)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/>
                        <a:t>2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/>
                        <a:t>1.0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80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/>
                        <a:t>Valilik 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/>
                        <a:t>12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/>
                        <a:t>5.9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80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/>
                        <a:t>Toplam 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/>
                        <a:t>205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/>
                        <a:t>100.0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2571744"/>
            <a:ext cx="8501122" cy="4530725"/>
          </a:xfrm>
        </p:spPr>
        <p:txBody>
          <a:bodyPr/>
          <a:lstStyle/>
          <a:p>
            <a:r>
              <a:rPr lang="tr-TR" sz="2800" dirty="0" smtClean="0">
                <a:solidFill>
                  <a:schemeClr val="bg2">
                    <a:lumMod val="25000"/>
                  </a:schemeClr>
                </a:solidFill>
                <a:effectLst/>
                <a:latin typeface="Comic Sans MS" pitchFamily="66" charset="0"/>
              </a:rPr>
              <a:t>     Tüm bu farklılıklar illerde ki itfaiye teşkilatlarının  müdahale kalitesinde farklılıklara yol açmaktadır. </a:t>
            </a:r>
          </a:p>
          <a:p>
            <a:endParaRPr lang="tr-TR" sz="2800" dirty="0" smtClean="0">
              <a:solidFill>
                <a:schemeClr val="bg2">
                  <a:lumMod val="25000"/>
                </a:schemeClr>
              </a:solidFill>
              <a:effectLst/>
              <a:latin typeface="Comic Sans MS" pitchFamily="66" charset="0"/>
            </a:endParaRPr>
          </a:p>
          <a:p>
            <a:r>
              <a:rPr lang="tr-TR" sz="2800" dirty="0" smtClean="0">
                <a:solidFill>
                  <a:schemeClr val="bg2">
                    <a:lumMod val="25000"/>
                  </a:schemeClr>
                </a:solidFill>
                <a:effectLst/>
                <a:latin typeface="Comic Sans MS" pitchFamily="66" charset="0"/>
              </a:rPr>
              <a:t>     Bundan itfaiyeciler de, o ilde yaşayan vatandaşlarda iyi veya kötü etkilenmektedirler.</a:t>
            </a:r>
            <a:endParaRPr lang="tr-TR" sz="2800" dirty="0">
              <a:solidFill>
                <a:schemeClr val="bg2">
                  <a:lumMod val="25000"/>
                </a:schemeClr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FF00"/>
                </a:solidFill>
              </a:rPr>
              <a:t>Merkezileşme Diyoruz </a:t>
            </a:r>
            <a:r>
              <a:rPr lang="tr-TR" dirty="0" smtClean="0">
                <a:solidFill>
                  <a:srgbClr val="FFFF00"/>
                </a:solidFill>
              </a:rPr>
              <a:t>A</a:t>
            </a:r>
            <a:r>
              <a:rPr lang="tr-TR" dirty="0" smtClean="0">
                <a:solidFill>
                  <a:srgbClr val="FFFF00"/>
                </a:solidFill>
              </a:rPr>
              <a:t>ma Dünyada Durum Nasıl?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Picture 2" descr="DÜNYA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571744"/>
            <a:ext cx="5286412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>
                <a:solidFill>
                  <a:srgbClr val="FFFF00"/>
                </a:solidFill>
                <a:latin typeface="Comic Sans MS" pitchFamily="66" charset="0"/>
              </a:rPr>
              <a:t>ABD deki </a:t>
            </a:r>
            <a:r>
              <a:rPr lang="tr-TR" sz="3600" b="1" dirty="0" smtClean="0">
                <a:solidFill>
                  <a:srgbClr val="FFFF00"/>
                </a:solidFill>
                <a:latin typeface="Comic Sans MS" pitchFamily="66" charset="0"/>
              </a:rPr>
              <a:t>İTFAİYECİ</a:t>
            </a:r>
            <a:r>
              <a:rPr lang="tr-TR" sz="3600" dirty="0" smtClean="0">
                <a:solidFill>
                  <a:srgbClr val="FFFF00"/>
                </a:solidFill>
                <a:latin typeface="Comic Sans MS" pitchFamily="66" charset="0"/>
              </a:rPr>
              <a:t> SAYILARI</a:t>
            </a:r>
            <a:endParaRPr lang="tr-TR" sz="36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1560" y="1988841"/>
            <a:ext cx="6408712" cy="4869160"/>
          </a:xfrm>
        </p:spPr>
        <p:txBody>
          <a:bodyPr/>
          <a:lstStyle/>
          <a:p>
            <a:r>
              <a:rPr lang="tr-TR" sz="2000" dirty="0" smtClean="0">
                <a:latin typeface="Comic Sans MS" pitchFamily="66" charset="0"/>
              </a:rPr>
              <a:t> </a:t>
            </a:r>
            <a:r>
              <a:rPr lang="tr-TR" sz="24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2014 </a:t>
            </a:r>
            <a:r>
              <a:rPr lang="tr-TR" sz="24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yılı </a:t>
            </a:r>
            <a:r>
              <a:rPr lang="tr-T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</a:rPr>
              <a:t>verilerine göre:</a:t>
            </a:r>
          </a:p>
          <a:p>
            <a:endParaRPr lang="tr-TR" sz="2400" dirty="0" smtClean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Comic Sans MS" pitchFamily="66" charset="0"/>
            </a:endParaRPr>
          </a:p>
          <a:p>
            <a:r>
              <a:rPr lang="tr-T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</a:rPr>
              <a:t>ABD de </a:t>
            </a:r>
            <a:r>
              <a:rPr lang="tr-TR" sz="2400" dirty="0" smtClean="0">
                <a:solidFill>
                  <a:srgbClr val="FF0000"/>
                </a:solidFill>
                <a:effectLst/>
                <a:latin typeface="Comic Sans MS" pitchFamily="66" charset="0"/>
              </a:rPr>
              <a:t>1.134.400 </a:t>
            </a:r>
            <a:r>
              <a:rPr lang="tr-T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</a:rPr>
              <a:t>itfaiyeci var.</a:t>
            </a:r>
          </a:p>
          <a:p>
            <a:endParaRPr lang="tr-TR" sz="2400" dirty="0" smtClean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Comic Sans MS" pitchFamily="66" charset="0"/>
            </a:endParaRPr>
          </a:p>
          <a:p>
            <a:r>
              <a:rPr lang="tr-T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</a:rPr>
              <a:t>Bunların </a:t>
            </a:r>
            <a:r>
              <a:rPr lang="tr-TR" sz="2400" dirty="0" smtClean="0">
                <a:solidFill>
                  <a:srgbClr val="00B050"/>
                </a:solidFill>
                <a:effectLst/>
                <a:latin typeface="Comic Sans MS" pitchFamily="66" charset="0"/>
              </a:rPr>
              <a:t>346.150 </a:t>
            </a:r>
            <a:r>
              <a:rPr lang="tr-TR" sz="2400" dirty="0" smtClean="0">
                <a:solidFill>
                  <a:srgbClr val="00B050"/>
                </a:solidFill>
                <a:effectLst/>
                <a:latin typeface="Comic Sans MS" pitchFamily="66" charset="0"/>
              </a:rPr>
              <a:t>(% </a:t>
            </a:r>
            <a:r>
              <a:rPr lang="tr-TR" sz="2400" dirty="0" smtClean="0">
                <a:solidFill>
                  <a:srgbClr val="00B050"/>
                </a:solidFill>
                <a:effectLst/>
                <a:latin typeface="Comic Sans MS" pitchFamily="66" charset="0"/>
              </a:rPr>
              <a:t>31</a:t>
            </a:r>
            <a:r>
              <a:rPr lang="tr-TR" sz="2400" dirty="0" smtClean="0">
                <a:solidFill>
                  <a:srgbClr val="00B050"/>
                </a:solidFill>
                <a:effectLst/>
                <a:latin typeface="Comic Sans MS" pitchFamily="66" charset="0"/>
              </a:rPr>
              <a:t>) </a:t>
            </a:r>
            <a:r>
              <a:rPr lang="tr-TR" sz="2400" dirty="0" smtClean="0">
                <a:solidFill>
                  <a:srgbClr val="00B050"/>
                </a:solidFill>
                <a:effectLst/>
                <a:latin typeface="Comic Sans MS" pitchFamily="66" charset="0"/>
              </a:rPr>
              <a:t>kadrolu</a:t>
            </a:r>
            <a:r>
              <a:rPr lang="tr-TR" sz="2400" dirty="0" smtClean="0">
                <a:solidFill>
                  <a:srgbClr val="FF0000"/>
                </a:solidFill>
                <a:effectLst/>
                <a:latin typeface="Comic Sans MS" pitchFamily="66" charset="0"/>
              </a:rPr>
              <a:t>,</a:t>
            </a:r>
            <a:r>
              <a:rPr lang="tr-T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</a:rPr>
              <a:t>   </a:t>
            </a:r>
            <a:r>
              <a:rPr lang="tr-TR" sz="2400" b="1" dirty="0" smtClean="0">
                <a:solidFill>
                  <a:srgbClr val="FF0000"/>
                </a:solidFill>
                <a:effectLst/>
                <a:latin typeface="Comic Sans MS" pitchFamily="66" charset="0"/>
              </a:rPr>
              <a:t>788</a:t>
            </a:r>
            <a:r>
              <a:rPr lang="tr-TR" sz="2400" b="1" dirty="0" smtClean="0">
                <a:solidFill>
                  <a:srgbClr val="FF0000"/>
                </a:solidFill>
                <a:effectLst/>
                <a:latin typeface="Comic Sans MS" pitchFamily="66" charset="0"/>
              </a:rPr>
              <a:t>.250</a:t>
            </a:r>
            <a:r>
              <a:rPr lang="tr-TR" sz="2400" dirty="0" smtClean="0">
                <a:solidFill>
                  <a:srgbClr val="FF0000"/>
                </a:solidFill>
                <a:effectLst/>
                <a:latin typeface="Comic Sans MS" pitchFamily="66" charset="0"/>
              </a:rPr>
              <a:t> </a:t>
            </a:r>
            <a:r>
              <a:rPr lang="tr-TR" sz="2400" dirty="0" smtClean="0">
                <a:solidFill>
                  <a:srgbClr val="FF0000"/>
                </a:solidFill>
                <a:effectLst/>
                <a:latin typeface="Comic Sans MS" pitchFamily="66" charset="0"/>
              </a:rPr>
              <a:t>(% 71) gönüllü </a:t>
            </a:r>
            <a:r>
              <a:rPr lang="tr-T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</a:rPr>
              <a:t>itfaiyecilerden oluşmaktadır.</a:t>
            </a:r>
          </a:p>
          <a:p>
            <a:r>
              <a:rPr lang="tr-T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</a:rPr>
              <a:t>Merkezi bir itfaiye teşkilatına bağlı</a:t>
            </a:r>
            <a:endParaRPr lang="tr-TR" sz="2400" dirty="0" smtClean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Comic Sans MS" pitchFamily="66" charset="0"/>
            </a:endParaRPr>
          </a:p>
          <a:p>
            <a:endParaRPr lang="tr-T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2060848"/>
            <a:ext cx="2016224" cy="185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/>
          <a:lstStyle/>
          <a:p>
            <a:r>
              <a:rPr lang="tr-TR" dirty="0" smtClean="0">
                <a:solidFill>
                  <a:srgbClr val="FFFF00"/>
                </a:solidFill>
                <a:latin typeface="Comic Sans MS" pitchFamily="66" charset="0"/>
              </a:rPr>
              <a:t>Neden İtfaiye?</a:t>
            </a:r>
            <a:endParaRPr lang="tr-TR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1025" name="Picture 1" descr="C:\Users\ofe\Downloads\390357_10150383443538802_1907012061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214554"/>
            <a:ext cx="7071528" cy="4214818"/>
          </a:xfrm>
          <a:prstGeom prst="rect">
            <a:avLst/>
          </a:prstGeom>
          <a:noFill/>
        </p:spPr>
      </p:pic>
      <p:pic>
        <p:nvPicPr>
          <p:cNvPr id="1027" name="Picture 3" descr="https://scontent-amt2-1.xx.fbcdn.net/v/t1.0-9/4593_83046273991_7357124_n.jpg?oh=c7f332fc07c9cc93ed5e47ad83dbf996&amp;oe=57DA79A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142852"/>
            <a:ext cx="1890704" cy="1739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>
                <a:solidFill>
                  <a:srgbClr val="FFFF00"/>
                </a:solidFill>
                <a:latin typeface="Comic Sans MS" pitchFamily="66" charset="0"/>
              </a:rPr>
              <a:t>ALMANYA:</a:t>
            </a:r>
            <a:endParaRPr lang="tr-TR" sz="36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2132856"/>
            <a:ext cx="7632848" cy="4530725"/>
          </a:xfrm>
        </p:spPr>
        <p:txBody>
          <a:bodyPr/>
          <a:lstStyle/>
          <a:p>
            <a:r>
              <a:rPr lang="tr-T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  </a:t>
            </a:r>
            <a:r>
              <a:rPr lang="tr-T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1.3 milyon </a:t>
            </a:r>
            <a:r>
              <a:rPr lang="tr-T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</a:rPr>
              <a:t>itfaiyeci var</a:t>
            </a:r>
            <a:r>
              <a:rPr lang="tr-TR" sz="2400" dirty="0" smtClean="0">
                <a:solidFill>
                  <a:srgbClr val="FF0000"/>
                </a:solidFill>
                <a:effectLst/>
                <a:latin typeface="Comic Sans MS" pitchFamily="66" charset="0"/>
              </a:rPr>
              <a:t>.%90’ı </a:t>
            </a:r>
            <a:r>
              <a:rPr lang="tr-T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</a:rPr>
              <a:t>gönüllü. </a:t>
            </a:r>
          </a:p>
          <a:p>
            <a:endParaRPr lang="tr-TR" sz="2400" dirty="0" smtClean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Comic Sans MS" pitchFamily="66" charset="0"/>
            </a:endParaRPr>
          </a:p>
          <a:p>
            <a:r>
              <a:rPr lang="tr-T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</a:rPr>
              <a:t>   İtfaiye, eyalet ve yerel yönetimlere bırakılmış durumda. </a:t>
            </a:r>
          </a:p>
          <a:p>
            <a:endParaRPr lang="tr-TR" sz="2400" dirty="0" smtClean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Comic Sans MS" pitchFamily="66" charset="0"/>
            </a:endParaRPr>
          </a:p>
          <a:p>
            <a:r>
              <a:rPr lang="tr-T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</a:rPr>
              <a:t>   Yasa gereği, 100 bin nüfusun üzerindeki yerleşimlerde meslek eğitimi almış itfaiye memurları bulundurma zorunluluğu var. 18-24 aylık bir meslek eğitiminden geçiriliyorlar. </a:t>
            </a:r>
            <a:endParaRPr lang="tr-TR" sz="240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Comic Sans MS" pitchFamily="66" charset="0"/>
            </a:endParaRPr>
          </a:p>
        </p:txBody>
      </p:sp>
      <p:sp>
        <p:nvSpPr>
          <p:cNvPr id="41986" name="AutoShape 2" descr="data:image/jpg;base64,/9j/4AAQSkZJRgABAQAAAQABAAD/2wBDAAkGBwgHBgkIBwgKCgkLDRYPDQwMDRsUFRAWIB0iIiAdHx8kKDQsJCYxJx8fLT0tMTU3Ojo6Iys/RD84QzQ5Ojf/2wBDAQoKCg0MDRoPDxo3JR8lNzc3Nzc3Nzc3Nzc3Nzc3Nzc3Nzc3Nzc3Nzc3Nzc3Nzc3Nzc3Nzc3Nzc3Nzc3Nzc3Nzf/wAARCACuASIDASIAAhEBAxEB/8QAFwABAQEBAAAAAAAAAAAAAAAAAAYEB//EAB4QAQAABQUAAAAAAAAAAAAAAAACBBUXU2WipNHi/8QAFwEBAQEBAAAAAAAAAAAAAAAAAAYEBf/EACARAQABAwMFAAAAAAAAAAAAAAABBFLRAhWhAxQWUZH/2gAMAwEAAhEDEQA/AOGgAAAAAAAAAAAAAAAAAAAAAAAAAAAAAAAAAAAAAAAAAAAAAAAAAAAAAAAAAAAAAAAAAAAAAAAAAAAAAAAAAAAAAAAAAAAAAAAAAAAAAAAAAAAAAAAAACso8hg3xdlHkMG+Ltk7zp+pUPjVXdp+zhJiso8hg3xdlHkMG+Ls7zp+pPGqu7T9nCTFZR5DBvi7KPIYN8XZ3nT9SeNVd2n7OEmKyjyGDfF2UeQwb4uzvOn6k8aq7tP2cJMVlHkMG+Lso8hg3xdnedP1J41V3afs4SYrKPIYN8XZR5DBvi7O86fqTxqru0/ZwkxWUeQwb4uyjyGDfF2d50/UnjVXdp+zhJiso8hg3xdlHkMG+Ls7zp+pPGqu7T9nCTFZR5DBvi7KPIYN8XZ3nT9SeNVd2n7OEmKyjyGDfF2UeQwb4uzvOn6k8aq7tP2cJMVlHkMG+Lso8hg3xdnedP1J41V3afs4SYrKPIYN8XZR5DBvi7O86fqTxqru0/ZwkxWUeQwb4uyjyGDfF2d50/UnjVXdp+zhJiso8hg3xdlHkMG+Ls7zp+pPGqu7T9nCTFZR5DBvi7KPIYN8XZ3nT9SeNVd2n7OEmKyjyGDfF2UeQwb4uzvOn6k8aq7tP2cJMVlHkMG+Lso8hg3xdnedP1J41V3afs4SYrKPIYN8XZR5DBvi7O86fqTxqru0/ZwkxWUeQwb4uw7zp+pPGqu7T9nDeA5i3AAAAAAAAAAAAAAAAAAAAAAAAAAAAAAAAAAAAAAAAAAAAAAAAAAAAAAAAAAAAAAAAAAAAAAAAAAAAAAAAAAAAAAAAAAAAAAAAAAAAAAAAAAAAAAAAXVvNU4/ot5qnH9LoSe51V/EYS25VV3EYQtvNU4/ot5qnH9LoNzqr+IwblVXcRhC281Tj+i3mqcf0ug3Oqv4jBuVVdxGELbzVOP6Leapx/S6Dc6q/iMG5VV3EYQtvNU4/ot5qnH9LoNzqr+IwblVXcRhC281Tj+i3mqcf0ug3Oqv4jBuVVdxGELbzVOP6Leapx/S6Dc6q/iMG5VV3EYQtvNU4/ot5qnH9LoNzqr+IwblVXcRhC281Tj+i3mqcf0ug3Oqv4jBuVVdxGELbzVOP6Leapx/S6Dc6q/iMG5VV3EYQtvNU4/ot5qnH9LoNzqr+IwblVXcRhC281Tj+i3mqcf0ug3Oqv4jBuVVdxGELbzVOP6Leapx/S6Dc6q/iMG5VV3EYQtvNU4/ot5qnH9LoNzqr+IwblVXcRhC281Tj+i3mqcf0ug3Oqv4jBuVVdxGELbzVOP6Leapx/S6Dc6q/iMG5VV3EYQtvNU4/ot5qnH9LoNzqr+IwblVXcRhC281Tj+i3mqcf0ug3Oqv4jBuVVdxGELbzVOP6F0G51V/EYNyqruIwAMDCAAAAAAAAAAAAAAAAAAAAAAAAAAAAAAAAAAAAAAAAAAAAAAAAAAAAAAAAAAAAAAAAAAAAAAAAAAAAAAAAAAAAAAAAAAAAAAAAAAAAAAAAAAAAAA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1988" name="AutoShape 4" descr="data:image/jpg;base64,/9j/4AAQSkZJRgABAQAAAQABAAD/2wBDAAkGBwgHBgkIBwgKCgkLDRYPDQwMDRsUFRAWIB0iIiAdHx8kKDQsJCYxJx8fLT0tMTU3Ojo6Iys/RD84QzQ5Ojf/2wBDAQoKCg0MDRoPDxo3JR8lNzc3Nzc3Nzc3Nzc3Nzc3Nzc3Nzc3Nzc3Nzc3Nzc3Nzc3Nzc3Nzc3Nzc3Nzc3Nzc3Nzf/wAARCACuASIDASIAAhEBAxEB/8QAFwABAQEBAAAAAAAAAAAAAAAAAAYEB//EAB4QAQAABQUAAAAAAAAAAAAAAAACBBUXU2WipNHi/8QAFwEBAQEBAAAAAAAAAAAAAAAAAAYEBf/EACARAQABAwMFAAAAAAAAAAAAAAABBFLRAhWhAxQWUZH/2gAMAwEAAhEDEQA/AOGgAAAAAAAAAAAAAAAAAAAAAAAAAAAAAAAAAAAAAAAAAAAAAAAAAAAAAAAAAAAAAAAAAAAAAAAAAAAAAAAAAAAAAAAAAAAAAAAAAAAAAAAAAAAAAAAAACso8hg3xdlHkMG+Ltk7zp+pUPjVXdp+zhJiso8hg3xdlHkMG+Ls7zp+pPGqu7T9nCTFZR5DBvi7KPIYN8XZ3nT9SeNVd2n7OEmKyjyGDfF2UeQwb4uzvOn6k8aq7tP2cJMVlHkMG+Lso8hg3xdnedP1J41V3afs4SYrKPIYN8XZR5DBvi7O86fqTxqru0/ZwkxWUeQwb4uyjyGDfF2d50/UnjVXdp+zhJiso8hg3xdlHkMG+Ls7zp+pPGqu7T9nCTFZR5DBvi7KPIYN8XZ3nT9SeNVd2n7OEmKyjyGDfF2UeQwb4uzvOn6k8aq7tP2cJMVlHkMG+Lso8hg3xdnedP1J41V3afs4SYrKPIYN8XZR5DBvi7O86fqTxqru0/ZwkxWUeQwb4uyjyGDfF2d50/UnjVXdp+zhJiso8hg3xdlHkMG+Ls7zp+pPGqu7T9nCTFZR5DBvi7KPIYN8XZ3nT9SeNVd2n7OEmKyjyGDfF2UeQwb4uzvOn6k8aq7tP2cJMVlHkMG+Lso8hg3xdnedP1J41V3afs4SYrKPIYN8XZR5DBvi7O86fqTxqru0/ZwkxWUeQwb4uw7zp+pPGqu7T9nDeA5i3AAAAAAAAAAAAAAAAAAAAAAAAAAAAAAAAAAAAAAAAAAAAAAAAAAAAAAAAAAAAAAAAAAAAAAAAAAAAAAAAAAAAAAAAAAAAAAAAAAAAAAAAAAAAAAAAXVvNU4/ot5qnH9LoSe51V/EYS25VV3EYQtvNU4/ot5qnH9LoNzqr+IwblVXcRhC281Tj+i3mqcf0ug3Oqv4jBuVVdxGELbzVOP6Leapx/S6Dc6q/iMG5VV3EYQtvNU4/ot5qnH9LoNzqr+IwblVXcRhC281Tj+i3mqcf0ug3Oqv4jBuVVdxGELbzVOP6Leapx/S6Dc6q/iMG5VV3EYQtvNU4/ot5qnH9LoNzqr+IwblVXcRhC281Tj+i3mqcf0ug3Oqv4jBuVVdxGELbzVOP6Leapx/S6Dc6q/iMG5VV3EYQtvNU4/ot5qnH9LoNzqr+IwblVXcRhC281Tj+i3mqcf0ug3Oqv4jBuVVdxGELbzVOP6Leapx/S6Dc6q/iMG5VV3EYQtvNU4/ot5qnH9LoNzqr+IwblVXcRhC281Tj+i3mqcf0ug3Oqv4jBuVVdxGELbzVOP6Leapx/S6Dc6q/iMG5VV3EYQtvNU4/ot5qnH9LoNzqr+IwblVXcRhC281Tj+i3mqcf0ug3Oqv4jBuVVdxGELbzVOP6F0G51V/EYNyqruIwAMDCAAAAAAAAAAAAAAAAAAAAAAAAAAAAAAAAAAAAAAAAAAAAAAAAAAAAAAAAAAAAAAAAAAAAAAAAAAAAAAAAAAAAAAAAAAAAAAAAAAAAAAAAAAAAAA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1990" name="AutoShape 6" descr="data:image/jpg;base64,/9j/4AAQSkZJRgABAQAAAQABAAD/2wCEAAkGBg8GDwkIBw8RCQkKDRYHBgkFCQ4KCAgKHxAVFBMQEhIXGyYeFxkjGRISHy8gIycpLCwsFR4xNTAqNSYrLCkBCQoKDQwMEgwOFCkYEhgpKSkpKSkrNSkpKSkpKSkpKSkpKSk1KSkpKSkpKSkpKSkpKSkpKSkpKSkpKSkpKSkpKf/AABEIAK4BIgMBIgACEQEDEQH/xAAaAAEBAQEBAQEAAAAAAAAAAAAAAQYCAwcE/8QAJhABAAADCQEAAgMAAAAAAAAAABHR4gECBBUXU2SjpEEjMQUHIf/EABgBAQEBAQEAAAAAAAAAAAAAAAABBgUE/8QAIBEBAAAFBAMAAAAAAAAAAAAAAAEEUqHRFRZRkQIDFP/aAAwDAQACEQMRAD8A+HW2/siW/UBYkUAWJFAFiRQBYkUAWJFAFiRQBYkUAWJFAFiRQBYkUAWJFAFiRQBYkUAWJFAFiRQBYkUAWJFAHpZb+lSz4A4t+otv1AAAAAAAAAAAAAAAAAAAAAAAAAAAAAAAAAAAelnwLPgDi36i2/UAAAAAAAAAAAAAAAAAAAAAAAAAAAAAAAAAAB6WfAs+AOLfqNbb/B4f/fx9l+aZHh9vsvzeP7PXxFpdtTdfh3HDJjWZHh9vsvzMjw+32X5n2eviJtqbr8O44ZMazI8Pt9l+ZkeH2+y/M+z18RNtTdfh3HDJjWZHh9vsvzMjw+32X5n2eviJtqbr8O44ZMazI8Pt9l+ZkeH2+y/M+z18RNtTdfh3HDJjWZHh9vsvzMjw+32X5n2eviJtqbr8O44ZMazI8Pt9l+ZkeH2+y/M+z18RNtTdfh3HDJjWZHh9vsvzMjw+32X5n2eviJtqbr8O44ZMazI8Pt9l+ZkeH2+y/M+z18RNtTdfh3HDJjWZHh9vsvzMjw+32X5n2eviJtqbr8O44ZMazI8Pt9l+ZkeH2+y/M+z18RNtTdfh3HDJjWZHh9vsvzMjw+32X5n2eviJtqbr8O44ZMazI8Pt9l+ZkeH2+y/M+z18RNtTdfh3HDJjWZHh9vsvzMjw+32X5n2eviJtqbr8O44ZMazI8Pt9l+ZkeH2+y/M+z18RNtTdfh3HDJjWZHh9vsvzMjw+32X5n2eviJtqbr8O44ZMazI8Pt9l+ZkeH2+y/M+z18RNtTdfh3HDJjWZHh9vsvzMjw+32X5n2eviJtqbr8O44Zez4NZZ/CYf/Px9l+YfZ6+Im2puvw7jh+u0LRym+AAAAAAAAAAAAAAAAAAAAAAAAAAAAAAAAAAd2BYCOLQtBQAAAAAAAAAAAAAAAAAAAAAAAAAAAAAAAAAHdgWAji0LQUAAAAAAAAAAAAAAAAAAAAAAAAAAAAAAAAAB3YFgI3Fv9Y8vyVpphy/HW3aMdqc1XaGGR1KartDDC6Ycvx1mmHL8dbdBqc1XaGDUpqu0MMLphy/HWaYcvx1t0GpzVdoYNSmq7QwwumHL8dZphy/HW3QanNV2hg1KartDDC6Ycvx1mmHL8dbdBqc1XaGDUpqu0MMLphy/HWaYcvx1t0GpzVdoYNSmq7QwwumHL8dZphy/HW3QanNV2hg1KartDDC6Ycvx1mmHL8dbdBqc1XaGDUpqu0MMLphy/HWaYcvx1t0GpzVdoYNSmq7QwwumHL8dZphy/HW3QanNV2hg1KartDDC6Ycvx1mmHL8dbdBqc1XaGDUpqu0MMLphy/HWaYcvx1t0GpzVdoYNSmq7QwwumHL8dZphy/HW3QanNV2hg1KartDDC6Ycvx1mmHL8dbdBqc1XaGDUpqu0MMLphy/HWaYcvx1t0GpzVdoYNSmq7QwwumHL8dZphy/HW3QanNV2hg1KartDDC6Ycvx1mmHL8dbdBqc1XaGDUpqu0MMLphy/HWaYcvx1t0GpzVdoYNSmq7QwxFn9ZcryVo3QanNV2hhNSmq7QwiKjnPAAAAAAAAAAAAAAAAAAAAAAAAAAAAAAAAAAA6AURFRAAAAAAAAAAAAAAAAAAAAAAAAAAAAAAAAAAB0AoiLAgggsCAILAgCCwIAgsCAILAgCCwIAgsCAILAgCCwIAgsCAILAgCCwIAgsCAILAgCCwIAgsCAILAgCiwF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1992" name="AutoShape 8" descr="data:image/jpg;base64,/9j/4AAQSkZJRgABAQAAAQABAAD/2wCEAAkGBg8GDwkIBw8RCQkKDRYHBgkFCQ4KCAgKHxAVFBMQEhIXGyYeFxkjGRISHy8gIycpLCwsFR4xNTAqNSYrLCkBCQoKDQwMEgwOFCkYEhgpKSkpKSkrNSkpKSkpKSkpKSkpKSk1KSkpKSkpKSkpKSkpKSkpKSkpKSkpKSkpKSkpKf/AABEIAK4BIgMBIgACEQEDEQH/xAAaAAEBAQEBAQEAAAAAAAAAAAAAAQYCAwcE/8QAJhABAAADCQEAAgMAAAAAAAAAABHR4gECBBUXU2SjpEEjMQUHIf/EABgBAQEBAQEAAAAAAAAAAAAAAAABBgUE/8QAIBEBAAAFBAMAAAAAAAAAAAAAAAEEUqHRFRZRkQIDFP/aAAwDAQACEQMRAD8A+HW2/siW/UBYkUAWJFAFiRQBYkUAWJFAFiRQBYkUAWJFAFiRQBYkUAWJFAFiRQBYkUAWJFAFiRQBYkUAWJFAHpZb+lSz4A4t+otv1AAAAAAAAAAAAAAAAAAAAAAAAAAAAAAAAAAAelnwLPgDi36i2/UAAAAAAAAAAAAAAAAAAAAAAAAAAAAAAAAAAB6WfAs+AOLfqNbb/B4f/fx9l+aZHh9vsvzeP7PXxFpdtTdfh3HDJjWZHh9vsvzMjw+32X5n2eviJtqbr8O44ZMazI8Pt9l+ZkeH2+y/M+z18RNtTdfh3HDJjWZHh9vsvzMjw+32X5n2eviJtqbr8O44ZMazI8Pt9l+ZkeH2+y/M+z18RNtTdfh3HDJjWZHh9vsvzMjw+32X5n2eviJtqbr8O44ZMazI8Pt9l+ZkeH2+y/M+z18RNtTdfh3HDJjWZHh9vsvzMjw+32X5n2eviJtqbr8O44ZMazI8Pt9l+ZkeH2+y/M+z18RNtTdfh3HDJjWZHh9vsvzMjw+32X5n2eviJtqbr8O44ZMazI8Pt9l+ZkeH2+y/M+z18RNtTdfh3HDJjWZHh9vsvzMjw+32X5n2eviJtqbr8O44ZMazI8Pt9l+ZkeH2+y/M+z18RNtTdfh3HDJjWZHh9vsvzMjw+32X5n2eviJtqbr8O44ZMazI8Pt9l+ZkeH2+y/M+z18RNtTdfh3HDJjWZHh9vsvzMjw+32X5n2eviJtqbr8O44ZMazI8Pt9l+ZkeH2+y/M+z18RNtTdfh3HDJjWZHh9vsvzMjw+32X5n2eviJtqbr8O44Zez4NZZ/CYf/Px9l+YfZ6+Im2puvw7jh+u0LRym+AAAAAAAAAAAAAAAAAAAAAAAAAAAAAAAAAAd2BYCOLQtBQAAAAAAAAAAAAAAAAAAAAAAAAAAAAAAAAAHdgWAji0LQUAAAAAAAAAAAAAAAAAAAAAAAAAAAAAAAAAB3YFgI3Fv9Y8vyVpphy/HW3aMdqc1XaGGR1KartDDC6Ycvx1mmHL8dbdBqc1XaGDUpqu0MMLphy/HWaYcvx1t0GpzVdoYNSmq7QwwumHL8dZphy/HW3QanNV2hg1KartDDC6Ycvx1mmHL8dbdBqc1XaGDUpqu0MMLphy/HWaYcvx1t0GpzVdoYNSmq7QwwumHL8dZphy/HW3QanNV2hg1KartDDC6Ycvx1mmHL8dbdBqc1XaGDUpqu0MMLphy/HWaYcvx1t0GpzVdoYNSmq7QwwumHL8dZphy/HW3QanNV2hg1KartDDC6Ycvx1mmHL8dbdBqc1XaGDUpqu0MMLphy/HWaYcvx1t0GpzVdoYNSmq7QwwumHL8dZphy/HW3QanNV2hg1KartDDC6Ycvx1mmHL8dbdBqc1XaGDUpqu0MMLphy/HWaYcvx1t0GpzVdoYNSmq7QwwumHL8dZphy/HW3QanNV2hg1KartDDC6Ycvx1mmHL8dbdBqc1XaGDUpqu0MMLphy/HWaYcvx1t0GpzVdoYNSmq7QwxFn9ZcryVo3QanNV2hhNSmq7QwiKjnPAAAAAAAAAAAAAAAAAAAAAAAAAAAAAAAAAAA6AURFRAAAAAAAAAAAAAAAAAAAAAAAAAAAAAAAAAAB0AoiLAgggsCAILAgCCwIAgsCAILAgCCwIAgsCAILAgCCwIAgsCAILAgCCwIAgsCAILAgCCwIAgsCAILAgCiwF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41994" name="Picture 10" descr="http://www.thewallpapers.us/data/media/775/alman_bayr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76672"/>
            <a:ext cx="2219400" cy="1331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>
                <a:solidFill>
                  <a:srgbClr val="FFFF00"/>
                </a:solidFill>
                <a:latin typeface="Comic Sans MS" pitchFamily="66" charset="0"/>
              </a:rPr>
              <a:t>İNGİLTERE:</a:t>
            </a:r>
            <a:endParaRPr lang="tr-TR" sz="36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2857496"/>
            <a:ext cx="8229600" cy="4530725"/>
          </a:xfrm>
        </p:spPr>
        <p:txBody>
          <a:bodyPr/>
          <a:lstStyle/>
          <a:p>
            <a:r>
              <a:rPr lang="tr-T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  </a:t>
            </a:r>
            <a:r>
              <a:rPr lang="tr-T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</a:rPr>
              <a:t>İtfaiyeciler belediyelere bağlı. İngiltere’de en büyük itfaiye Londra İtfaiyesi.</a:t>
            </a:r>
          </a:p>
          <a:p>
            <a:endParaRPr lang="tr-TR" sz="2400" dirty="0" smtClean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Comic Sans MS" pitchFamily="66" charset="0"/>
            </a:endParaRPr>
          </a:p>
          <a:p>
            <a:r>
              <a:rPr lang="tr-T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</a:rPr>
              <a:t>    1918 tarihli İtfaiyeciler Sendikası’nın 48 bin üyesi var.</a:t>
            </a:r>
          </a:p>
          <a:p>
            <a:endParaRPr lang="tr-TR" sz="2400" dirty="0" smtClean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5058" name="Picture 2" descr="http://matdil.com/image/ingilte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04664"/>
            <a:ext cx="2376502" cy="1190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>
                <a:solidFill>
                  <a:srgbClr val="FFFF00"/>
                </a:solidFill>
                <a:latin typeface="Comic Sans MS" pitchFamily="66" charset="0"/>
              </a:rPr>
              <a:t>FRANSA:</a:t>
            </a:r>
            <a:endParaRPr lang="tr-TR" sz="36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2327275"/>
            <a:ext cx="8229600" cy="4530725"/>
          </a:xfrm>
        </p:spPr>
        <p:txBody>
          <a:bodyPr/>
          <a:lstStyle/>
          <a:p>
            <a:r>
              <a:rPr lang="tr-T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  </a:t>
            </a:r>
            <a:r>
              <a:rPr lang="tr-T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</a:rPr>
              <a:t>Ordu ve içişlerine bağlı çalışan iki kol itfaiye eri var. </a:t>
            </a:r>
          </a:p>
          <a:p>
            <a:r>
              <a:rPr lang="tr-T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</a:rPr>
              <a:t>   Paris ve Marsilya’da askeri itfaiye erleri görev yapıyor. Güçlü sendikal hakları var.</a:t>
            </a:r>
          </a:p>
          <a:p>
            <a:pPr>
              <a:buNone/>
            </a:pPr>
            <a:r>
              <a:rPr lang="tr-T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</a:rPr>
              <a:t> </a:t>
            </a:r>
          </a:p>
          <a:p>
            <a:r>
              <a:rPr lang="tr-T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</a:rPr>
              <a:t>   Tüm itfaiye örgütleri, </a:t>
            </a:r>
            <a:r>
              <a:rPr lang="tr-TR" sz="2400" dirty="0" smtClean="0">
                <a:solidFill>
                  <a:srgbClr val="FF0000"/>
                </a:solidFill>
                <a:effectLst/>
                <a:latin typeface="Comic Sans MS" pitchFamily="66" charset="0"/>
              </a:rPr>
              <a:t>Fransa  Ulusal İtfaiye Erleri Federasyonu’na</a:t>
            </a:r>
            <a:r>
              <a:rPr lang="tr-T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</a:rPr>
              <a:t> bağlı faaliyet gösteriyor. </a:t>
            </a:r>
          </a:p>
          <a:p>
            <a:endParaRPr lang="tr-TR" sz="2400" dirty="0" smtClean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Comic Sans MS" pitchFamily="66" charset="0"/>
            </a:endParaRPr>
          </a:p>
          <a:p>
            <a:r>
              <a:rPr lang="tr-T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</a:rPr>
              <a:t>    </a:t>
            </a:r>
            <a:r>
              <a:rPr lang="tr-TR" sz="2400" dirty="0" smtClean="0">
                <a:solidFill>
                  <a:srgbClr val="FF0000"/>
                </a:solidFill>
                <a:effectLst/>
                <a:latin typeface="Comic Sans MS" pitchFamily="66" charset="0"/>
              </a:rPr>
              <a:t>28 bini kadın </a:t>
            </a:r>
            <a:r>
              <a:rPr lang="tr-T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</a:rPr>
              <a:t>olmak üzere </a:t>
            </a:r>
            <a:r>
              <a:rPr lang="tr-TR" sz="2400" dirty="0" smtClean="0">
                <a:solidFill>
                  <a:srgbClr val="FF0000"/>
                </a:solidFill>
                <a:effectLst/>
                <a:latin typeface="Comic Sans MS" pitchFamily="66" charset="0"/>
              </a:rPr>
              <a:t>250 bin </a:t>
            </a:r>
            <a:r>
              <a:rPr lang="tr-T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</a:rPr>
              <a:t>itfaiye eri var. Bunların </a:t>
            </a:r>
            <a:r>
              <a:rPr lang="tr-TR" sz="2400" dirty="0" smtClean="0">
                <a:solidFill>
                  <a:srgbClr val="FF0000"/>
                </a:solidFill>
                <a:effectLst/>
                <a:latin typeface="Comic Sans MS" pitchFamily="66" charset="0"/>
              </a:rPr>
              <a:t>%15’i </a:t>
            </a:r>
            <a:r>
              <a:rPr lang="tr-T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</a:rPr>
              <a:t>profesyonel itfaiyeci, geri kalanı ise gönüllü er.</a:t>
            </a:r>
          </a:p>
          <a:p>
            <a:endParaRPr lang="tr-TR" dirty="0"/>
          </a:p>
        </p:txBody>
      </p:sp>
      <p:pic>
        <p:nvPicPr>
          <p:cNvPr id="46082" name="Picture 2" descr="Fransa Bayrağ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76672"/>
            <a:ext cx="2160240" cy="14366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>
                <a:solidFill>
                  <a:srgbClr val="FFFF00"/>
                </a:solidFill>
                <a:latin typeface="Comic Sans MS" pitchFamily="66" charset="0"/>
              </a:rPr>
              <a:t>RUSYA:</a:t>
            </a:r>
            <a:endParaRPr lang="tr-TR" sz="36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30725"/>
          </a:xfrm>
        </p:spPr>
        <p:txBody>
          <a:bodyPr/>
          <a:lstStyle/>
          <a:p>
            <a:r>
              <a:rPr lang="tr-T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  </a:t>
            </a:r>
            <a:r>
              <a:rPr lang="tr-T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</a:rPr>
              <a:t>2002 yılında itfaiye, İçişleri Bakanlığı’ndan Acil Durumlar Bakanlığı’na devredildi. Bu bakanlığın kadrosu çoğunlukla askeri, ancak itfaiyeciler sivil.</a:t>
            </a:r>
          </a:p>
          <a:p>
            <a:endParaRPr lang="tr-TR" sz="2400" dirty="0" smtClean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Comic Sans MS" pitchFamily="66" charset="0"/>
            </a:endParaRPr>
          </a:p>
          <a:p>
            <a:r>
              <a:rPr lang="tr-T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</a:rPr>
              <a:t>    9 profesyonel itfaiye meslek okulu, gereken kalifiye personeli yetiştiriyor. </a:t>
            </a:r>
          </a:p>
          <a:p>
            <a:endParaRPr lang="tr-TR" sz="2400" dirty="0" smtClean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Comic Sans MS" pitchFamily="66" charset="0"/>
            </a:endParaRPr>
          </a:p>
          <a:p>
            <a:r>
              <a:rPr lang="tr-T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</a:rPr>
              <a:t>    Rusya da toplam itfaiyeci sayısı </a:t>
            </a:r>
            <a:r>
              <a:rPr lang="tr-TR" sz="2400" dirty="0" smtClean="0">
                <a:solidFill>
                  <a:srgbClr val="FF0000"/>
                </a:solidFill>
                <a:effectLst/>
                <a:latin typeface="Comic Sans MS" pitchFamily="66" charset="0"/>
              </a:rPr>
              <a:t>220 bin.</a:t>
            </a:r>
          </a:p>
          <a:p>
            <a:r>
              <a:rPr lang="tr-T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</a:rPr>
              <a:t> İtfaiyenin </a:t>
            </a:r>
            <a:r>
              <a:rPr lang="tr-TR" sz="2400" dirty="0" smtClean="0">
                <a:solidFill>
                  <a:srgbClr val="FF0000"/>
                </a:solidFill>
                <a:effectLst/>
                <a:latin typeface="Comic Sans MS" pitchFamily="66" charset="0"/>
              </a:rPr>
              <a:t>13 bin 600 </a:t>
            </a:r>
            <a:r>
              <a:rPr lang="tr-T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</a:rPr>
              <a:t>istasyonu bulunuyor.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endParaRPr lang="tr-TR" dirty="0" smtClean="0"/>
          </a:p>
          <a:p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2267744" y="2276872"/>
            <a:ext cx="58143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/>
              <a:t/>
            </a:r>
            <a:br>
              <a:rPr lang="tr-TR" sz="1400" dirty="0"/>
            </a:br>
            <a:r>
              <a:rPr lang="tr-TR" sz="1400" dirty="0"/>
              <a:t/>
            </a:r>
            <a:br>
              <a:rPr lang="tr-TR" sz="1400" dirty="0"/>
            </a:br>
            <a:endParaRPr lang="tr-TR" sz="1400" dirty="0"/>
          </a:p>
        </p:txBody>
      </p:sp>
      <p:pic>
        <p:nvPicPr>
          <p:cNvPr id="11266" name="Picture 2" descr="http://www.turgoogle.com/bayrak_harita/tr/RUSY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04664"/>
            <a:ext cx="2376264" cy="14257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>
                <a:solidFill>
                  <a:srgbClr val="FFFF00"/>
                </a:solidFill>
                <a:latin typeface="Comic Sans MS" pitchFamily="66" charset="0"/>
              </a:rPr>
              <a:t>TÜRKİYE</a:t>
            </a:r>
            <a:endParaRPr lang="tr-TR" sz="36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2327275"/>
            <a:ext cx="8229600" cy="4530725"/>
          </a:xfrm>
        </p:spPr>
        <p:txBody>
          <a:bodyPr/>
          <a:lstStyle/>
          <a:p>
            <a:r>
              <a:rPr lang="tr-TR" sz="2200" dirty="0" smtClean="0">
                <a:solidFill>
                  <a:srgbClr val="00B050"/>
                </a:solidFill>
                <a:latin typeface="Comic Sans MS" pitchFamily="66" charset="0"/>
              </a:rPr>
              <a:t>  </a:t>
            </a:r>
            <a:r>
              <a:rPr lang="tr-TR" sz="2800" dirty="0" smtClean="0">
                <a:solidFill>
                  <a:schemeClr val="bg2">
                    <a:lumMod val="50000"/>
                  </a:schemeClr>
                </a:solidFill>
                <a:effectLst/>
                <a:latin typeface="Comic Sans MS" pitchFamily="66" charset="0"/>
              </a:rPr>
              <a:t>Türkiye  şehir itfaiye kuruluşlarında </a:t>
            </a:r>
            <a:r>
              <a:rPr lang="tr-TR" sz="2800" dirty="0" smtClean="0">
                <a:solidFill>
                  <a:schemeClr val="bg2">
                    <a:lumMod val="50000"/>
                  </a:schemeClr>
                </a:solidFill>
                <a:effectLst/>
                <a:latin typeface="Comic Sans MS" pitchFamily="66" charset="0"/>
              </a:rPr>
              <a:t>2009 </a:t>
            </a:r>
            <a:r>
              <a:rPr lang="tr-TR" sz="2800" dirty="0" smtClean="0">
                <a:solidFill>
                  <a:schemeClr val="bg2">
                    <a:lumMod val="50000"/>
                  </a:schemeClr>
                </a:solidFill>
                <a:effectLst/>
                <a:latin typeface="Comic Sans MS" pitchFamily="66" charset="0"/>
              </a:rPr>
              <a:t>yılı rakamları ile</a:t>
            </a:r>
          </a:p>
          <a:p>
            <a:r>
              <a:rPr lang="tr-TR" sz="2800" dirty="0" smtClean="0">
                <a:solidFill>
                  <a:srgbClr val="FF0000"/>
                </a:solidFill>
                <a:effectLst/>
                <a:latin typeface="Comic Sans MS" pitchFamily="66" charset="0"/>
              </a:rPr>
              <a:t> </a:t>
            </a:r>
            <a:r>
              <a:rPr lang="tr-TR" sz="2800" dirty="0" smtClean="0">
                <a:solidFill>
                  <a:srgbClr val="FF0000"/>
                </a:solidFill>
                <a:effectLst/>
                <a:latin typeface="Comic Sans MS" pitchFamily="66" charset="0"/>
              </a:rPr>
              <a:t>32</a:t>
            </a:r>
            <a:r>
              <a:rPr lang="tr-TR" sz="2800" dirty="0" smtClean="0">
                <a:solidFill>
                  <a:srgbClr val="FF0000"/>
                </a:solidFill>
                <a:effectLst/>
                <a:latin typeface="Comic Sans MS" pitchFamily="66" charset="0"/>
              </a:rPr>
              <a:t>.009 </a:t>
            </a:r>
            <a:r>
              <a:rPr lang="tr-TR" sz="2800" dirty="0" smtClean="0">
                <a:solidFill>
                  <a:schemeClr val="bg2">
                    <a:lumMod val="50000"/>
                  </a:schemeClr>
                </a:solidFill>
                <a:effectLst/>
                <a:latin typeface="Comic Sans MS" pitchFamily="66" charset="0"/>
              </a:rPr>
              <a:t>itfaiyeci görev </a:t>
            </a:r>
            <a:r>
              <a:rPr lang="tr-TR" sz="2800" dirty="0" smtClean="0">
                <a:solidFill>
                  <a:schemeClr val="bg2">
                    <a:lumMod val="50000"/>
                  </a:schemeClr>
                </a:solidFill>
                <a:effectLst/>
                <a:latin typeface="Comic Sans MS" pitchFamily="66" charset="0"/>
              </a:rPr>
              <a:t>yapmakta.</a:t>
            </a:r>
          </a:p>
          <a:p>
            <a:r>
              <a:rPr lang="tr-TR" sz="2800" dirty="0" smtClean="0">
                <a:solidFill>
                  <a:schemeClr val="bg2">
                    <a:lumMod val="50000"/>
                  </a:schemeClr>
                </a:solidFill>
                <a:effectLst/>
                <a:latin typeface="Comic Sans MS" pitchFamily="66" charset="0"/>
              </a:rPr>
              <a:t>Bazı illerde gönüllü itfaiyeciler var.</a:t>
            </a:r>
          </a:p>
          <a:p>
            <a:endParaRPr lang="tr-TR" sz="2800" dirty="0" smtClean="0">
              <a:solidFill>
                <a:schemeClr val="bg2">
                  <a:lumMod val="50000"/>
                </a:schemeClr>
              </a:solidFill>
              <a:effectLst/>
              <a:latin typeface="Comic Sans MS" pitchFamily="66" charset="0"/>
            </a:endParaRPr>
          </a:p>
          <a:p>
            <a:pPr>
              <a:buNone/>
            </a:pPr>
            <a:endParaRPr lang="tr-TR" sz="2800" dirty="0" smtClean="0">
              <a:solidFill>
                <a:schemeClr val="bg2">
                  <a:lumMod val="50000"/>
                </a:schemeClr>
              </a:solidFill>
              <a:effectLst/>
              <a:latin typeface="Comic Sans MS" pitchFamily="66" charset="0"/>
            </a:endParaRPr>
          </a:p>
          <a:p>
            <a:endParaRPr lang="tr-TR" sz="2200" dirty="0" smtClean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b="1" dirty="0" smtClean="0">
                <a:solidFill>
                  <a:srgbClr val="FFFF00"/>
                </a:solidFill>
                <a:latin typeface="Comic Sans MS" pitchFamily="66" charset="0"/>
              </a:rPr>
              <a:t>Belediye İtfaiye Yönetmeliğine Göre </a:t>
            </a:r>
            <a:r>
              <a:rPr lang="tr-TR" sz="3600" dirty="0" smtClean="0">
                <a:solidFill>
                  <a:srgbClr val="FFFF00"/>
                </a:solidFill>
                <a:latin typeface="Comic Sans MS" pitchFamily="66" charset="0"/>
              </a:rPr>
              <a:t>İtfaiyecilerin Görevleri:</a:t>
            </a:r>
            <a:endParaRPr lang="tr-TR" sz="36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4530725"/>
          </a:xfrm>
        </p:spPr>
        <p:txBody>
          <a:bodyPr/>
          <a:lstStyle/>
          <a:p>
            <a:r>
              <a:rPr lang="tr-TR" sz="2400" dirty="0" smtClean="0">
                <a:solidFill>
                  <a:schemeClr val="bg2">
                    <a:lumMod val="50000"/>
                  </a:schemeClr>
                </a:solidFill>
              </a:rPr>
              <a:t>    </a:t>
            </a:r>
            <a:r>
              <a:rPr lang="tr-TR" sz="2400" dirty="0" smtClean="0">
                <a:solidFill>
                  <a:schemeClr val="bg2">
                    <a:lumMod val="50000"/>
                  </a:schemeClr>
                </a:solidFill>
                <a:effectLst/>
                <a:latin typeface="Comic Sans MS" pitchFamily="66" charset="0"/>
              </a:rPr>
              <a:t>Yangınlara müdahale etmek ve söndürmek</a:t>
            </a:r>
            <a:r>
              <a:rPr lang="tr-TR" sz="2400" dirty="0" smtClean="0">
                <a:solidFill>
                  <a:schemeClr val="bg2">
                    <a:lumMod val="50000"/>
                  </a:schemeClr>
                </a:solidFill>
                <a:effectLst/>
                <a:latin typeface="Comic Sans MS" pitchFamily="66" charset="0"/>
              </a:rPr>
              <a:t>,</a:t>
            </a:r>
          </a:p>
          <a:p>
            <a:endParaRPr lang="tr-TR" sz="2400" dirty="0" smtClean="0">
              <a:solidFill>
                <a:schemeClr val="bg2">
                  <a:lumMod val="50000"/>
                </a:schemeClr>
              </a:solidFill>
              <a:effectLst/>
              <a:latin typeface="Comic Sans MS" pitchFamily="66" charset="0"/>
            </a:endParaRPr>
          </a:p>
          <a:p>
            <a:r>
              <a:rPr lang="tr-TR" sz="2400" dirty="0" smtClean="0">
                <a:solidFill>
                  <a:schemeClr val="bg2">
                    <a:lumMod val="50000"/>
                  </a:schemeClr>
                </a:solidFill>
                <a:effectLst/>
                <a:latin typeface="Comic Sans MS" pitchFamily="66" charset="0"/>
              </a:rPr>
              <a:t>    Her türlü teknik kurtarma gerektiren olaylara müdahale etmek ve arazide, su üstü ve su altında her türlü arama ve kurtarma çalışmalarını yapmak</a:t>
            </a:r>
            <a:r>
              <a:rPr lang="tr-TR" sz="2400" dirty="0" smtClean="0">
                <a:solidFill>
                  <a:schemeClr val="bg2">
                    <a:lumMod val="50000"/>
                  </a:schemeClr>
                </a:solidFill>
                <a:effectLst/>
                <a:latin typeface="Comic Sans MS" pitchFamily="66" charset="0"/>
              </a:rPr>
              <a:t>,</a:t>
            </a:r>
          </a:p>
          <a:p>
            <a:endParaRPr lang="tr-TR" sz="2400" dirty="0" smtClean="0">
              <a:solidFill>
                <a:schemeClr val="bg2">
                  <a:lumMod val="50000"/>
                </a:schemeClr>
              </a:solidFill>
              <a:effectLst/>
              <a:latin typeface="Comic Sans MS" pitchFamily="66" charset="0"/>
            </a:endParaRPr>
          </a:p>
          <a:p>
            <a:r>
              <a:rPr lang="tr-TR" sz="2400" dirty="0" smtClean="0">
                <a:solidFill>
                  <a:schemeClr val="bg2">
                    <a:lumMod val="50000"/>
                  </a:schemeClr>
                </a:solidFill>
                <a:effectLst/>
                <a:latin typeface="Comic Sans MS" pitchFamily="66" charset="0"/>
              </a:rPr>
              <a:t>    Su baskınlarına müdahale etmek</a:t>
            </a:r>
            <a:r>
              <a:rPr lang="tr-TR" sz="2400" dirty="0" smtClean="0">
                <a:solidFill>
                  <a:schemeClr val="bg2">
                    <a:lumMod val="50000"/>
                  </a:schemeClr>
                </a:solidFill>
                <a:effectLst/>
                <a:latin typeface="Comic Sans MS" pitchFamily="66" charset="0"/>
              </a:rPr>
              <a:t>,</a:t>
            </a:r>
          </a:p>
          <a:p>
            <a:endParaRPr lang="tr-TR" sz="2400" dirty="0" smtClean="0">
              <a:solidFill>
                <a:schemeClr val="bg2">
                  <a:lumMod val="50000"/>
                </a:schemeClr>
              </a:solidFill>
              <a:effectLst/>
              <a:latin typeface="Comic Sans MS" pitchFamily="66" charset="0"/>
            </a:endParaRPr>
          </a:p>
          <a:p>
            <a:r>
              <a:rPr lang="tr-TR" sz="2400" dirty="0" smtClean="0">
                <a:solidFill>
                  <a:schemeClr val="bg2">
                    <a:lumMod val="50000"/>
                  </a:schemeClr>
                </a:solidFill>
                <a:effectLst/>
                <a:latin typeface="Comic Sans MS" pitchFamily="66" charset="0"/>
              </a:rPr>
              <a:t>    Doğal afetler ve olağanüstü durumlarda kurtarma çalışmalarına katılmak,</a:t>
            </a:r>
          </a:p>
          <a:p>
            <a:endParaRPr lang="tr-TR" sz="2400" dirty="0" smtClean="0">
              <a:solidFill>
                <a:schemeClr val="bg2">
                  <a:lumMod val="50000"/>
                </a:schemeClr>
              </a:solidFill>
              <a:effectLst/>
              <a:latin typeface="Comic Sans MS" pitchFamily="66" charset="0"/>
            </a:endParaRPr>
          </a:p>
          <a:p>
            <a:r>
              <a:rPr lang="tr-TR" sz="2400" dirty="0" smtClean="0">
                <a:solidFill>
                  <a:schemeClr val="bg2">
                    <a:lumMod val="50000"/>
                  </a:schemeClr>
                </a:solidFill>
                <a:effectLst/>
                <a:latin typeface="Comic Sans MS" pitchFamily="66" charset="0"/>
              </a:rPr>
              <a:t> </a:t>
            </a:r>
            <a:endParaRPr lang="tr-TR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b="1" dirty="0" smtClean="0">
                <a:solidFill>
                  <a:srgbClr val="FFFF00"/>
                </a:solidFill>
                <a:latin typeface="Comic Sans MS" pitchFamily="66" charset="0"/>
              </a:rPr>
              <a:t>Belediye İtfaiye Yönetmeliğine Göre </a:t>
            </a:r>
            <a:r>
              <a:rPr lang="tr-TR" sz="3600" dirty="0" smtClean="0">
                <a:solidFill>
                  <a:srgbClr val="FFFF00"/>
                </a:solidFill>
                <a:latin typeface="Comic Sans MS" pitchFamily="66" charset="0"/>
              </a:rPr>
              <a:t>İtfaiyecilerin Görevleri: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2000240"/>
            <a:ext cx="8229600" cy="4530725"/>
          </a:xfrm>
        </p:spPr>
        <p:txBody>
          <a:bodyPr/>
          <a:lstStyle/>
          <a:p>
            <a:r>
              <a:rPr lang="tr-T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 </a:t>
            </a:r>
            <a:r>
              <a:rPr lang="tr-TR" sz="2400" dirty="0" smtClean="0">
                <a:solidFill>
                  <a:schemeClr val="bg2">
                    <a:lumMod val="50000"/>
                  </a:schemeClr>
                </a:solidFill>
                <a:effectLst/>
                <a:latin typeface="Comic Sans MS" pitchFamily="66" charset="0"/>
              </a:rPr>
              <a:t>KBRN(NBC</a:t>
            </a:r>
            <a:r>
              <a:rPr lang="tr-TR" sz="2400" dirty="0" smtClean="0">
                <a:solidFill>
                  <a:schemeClr val="bg2">
                    <a:lumMod val="50000"/>
                  </a:schemeClr>
                </a:solidFill>
                <a:effectLst/>
                <a:latin typeface="Comic Sans MS" pitchFamily="66" charset="0"/>
              </a:rPr>
              <a:t>) </a:t>
            </a:r>
            <a:r>
              <a:rPr lang="tr-TR" sz="2400" dirty="0" smtClean="0">
                <a:solidFill>
                  <a:schemeClr val="bg2">
                    <a:lumMod val="50000"/>
                  </a:schemeClr>
                </a:solidFill>
                <a:effectLst/>
                <a:latin typeface="Comic Sans MS" pitchFamily="66" charset="0"/>
              </a:rPr>
              <a:t>kirlenmelerinde </a:t>
            </a:r>
            <a:r>
              <a:rPr lang="tr-TR" sz="2400" dirty="0" smtClean="0">
                <a:solidFill>
                  <a:schemeClr val="bg2">
                    <a:lumMod val="50000"/>
                  </a:schemeClr>
                </a:solidFill>
                <a:effectLst/>
                <a:latin typeface="Comic Sans MS" pitchFamily="66" charset="0"/>
              </a:rPr>
              <a:t>arıtma işlemlerine yardımcı olmak</a:t>
            </a:r>
            <a:r>
              <a:rPr lang="tr-TR" sz="2400" dirty="0" smtClean="0">
                <a:solidFill>
                  <a:schemeClr val="bg2">
                    <a:lumMod val="50000"/>
                  </a:schemeClr>
                </a:solidFill>
                <a:effectLst/>
                <a:latin typeface="Comic Sans MS" pitchFamily="66" charset="0"/>
              </a:rPr>
              <a:t>,</a:t>
            </a:r>
          </a:p>
          <a:p>
            <a:endParaRPr lang="tr-TR" sz="2400" dirty="0" smtClean="0">
              <a:solidFill>
                <a:schemeClr val="bg2">
                  <a:lumMod val="50000"/>
                </a:schemeClr>
              </a:solidFill>
              <a:effectLst/>
              <a:latin typeface="Comic Sans MS" pitchFamily="66" charset="0"/>
            </a:endParaRPr>
          </a:p>
          <a:p>
            <a:r>
              <a:rPr lang="tr-T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  </a:t>
            </a:r>
            <a:r>
              <a:rPr lang="tr-TR" sz="2400" dirty="0" smtClean="0">
                <a:solidFill>
                  <a:schemeClr val="bg2">
                    <a:lumMod val="50000"/>
                  </a:schemeClr>
                </a:solidFill>
                <a:effectLst/>
                <a:latin typeface="Comic Sans MS" pitchFamily="66" charset="0"/>
              </a:rPr>
              <a:t>Halkı, kurum ve kuruluşları itfaiye hizmetleri ile ilgili olarak bilgilendirmek, alınacak önlemler konusunda eğitmek ve bu konuda tatbikatlar yapmak</a:t>
            </a:r>
            <a:r>
              <a:rPr lang="tr-TR" sz="2400" dirty="0" smtClean="0">
                <a:solidFill>
                  <a:schemeClr val="bg2">
                    <a:lumMod val="50000"/>
                  </a:schemeClr>
                </a:solidFill>
                <a:effectLst/>
                <a:latin typeface="Comic Sans MS" pitchFamily="66" charset="0"/>
              </a:rPr>
              <a:t>,</a:t>
            </a:r>
          </a:p>
          <a:p>
            <a:endParaRPr lang="tr-TR" sz="2400" dirty="0" smtClean="0">
              <a:solidFill>
                <a:schemeClr val="bg2">
                  <a:lumMod val="50000"/>
                </a:schemeClr>
              </a:solidFill>
              <a:effectLst/>
              <a:latin typeface="Comic Sans MS" pitchFamily="66" charset="0"/>
            </a:endParaRPr>
          </a:p>
          <a:p>
            <a:r>
              <a:rPr lang="tr-TR" sz="2400" dirty="0" smtClean="0">
                <a:solidFill>
                  <a:schemeClr val="bg2">
                    <a:lumMod val="50000"/>
                  </a:schemeClr>
                </a:solidFill>
                <a:effectLst/>
                <a:latin typeface="Comic Sans MS" pitchFamily="66" charset="0"/>
              </a:rPr>
              <a:t>   Belediye sınırları dışındaki olaylara müdahale etmek</a:t>
            </a:r>
            <a:r>
              <a:rPr lang="tr-TR" sz="2400" dirty="0" smtClean="0">
                <a:solidFill>
                  <a:schemeClr val="bg2">
                    <a:lumMod val="50000"/>
                  </a:schemeClr>
                </a:solidFill>
                <a:effectLst/>
                <a:latin typeface="Comic Sans MS" pitchFamily="66" charset="0"/>
              </a:rPr>
              <a:t>,</a:t>
            </a:r>
          </a:p>
          <a:p>
            <a:endParaRPr lang="tr-TR" sz="2400" dirty="0" smtClean="0">
              <a:solidFill>
                <a:schemeClr val="bg2">
                  <a:lumMod val="50000"/>
                </a:schemeClr>
              </a:solidFill>
              <a:effectLst/>
              <a:latin typeface="Comic Sans MS" pitchFamily="66" charset="0"/>
            </a:endParaRPr>
          </a:p>
          <a:p>
            <a:r>
              <a:rPr lang="tr-TR" sz="2400" dirty="0" smtClean="0">
                <a:solidFill>
                  <a:schemeClr val="bg2">
                    <a:lumMod val="50000"/>
                  </a:schemeClr>
                </a:solidFill>
                <a:effectLst/>
                <a:latin typeface="Comic Sans MS" pitchFamily="66" charset="0"/>
              </a:rPr>
              <a:t>   Talep edilmesi halinde orman yangınlarının söndürülmesi çalışmalarına katılmak,</a:t>
            </a:r>
          </a:p>
          <a:p>
            <a:r>
              <a:rPr lang="tr-TR" sz="2400" dirty="0" smtClean="0">
                <a:solidFill>
                  <a:schemeClr val="bg2">
                    <a:lumMod val="50000"/>
                  </a:schemeClr>
                </a:solidFill>
                <a:effectLst/>
                <a:latin typeface="Comic Sans MS" pitchFamily="66" charset="0"/>
              </a:rPr>
              <a:t>    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2327275"/>
            <a:ext cx="8229600" cy="4530725"/>
          </a:xfrm>
        </p:spPr>
        <p:txBody>
          <a:bodyPr/>
          <a:lstStyle/>
          <a:p>
            <a:r>
              <a:rPr lang="tr-TR" sz="24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Comic Sans MS" pitchFamily="66" charset="0"/>
              </a:rPr>
              <a:t>    İmar </a:t>
            </a:r>
            <a:r>
              <a:rPr lang="tr-TR" sz="24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Comic Sans MS" pitchFamily="66" charset="0"/>
              </a:rPr>
              <a:t>planlarına göre parlayıcı, patlayıcı ve yanıcı madde depolama yerlerini tespit etmek</a:t>
            </a:r>
            <a:r>
              <a:rPr lang="tr-TR" sz="24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Comic Sans MS" pitchFamily="66" charset="0"/>
              </a:rPr>
              <a:t>,</a:t>
            </a:r>
          </a:p>
          <a:p>
            <a:endParaRPr lang="tr-TR" sz="2400" b="1" dirty="0" smtClean="0">
              <a:solidFill>
                <a:schemeClr val="bg2">
                  <a:lumMod val="50000"/>
                </a:schemeClr>
              </a:solidFill>
              <a:effectLst/>
              <a:latin typeface="Comic Sans MS" pitchFamily="66" charset="0"/>
            </a:endParaRPr>
          </a:p>
          <a:p>
            <a:r>
              <a:rPr lang="tr-TR" sz="24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Comic Sans MS" pitchFamily="66" charset="0"/>
              </a:rPr>
              <a:t>    Kuruluşları yangına karşı önlemler yönünden denetlemek, bu konularda mevzuatın öngördüğü izin ve ruhsatları vermek</a:t>
            </a:r>
            <a:r>
              <a:rPr lang="tr-TR" sz="24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Comic Sans MS" pitchFamily="66" charset="0"/>
              </a:rPr>
              <a:t>,</a:t>
            </a:r>
          </a:p>
          <a:p>
            <a:endParaRPr lang="tr-TR" sz="2400" dirty="0" smtClean="0">
              <a:solidFill>
                <a:schemeClr val="bg2">
                  <a:lumMod val="50000"/>
                </a:schemeClr>
              </a:solidFill>
              <a:effectLst/>
              <a:latin typeface="Comic Sans MS" pitchFamily="66" charset="0"/>
            </a:endParaRPr>
          </a:p>
          <a:p>
            <a:r>
              <a:rPr lang="tr-TR" sz="2400" dirty="0" smtClean="0">
                <a:solidFill>
                  <a:schemeClr val="bg2">
                    <a:lumMod val="50000"/>
                  </a:schemeClr>
                </a:solidFill>
                <a:effectLst/>
                <a:latin typeface="Comic Sans MS" pitchFamily="66" charset="0"/>
              </a:rPr>
              <a:t> </a:t>
            </a:r>
            <a:r>
              <a:rPr lang="tr-T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  <a:r>
              <a:rPr lang="tr-T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Belediye başkanının verdiği diğer görevleri </a:t>
            </a:r>
            <a:r>
              <a:rPr lang="tr-T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yapmak!</a:t>
            </a:r>
          </a:p>
          <a:p>
            <a:pPr algn="ctr">
              <a:buNone/>
            </a:pPr>
            <a:r>
              <a:rPr lang="tr-T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???</a:t>
            </a:r>
            <a:endParaRPr lang="tr-T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tr-T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http://www.canakkaleicinde.com/kapak/yol-temizlig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99992" cy="6858000"/>
          </a:xfrm>
          <a:prstGeom prst="rect">
            <a:avLst/>
          </a:prstGeom>
          <a:noFill/>
        </p:spPr>
      </p:pic>
      <p:pic>
        <p:nvPicPr>
          <p:cNvPr id="1028" name="Picture 4" descr="http://www.kenthaber.com/Resimler/2009/03/12/c7b9ff16-4e66-4f6a-b9d7-1079c5edb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0"/>
            <a:ext cx="464400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/>
          <a:lstStyle/>
          <a:p>
            <a:r>
              <a:rPr lang="tr-TR" dirty="0" smtClean="0">
                <a:solidFill>
                  <a:srgbClr val="FFFF00"/>
                </a:solidFill>
                <a:latin typeface="Comic Sans MS" pitchFamily="66" charset="0"/>
              </a:rPr>
              <a:t>Neler yapılmalı?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2466" name="Picture 2" descr="http://www.beykozguncel.com/images/haber/3804-minik-ogrencilere-itfaiye-gonullusu-egiti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857496"/>
            <a:ext cx="7886755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>
                <a:solidFill>
                  <a:srgbClr val="FFFF00"/>
                </a:solidFill>
                <a:latin typeface="Comic Sans MS" pitchFamily="66" charset="0"/>
              </a:rPr>
              <a:t>ABD </a:t>
            </a:r>
            <a:r>
              <a:rPr lang="tr-TR" sz="3600" dirty="0" smtClean="0">
                <a:solidFill>
                  <a:srgbClr val="FFFF00"/>
                </a:solidFill>
                <a:latin typeface="Comic Sans MS" pitchFamily="66" charset="0"/>
              </a:rPr>
              <a:t>İtfaiye</a:t>
            </a:r>
            <a:r>
              <a:rPr lang="tr-TR" sz="36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tr-TR" sz="3600" dirty="0" smtClean="0">
                <a:solidFill>
                  <a:srgbClr val="FFFF00"/>
                </a:solidFill>
                <a:latin typeface="Comic Sans MS" pitchFamily="66" charset="0"/>
              </a:rPr>
              <a:t>İstatistikleri: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0" y="1785926"/>
            <a:ext cx="8229600" cy="4530725"/>
          </a:xfrm>
        </p:spPr>
        <p:txBody>
          <a:bodyPr/>
          <a:lstStyle/>
          <a:p>
            <a:r>
              <a:rPr lang="tr-TR" sz="2400" dirty="0" smtClean="0">
                <a:solidFill>
                  <a:srgbClr val="FFFF00"/>
                </a:solidFill>
                <a:latin typeface="Comic Sans MS" pitchFamily="66" charset="0"/>
              </a:rPr>
              <a:t>ABD de 2010 yılında </a:t>
            </a:r>
            <a:r>
              <a:rPr lang="tr-TR" sz="2400" b="1" dirty="0" smtClean="0">
                <a:solidFill>
                  <a:srgbClr val="FF0000"/>
                </a:solidFill>
                <a:latin typeface="Comic Sans MS" pitchFamily="66" charset="0"/>
              </a:rPr>
              <a:t>1.331.500</a:t>
            </a:r>
            <a:r>
              <a:rPr lang="tr-TR" sz="24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tr-TR" sz="2400" dirty="0" err="1" smtClean="0">
                <a:solidFill>
                  <a:srgbClr val="FFFF00"/>
                </a:solidFill>
                <a:latin typeface="Comic Sans MS" pitchFamily="66" charset="0"/>
              </a:rPr>
              <a:t>itfai</a:t>
            </a:r>
            <a:r>
              <a:rPr lang="tr-TR" sz="2400" dirty="0" smtClean="0">
                <a:solidFill>
                  <a:srgbClr val="FFFF00"/>
                </a:solidFill>
                <a:latin typeface="Comic Sans MS" pitchFamily="66" charset="0"/>
              </a:rPr>
              <a:t> olay </a:t>
            </a:r>
            <a:r>
              <a:rPr lang="tr-TR" sz="2400" dirty="0" smtClean="0">
                <a:solidFill>
                  <a:srgbClr val="FFFF00"/>
                </a:solidFill>
                <a:latin typeface="Comic Sans MS" pitchFamily="66" charset="0"/>
              </a:rPr>
              <a:t>bildirildi</a:t>
            </a:r>
            <a:r>
              <a:rPr lang="tr-TR" sz="2400" dirty="0" smtClean="0">
                <a:solidFill>
                  <a:srgbClr val="FFFF00"/>
                </a:solidFill>
                <a:latin typeface="Comic Sans MS" pitchFamily="66" charset="0"/>
              </a:rPr>
              <a:t>.</a:t>
            </a:r>
          </a:p>
          <a:p>
            <a:r>
              <a:rPr lang="tr-TR" sz="2400" dirty="0" smtClean="0">
                <a:solidFill>
                  <a:srgbClr val="FFFF00"/>
                </a:solidFill>
                <a:latin typeface="Comic Sans MS" pitchFamily="66" charset="0"/>
              </a:rPr>
              <a:t>Bu olaylarda </a:t>
            </a:r>
            <a:r>
              <a:rPr lang="tr-TR" sz="2400" dirty="0" smtClean="0">
                <a:solidFill>
                  <a:srgbClr val="FF0000"/>
                </a:solidFill>
                <a:latin typeface="Comic Sans MS" pitchFamily="66" charset="0"/>
              </a:rPr>
              <a:t>3120 </a:t>
            </a:r>
            <a:r>
              <a:rPr lang="tr-TR" sz="2400" dirty="0" smtClean="0">
                <a:solidFill>
                  <a:srgbClr val="FFFF00"/>
                </a:solidFill>
                <a:latin typeface="Comic Sans MS" pitchFamily="66" charset="0"/>
              </a:rPr>
              <a:t>sivil öldü </a:t>
            </a:r>
            <a:r>
              <a:rPr lang="tr-TR" sz="2400" dirty="0" smtClean="0">
                <a:solidFill>
                  <a:srgbClr val="FF0000"/>
                </a:solidFill>
                <a:latin typeface="Comic Sans MS" pitchFamily="66" charset="0"/>
              </a:rPr>
              <a:t>17.720 </a:t>
            </a:r>
            <a:r>
              <a:rPr lang="tr-TR" sz="2400" dirty="0" smtClean="0">
                <a:solidFill>
                  <a:srgbClr val="FFFF00"/>
                </a:solidFill>
                <a:latin typeface="Comic Sans MS" pitchFamily="66" charset="0"/>
              </a:rPr>
              <a:t>sivil yaralandı</a:t>
            </a:r>
            <a:endParaRPr lang="tr-TR" sz="24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endParaRPr lang="tr-TR" sz="2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933056"/>
            <a:ext cx="2808312" cy="263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852936"/>
            <a:ext cx="579613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428604"/>
            <a:ext cx="151216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z="4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158" y="2327275"/>
            <a:ext cx="8229600" cy="4530725"/>
          </a:xfrm>
        </p:spPr>
        <p:txBody>
          <a:bodyPr/>
          <a:lstStyle/>
          <a:p>
            <a:pPr lvl="1" algn="ctr">
              <a:buNone/>
            </a:pPr>
            <a:r>
              <a:rPr lang="tr-TR" b="1" dirty="0" smtClean="0">
                <a:solidFill>
                  <a:schemeClr val="bg2">
                    <a:lumMod val="50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Sonuç olarak:</a:t>
            </a:r>
          </a:p>
          <a:p>
            <a:pPr lvl="1" algn="ctr">
              <a:buNone/>
            </a:pPr>
            <a:r>
              <a:rPr lang="tr-TR" b="1" dirty="0" smtClean="0">
                <a:solidFill>
                  <a:schemeClr val="bg2">
                    <a:lumMod val="50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lang="tr-TR" b="1" dirty="0" smtClean="0">
                <a:solidFill>
                  <a:schemeClr val="bg2">
                    <a:lumMod val="50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İ</a:t>
            </a:r>
            <a:r>
              <a:rPr lang="tr-TR" b="1" dirty="0" smtClean="0">
                <a:solidFill>
                  <a:schemeClr val="bg2">
                    <a:lumMod val="50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tfaiyeler </a:t>
            </a:r>
            <a:r>
              <a:rPr lang="tr-TR" b="1" dirty="0" smtClean="0">
                <a:solidFill>
                  <a:schemeClr val="bg2">
                    <a:lumMod val="50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tek bir çatı altında toplanmalı, gerekli standardizasyonlar yapılmalı, itfaiye çalışanlarının sosyal ve fiziki şartları her ilde eşitlenmeli, </a:t>
            </a:r>
            <a:r>
              <a:rPr lang="tr-TR" b="1" dirty="0" smtClean="0">
                <a:solidFill>
                  <a:schemeClr val="bg2">
                    <a:lumMod val="50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kısaca Emniyet Genel Müdürlüğü gibi </a:t>
            </a:r>
            <a:r>
              <a:rPr lang="tr-TR" b="1" dirty="0" smtClean="0">
                <a:solidFill>
                  <a:schemeClr val="bg2">
                    <a:lumMod val="50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İtfaiye Başkanlığı çatısı altında itfaiyeler tek bir bütün haline getirilmelidir.</a:t>
            </a:r>
            <a:endParaRPr lang="tr-TR" b="1" dirty="0">
              <a:solidFill>
                <a:schemeClr val="bg2">
                  <a:lumMod val="50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FF00"/>
                </a:solidFill>
                <a:latin typeface="Comic Sans MS" pitchFamily="66" charset="0"/>
              </a:rPr>
              <a:t>İtfaiyeciler ne istiyor?</a:t>
            </a:r>
            <a:endParaRPr lang="tr-TR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4274" name="Picture 2" descr="http://seydasever.files.wordpress.com/2011/04/photo03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16015" cy="6858000"/>
          </a:xfrm>
          <a:prstGeom prst="rect">
            <a:avLst/>
          </a:prstGeom>
          <a:noFill/>
        </p:spPr>
      </p:pic>
      <p:pic>
        <p:nvPicPr>
          <p:cNvPr id="54276" name="Picture 4" descr="Bu kez itfaiye aracı yandı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0"/>
            <a:ext cx="442798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/>
        </p:nvSpPr>
        <p:spPr>
          <a:xfrm>
            <a:off x="683568" y="1844824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63490" name="Picture 2" descr="http://t1.gstatic.com/images?q=tbn:ANd9GcQOYlNsFUcOvXFftVn8TpjWDtBLmnGsT3wTGo3484_bXLk7w5W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1 Başlık"/>
          <p:cNvSpPr txBox="1">
            <a:spLocks/>
          </p:cNvSpPr>
          <p:nvPr/>
        </p:nvSpPr>
        <p:spPr>
          <a:xfrm>
            <a:off x="467544" y="1052736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1" i="0" u="none" strike="noStrike" kern="10" cap="none" spc="0" normalizeH="0" baseline="0" noProof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TEŞEKKÜRLER</a:t>
            </a:r>
            <a:endParaRPr kumimoji="0" lang="tr-TR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1763688" y="4725144"/>
            <a:ext cx="5670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sz="2800" dirty="0" smtClean="0">
                <a:solidFill>
                  <a:srgbClr val="FFFF00"/>
                </a:solidFill>
              </a:rPr>
              <a:t>Kaynakça:</a:t>
            </a:r>
            <a:endParaRPr lang="tr-TR" sz="2800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896544"/>
          </a:xfrm>
        </p:spPr>
        <p:txBody>
          <a:bodyPr/>
          <a:lstStyle/>
          <a:p>
            <a:pPr lvl="0"/>
            <a:r>
              <a:rPr lang="tr-TR" sz="1800" u="sng" dirty="0" smtClean="0">
                <a:hlinkClick r:id="rId2"/>
              </a:rPr>
              <a:t>http://www.</a:t>
            </a:r>
            <a:r>
              <a:rPr lang="tr-TR" sz="1800" u="sng" dirty="0" err="1" smtClean="0">
                <a:hlinkClick r:id="rId2"/>
              </a:rPr>
              <a:t>ankara</a:t>
            </a:r>
            <a:r>
              <a:rPr lang="tr-TR" sz="1800" u="sng" dirty="0" smtClean="0">
                <a:hlinkClick r:id="rId2"/>
              </a:rPr>
              <a:t>.bel.tr/</a:t>
            </a:r>
            <a:r>
              <a:rPr lang="tr-TR" sz="1800" u="sng" dirty="0" err="1" smtClean="0">
                <a:hlinkClick r:id="rId2"/>
              </a:rPr>
              <a:t>AbbSayfalari</a:t>
            </a:r>
            <a:r>
              <a:rPr lang="tr-TR" sz="1800" u="sng" dirty="0" smtClean="0">
                <a:hlinkClick r:id="rId2"/>
              </a:rPr>
              <a:t>/</a:t>
            </a:r>
            <a:r>
              <a:rPr lang="tr-TR" sz="1800" u="sng" dirty="0" err="1" smtClean="0">
                <a:hlinkClick r:id="rId2"/>
              </a:rPr>
              <a:t>ankara</a:t>
            </a:r>
            <a:r>
              <a:rPr lang="tr-TR" sz="1800" u="sng" dirty="0" smtClean="0">
                <a:hlinkClick r:id="rId2"/>
              </a:rPr>
              <a:t>_</a:t>
            </a:r>
            <a:r>
              <a:rPr lang="tr-TR" sz="1800" u="sng" dirty="0" err="1" smtClean="0">
                <a:hlinkClick r:id="rId2"/>
              </a:rPr>
              <a:t>itfayesi</a:t>
            </a:r>
            <a:r>
              <a:rPr lang="tr-TR" sz="1800" u="sng" dirty="0" smtClean="0">
                <a:hlinkClick r:id="rId2"/>
              </a:rPr>
              <a:t>/</a:t>
            </a:r>
            <a:r>
              <a:rPr lang="tr-TR" sz="1800" u="sng" dirty="0" err="1" smtClean="0">
                <a:hlinkClick r:id="rId2"/>
              </a:rPr>
              <a:t>ankara</a:t>
            </a:r>
            <a:r>
              <a:rPr lang="tr-TR" sz="1800" u="sng" dirty="0" smtClean="0">
                <a:hlinkClick r:id="rId2"/>
              </a:rPr>
              <a:t>_</a:t>
            </a:r>
            <a:r>
              <a:rPr lang="tr-TR" sz="1800" u="sng" dirty="0" err="1" smtClean="0">
                <a:hlinkClick r:id="rId2"/>
              </a:rPr>
              <a:t>itfayesi</a:t>
            </a:r>
            <a:r>
              <a:rPr lang="tr-TR" sz="1800" u="sng" dirty="0" smtClean="0">
                <a:hlinkClick r:id="rId2"/>
              </a:rPr>
              <a:t>.</a:t>
            </a:r>
            <a:r>
              <a:rPr lang="tr-TR" sz="1800" u="sng" dirty="0" err="1" smtClean="0">
                <a:hlinkClick r:id="rId2"/>
              </a:rPr>
              <a:t>aspx</a:t>
            </a:r>
            <a:r>
              <a:rPr lang="tr-TR" sz="1800" dirty="0" smtClean="0"/>
              <a:t> ANKARA İTFAİYESİ</a:t>
            </a:r>
          </a:p>
          <a:p>
            <a:pPr lvl="0"/>
            <a:r>
              <a:rPr lang="tr-TR" sz="1800" u="sng" dirty="0" smtClean="0">
                <a:hlinkClick r:id="rId3"/>
              </a:rPr>
              <a:t>http://www.</a:t>
            </a:r>
            <a:r>
              <a:rPr lang="tr-TR" sz="1800" u="sng" dirty="0" err="1" smtClean="0">
                <a:hlinkClick r:id="rId3"/>
              </a:rPr>
              <a:t>nfpa</a:t>
            </a:r>
            <a:r>
              <a:rPr lang="tr-TR" sz="1800" u="sng" dirty="0" smtClean="0">
                <a:hlinkClick r:id="rId3"/>
              </a:rPr>
              <a:t>.org</a:t>
            </a:r>
            <a:r>
              <a:rPr lang="tr-TR" sz="1800" dirty="0" smtClean="0"/>
              <a:t> NATİONAL FİRE PROTECTİON ASSOCİATİON</a:t>
            </a:r>
          </a:p>
          <a:p>
            <a:pPr lvl="0"/>
            <a:r>
              <a:rPr lang="tr-TR" sz="1800" u="sng" dirty="0" smtClean="0">
                <a:hlinkClick r:id="rId4"/>
              </a:rPr>
              <a:t>http://www.</a:t>
            </a:r>
            <a:r>
              <a:rPr lang="tr-TR" sz="1800" u="sng" dirty="0" err="1" smtClean="0">
                <a:hlinkClick r:id="rId4"/>
              </a:rPr>
              <a:t>ctif</a:t>
            </a:r>
            <a:r>
              <a:rPr lang="tr-TR" sz="1800" u="sng" dirty="0" smtClean="0">
                <a:hlinkClick r:id="rId4"/>
              </a:rPr>
              <a:t>.org/</a:t>
            </a:r>
            <a:r>
              <a:rPr lang="tr-TR" sz="1800" dirty="0" smtClean="0"/>
              <a:t> </a:t>
            </a:r>
            <a:r>
              <a:rPr lang="tr-TR" sz="1800" dirty="0" err="1" smtClean="0"/>
              <a:t>International</a:t>
            </a:r>
            <a:r>
              <a:rPr lang="tr-TR" sz="1800" dirty="0" smtClean="0"/>
              <a:t> </a:t>
            </a:r>
            <a:r>
              <a:rPr lang="tr-TR" sz="1800" dirty="0" err="1" smtClean="0"/>
              <a:t>association</a:t>
            </a:r>
            <a:r>
              <a:rPr lang="tr-TR" sz="1800" dirty="0" smtClean="0"/>
              <a:t> of fire </a:t>
            </a:r>
            <a:r>
              <a:rPr lang="tr-TR" sz="1800" dirty="0" err="1" smtClean="0"/>
              <a:t>and</a:t>
            </a:r>
            <a:r>
              <a:rPr lang="tr-TR" sz="1800" dirty="0" smtClean="0"/>
              <a:t> </a:t>
            </a:r>
            <a:r>
              <a:rPr lang="tr-TR" sz="1800" dirty="0" err="1" smtClean="0"/>
              <a:t>rescue</a:t>
            </a:r>
            <a:r>
              <a:rPr lang="tr-TR" sz="1800" dirty="0" smtClean="0"/>
              <a:t> service</a:t>
            </a:r>
          </a:p>
          <a:p>
            <a:pPr lvl="0"/>
            <a:r>
              <a:rPr lang="tr-TR" sz="1800" u="sng" dirty="0" smtClean="0">
                <a:hlinkClick r:id="rId5"/>
              </a:rPr>
              <a:t>http://www.</a:t>
            </a:r>
            <a:r>
              <a:rPr lang="tr-TR" sz="1800" u="sng" dirty="0" err="1" smtClean="0">
                <a:hlinkClick r:id="rId5"/>
              </a:rPr>
              <a:t>memursen</a:t>
            </a:r>
            <a:r>
              <a:rPr lang="tr-TR" sz="1800" u="sng" dirty="0" smtClean="0">
                <a:hlinkClick r:id="rId5"/>
              </a:rPr>
              <a:t>.</a:t>
            </a:r>
            <a:r>
              <a:rPr lang="tr-TR" sz="1800" u="sng" dirty="0" err="1" smtClean="0">
                <a:hlinkClick r:id="rId5"/>
              </a:rPr>
              <a:t>org.tr</a:t>
            </a:r>
            <a:r>
              <a:rPr lang="tr-TR" sz="1800" u="sng" dirty="0" smtClean="0">
                <a:hlinkClick r:id="rId5"/>
              </a:rPr>
              <a:t>/</a:t>
            </a:r>
            <a:r>
              <a:rPr lang="tr-TR" sz="1800" u="sng" dirty="0" err="1" smtClean="0">
                <a:hlinkClick r:id="rId5"/>
              </a:rPr>
              <a:t>haberdetay</a:t>
            </a:r>
            <a:r>
              <a:rPr lang="tr-TR" sz="1800" u="sng" dirty="0" smtClean="0">
                <a:hlinkClick r:id="rId5"/>
              </a:rPr>
              <a:t>.</a:t>
            </a:r>
            <a:r>
              <a:rPr lang="tr-TR" sz="1800" u="sng" dirty="0" err="1" smtClean="0">
                <a:hlinkClick r:id="rId5"/>
              </a:rPr>
              <a:t>php</a:t>
            </a:r>
            <a:r>
              <a:rPr lang="tr-TR" sz="1800" u="sng" dirty="0" smtClean="0">
                <a:hlinkClick r:id="rId5"/>
              </a:rPr>
              <a:t>?fide=2065</a:t>
            </a:r>
            <a:endParaRPr lang="tr-TR" sz="1800" dirty="0" smtClean="0"/>
          </a:p>
          <a:p>
            <a:pPr lvl="0"/>
            <a:r>
              <a:rPr lang="tr-TR" sz="1800" dirty="0" smtClean="0"/>
              <a:t>İTFAİYE ÇALIŞANLARININ SAĞLIK SORUNLARI Hacettepe Üniversitesi Sağlık Bilimleri Enstitüsü İş Sağlığı Programı Doktora Tezi Dr. Levent Tunalı 1996</a:t>
            </a:r>
          </a:p>
          <a:p>
            <a:pPr lvl="0"/>
            <a:r>
              <a:rPr lang="tr-TR" sz="1800" dirty="0" smtClean="0"/>
              <a:t>ANKARA İLİ BÜYÜKŞEHİR BELEDİYESİMERKEZ İTFAİYE’DE ÇALIŞAN İTFAİYECİLERİN GENEL SAĞLIK VE BESLENME DURUMLARININ SAPTANMASI </a:t>
            </a:r>
            <a:r>
              <a:rPr lang="tr-TR" sz="1800" b="1" dirty="0" smtClean="0"/>
              <a:t> Hacettepe Üniversitesi Sağlık Bilimleri Enstitüsü Diyetetik Programı YÜKSEK LİSANS TEZİ Figen KÜÇÜK 2006</a:t>
            </a:r>
            <a:endParaRPr lang="tr-TR" sz="1800" dirty="0" smtClean="0"/>
          </a:p>
          <a:p>
            <a:pPr lvl="0"/>
            <a:r>
              <a:rPr lang="tr-TR" sz="1800" u="sng" dirty="0" smtClean="0">
                <a:hlinkClick r:id="rId6"/>
              </a:rPr>
              <a:t>http://www.</a:t>
            </a:r>
            <a:r>
              <a:rPr lang="tr-TR" sz="1800" u="sng" dirty="0" err="1" smtClean="0">
                <a:hlinkClick r:id="rId6"/>
              </a:rPr>
              <a:t>usfa</a:t>
            </a:r>
            <a:r>
              <a:rPr lang="tr-TR" sz="1800" u="sng" dirty="0" smtClean="0">
                <a:hlinkClick r:id="rId6"/>
              </a:rPr>
              <a:t>.</a:t>
            </a:r>
            <a:r>
              <a:rPr lang="tr-TR" sz="1800" u="sng" dirty="0" err="1" smtClean="0">
                <a:hlinkClick r:id="rId6"/>
              </a:rPr>
              <a:t>fema</a:t>
            </a:r>
            <a:r>
              <a:rPr lang="tr-TR" sz="1800" u="sng" dirty="0" smtClean="0">
                <a:hlinkClick r:id="rId6"/>
              </a:rPr>
              <a:t>.gov/</a:t>
            </a:r>
            <a:r>
              <a:rPr lang="tr-TR" sz="1800" dirty="0" smtClean="0"/>
              <a:t> U.S. Fire </a:t>
            </a:r>
            <a:r>
              <a:rPr lang="tr-TR" sz="1800" dirty="0" err="1" smtClean="0"/>
              <a:t>Administration</a:t>
            </a:r>
            <a:endParaRPr lang="tr-TR" sz="1800" dirty="0" smtClean="0"/>
          </a:p>
          <a:p>
            <a:pPr lvl="0"/>
            <a:r>
              <a:rPr lang="tr-TR" sz="1800" u="sng" dirty="0" smtClean="0">
                <a:hlinkClick r:id="rId7"/>
              </a:rPr>
              <a:t>http://www.</a:t>
            </a:r>
            <a:r>
              <a:rPr lang="tr-TR" sz="1800" u="sng" dirty="0" err="1" smtClean="0">
                <a:hlinkClick r:id="rId7"/>
              </a:rPr>
              <a:t>arem</a:t>
            </a:r>
            <a:r>
              <a:rPr lang="tr-TR" sz="1800" u="sng" dirty="0" smtClean="0">
                <a:hlinkClick r:id="rId7"/>
              </a:rPr>
              <a:t>.gov.tr/</a:t>
            </a:r>
            <a:r>
              <a:rPr lang="tr-TR" sz="1800" dirty="0" smtClean="0"/>
              <a:t> T.C. İçişleri Bakanlığı Araştırma ve Etütler merkezi</a:t>
            </a:r>
          </a:p>
          <a:p>
            <a:pPr lvl="0"/>
            <a:r>
              <a:rPr lang="tr-TR" sz="1800" dirty="0" smtClean="0">
                <a:hlinkClick r:id="rId8"/>
              </a:rPr>
              <a:t>http://www.</a:t>
            </a:r>
            <a:r>
              <a:rPr lang="tr-TR" sz="1800" dirty="0" err="1" smtClean="0">
                <a:hlinkClick r:id="rId8"/>
              </a:rPr>
              <a:t>ibb</a:t>
            </a:r>
            <a:r>
              <a:rPr lang="tr-TR" sz="1800" dirty="0" smtClean="0">
                <a:hlinkClick r:id="rId8"/>
              </a:rPr>
              <a:t>.gov.tr</a:t>
            </a:r>
            <a:r>
              <a:rPr lang="tr-TR" sz="1800" dirty="0" smtClean="0"/>
              <a:t> İstanbul Büyükşehir Belediyesi </a:t>
            </a:r>
            <a:r>
              <a:rPr lang="tr-TR" sz="1800" dirty="0" err="1" smtClean="0"/>
              <a:t>İtfaiıye</a:t>
            </a:r>
            <a:r>
              <a:rPr lang="tr-TR" sz="1800" dirty="0" smtClean="0"/>
              <a:t> </a:t>
            </a:r>
            <a:r>
              <a:rPr lang="tr-TR" sz="1800" smtClean="0"/>
              <a:t>daire başkanlığı</a:t>
            </a:r>
            <a:endParaRPr lang="tr-TR" sz="1800" dirty="0" smtClean="0"/>
          </a:p>
          <a:p>
            <a:pPr>
              <a:buNone/>
            </a:pP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3600" dirty="0" smtClean="0">
                <a:solidFill>
                  <a:srgbClr val="FFFF00"/>
                </a:solidFill>
                <a:latin typeface="Comic Sans MS" pitchFamily="66" charset="0"/>
              </a:rPr>
              <a:t>Türkiye’de durum:</a:t>
            </a:r>
          </a:p>
          <a:p>
            <a:endParaRPr lang="tr-TR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tr-TR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İstanbul’da </a:t>
            </a:r>
            <a:r>
              <a:rPr lang="tr-TR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2013 yılında </a:t>
            </a:r>
            <a:r>
              <a:rPr lang="tr-TR" sz="2800" dirty="0" smtClean="0">
                <a:solidFill>
                  <a:srgbClr val="FF0000"/>
                </a:solidFill>
                <a:latin typeface="Comic Sans MS" pitchFamily="66" charset="0"/>
              </a:rPr>
              <a:t>97.113 vakaya </a:t>
            </a:r>
            <a:r>
              <a:rPr lang="tr-TR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müdahale edildi.</a:t>
            </a:r>
          </a:p>
          <a:p>
            <a:r>
              <a:rPr lang="tr-TR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Ankara da </a:t>
            </a:r>
            <a:r>
              <a:rPr lang="tr-TR" sz="2800" dirty="0" smtClean="0">
                <a:solidFill>
                  <a:srgbClr val="FF0000"/>
                </a:solidFill>
                <a:latin typeface="Comic Sans MS" pitchFamily="66" charset="0"/>
              </a:rPr>
              <a:t>18.961 vakaya</a:t>
            </a:r>
            <a:r>
              <a:rPr lang="tr-TR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müdahale edildi</a:t>
            </a:r>
            <a:r>
              <a:rPr lang="tr-TR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.</a:t>
            </a:r>
          </a:p>
          <a:p>
            <a:endParaRPr lang="tr-TR" sz="2800" dirty="0" smtClean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r>
              <a:rPr lang="tr-TR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Ölü ve yaralı sayıları ile ilgili net bir bilgi yok.</a:t>
            </a:r>
            <a:endParaRPr lang="tr-TR" sz="2800" dirty="0" smtClean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530725"/>
          </a:xfrm>
        </p:spPr>
        <p:txBody>
          <a:bodyPr/>
          <a:lstStyle/>
          <a:p>
            <a:pPr>
              <a:buNone/>
            </a:pPr>
            <a:endParaRPr lang="tr-TR" sz="2400" b="1" dirty="0" smtClean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Comic Sans MS" pitchFamily="66" charset="0"/>
            </a:endParaRPr>
          </a:p>
          <a:p>
            <a:pPr>
              <a:buNone/>
            </a:pPr>
            <a:endParaRPr lang="tr-TR" sz="2400" b="1" dirty="0" smtClean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Comic Sans MS" pitchFamily="66" charset="0"/>
            </a:endParaRPr>
          </a:p>
          <a:p>
            <a:pPr>
              <a:buNone/>
            </a:pPr>
            <a:endParaRPr lang="tr-TR" sz="2400" b="1" dirty="0" smtClean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Comic Sans MS" pitchFamily="66" charset="0"/>
            </a:endParaRPr>
          </a:p>
          <a:p>
            <a:pPr>
              <a:buNone/>
            </a:pPr>
            <a:endParaRPr lang="tr-TR" sz="2400" b="1" dirty="0" smtClean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Comic Sans MS" pitchFamily="66" charset="0"/>
            </a:endParaRPr>
          </a:p>
          <a:p>
            <a:r>
              <a:rPr lang="tr-T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</a:rPr>
              <a:t>Gölcük depreminde </a:t>
            </a:r>
            <a:r>
              <a:rPr lang="tr-T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</a:rPr>
              <a:t>r</a:t>
            </a:r>
            <a:r>
              <a:rPr lang="tr-T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</a:rPr>
              <a:t>esmi </a:t>
            </a:r>
            <a:r>
              <a:rPr lang="tr-T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</a:rPr>
              <a:t>raporlara göre, </a:t>
            </a:r>
            <a:r>
              <a:rPr lang="tr-TR" sz="2800" b="1" dirty="0" smtClean="0">
                <a:solidFill>
                  <a:srgbClr val="FF0000"/>
                </a:solidFill>
                <a:effectLst/>
                <a:latin typeface="Comic Sans MS" pitchFamily="66" charset="0"/>
              </a:rPr>
              <a:t>17.480 </a:t>
            </a:r>
            <a:r>
              <a:rPr lang="tr-TR" sz="2800" b="1" dirty="0" smtClean="0">
                <a:solidFill>
                  <a:srgbClr val="FF0000"/>
                </a:solidFill>
                <a:effectLst/>
                <a:latin typeface="Comic Sans MS" pitchFamily="66" charset="0"/>
              </a:rPr>
              <a:t>ölüm,</a:t>
            </a:r>
            <a:r>
              <a:rPr lang="tr-T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</a:rPr>
              <a:t> </a:t>
            </a:r>
            <a:r>
              <a:rPr lang="tr-TR" sz="2800" b="1" dirty="0" smtClean="0">
                <a:solidFill>
                  <a:srgbClr val="FF0000"/>
                </a:solidFill>
                <a:effectLst/>
                <a:latin typeface="Comic Sans MS" pitchFamily="66" charset="0"/>
              </a:rPr>
              <a:t>23.781</a:t>
            </a:r>
            <a:r>
              <a:rPr lang="tr-T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</a:rPr>
              <a:t> yaralı </a:t>
            </a:r>
            <a:r>
              <a:rPr lang="tr-T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</a:rPr>
              <a:t>oldu.</a:t>
            </a:r>
          </a:p>
          <a:p>
            <a:endParaRPr lang="tr-TR" sz="2800" b="1" dirty="0" smtClean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Comic Sans MS" pitchFamily="66" charset="0"/>
            </a:endParaRPr>
          </a:p>
          <a:p>
            <a:r>
              <a:rPr lang="tr-T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</a:rPr>
              <a:t>Van depreminde </a:t>
            </a:r>
            <a:r>
              <a:rPr lang="tr-TR" sz="2800" b="1" dirty="0" smtClean="0">
                <a:solidFill>
                  <a:srgbClr val="FF0000"/>
                </a:solidFill>
                <a:effectLst/>
                <a:latin typeface="Comic Sans MS" pitchFamily="66" charset="0"/>
              </a:rPr>
              <a:t>604 ölü,</a:t>
            </a:r>
            <a:r>
              <a:rPr lang="tr-T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</a:rPr>
              <a:t> </a:t>
            </a:r>
            <a:r>
              <a:rPr lang="tr-TR" sz="2800" b="1" dirty="0" smtClean="0">
                <a:solidFill>
                  <a:srgbClr val="FF0000"/>
                </a:solidFill>
                <a:effectLst/>
                <a:latin typeface="Comic Sans MS" pitchFamily="66" charset="0"/>
              </a:rPr>
              <a:t>4152</a:t>
            </a:r>
            <a:r>
              <a:rPr lang="tr-T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</a:rPr>
              <a:t> yaralı</a:t>
            </a:r>
          </a:p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</a:rPr>
              <a:t/>
            </a:r>
            <a:b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</a:rPr>
            </a:br>
            <a:endParaRPr lang="tr-TR" sz="200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57158" y="2143116"/>
            <a:ext cx="8229600" cy="1143000"/>
          </a:xfrm>
        </p:spPr>
        <p:txBody>
          <a:bodyPr/>
          <a:lstStyle/>
          <a:p>
            <a:r>
              <a:rPr lang="tr-TR" sz="3600" dirty="0" smtClean="0">
                <a:solidFill>
                  <a:srgbClr val="FF0000"/>
                </a:solidFill>
                <a:effectLst/>
                <a:latin typeface="+mn-lt"/>
              </a:rPr>
              <a:t>Sizce</a:t>
            </a:r>
            <a:br>
              <a:rPr lang="tr-TR" sz="3600" dirty="0" smtClean="0">
                <a:solidFill>
                  <a:srgbClr val="FF0000"/>
                </a:solidFill>
                <a:effectLst/>
                <a:latin typeface="+mn-lt"/>
              </a:rPr>
            </a:br>
            <a:r>
              <a:rPr lang="tr-TR" sz="3600" dirty="0" smtClean="0">
                <a:solidFill>
                  <a:srgbClr val="FF0000"/>
                </a:solidFill>
                <a:effectLst/>
                <a:latin typeface="+mn-lt"/>
              </a:rPr>
              <a:t>  Türkiye’de 1 yılda Gerçekleşen Trafik Kazalarında ki </a:t>
            </a:r>
            <a:r>
              <a:rPr lang="tr-TR" sz="3600" b="1" dirty="0" smtClean="0">
                <a:solidFill>
                  <a:srgbClr val="FF0000"/>
                </a:solidFill>
                <a:effectLst/>
                <a:latin typeface="+mn-lt"/>
              </a:rPr>
              <a:t>Ölü ve Yaralı Sayısı </a:t>
            </a:r>
            <a:r>
              <a:rPr lang="tr-TR" sz="3600" dirty="0" smtClean="0">
                <a:solidFill>
                  <a:srgbClr val="FF0000"/>
                </a:solidFill>
                <a:effectLst/>
                <a:latin typeface="+mn-lt"/>
              </a:rPr>
              <a:t>Kaçtır?</a:t>
            </a:r>
            <a:endParaRPr lang="tr-TR" sz="3600" dirty="0">
              <a:solidFill>
                <a:srgbClr val="FF0000"/>
              </a:solidFill>
              <a:effectLst/>
              <a:latin typeface="+mn-lt"/>
            </a:endParaRPr>
          </a:p>
        </p:txBody>
      </p:sp>
      <p:sp>
        <p:nvSpPr>
          <p:cNvPr id="51202" name="AutoShape 2" descr="trafik kazası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1204" name="AutoShape 4" descr="trafik kazası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1206" name="AutoShape 6" descr="trafik kazası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1208" name="Picture 8" descr="http://ilkhabergazetesi.tv/wordpress/wp-content/uploads/2016/05/2016-01-26-giresunda-trafik-kazasi-1-olu-16-yarali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4000504"/>
            <a:ext cx="5643602" cy="2428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FF00"/>
                </a:solidFill>
              </a:rPr>
              <a:t>Sadece 2014 yılında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2500306"/>
            <a:ext cx="8229600" cy="4530725"/>
          </a:xfrm>
        </p:spPr>
        <p:txBody>
          <a:bodyPr/>
          <a:lstStyle/>
          <a:p>
            <a:r>
              <a:rPr lang="tr-TR" sz="2800" b="1" dirty="0" smtClean="0">
                <a:effectLst/>
                <a:latin typeface="Comic Sans MS" pitchFamily="66" charset="0"/>
              </a:rPr>
              <a:t>   Türkiye’de </a:t>
            </a:r>
            <a:r>
              <a:rPr lang="tr-TR" sz="2800" b="1" dirty="0" smtClean="0">
                <a:solidFill>
                  <a:srgbClr val="FF0000"/>
                </a:solidFill>
                <a:effectLst/>
                <a:latin typeface="Comic Sans MS" pitchFamily="66" charset="0"/>
              </a:rPr>
              <a:t>168.512 </a:t>
            </a:r>
            <a:r>
              <a:rPr lang="tr-TR" sz="2800" b="1" dirty="0" smtClean="0">
                <a:solidFill>
                  <a:srgbClr val="FF0000"/>
                </a:solidFill>
                <a:effectLst/>
                <a:latin typeface="Comic Sans MS" pitchFamily="66" charset="0"/>
              </a:rPr>
              <a:t>adet</a:t>
            </a:r>
            <a:r>
              <a:rPr lang="tr-TR" sz="2800" b="1" dirty="0" smtClean="0">
                <a:effectLst/>
                <a:latin typeface="Comic Sans MS" pitchFamily="66" charset="0"/>
              </a:rPr>
              <a:t> ölümlü </a:t>
            </a:r>
            <a:r>
              <a:rPr lang="tr-TR" sz="2800" b="1" dirty="0" smtClean="0">
                <a:effectLst/>
                <a:latin typeface="Comic Sans MS" pitchFamily="66" charset="0"/>
              </a:rPr>
              <a:t>yaralanmalı </a:t>
            </a:r>
            <a:r>
              <a:rPr lang="tr-TR" sz="2800" b="1" dirty="0" smtClean="0">
                <a:effectLst/>
                <a:latin typeface="Comic Sans MS" pitchFamily="66" charset="0"/>
              </a:rPr>
              <a:t>trafik kazası meydana </a:t>
            </a:r>
            <a:r>
              <a:rPr lang="tr-TR" sz="2800" b="1" dirty="0" smtClean="0">
                <a:effectLst/>
                <a:latin typeface="Comic Sans MS" pitchFamily="66" charset="0"/>
              </a:rPr>
              <a:t>geldi</a:t>
            </a:r>
          </a:p>
          <a:p>
            <a:endParaRPr lang="tr-TR" sz="2800" b="1" dirty="0" smtClean="0">
              <a:effectLst/>
              <a:latin typeface="Comic Sans MS" pitchFamily="66" charset="0"/>
            </a:endParaRPr>
          </a:p>
          <a:p>
            <a:r>
              <a:rPr lang="tr-TR" sz="2800" b="1" dirty="0" smtClean="0">
                <a:effectLst/>
                <a:latin typeface="Comic Sans MS" pitchFamily="66" charset="0"/>
              </a:rPr>
              <a:t>   Bu kazalarda </a:t>
            </a:r>
            <a:r>
              <a:rPr lang="tr-TR" sz="2800" b="1" dirty="0" smtClean="0">
                <a:solidFill>
                  <a:srgbClr val="FF0000"/>
                </a:solidFill>
                <a:effectLst/>
                <a:latin typeface="Comic Sans MS" pitchFamily="66" charset="0"/>
              </a:rPr>
              <a:t>3.524 </a:t>
            </a:r>
            <a:r>
              <a:rPr lang="tr-TR" sz="2800" b="1" dirty="0" smtClean="0">
                <a:effectLst/>
                <a:latin typeface="Comic Sans MS" pitchFamily="66" charset="0"/>
              </a:rPr>
              <a:t>kişi hayatını kaybederken </a:t>
            </a:r>
            <a:r>
              <a:rPr lang="tr-TR" sz="2800" b="1" dirty="0" smtClean="0">
                <a:solidFill>
                  <a:srgbClr val="FF0000"/>
                </a:solidFill>
                <a:effectLst/>
                <a:latin typeface="Comic Sans MS" pitchFamily="66" charset="0"/>
              </a:rPr>
              <a:t>285.059 </a:t>
            </a:r>
            <a:r>
              <a:rPr lang="tr-TR" sz="2800" b="1" dirty="0" smtClean="0">
                <a:effectLst/>
                <a:latin typeface="Comic Sans MS" pitchFamily="66" charset="0"/>
              </a:rPr>
              <a:t>kişi </a:t>
            </a:r>
            <a:r>
              <a:rPr lang="tr-TR" sz="2800" b="1" dirty="0" smtClean="0">
                <a:effectLst/>
                <a:latin typeface="Comic Sans MS" pitchFamily="66" charset="0"/>
              </a:rPr>
              <a:t>yaralandı.</a:t>
            </a:r>
            <a:r>
              <a:rPr lang="tr-TR" sz="2800" b="1" dirty="0" smtClean="0">
                <a:effectLst/>
                <a:latin typeface="Comic Sans MS" pitchFamily="66" charset="0"/>
              </a:rPr>
              <a:t> </a:t>
            </a:r>
            <a:endParaRPr lang="tr-TR" sz="2800" dirty="0">
              <a:effectLst/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FF00"/>
                </a:solidFill>
              </a:rPr>
              <a:t>SONUÇTA</a:t>
            </a: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0" y="2327275"/>
            <a:ext cx="8229600" cy="4530725"/>
          </a:xfrm>
        </p:spPr>
        <p:txBody>
          <a:bodyPr/>
          <a:lstStyle/>
          <a:p>
            <a:pPr algn="ctr">
              <a:buNone/>
            </a:pP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Her birkaç yılda bir </a:t>
            </a:r>
            <a:r>
              <a:rPr lang="tr-TR" dirty="0" smtClean="0">
                <a:solidFill>
                  <a:srgbClr val="FF0000"/>
                </a:solidFill>
              </a:rPr>
              <a:t>Gölcük Depremini</a:t>
            </a: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</a:p>
          <a:p>
            <a:pPr algn="ctr">
              <a:buNone/>
            </a:pP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yılda birkaç kez ise </a:t>
            </a:r>
            <a:r>
              <a:rPr lang="tr-TR" dirty="0" smtClean="0">
                <a:solidFill>
                  <a:srgbClr val="FF0000"/>
                </a:solidFill>
              </a:rPr>
              <a:t>Van depremini </a:t>
            </a: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yaşıyoruz!</a:t>
            </a:r>
          </a:p>
          <a:p>
            <a:pPr algn="ctr">
              <a:buNone/>
            </a:pPr>
            <a:endParaRPr lang="tr-TR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>
              <a:buNone/>
            </a:pPr>
            <a:r>
              <a:rPr lang="tr-TR" dirty="0" smtClean="0">
                <a:solidFill>
                  <a:srgbClr val="FF0000"/>
                </a:solidFill>
                <a:effectLst/>
                <a:latin typeface="Comic Sans MS" pitchFamily="66" charset="0"/>
              </a:rPr>
              <a:t>İtfaiye</a:t>
            </a:r>
          </a:p>
          <a:p>
            <a:pPr algn="ctr">
              <a:buNone/>
            </a:pP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</a:rPr>
              <a:t> olayların tam ortasında ve </a:t>
            </a:r>
          </a:p>
          <a:p>
            <a:pPr algn="ctr">
              <a:buNone/>
            </a:pP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</a:rPr>
              <a:t>m</a:t>
            </a: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</a:rPr>
              <a:t>üdahalenin </a:t>
            </a:r>
            <a:r>
              <a:rPr lang="tr-TR" dirty="0" smtClean="0">
                <a:solidFill>
                  <a:srgbClr val="FF0000"/>
                </a:solidFill>
                <a:effectLst/>
                <a:latin typeface="Comic Sans MS" pitchFamily="66" charset="0"/>
              </a:rPr>
              <a:t>kalbinde</a:t>
            </a: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</a:rPr>
              <a:t> yer alıyor.</a:t>
            </a:r>
            <a:endParaRPr lang="tr-TR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/>
          <a:lstStyle/>
          <a:p>
            <a:r>
              <a:rPr lang="tr-TR" sz="3200" dirty="0" smtClean="0">
                <a:solidFill>
                  <a:srgbClr val="FFFF00"/>
                </a:solidFill>
              </a:rPr>
              <a:t>Türkiye’de İtfaiye teşkilatları Belediye </a:t>
            </a:r>
            <a:r>
              <a:rPr lang="tr-TR" sz="3200" dirty="0" smtClean="0">
                <a:solidFill>
                  <a:srgbClr val="FFFF00"/>
                </a:solidFill>
              </a:rPr>
              <a:t>bünyesindedir </a:t>
            </a:r>
            <a:r>
              <a:rPr lang="tr-TR" sz="3200" dirty="0" smtClean="0">
                <a:solidFill>
                  <a:srgbClr val="FFFF00"/>
                </a:solidFill>
              </a:rPr>
              <a:t>ve ikiye ayrılmaktadır.</a:t>
            </a:r>
            <a:br>
              <a:rPr lang="tr-TR" sz="3200" dirty="0" smtClean="0">
                <a:solidFill>
                  <a:srgbClr val="FFFF00"/>
                </a:solidFill>
              </a:rPr>
            </a:br>
            <a:endParaRPr lang="tr-TR" sz="3200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endParaRPr lang="tr-TR" dirty="0" smtClean="0"/>
          </a:p>
          <a:p>
            <a:pPr marL="514350" indent="-514350">
              <a:buAutoNum type="arabicParenR"/>
            </a:pPr>
            <a:r>
              <a:rPr lang="tr-TR" sz="2800" dirty="0" smtClean="0">
                <a:effectLst/>
                <a:latin typeface="Comic Sans MS" pitchFamily="66" charset="0"/>
              </a:rPr>
              <a:t>    Büyük illerde tüm ilden sorumlu </a:t>
            </a:r>
            <a:r>
              <a:rPr lang="tr-TR" sz="2800" dirty="0" smtClean="0">
                <a:solidFill>
                  <a:srgbClr val="FF0000"/>
                </a:solidFill>
                <a:effectLst/>
                <a:latin typeface="Comic Sans MS" pitchFamily="66" charset="0"/>
              </a:rPr>
              <a:t>İtfaiye Daire Başkanlıkları</a:t>
            </a:r>
          </a:p>
          <a:p>
            <a:pPr marL="514350" indent="-514350">
              <a:buAutoNum type="arabicParenR"/>
            </a:pPr>
            <a:endParaRPr lang="tr-TR" sz="2800" dirty="0" smtClean="0">
              <a:effectLst/>
              <a:latin typeface="Comic Sans MS" pitchFamily="66" charset="0"/>
            </a:endParaRPr>
          </a:p>
          <a:p>
            <a:pPr marL="514350" indent="-514350">
              <a:buAutoNum type="arabicParenR"/>
            </a:pPr>
            <a:r>
              <a:rPr lang="tr-TR" sz="2800" dirty="0" smtClean="0">
                <a:effectLst/>
                <a:latin typeface="Comic Sans MS" pitchFamily="66" charset="0"/>
              </a:rPr>
              <a:t>    Küçük İllerde sadece merkezden sorumlu </a:t>
            </a:r>
            <a:r>
              <a:rPr lang="tr-TR" sz="2800" dirty="0" smtClean="0">
                <a:solidFill>
                  <a:srgbClr val="FF0000"/>
                </a:solidFill>
                <a:effectLst/>
                <a:latin typeface="Comic Sans MS" pitchFamily="66" charset="0"/>
              </a:rPr>
              <a:t>İtfaiye Müdürlükleri</a:t>
            </a:r>
          </a:p>
          <a:p>
            <a:pPr marL="514350" indent="-514350" algn="ctr">
              <a:buNone/>
            </a:pPr>
            <a:r>
              <a:rPr lang="tr-TR" sz="28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</a:rPr>
              <a:t> </a:t>
            </a:r>
            <a:r>
              <a:rPr lang="tr-TR" sz="28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</a:rPr>
              <a:t>itfaiyelerin standardizasyon sorunu ve reorganizasyonu ile ilgili birçok sıkıntı bu durumdan kaynaklanmaktadır!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am">
  <a:themeElements>
    <a:clrScheme name="Beam 1">
      <a:dk1>
        <a:srgbClr val="1A006C"/>
      </a:dk1>
      <a:lt1>
        <a:srgbClr val="FFFFFF"/>
      </a:lt1>
      <a:dk2>
        <a:srgbClr val="000066"/>
      </a:dk2>
      <a:lt2>
        <a:srgbClr val="CCCCFF"/>
      </a:lt2>
      <a:accent1>
        <a:srgbClr val="0099CC"/>
      </a:accent1>
      <a:accent2>
        <a:srgbClr val="6600CC"/>
      </a:accent2>
      <a:accent3>
        <a:srgbClr val="AAAAB8"/>
      </a:accent3>
      <a:accent4>
        <a:srgbClr val="DADADA"/>
      </a:accent4>
      <a:accent5>
        <a:srgbClr val="AACAE2"/>
      </a:accent5>
      <a:accent6>
        <a:srgbClr val="5C00B9"/>
      </a:accent6>
      <a:hlink>
        <a:srgbClr val="9999FF"/>
      </a:hlink>
      <a:folHlink>
        <a:srgbClr val="33CCCC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11176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11176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1390</TotalTime>
  <Words>872</Words>
  <Application>Microsoft Office PowerPoint</Application>
  <PresentationFormat>Ekran Gösterisi (4:3)</PresentationFormat>
  <Paragraphs>214</Paragraphs>
  <Slides>33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34" baseType="lpstr">
      <vt:lpstr>Beam</vt:lpstr>
      <vt:lpstr>"Türkiye'de İtfaiye Hizmetlerinin Merkezileştirilmesi Tartışmaları ve Kurumsal Reorganizasyonun Değerlendirilmesi"</vt:lpstr>
      <vt:lpstr>Neden İtfaiye?</vt:lpstr>
      <vt:lpstr>ABD İtfaiye İstatistikleri:</vt:lpstr>
      <vt:lpstr>Slayt 4</vt:lpstr>
      <vt:lpstr>Slayt 5</vt:lpstr>
      <vt:lpstr>Sizce   Türkiye’de 1 yılda Gerçekleşen Trafik Kazalarında ki Ölü ve Yaralı Sayısı Kaçtır?</vt:lpstr>
      <vt:lpstr>Sadece 2014 yılında</vt:lpstr>
      <vt:lpstr>SONUÇTA</vt:lpstr>
      <vt:lpstr>Türkiye’de İtfaiye teşkilatları Belediye bünyesindedir ve ikiye ayrılmaktadır. </vt:lpstr>
      <vt:lpstr>Türkiye’de Büyük Ve Küçük İtfaiye Örneklerinde Müdahale Biriminde Çalışan İtfaiyecilerin İş Kazası Geçirme Durumları, Çalışma Şartları Ve Meslek Memnuniyetleri</vt:lpstr>
      <vt:lpstr>KBRN Müdahale Eğitimi Alma Durumu</vt:lpstr>
      <vt:lpstr>Araç-gereç ve koruyucu ekipmanın yeterli kalitede bulma  durumu bölgelere göre analiz edildiğinde </vt:lpstr>
      <vt:lpstr>Hizmet Binaları</vt:lpstr>
      <vt:lpstr>Slayt 14</vt:lpstr>
      <vt:lpstr>Slayt 15</vt:lpstr>
      <vt:lpstr>Slayt 16</vt:lpstr>
      <vt:lpstr>Slayt 17</vt:lpstr>
      <vt:lpstr>Merkezileşme Diyoruz Ama Dünyada Durum Nasıl?</vt:lpstr>
      <vt:lpstr>ABD deki İTFAİYECİ SAYILARI</vt:lpstr>
      <vt:lpstr>ALMANYA:</vt:lpstr>
      <vt:lpstr>İNGİLTERE:</vt:lpstr>
      <vt:lpstr>FRANSA:</vt:lpstr>
      <vt:lpstr>RUSYA:</vt:lpstr>
      <vt:lpstr>TÜRKİYE</vt:lpstr>
      <vt:lpstr>Belediye İtfaiye Yönetmeliğine Göre İtfaiyecilerin Görevleri:</vt:lpstr>
      <vt:lpstr>Belediye İtfaiye Yönetmeliğine Göre İtfaiyecilerin Görevleri:</vt:lpstr>
      <vt:lpstr>Slayt 27</vt:lpstr>
      <vt:lpstr>Slayt 28</vt:lpstr>
      <vt:lpstr>Neler yapılmalı?</vt:lpstr>
      <vt:lpstr>Slayt 30</vt:lpstr>
      <vt:lpstr>İtfaiyeciler ne istiyor?</vt:lpstr>
      <vt:lpstr>Slayt 32</vt:lpstr>
      <vt:lpstr>Kaynakça: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YANGIN SÖNDÜRME SEKTÖRÜNDE İŞ SAĞLIĞI VE KAZALARI</dc:title>
  <dc:creator>Furkan</dc:creator>
  <cp:lastModifiedBy>ofe</cp:lastModifiedBy>
  <cp:revision>131</cp:revision>
  <dcterms:created xsi:type="dcterms:W3CDTF">2011-10-16T13:44:34Z</dcterms:created>
  <dcterms:modified xsi:type="dcterms:W3CDTF">2016-05-14T02:41:58Z</dcterms:modified>
</cp:coreProperties>
</file>