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9" r:id="rId4"/>
    <p:sldId id="263" r:id="rId5"/>
    <p:sldId id="262" r:id="rId6"/>
    <p:sldId id="270" r:id="rId7"/>
    <p:sldId id="271" r:id="rId8"/>
    <p:sldId id="277" r:id="rId9"/>
    <p:sldId id="278" r:id="rId10"/>
    <p:sldId id="280" r:id="rId11"/>
    <p:sldId id="276" r:id="rId12"/>
    <p:sldId id="281" r:id="rId13"/>
    <p:sldId id="282" r:id="rId14"/>
    <p:sldId id="283" r:id="rId15"/>
    <p:sldId id="286" r:id="rId16"/>
    <p:sldId id="287" r:id="rId17"/>
    <p:sldId id="288" r:id="rId18"/>
    <p:sldId id="289" r:id="rId19"/>
    <p:sldId id="291" r:id="rId20"/>
    <p:sldId id="292" r:id="rId21"/>
    <p:sldId id="294" r:id="rId22"/>
    <p:sldId id="296" r:id="rId23"/>
    <p:sldId id="297" r:id="rId24"/>
    <p:sldId id="298" r:id="rId25"/>
    <p:sldId id="310" r:id="rId26"/>
    <p:sldId id="299" r:id="rId27"/>
    <p:sldId id="301" r:id="rId28"/>
    <p:sldId id="302" r:id="rId29"/>
    <p:sldId id="305" r:id="rId30"/>
    <p:sldId id="306" r:id="rId31"/>
    <p:sldId id="307" r:id="rId32"/>
    <p:sldId id="311" r:id="rId33"/>
    <p:sldId id="308" r:id="rId34"/>
    <p:sldId id="309" r:id="rId35"/>
  </p:sldIdLst>
  <p:sldSz cx="9144000" cy="6858000" type="screen4x3"/>
  <p:notesSz cx="6858000" cy="9144000"/>
  <p:defaultTextStyle>
    <a:defPPr>
      <a:defRPr lang="tr-TR"/>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441" autoAdjust="0"/>
    <p:restoredTop sz="94660"/>
  </p:normalViewPr>
  <p:slideViewPr>
    <p:cSldViewPr>
      <p:cViewPr>
        <p:scale>
          <a:sx n="52" d="100"/>
          <a:sy n="52" d="100"/>
        </p:scale>
        <p:origin x="-2334" y="-5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097E326C-2A0D-49DF-A4F6-83324FAEFF15}" type="datetimeFigureOut">
              <a:rPr lang="tr-TR"/>
              <a:pPr>
                <a:defRPr/>
              </a:pPr>
              <a:t>15.5.2016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FD56A6D4-4E9B-4EDE-824C-BE1B15BDF1AC}" type="slidenum">
              <a:rPr lang="tr-TR"/>
              <a:pPr>
                <a:defRPr/>
              </a:pPr>
              <a:t>‹#›</a:t>
            </a:fld>
            <a:endParaRPr lang="tr-TR"/>
          </a:p>
        </p:txBody>
      </p:sp>
    </p:spTree>
    <p:extLst>
      <p:ext uri="{BB962C8B-B14F-4D97-AF65-F5344CB8AC3E}">
        <p14:creationId xmlns:p14="http://schemas.microsoft.com/office/powerpoint/2010/main" val="1051611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Slayt Görüntüsü Yer Tutucusu"/>
          <p:cNvSpPr>
            <a:spLocks noGrp="1" noRot="1" noChangeAspect="1"/>
          </p:cNvSpPr>
          <p:nvPr>
            <p:ph type="sldImg"/>
          </p:nvPr>
        </p:nvSpPr>
        <p:spPr bwMode="auto">
          <a:noFill/>
          <a:ln>
            <a:solidFill>
              <a:srgbClr val="000000"/>
            </a:solidFill>
            <a:miter lim="800000"/>
            <a:headEnd/>
            <a:tailEnd/>
          </a:ln>
        </p:spPr>
      </p:sp>
      <p:sp>
        <p:nvSpPr>
          <p:cNvPr id="29698" name="2 Not Yer Tutucusu"/>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4" name="3 Slayt Numarası Yer Tutucusu"/>
          <p:cNvSpPr>
            <a:spLocks noGrp="1"/>
          </p:cNvSpPr>
          <p:nvPr>
            <p:ph type="sldNum" sz="quarter" idx="5"/>
          </p:nvPr>
        </p:nvSpPr>
        <p:spPr/>
        <p:txBody>
          <a:bodyPr/>
          <a:lstStyle/>
          <a:p>
            <a:pPr>
              <a:defRPr/>
            </a:pPr>
            <a:fld id="{BC56B0A4-45F5-4076-BFFD-62AD864F9F8E}" type="slidenum">
              <a:rPr lang="tr-TR" smtClean="0"/>
              <a:pPr>
                <a:defRPr/>
              </a:pPr>
              <a:t>11</a:t>
            </a:fld>
            <a:endParaRPr lang="tr-TR"/>
          </a:p>
        </p:txBody>
      </p:sp>
    </p:spTree>
    <p:extLst>
      <p:ext uri="{BB962C8B-B14F-4D97-AF65-F5344CB8AC3E}">
        <p14:creationId xmlns:p14="http://schemas.microsoft.com/office/powerpoint/2010/main" val="402643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20ED61EC-C44D-46D9-B70F-43E200EB8FF0}" type="datetimeFigureOut">
              <a:rPr lang="tr-TR"/>
              <a:pPr>
                <a:defRPr/>
              </a:pPr>
              <a:t>15.5.2016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070894E-FBD7-44C8-B45E-E61E2F79F548}"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C88B036-EEDE-45FE-AC68-D82E41AE4F27}" type="datetimeFigureOut">
              <a:rPr lang="tr-TR"/>
              <a:pPr>
                <a:defRPr/>
              </a:pPr>
              <a:t>15.5.2016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DB1D26F-F38D-4BF1-8884-554311790AC8}"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A808977-E3EA-4839-A997-3AE5AF12A6A3}" type="datetimeFigureOut">
              <a:rPr lang="tr-TR"/>
              <a:pPr>
                <a:defRPr/>
              </a:pPr>
              <a:t>15.5.2016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86CDCD0-C645-42C3-8793-F0866A41104C}"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628E0A4-EB8A-4412-9766-BEAD6BEDDBBA}" type="datetimeFigureOut">
              <a:rPr lang="tr-TR"/>
              <a:pPr>
                <a:defRPr/>
              </a:pPr>
              <a:t>15.5.2016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34FF2BD-C4C9-4DA6-8206-D02ABDA4C27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D6F9C218-CABC-4133-AA33-7FDFC253E695}" type="datetimeFigureOut">
              <a:rPr lang="tr-TR"/>
              <a:pPr>
                <a:defRPr/>
              </a:pPr>
              <a:t>15.5.2016</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B7F28A7-D9EE-4C78-BA80-F0E5B9C78ABC}"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88B6AAE3-1CD1-45F8-9E21-B8A5C874BD74}" type="datetimeFigureOut">
              <a:rPr lang="tr-TR"/>
              <a:pPr>
                <a:defRPr/>
              </a:pPr>
              <a:t>15.5.2016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B719F95-D4D0-4F14-A393-40C978EFF9B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E89C250A-5D69-4824-B1B1-4BB0F4474EDF}" type="datetimeFigureOut">
              <a:rPr lang="tr-TR"/>
              <a:pPr>
                <a:defRPr/>
              </a:pPr>
              <a:t>15.5.2016</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A9ACB521-CA56-45B8-951B-0799F394906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AC9D7C89-4575-4693-9AA2-EBE1781D48D1}" type="datetimeFigureOut">
              <a:rPr lang="tr-TR"/>
              <a:pPr>
                <a:defRPr/>
              </a:pPr>
              <a:t>15.5.2016</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E25325DB-85C7-4E32-A084-A7FD6E3A14C6}"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4C141051-E2DC-4AF5-8C6F-27F2ABB185DD}" type="datetimeFigureOut">
              <a:rPr lang="tr-TR"/>
              <a:pPr>
                <a:defRPr/>
              </a:pPr>
              <a:t>15.5.2016</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5571EF0E-CAEB-432D-8D10-F51B1C5C4E1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A38A3743-4AAE-4074-8D16-F09644B17852}" type="datetimeFigureOut">
              <a:rPr lang="tr-TR"/>
              <a:pPr>
                <a:defRPr/>
              </a:pPr>
              <a:t>15.5.2016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1A94A771-8EFC-4367-856E-8FAAD0338C98}"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3C37EEEF-E46A-4511-9E90-300966A197F1}" type="datetimeFigureOut">
              <a:rPr lang="tr-TR"/>
              <a:pPr>
                <a:defRPr/>
              </a:pPr>
              <a:t>15.5.2016</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89A5ACE-F88D-4B43-BA3F-8799C6E5569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86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686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C3CE4352-D769-403A-837E-9EACAF38E345}" type="datetimeFigureOut">
              <a:rPr lang="tr-TR"/>
              <a:pPr>
                <a:defRPr/>
              </a:pPr>
              <a:t>15.5.2016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99228139-6E3F-4054-AA43-4ACF4642A1D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Başlık"/>
          <p:cNvSpPr>
            <a:spLocks noGrp="1"/>
          </p:cNvSpPr>
          <p:nvPr>
            <p:ph type="ctrTitle"/>
          </p:nvPr>
        </p:nvSpPr>
        <p:spPr>
          <a:xfrm>
            <a:off x="827088" y="1485900"/>
            <a:ext cx="7772400" cy="3095625"/>
          </a:xfrm>
        </p:spPr>
        <p:txBody>
          <a:bodyPr/>
          <a:lstStyle/>
          <a:p>
            <a:pPr eaLnBrk="1" hangingPunct="1">
              <a:lnSpc>
                <a:spcPct val="200000"/>
              </a:lnSpc>
            </a:pPr>
            <a:r>
              <a:rPr lang="tr-TR" sz="2400" smtClean="0"/>
              <a:t>Dokuz Eylül Üniversitesi Hastanesi Acil Servisine  </a:t>
            </a:r>
            <a:br>
              <a:rPr lang="tr-TR" sz="2400" smtClean="0"/>
            </a:br>
            <a:r>
              <a:rPr lang="tr-TR" sz="2400" smtClean="0"/>
              <a:t>İş Kazası Nedeniyle Başvuran Kazazedelerin Sosyodemografik Özellikleri, İş Kazası Nedenleri, Oluşum Mekanizmaları Ve Kazazedelerin Çözüm Önerilerinin İncelenmesi</a:t>
            </a:r>
          </a:p>
        </p:txBody>
      </p:sp>
      <p:sp>
        <p:nvSpPr>
          <p:cNvPr id="3" name="2 Alt Başlık"/>
          <p:cNvSpPr>
            <a:spLocks noGrp="1"/>
          </p:cNvSpPr>
          <p:nvPr>
            <p:ph type="subTitle" idx="1"/>
          </p:nvPr>
        </p:nvSpPr>
        <p:spPr>
          <a:xfrm>
            <a:off x="179388" y="4652963"/>
            <a:ext cx="8748712" cy="2016125"/>
          </a:xfrm>
        </p:spPr>
        <p:txBody>
          <a:bodyPr>
            <a:normAutofit/>
          </a:bodyPr>
          <a:lstStyle/>
          <a:p>
            <a:pPr eaLnBrk="1" hangingPunct="1">
              <a:lnSpc>
                <a:spcPct val="90000"/>
              </a:lnSpc>
              <a:defRPr/>
            </a:pPr>
            <a:r>
              <a:rPr lang="tr-TR" sz="3100" dirty="0" smtClean="0">
                <a:solidFill>
                  <a:srgbClr val="898989"/>
                </a:solidFill>
              </a:rPr>
              <a:t>             </a:t>
            </a:r>
            <a:r>
              <a:rPr lang="tr-TR" sz="1600" b="1" dirty="0" smtClean="0">
                <a:solidFill>
                  <a:srgbClr val="898989"/>
                </a:solidFill>
                <a:effectLst>
                  <a:outerShdw blurRad="38100" dist="38100" dir="2700000" algn="tl">
                    <a:srgbClr val="C0C0C0"/>
                  </a:outerShdw>
                </a:effectLst>
                <a:latin typeface="Cambria" pitchFamily="18" charset="0"/>
              </a:rPr>
              <a:t>Dr. Ahmet Çağdaş ACARA  </a:t>
            </a:r>
          </a:p>
          <a:p>
            <a:pPr eaLnBrk="1" hangingPunct="1">
              <a:lnSpc>
                <a:spcPct val="90000"/>
              </a:lnSpc>
              <a:defRPr/>
            </a:pPr>
            <a:r>
              <a:rPr lang="tr-TR" sz="1600" b="1" dirty="0" smtClean="0">
                <a:solidFill>
                  <a:srgbClr val="898989"/>
                </a:solidFill>
                <a:effectLst>
                  <a:outerShdw blurRad="38100" dist="38100" dir="2700000" algn="tl">
                    <a:srgbClr val="C0C0C0"/>
                  </a:outerShdw>
                </a:effectLst>
                <a:latin typeface="Cambria" pitchFamily="18" charset="0"/>
              </a:rPr>
              <a:t>                            </a:t>
            </a:r>
            <a:endParaRPr lang="tr-TR" sz="1200" b="1" dirty="0" smtClean="0">
              <a:solidFill>
                <a:srgbClr val="898989"/>
              </a:solidFill>
              <a:effectLst>
                <a:outerShdw blurRad="38100" dist="38100" dir="2700000" algn="tl">
                  <a:srgbClr val="C0C0C0"/>
                </a:outerShdw>
              </a:effectLst>
              <a:latin typeface="Cambria" pitchFamily="18" charset="0"/>
            </a:endParaRPr>
          </a:p>
          <a:p>
            <a:pPr eaLnBrk="1" hangingPunct="1">
              <a:lnSpc>
                <a:spcPct val="90000"/>
              </a:lnSpc>
              <a:defRPr/>
            </a:pPr>
            <a:r>
              <a:rPr lang="tr-TR" sz="1600" b="1" dirty="0" smtClean="0">
                <a:solidFill>
                  <a:srgbClr val="898989"/>
                </a:solidFill>
                <a:effectLst>
                  <a:outerShdw blurRad="38100" dist="38100" dir="2700000" algn="tl">
                    <a:srgbClr val="C0C0C0"/>
                  </a:outerShdw>
                </a:effectLst>
                <a:latin typeface="Cambria" pitchFamily="18" charset="0"/>
              </a:rPr>
              <a:t>      </a:t>
            </a:r>
          </a:p>
          <a:p>
            <a:pPr eaLnBrk="1" hangingPunct="1">
              <a:lnSpc>
                <a:spcPct val="90000"/>
              </a:lnSpc>
              <a:defRPr/>
            </a:pPr>
            <a:r>
              <a:rPr lang="tr-TR" sz="2000" b="1" dirty="0" smtClean="0">
                <a:solidFill>
                  <a:srgbClr val="898989"/>
                </a:solidFill>
                <a:effectLst>
                  <a:outerShdw blurRad="38100" dist="38100" dir="2700000" algn="tl">
                    <a:srgbClr val="C0C0C0"/>
                  </a:outerShdw>
                </a:effectLst>
                <a:latin typeface="Cambria" pitchFamily="18" charset="0"/>
              </a:rPr>
              <a:t>	</a:t>
            </a:r>
            <a:endParaRPr lang="tr-TR" sz="1600" dirty="0" smtClean="0">
              <a:solidFill>
                <a:srgbClr val="898989"/>
              </a:solidFill>
              <a:effectLst>
                <a:outerShdw blurRad="38100" dist="38100" dir="2700000" algn="tl">
                  <a:srgbClr val="C0C0C0"/>
                </a:outerShdw>
              </a:effectLst>
              <a:latin typeface="Cambria" pitchFamily="18" charset="0"/>
            </a:endParaRPr>
          </a:p>
        </p:txBody>
      </p:sp>
      <p:pic>
        <p:nvPicPr>
          <p:cNvPr id="14339" name="Picture 2"/>
          <p:cNvPicPr>
            <a:picLocks noChangeAspect="1" noChangeArrowheads="1"/>
          </p:cNvPicPr>
          <p:nvPr/>
        </p:nvPicPr>
        <p:blipFill>
          <a:blip r:embed="rId2"/>
          <a:srcRect/>
          <a:stretch>
            <a:fillRect/>
          </a:stretch>
        </p:blipFill>
        <p:spPr bwMode="auto">
          <a:xfrm>
            <a:off x="3779838" y="260350"/>
            <a:ext cx="1323975" cy="1438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p:txBody>
          <a:bodyPr/>
          <a:lstStyle/>
          <a:p>
            <a:pPr algn="l"/>
            <a:r>
              <a:rPr lang="tr-TR" sz="3200" smtClean="0"/>
              <a:t>ANKET:</a:t>
            </a:r>
          </a:p>
        </p:txBody>
      </p:sp>
      <p:sp>
        <p:nvSpPr>
          <p:cNvPr id="27650" name="2 İçerik Yer Tutucusu"/>
          <p:cNvSpPr>
            <a:spLocks noGrp="1"/>
          </p:cNvSpPr>
          <p:nvPr>
            <p:ph idx="1"/>
          </p:nvPr>
        </p:nvSpPr>
        <p:spPr/>
        <p:txBody>
          <a:bodyPr/>
          <a:lstStyle/>
          <a:p>
            <a:r>
              <a:rPr lang="tr-TR" smtClean="0"/>
              <a:t>Anket çalışması toplam 37 soru ve dört ana bölümden oluşmuş olup, birinci bölümde kazazedenin </a:t>
            </a:r>
            <a:r>
              <a:rPr lang="tr-TR" u="sng" smtClean="0"/>
              <a:t>demografik bilgileri</a:t>
            </a:r>
            <a:r>
              <a:rPr lang="tr-TR" smtClean="0"/>
              <a:t>, ikinci bölümde </a:t>
            </a:r>
            <a:r>
              <a:rPr lang="tr-TR" u="sng" smtClean="0"/>
              <a:t>iş güvenliği özellikleri</a:t>
            </a:r>
            <a:r>
              <a:rPr lang="tr-TR" smtClean="0"/>
              <a:t>, üçüncü bölümde meydana gelmiş olan </a:t>
            </a:r>
            <a:r>
              <a:rPr lang="tr-TR" u="sng" smtClean="0"/>
              <a:t>iş kazasının özellikleri</a:t>
            </a:r>
            <a:r>
              <a:rPr lang="tr-TR" smtClean="0"/>
              <a:t> ve dördüncü bölümde ise </a:t>
            </a:r>
            <a:r>
              <a:rPr lang="tr-TR" u="sng" smtClean="0"/>
              <a:t>iş kazası çözüm önerilerini</a:t>
            </a:r>
            <a:r>
              <a:rPr lang="tr-TR" smtClean="0"/>
              <a:t> araştıran sorular sorulmuştur.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Akış Çizelgesi: İşlem"/>
          <p:cNvSpPr/>
          <p:nvPr/>
        </p:nvSpPr>
        <p:spPr>
          <a:xfrm>
            <a:off x="1331913" y="692150"/>
            <a:ext cx="4392612"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dirty="0"/>
              <a:t>18 Yaş ve üstü iş kazası nedeniyle acil servise başvuran hastalar</a:t>
            </a:r>
          </a:p>
        </p:txBody>
      </p:sp>
      <p:sp>
        <p:nvSpPr>
          <p:cNvPr id="7" name="6 Aşağı Ok"/>
          <p:cNvSpPr/>
          <p:nvPr/>
        </p:nvSpPr>
        <p:spPr>
          <a:xfrm>
            <a:off x="3348038" y="1412875"/>
            <a:ext cx="484187"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Akış Çizelgesi: İşlem"/>
          <p:cNvSpPr/>
          <p:nvPr/>
        </p:nvSpPr>
        <p:spPr>
          <a:xfrm>
            <a:off x="1331913" y="2565400"/>
            <a:ext cx="4392612" cy="10795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t>Acil servis triaj bölümü tarafından iş kazası olarak değerlendirilen veya acil servis hekimi tarafından iş kazası olarak değerlendirilen hastalar</a:t>
            </a:r>
          </a:p>
        </p:txBody>
      </p:sp>
      <p:sp>
        <p:nvSpPr>
          <p:cNvPr id="9" name="8 Sağ Ok"/>
          <p:cNvSpPr/>
          <p:nvPr/>
        </p:nvSpPr>
        <p:spPr>
          <a:xfrm>
            <a:off x="4932363" y="1700213"/>
            <a:ext cx="97790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Dikdörtgen"/>
          <p:cNvSpPr/>
          <p:nvPr/>
        </p:nvSpPr>
        <p:spPr>
          <a:xfrm>
            <a:off x="6084888" y="692150"/>
            <a:ext cx="2374900" cy="2952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t>Dışlama kriteri</a:t>
            </a:r>
          </a:p>
          <a:p>
            <a:pPr>
              <a:defRPr/>
            </a:pPr>
            <a:endParaRPr lang="tr-TR" sz="1050" dirty="0"/>
          </a:p>
          <a:p>
            <a:pPr>
              <a:buFontTx/>
              <a:buChar char="-"/>
              <a:defRPr/>
            </a:pPr>
            <a:endParaRPr lang="tr-TR" sz="1050" dirty="0"/>
          </a:p>
          <a:p>
            <a:pPr>
              <a:buFontTx/>
              <a:buChar char="-"/>
              <a:defRPr/>
            </a:pPr>
            <a:r>
              <a:rPr lang="tr-TR" sz="1050" dirty="0"/>
              <a:t>-Çalışmaya  katılmayı kabul etmeyen hastalar.</a:t>
            </a:r>
          </a:p>
        </p:txBody>
      </p:sp>
      <p:sp>
        <p:nvSpPr>
          <p:cNvPr id="12" name="11 Aşağı Ok"/>
          <p:cNvSpPr/>
          <p:nvPr/>
        </p:nvSpPr>
        <p:spPr>
          <a:xfrm>
            <a:off x="3348038" y="3716338"/>
            <a:ext cx="484187" cy="979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Dikdörtgen"/>
          <p:cNvSpPr/>
          <p:nvPr/>
        </p:nvSpPr>
        <p:spPr>
          <a:xfrm>
            <a:off x="1403350" y="4797425"/>
            <a:ext cx="4464050" cy="1008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t>Çalışmaya alınacak hastaya  onam formu doldurulacak ve anket uygulanacaktır.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p:txBody>
          <a:bodyPr/>
          <a:lstStyle/>
          <a:p>
            <a:pPr algn="l"/>
            <a:r>
              <a:rPr lang="tr-TR" sz="3200" smtClean="0"/>
              <a:t>Bulgular I</a:t>
            </a:r>
            <a:r>
              <a:rPr lang="tr-TR" sz="3600" smtClean="0"/>
              <a:t>:</a:t>
            </a:r>
            <a:r>
              <a:rPr lang="tr-TR" sz="3600" b="1" smtClean="0"/>
              <a:t> </a:t>
            </a:r>
            <a:r>
              <a:rPr lang="tr-TR" sz="2800" b="1" smtClean="0"/>
              <a:t>Kazazedelerin Sosyo Demografik Bilgileri </a:t>
            </a:r>
            <a:endParaRPr lang="tr-TR" sz="2800" smtClean="0"/>
          </a:p>
        </p:txBody>
      </p:sp>
      <p:sp>
        <p:nvSpPr>
          <p:cNvPr id="30722" name="2 İçerik Yer Tutucusu"/>
          <p:cNvSpPr>
            <a:spLocks noGrp="1"/>
          </p:cNvSpPr>
          <p:nvPr>
            <p:ph idx="1"/>
          </p:nvPr>
        </p:nvSpPr>
        <p:spPr/>
        <p:txBody>
          <a:bodyPr/>
          <a:lstStyle/>
          <a:p>
            <a:pPr>
              <a:buFont typeface="Arial" charset="0"/>
              <a:buNone/>
            </a:pPr>
            <a:r>
              <a:rPr lang="tr-TR" smtClean="0"/>
              <a:t>    Bu dönemde acil servisimize 40.185 hasta başvurusu olmuştur. Bunların 287’si (% 0,71) iş kazasıdır. Çalışmaya toplam 287 hasta alınmıştır. Bunların 170 tanesine (% 59,2) anket uygulandı.</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Başlık"/>
          <p:cNvSpPr>
            <a:spLocks noGrp="1"/>
          </p:cNvSpPr>
          <p:nvPr>
            <p:ph type="title"/>
          </p:nvPr>
        </p:nvSpPr>
        <p:spPr/>
        <p:txBody>
          <a:bodyPr/>
          <a:lstStyle/>
          <a:p>
            <a:pPr algn="l"/>
            <a:r>
              <a:rPr lang="tr-TR" sz="3200" smtClean="0"/>
              <a:t>Bulgular I:</a:t>
            </a:r>
          </a:p>
        </p:txBody>
      </p:sp>
      <p:sp>
        <p:nvSpPr>
          <p:cNvPr id="31746" name="2 İçerik Yer Tutucusu"/>
          <p:cNvSpPr>
            <a:spLocks noGrp="1"/>
          </p:cNvSpPr>
          <p:nvPr>
            <p:ph idx="1"/>
          </p:nvPr>
        </p:nvSpPr>
        <p:spPr/>
        <p:txBody>
          <a:bodyPr/>
          <a:lstStyle/>
          <a:p>
            <a:r>
              <a:rPr lang="tr-TR" smtClean="0"/>
              <a:t>Çalışmaya dâhil edilen hastaların yaş dağılımı simetrik olup, ortalama yaş 31,1 yıl idi. En küçük hasta yaşı 18 yaş, en büyük hasta yaşı 64 yaş olarak bulundu.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Başlık"/>
          <p:cNvSpPr>
            <a:spLocks noGrp="1"/>
          </p:cNvSpPr>
          <p:nvPr>
            <p:ph type="title"/>
          </p:nvPr>
        </p:nvSpPr>
        <p:spPr/>
        <p:txBody>
          <a:bodyPr/>
          <a:lstStyle/>
          <a:p>
            <a:pPr algn="l"/>
            <a:r>
              <a:rPr lang="tr-TR" sz="3200" smtClean="0"/>
              <a:t>Bulgular I:</a:t>
            </a:r>
          </a:p>
        </p:txBody>
      </p:sp>
      <p:sp>
        <p:nvSpPr>
          <p:cNvPr id="32770" name="2 İçerik Yer Tutucusu"/>
          <p:cNvSpPr>
            <a:spLocks noGrp="1"/>
          </p:cNvSpPr>
          <p:nvPr>
            <p:ph idx="1"/>
          </p:nvPr>
        </p:nvSpPr>
        <p:spPr/>
        <p:txBody>
          <a:bodyPr/>
          <a:lstStyle/>
          <a:p>
            <a:r>
              <a:rPr lang="tr-TR" smtClean="0"/>
              <a:t> Hastaların %90,6'si (n=154) erkek idi.</a:t>
            </a:r>
          </a:p>
          <a:p>
            <a:r>
              <a:rPr lang="tr-TR" smtClean="0"/>
              <a:t> İş kazası geçirip acilimize başvuran hastaların büyük kısmının (n=156, % 91,8) düşük ve orta eğitim düzeyinde olduğu görüldü. </a:t>
            </a:r>
          </a:p>
          <a:p>
            <a:r>
              <a:rPr lang="tr-TR" smtClean="0"/>
              <a:t>Hastaların %26,5 (n=45) ilkokul mezunu iken, sadece %8,2’si (n=14) yüksek okul mezunu idi.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Başlık"/>
          <p:cNvSpPr>
            <a:spLocks noGrp="1"/>
          </p:cNvSpPr>
          <p:nvPr>
            <p:ph type="title"/>
          </p:nvPr>
        </p:nvSpPr>
        <p:spPr/>
        <p:txBody>
          <a:bodyPr/>
          <a:lstStyle/>
          <a:p>
            <a:pPr algn="l"/>
            <a:r>
              <a:rPr lang="tr-TR" sz="3200" smtClean="0"/>
              <a:t>Bulgular II:</a:t>
            </a:r>
            <a:r>
              <a:rPr lang="tr-TR" sz="3200" b="1" smtClean="0"/>
              <a:t> İş Güvenliği Özellikleri </a:t>
            </a:r>
            <a:endParaRPr lang="tr-TR" sz="3200" smtClean="0"/>
          </a:p>
        </p:txBody>
      </p:sp>
      <p:sp>
        <p:nvSpPr>
          <p:cNvPr id="34818" name="2 İçerik Yer Tutucusu"/>
          <p:cNvSpPr>
            <a:spLocks noGrp="1"/>
          </p:cNvSpPr>
          <p:nvPr>
            <p:ph idx="1"/>
          </p:nvPr>
        </p:nvSpPr>
        <p:spPr/>
        <p:txBody>
          <a:bodyPr/>
          <a:lstStyle/>
          <a:p>
            <a:r>
              <a:rPr lang="tr-TR" smtClean="0"/>
              <a:t>Çalışma grubunun %68,4 (n=118) çalıştığı kazaya uğradıkları iş yerinin fiziksel ortamının iş sağlığı ve güvenliğine uygun olduğunu düşünmekteydi.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1 Başlık"/>
          <p:cNvSpPr>
            <a:spLocks noGrp="1"/>
          </p:cNvSpPr>
          <p:nvPr>
            <p:ph type="title"/>
          </p:nvPr>
        </p:nvSpPr>
        <p:spPr>
          <a:xfrm>
            <a:off x="395288" y="260350"/>
            <a:ext cx="8229600" cy="936625"/>
          </a:xfrm>
        </p:spPr>
        <p:txBody>
          <a:bodyPr/>
          <a:lstStyle/>
          <a:p>
            <a:pPr algn="l"/>
            <a:r>
              <a:rPr lang="tr-TR" sz="3200" smtClean="0"/>
              <a:t>İş Kazası Eğitimi Alanlar </a:t>
            </a:r>
          </a:p>
        </p:txBody>
      </p:sp>
      <p:graphicFrame>
        <p:nvGraphicFramePr>
          <p:cNvPr id="1026" name="Object 2"/>
          <p:cNvGraphicFramePr>
            <a:graphicFrameLocks noGrp="1" noChangeAspect="1"/>
          </p:cNvGraphicFramePr>
          <p:nvPr>
            <p:ph idx="1"/>
          </p:nvPr>
        </p:nvGraphicFramePr>
        <p:xfrm>
          <a:off x="1476375" y="1844675"/>
          <a:ext cx="6119813" cy="3214688"/>
        </p:xfrm>
        <a:graphic>
          <a:graphicData uri="http://schemas.openxmlformats.org/presentationml/2006/ole">
            <mc:AlternateContent xmlns:mc="http://schemas.openxmlformats.org/markup-compatibility/2006">
              <mc:Choice xmlns:v="urn:schemas-microsoft-com:vml" Requires="v">
                <p:oleObj spid="_x0000_s1030" name="Chart" r:id="rId3" imgW="4857856" imgH="2390802" progId="MSGraph.Chart.8">
                  <p:embed/>
                </p:oleObj>
              </mc:Choice>
              <mc:Fallback>
                <p:oleObj name="Chart" r:id="rId3" imgW="4857856" imgH="2390802" progId="MSGraph.Char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1844675"/>
                        <a:ext cx="6119813" cy="3214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4 Altbilgi Yer Tutucusu"/>
          <p:cNvSpPr>
            <a:spLocks noGrp="1"/>
          </p:cNvSpPr>
          <p:nvPr>
            <p:ph type="ftr" sz="quarter" idx="11"/>
          </p:nvPr>
        </p:nvSpPr>
        <p:spPr>
          <a:xfrm>
            <a:off x="1979613" y="1484313"/>
            <a:ext cx="4608512" cy="360362"/>
          </a:xfrm>
        </p:spPr>
        <p:txBody>
          <a:bodyPr/>
          <a:lstStyle/>
          <a:p>
            <a:pPr algn="l">
              <a:defRPr/>
            </a:pPr>
            <a:endParaRPr lang="tr-TR" sz="16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p:txBody>
          <a:bodyPr/>
          <a:lstStyle/>
          <a:p>
            <a:pPr algn="l"/>
            <a:r>
              <a:rPr lang="tr-TR" sz="3200" smtClean="0"/>
              <a:t>Bulgular III: </a:t>
            </a:r>
            <a:r>
              <a:rPr lang="tr-TR" sz="3200" b="1" smtClean="0"/>
              <a:t>İş Kazası Özellikleri</a:t>
            </a:r>
          </a:p>
        </p:txBody>
      </p:sp>
      <p:sp>
        <p:nvSpPr>
          <p:cNvPr id="37890" name="2 İçerik Yer Tutucusu"/>
          <p:cNvSpPr>
            <a:spLocks noGrp="1"/>
          </p:cNvSpPr>
          <p:nvPr>
            <p:ph idx="1"/>
          </p:nvPr>
        </p:nvSpPr>
        <p:spPr/>
        <p:txBody>
          <a:bodyPr/>
          <a:lstStyle/>
          <a:p>
            <a:r>
              <a:rPr lang="tr-TR" smtClean="0"/>
              <a:t>Kazazedelerin acil servise başvuru zamanı incelendiğinde, en sık başvurunun (57 hasta, %34)  kazanın oluşundan sonraki “ilk 1-3 saatte” olduğu tespit edildi.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Başlık"/>
          <p:cNvSpPr>
            <a:spLocks noGrp="1"/>
          </p:cNvSpPr>
          <p:nvPr>
            <p:ph type="title"/>
          </p:nvPr>
        </p:nvSpPr>
        <p:spPr/>
        <p:txBody>
          <a:bodyPr/>
          <a:lstStyle/>
          <a:p>
            <a:pPr algn="l"/>
            <a:r>
              <a:rPr lang="tr-TR" sz="3200" smtClean="0"/>
              <a:t>Bulgular III:</a:t>
            </a:r>
          </a:p>
        </p:txBody>
      </p:sp>
      <p:sp>
        <p:nvSpPr>
          <p:cNvPr id="38914" name="2 İçerik Yer Tutucusu"/>
          <p:cNvSpPr>
            <a:spLocks noGrp="1"/>
          </p:cNvSpPr>
          <p:nvPr>
            <p:ph idx="1"/>
          </p:nvPr>
        </p:nvSpPr>
        <p:spPr/>
        <p:txBody>
          <a:bodyPr/>
          <a:lstStyle/>
          <a:p>
            <a:r>
              <a:rPr lang="tr-TR" smtClean="0"/>
              <a:t>İş kazasına maruz kalanların acil servise başvuru zamanları incelendiğinde en sık başvurunun “öğleden sonra” olduğu bulundu (n= 95,  % 55.8, saat: 13.00 ile 15:00 arası).</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p:txBody>
          <a:bodyPr/>
          <a:lstStyle/>
          <a:p>
            <a:pPr algn="l"/>
            <a:r>
              <a:rPr lang="tr-TR" sz="3200" smtClean="0"/>
              <a:t>Bulgular III:</a:t>
            </a:r>
          </a:p>
        </p:txBody>
      </p:sp>
      <p:sp>
        <p:nvSpPr>
          <p:cNvPr id="39938" name="2 İçerik Yer Tutucusu"/>
          <p:cNvSpPr>
            <a:spLocks noGrp="1"/>
          </p:cNvSpPr>
          <p:nvPr>
            <p:ph idx="1"/>
          </p:nvPr>
        </p:nvSpPr>
        <p:spPr/>
        <p:txBody>
          <a:bodyPr/>
          <a:lstStyle/>
          <a:p>
            <a:pPr>
              <a:buFont typeface="Arial" charset="0"/>
              <a:buNone/>
            </a:pPr>
            <a:r>
              <a:rPr lang="tr-TR" smtClean="0"/>
              <a:t>   Çalışma grubumuzun geçirilen iş kazasının kendisinin gerekli iş güvenliği tedbirlerini almaması nedeniyle olduğuna katılanlar</a:t>
            </a:r>
          </a:p>
          <a:p>
            <a:pPr>
              <a:buFont typeface="Arial" charset="0"/>
              <a:buNone/>
            </a:pPr>
            <a:r>
              <a:rPr lang="tr-TR" smtClean="0"/>
              <a:t>    %41,8 (n=71) olarak bulunmuştur.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p:nvPr>
        </p:nvSpPr>
        <p:spPr>
          <a:xfrm>
            <a:off x="323850" y="692150"/>
            <a:ext cx="8229600" cy="720725"/>
          </a:xfrm>
        </p:spPr>
        <p:txBody>
          <a:bodyPr anchor="t"/>
          <a:lstStyle/>
          <a:p>
            <a:pPr algn="l" eaLnBrk="1" hangingPunct="1"/>
            <a:r>
              <a:rPr lang="tr-TR" sz="3200" smtClean="0"/>
              <a:t>İş Güvenliği Tanımı:</a:t>
            </a:r>
            <a:endParaRPr lang="tr-TR" sz="3200" smtClean="0">
              <a:latin typeface="Arial" charset="0"/>
            </a:endParaRPr>
          </a:p>
        </p:txBody>
      </p:sp>
      <p:sp>
        <p:nvSpPr>
          <p:cNvPr id="15362" name="2 İçerik Yer Tutucusu"/>
          <p:cNvSpPr>
            <a:spLocks noGrp="1"/>
          </p:cNvSpPr>
          <p:nvPr>
            <p:ph idx="1"/>
          </p:nvPr>
        </p:nvSpPr>
        <p:spPr bwMode="black">
          <a:xfrm>
            <a:off x="395288" y="1916113"/>
            <a:ext cx="8507412" cy="3744912"/>
          </a:xfrm>
        </p:spPr>
        <p:txBody>
          <a:bodyPr/>
          <a:lstStyle/>
          <a:p>
            <a:pPr algn="just" eaLnBrk="1" hangingPunct="1">
              <a:buFont typeface="Wingdings" pitchFamily="2" charset="2"/>
              <a:buChar char="§"/>
            </a:pPr>
            <a:r>
              <a:rPr lang="tr-TR" sz="2800" smtClean="0"/>
              <a:t>İşyerlerinde işin yürütülmesi sırasında çalışma</a:t>
            </a:r>
          </a:p>
          <a:p>
            <a:pPr algn="just" eaLnBrk="1" hangingPunct="1">
              <a:buFont typeface="Arial" charset="0"/>
              <a:buNone/>
            </a:pPr>
            <a:r>
              <a:rPr lang="tr-TR" sz="2800" smtClean="0"/>
              <a:t>şartları ve teknik ekipmanların yarattığı tehlikelerin</a:t>
            </a:r>
          </a:p>
          <a:p>
            <a:pPr algn="just" eaLnBrk="1" hangingPunct="1">
              <a:buFont typeface="Arial" charset="0"/>
              <a:buNone/>
            </a:pPr>
            <a:r>
              <a:rPr lang="tr-TR" sz="2800" smtClean="0"/>
              <a:t>sağlığa verebileceği  etkilerden korunmak</a:t>
            </a:r>
          </a:p>
          <a:p>
            <a:pPr algn="just" eaLnBrk="1" hangingPunct="1">
              <a:buFont typeface="Arial" charset="0"/>
              <a:buNone/>
            </a:pPr>
            <a:endParaRPr lang="tr-TR" sz="2800" smtClean="0"/>
          </a:p>
          <a:p>
            <a:pPr algn="just" eaLnBrk="1" hangingPunct="1">
              <a:buFont typeface="Wingdings" pitchFamily="2" charset="2"/>
              <a:buChar char="§"/>
            </a:pPr>
            <a:r>
              <a:rPr lang="tr-TR" sz="2800" smtClean="0"/>
              <a:t>Daha iyi bir çalışma ortamı gerçekleştirebilmek</a:t>
            </a:r>
          </a:p>
          <a:p>
            <a:pPr algn="just" eaLnBrk="1" hangingPunct="1">
              <a:buFont typeface="Arial" charset="0"/>
              <a:buNone/>
            </a:pPr>
            <a:r>
              <a:rPr lang="tr-TR" sz="2800" smtClean="0"/>
              <a:t>için yapılan sistemli ve bilimsel çalışmalardır.</a:t>
            </a:r>
          </a:p>
          <a:p>
            <a:pPr eaLnBrk="1" hangingPunct="1"/>
            <a:endParaRPr lang="tr-TR" sz="2800" smtClean="0"/>
          </a:p>
        </p:txBody>
      </p:sp>
      <p:pic>
        <p:nvPicPr>
          <p:cNvPr id="15363" name="Picture 4" descr="ILO"/>
          <p:cNvPicPr>
            <a:picLocks noChangeAspect="1" noChangeArrowheads="1"/>
          </p:cNvPicPr>
          <p:nvPr/>
        </p:nvPicPr>
        <p:blipFill>
          <a:blip r:embed="rId2"/>
          <a:srcRect/>
          <a:stretch>
            <a:fillRect/>
          </a:stretch>
        </p:blipFill>
        <p:spPr bwMode="auto">
          <a:xfrm>
            <a:off x="7308850" y="333375"/>
            <a:ext cx="890588" cy="1439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1 Başlık"/>
          <p:cNvSpPr>
            <a:spLocks noGrp="1"/>
          </p:cNvSpPr>
          <p:nvPr>
            <p:ph type="title"/>
          </p:nvPr>
        </p:nvSpPr>
        <p:spPr>
          <a:xfrm>
            <a:off x="457200" y="549275"/>
            <a:ext cx="8229600" cy="792163"/>
          </a:xfrm>
        </p:spPr>
        <p:txBody>
          <a:bodyPr/>
          <a:lstStyle/>
          <a:p>
            <a:pPr algn="l"/>
            <a:r>
              <a:rPr lang="tr-TR" sz="2000" smtClean="0"/>
              <a:t>Kazanın İşverenin İş Güvenliğini sağlamamasından kaynaklandığını düşünenler</a:t>
            </a:r>
            <a:r>
              <a:rPr lang="tr-TR" sz="3200" smtClean="0"/>
              <a:t/>
            </a:r>
            <a:br>
              <a:rPr lang="tr-TR" sz="3200" smtClean="0"/>
            </a:br>
            <a:endParaRPr lang="tr-TR" sz="3200" smtClean="0"/>
          </a:p>
        </p:txBody>
      </p:sp>
      <p:graphicFrame>
        <p:nvGraphicFramePr>
          <p:cNvPr id="2050" name="Object 2"/>
          <p:cNvGraphicFramePr>
            <a:graphicFrameLocks noGrp="1" noChangeAspect="1"/>
          </p:cNvGraphicFramePr>
          <p:nvPr>
            <p:ph idx="1"/>
          </p:nvPr>
        </p:nvGraphicFramePr>
        <p:xfrm>
          <a:off x="1403350" y="1628775"/>
          <a:ext cx="6337300" cy="3671888"/>
        </p:xfrm>
        <a:graphic>
          <a:graphicData uri="http://schemas.openxmlformats.org/presentationml/2006/ole">
            <mc:AlternateContent xmlns:mc="http://schemas.openxmlformats.org/markup-compatibility/2006">
              <mc:Choice xmlns:v="urn:schemas-microsoft-com:vml" Requires="v">
                <p:oleObj spid="_x0000_s2054" name="Chart" r:id="rId3" imgW="4191102" imgH="2381354" progId="MSGraph.Chart.8">
                  <p:embed/>
                </p:oleObj>
              </mc:Choice>
              <mc:Fallback>
                <p:oleObj name="Chart" r:id="rId3" imgW="4191102" imgH="2381354" progId="MSGraph.Char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1628775"/>
                        <a:ext cx="6337300" cy="3671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1 Başlık"/>
          <p:cNvSpPr>
            <a:spLocks noGrp="1"/>
          </p:cNvSpPr>
          <p:nvPr>
            <p:ph type="title"/>
          </p:nvPr>
        </p:nvSpPr>
        <p:spPr/>
        <p:txBody>
          <a:bodyPr/>
          <a:lstStyle/>
          <a:p>
            <a:pPr algn="l"/>
            <a:r>
              <a:rPr lang="tr-TR" sz="4000" smtClean="0"/>
              <a:t>Kaza tipi:</a:t>
            </a:r>
          </a:p>
        </p:txBody>
      </p:sp>
      <p:graphicFrame>
        <p:nvGraphicFramePr>
          <p:cNvPr id="3074" name="Object 2"/>
          <p:cNvGraphicFramePr>
            <a:graphicFrameLocks noGrp="1" noChangeAspect="1"/>
          </p:cNvGraphicFramePr>
          <p:nvPr>
            <p:ph idx="1"/>
          </p:nvPr>
        </p:nvGraphicFramePr>
        <p:xfrm>
          <a:off x="971550" y="1700213"/>
          <a:ext cx="7345363" cy="4095750"/>
        </p:xfrm>
        <a:graphic>
          <a:graphicData uri="http://schemas.openxmlformats.org/presentationml/2006/ole">
            <mc:AlternateContent xmlns:mc="http://schemas.openxmlformats.org/markup-compatibility/2006">
              <mc:Choice xmlns:v="urn:schemas-microsoft-com:vml" Requires="v">
                <p:oleObj spid="_x0000_s3078" name="Chart" r:id="rId3" imgW="5791311" imgH="3867068" progId="MSGraph.Chart.8">
                  <p:embed/>
                </p:oleObj>
              </mc:Choice>
              <mc:Fallback>
                <p:oleObj name="Chart" r:id="rId3" imgW="5791311" imgH="3867068" progId="MSGraph.Char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1700213"/>
                        <a:ext cx="7345363" cy="409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Başlık"/>
          <p:cNvSpPr>
            <a:spLocks noGrp="1"/>
          </p:cNvSpPr>
          <p:nvPr>
            <p:ph type="title"/>
          </p:nvPr>
        </p:nvSpPr>
        <p:spPr>
          <a:xfrm>
            <a:off x="457200" y="357188"/>
            <a:ext cx="8229600" cy="928687"/>
          </a:xfrm>
        </p:spPr>
        <p:txBody>
          <a:bodyPr/>
          <a:lstStyle/>
          <a:p>
            <a:pPr algn="l"/>
            <a:r>
              <a:rPr lang="tr-TR" smtClean="0"/>
              <a:t/>
            </a:r>
            <a:br>
              <a:rPr lang="tr-TR" smtClean="0"/>
            </a:br>
            <a:r>
              <a:rPr lang="tr-TR" sz="3200" smtClean="0"/>
              <a:t>Bulgular IV:</a:t>
            </a:r>
            <a:r>
              <a:rPr lang="tr-TR" sz="3200" b="1" smtClean="0"/>
              <a:t>İş Kazası Çözüm Önerileri</a:t>
            </a:r>
            <a:r>
              <a:rPr lang="tr-TR" smtClean="0"/>
              <a:t/>
            </a:r>
            <a:br>
              <a:rPr lang="tr-TR" smtClean="0"/>
            </a:br>
            <a:endParaRPr lang="tr-TR" smtClean="0"/>
          </a:p>
        </p:txBody>
      </p:sp>
      <p:sp>
        <p:nvSpPr>
          <p:cNvPr id="46082" name="2 İçerik Yer Tutucusu"/>
          <p:cNvSpPr>
            <a:spLocks noGrp="1"/>
          </p:cNvSpPr>
          <p:nvPr>
            <p:ph idx="1"/>
          </p:nvPr>
        </p:nvSpPr>
        <p:spPr>
          <a:xfrm>
            <a:off x="457200" y="1196975"/>
            <a:ext cx="8229600" cy="4929188"/>
          </a:xfrm>
        </p:spPr>
        <p:txBody>
          <a:bodyPr/>
          <a:lstStyle/>
          <a:p>
            <a:pPr marL="514350" indent="-514350">
              <a:buFont typeface="Arial" charset="0"/>
              <a:buNone/>
            </a:pPr>
            <a:r>
              <a:rPr lang="tr-TR" smtClean="0"/>
              <a:t>    </a:t>
            </a:r>
          </a:p>
          <a:p>
            <a:pPr marL="514350" indent="-514350">
              <a:buFont typeface="Arial" charset="0"/>
              <a:buNone/>
            </a:pPr>
            <a:r>
              <a:rPr lang="tr-TR" smtClean="0"/>
              <a:t>      Kazazedelerin çoğu (n=113, 66.5 %),koruyucu donanım eksikliğinin düzeltilmesinin kazaya engel olamayacağı yönünde görüş bildirdiler.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pPr algn="l"/>
            <a:r>
              <a:rPr lang="tr-TR" sz="3200" smtClean="0"/>
              <a:t>Bulgular IV:</a:t>
            </a:r>
          </a:p>
        </p:txBody>
      </p:sp>
      <p:sp>
        <p:nvSpPr>
          <p:cNvPr id="47106" name="2 İçerik Yer Tutucusu"/>
          <p:cNvSpPr>
            <a:spLocks noGrp="1"/>
          </p:cNvSpPr>
          <p:nvPr>
            <p:ph idx="1"/>
          </p:nvPr>
        </p:nvSpPr>
        <p:spPr/>
        <p:txBody>
          <a:bodyPr/>
          <a:lstStyle/>
          <a:p>
            <a:r>
              <a:rPr lang="tr-TR" smtClean="0"/>
              <a:t>İş yeri gerekli önlemleri alsa idi bu iş kazası olmayabilirdi şeklinde düşünen kazazede sayısı 111 ( % 65,2) idi.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1 Başlık"/>
          <p:cNvSpPr>
            <a:spLocks noGrp="1"/>
          </p:cNvSpPr>
          <p:nvPr>
            <p:ph type="title"/>
          </p:nvPr>
        </p:nvSpPr>
        <p:spPr/>
        <p:txBody>
          <a:bodyPr/>
          <a:lstStyle/>
          <a:p>
            <a:pPr algn="l"/>
            <a:r>
              <a:rPr lang="tr-TR" sz="2800" smtClean="0"/>
              <a:t>İşyeri Gerekli Tedbirleri Alsa bu İş kazası Olmayabilirdi </a:t>
            </a:r>
          </a:p>
        </p:txBody>
      </p:sp>
      <p:graphicFrame>
        <p:nvGraphicFramePr>
          <p:cNvPr id="4098" name="Object 2"/>
          <p:cNvGraphicFramePr>
            <a:graphicFrameLocks noGrp="1" noChangeAspect="1"/>
          </p:cNvGraphicFramePr>
          <p:nvPr>
            <p:ph idx="1"/>
          </p:nvPr>
        </p:nvGraphicFramePr>
        <p:xfrm>
          <a:off x="1258888" y="2133600"/>
          <a:ext cx="6191250" cy="3895725"/>
        </p:xfrm>
        <a:graphic>
          <a:graphicData uri="http://schemas.openxmlformats.org/presentationml/2006/ole">
            <mc:AlternateContent xmlns:mc="http://schemas.openxmlformats.org/markup-compatibility/2006">
              <mc:Choice xmlns:v="urn:schemas-microsoft-com:vml" Requires="v">
                <p:oleObj spid="_x0000_s4102" name="Chart" r:id="rId3" imgW="5038716" imgH="3895681" progId="MSGraph.Chart.8">
                  <p:embed/>
                </p:oleObj>
              </mc:Choice>
              <mc:Fallback>
                <p:oleObj name="Chart" r:id="rId3" imgW="5038716" imgH="3895681" progId="MSGraph.Char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2133600"/>
                        <a:ext cx="6191250" cy="3895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Başlık"/>
          <p:cNvSpPr>
            <a:spLocks noGrp="1"/>
          </p:cNvSpPr>
          <p:nvPr>
            <p:ph type="title"/>
          </p:nvPr>
        </p:nvSpPr>
        <p:spPr/>
        <p:txBody>
          <a:bodyPr/>
          <a:lstStyle/>
          <a:p>
            <a:pPr algn="l"/>
            <a:r>
              <a:rPr lang="tr-TR" sz="3200" smtClean="0"/>
              <a:t>Bulgular IV:</a:t>
            </a:r>
          </a:p>
        </p:txBody>
      </p:sp>
      <p:sp>
        <p:nvSpPr>
          <p:cNvPr id="50178" name="2 İçerik Yer Tutucusu"/>
          <p:cNvSpPr>
            <a:spLocks noGrp="1"/>
          </p:cNvSpPr>
          <p:nvPr>
            <p:ph idx="1"/>
          </p:nvPr>
        </p:nvSpPr>
        <p:spPr/>
        <p:txBody>
          <a:bodyPr/>
          <a:lstStyle/>
          <a:p>
            <a:pPr>
              <a:buFont typeface="Arial" charset="0"/>
              <a:buNone/>
            </a:pPr>
            <a:r>
              <a:rPr lang="tr-TR" smtClean="0"/>
              <a:t>   Hastaların 11 tanesinin (%6,4) hastaneye yattığı, büyük çoğunluğunun (%92,9 n=158) ayaktan tedavi ve taburcu olduğu tespit edilmiştir. Çalışma grubundaki hastaların %1,7'sinin (n=3) hayatı tehdit eden yaralanması izlendi ve bir kazazede öldü (%0,58).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Başlık"/>
          <p:cNvSpPr>
            <a:spLocks noGrp="1"/>
          </p:cNvSpPr>
          <p:nvPr>
            <p:ph type="title"/>
          </p:nvPr>
        </p:nvSpPr>
        <p:spPr/>
        <p:txBody>
          <a:bodyPr/>
          <a:lstStyle/>
          <a:p>
            <a:pPr algn="l"/>
            <a:r>
              <a:rPr lang="tr-TR" sz="3200" smtClean="0"/>
              <a:t>TARTIŞMA:</a:t>
            </a:r>
          </a:p>
        </p:txBody>
      </p:sp>
      <p:sp>
        <p:nvSpPr>
          <p:cNvPr id="51202" name="2 İçerik Yer Tutucusu"/>
          <p:cNvSpPr>
            <a:spLocks noGrp="1"/>
          </p:cNvSpPr>
          <p:nvPr>
            <p:ph idx="1"/>
          </p:nvPr>
        </p:nvSpPr>
        <p:spPr>
          <a:xfrm>
            <a:off x="457200" y="1268413"/>
            <a:ext cx="8229600" cy="4857750"/>
          </a:xfrm>
        </p:spPr>
        <p:txBody>
          <a:bodyPr/>
          <a:lstStyle/>
          <a:p>
            <a:r>
              <a:rPr lang="tr-TR" smtClean="0"/>
              <a:t>Çalışmamızda en çok kaza görülen yaş grubunun 26-35 (ortalama yaş ise 31,1) arasında bu durum, Saygın ve Tunçbilek'in çalışması ile Demirbilek ve arkadaşlarının  çalışmalarıyla uyumlu olarak izlendi.</a:t>
            </a:r>
          </a:p>
          <a:p>
            <a:endParaRPr 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Başlık"/>
          <p:cNvSpPr>
            <a:spLocks noGrp="1"/>
          </p:cNvSpPr>
          <p:nvPr>
            <p:ph type="title"/>
          </p:nvPr>
        </p:nvSpPr>
        <p:spPr/>
        <p:txBody>
          <a:bodyPr/>
          <a:lstStyle/>
          <a:p>
            <a:pPr algn="l"/>
            <a:r>
              <a:rPr lang="tr-TR" sz="3200" smtClean="0"/>
              <a:t>TARTIŞMA:</a:t>
            </a:r>
          </a:p>
        </p:txBody>
      </p:sp>
      <p:sp>
        <p:nvSpPr>
          <p:cNvPr id="52226" name="2 İçerik Yer Tutucusu"/>
          <p:cNvSpPr>
            <a:spLocks noGrp="1"/>
          </p:cNvSpPr>
          <p:nvPr>
            <p:ph idx="1"/>
          </p:nvPr>
        </p:nvSpPr>
        <p:spPr/>
        <p:txBody>
          <a:bodyPr/>
          <a:lstStyle/>
          <a:p>
            <a:pPr>
              <a:buFont typeface="Arial" charset="0"/>
              <a:buNone/>
            </a:pPr>
            <a:r>
              <a:rPr lang="tr-TR" sz="2800" smtClean="0"/>
              <a:t>    Türkiye'de iş kazalarında erkek/kadın oranı 21/1dır.</a:t>
            </a:r>
          </a:p>
          <a:p>
            <a:pPr algn="just">
              <a:buFont typeface="Arial" charset="0"/>
              <a:buNone/>
            </a:pPr>
            <a:r>
              <a:rPr lang="tr-TR" sz="2800" smtClean="0"/>
              <a:t>    Bizim çalışmamızda ise bu oran %90,6 (n=154) erkek, %9,4(n=16) kadın olarak bulundu. Bu oranlar genel Türkiye sonuçlarına göre biraz fark göstermektedir. Çünkü Ege bölgesinde kadının aktif çalışma hayatına katılma şansı gerek yerleşik değerler, gerekse iş hacmi nedeniyle biraz daha kolaydır.</a:t>
            </a:r>
          </a:p>
          <a:p>
            <a:pPr>
              <a:buFont typeface="Arial" charset="0"/>
              <a:buNone/>
            </a:pPr>
            <a:endParaRPr lang="tr-TR" sz="2800" smtClean="0"/>
          </a:p>
          <a:p>
            <a:endParaRPr lang="tr-TR"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Başlık"/>
          <p:cNvSpPr>
            <a:spLocks noGrp="1"/>
          </p:cNvSpPr>
          <p:nvPr>
            <p:ph type="title"/>
          </p:nvPr>
        </p:nvSpPr>
        <p:spPr/>
        <p:txBody>
          <a:bodyPr/>
          <a:lstStyle/>
          <a:p>
            <a:pPr algn="l"/>
            <a:r>
              <a:rPr lang="tr-TR" sz="3200" smtClean="0"/>
              <a:t>TARTIŞMA:</a:t>
            </a:r>
          </a:p>
        </p:txBody>
      </p:sp>
      <p:sp>
        <p:nvSpPr>
          <p:cNvPr id="53250" name="2 İçerik Yer Tutucusu"/>
          <p:cNvSpPr>
            <a:spLocks noGrp="1"/>
          </p:cNvSpPr>
          <p:nvPr>
            <p:ph idx="1"/>
          </p:nvPr>
        </p:nvSpPr>
        <p:spPr/>
        <p:txBody>
          <a:bodyPr/>
          <a:lstStyle/>
          <a:p>
            <a:r>
              <a:rPr lang="tr-TR" dirty="0" smtClean="0"/>
              <a:t>Çalışma grubundaki kazazedelerin eğitim düzeyinin en sık lise %34,1 olarak izlendi.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1 Başlık"/>
          <p:cNvSpPr>
            <a:spLocks noGrp="1"/>
          </p:cNvSpPr>
          <p:nvPr>
            <p:ph type="title"/>
          </p:nvPr>
        </p:nvSpPr>
        <p:spPr/>
        <p:txBody>
          <a:bodyPr/>
          <a:lstStyle/>
          <a:p>
            <a:pPr algn="l"/>
            <a:r>
              <a:rPr lang="tr-TR" sz="3200" smtClean="0"/>
              <a:t>TARTIŞMA:</a:t>
            </a:r>
          </a:p>
        </p:txBody>
      </p:sp>
      <p:sp>
        <p:nvSpPr>
          <p:cNvPr id="55298" name="2 İçerik Yer Tutucusu"/>
          <p:cNvSpPr>
            <a:spLocks noGrp="1"/>
          </p:cNvSpPr>
          <p:nvPr>
            <p:ph idx="1"/>
          </p:nvPr>
        </p:nvSpPr>
        <p:spPr/>
        <p:txBody>
          <a:bodyPr/>
          <a:lstStyle/>
          <a:p>
            <a:r>
              <a:rPr lang="tr-TR" smtClean="0"/>
              <a:t>Çalışmamızda kazanın oluşma şekli incelendiğinde en sık olarak sırasıyla kesici delici alet yaralanması, aynı seviyeden düşme ve düşen cisim altında kalma saptandı. Bu kaza oluş şekilleri Literatürle uyumlu olarak saptanmıştır.</a:t>
            </a:r>
          </a:p>
          <a:p>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Başlık"/>
          <p:cNvSpPr>
            <a:spLocks noGrp="1"/>
          </p:cNvSpPr>
          <p:nvPr>
            <p:ph type="title"/>
          </p:nvPr>
        </p:nvSpPr>
        <p:spPr/>
        <p:txBody>
          <a:bodyPr/>
          <a:lstStyle/>
          <a:p>
            <a:pPr algn="l" eaLnBrk="1" hangingPunct="1"/>
            <a:r>
              <a:rPr lang="tr-TR" sz="3200" smtClean="0"/>
              <a:t>İş Kazası Nedir?</a:t>
            </a:r>
          </a:p>
        </p:txBody>
      </p:sp>
      <p:sp>
        <p:nvSpPr>
          <p:cNvPr id="16386" name="2 İçerik Yer Tutucusu"/>
          <p:cNvSpPr>
            <a:spLocks noGrp="1"/>
          </p:cNvSpPr>
          <p:nvPr>
            <p:ph idx="1"/>
          </p:nvPr>
        </p:nvSpPr>
        <p:spPr>
          <a:xfrm>
            <a:off x="457200" y="1600200"/>
            <a:ext cx="8229600" cy="3557588"/>
          </a:xfrm>
        </p:spPr>
        <p:txBody>
          <a:bodyPr/>
          <a:lstStyle/>
          <a:p>
            <a:pPr eaLnBrk="1" hangingPunct="1"/>
            <a:r>
              <a:rPr lang="tr-TR" smtClean="0"/>
              <a:t>İşin icrası sırasında oluşan planlanmamış ve beklenmeyen bir olay sonucunda zarara, sakatlanmaya veya ölüme neden olan durumdur.*</a:t>
            </a:r>
          </a:p>
        </p:txBody>
      </p:sp>
      <p:sp>
        <p:nvSpPr>
          <p:cNvPr id="4" name="3 Altbilgi Yer Tutucusu"/>
          <p:cNvSpPr>
            <a:spLocks noGrp="1"/>
          </p:cNvSpPr>
          <p:nvPr>
            <p:ph type="ftr" sz="quarter" idx="11"/>
          </p:nvPr>
        </p:nvSpPr>
        <p:spPr>
          <a:xfrm>
            <a:off x="1116013" y="4868863"/>
            <a:ext cx="7272337" cy="1800225"/>
          </a:xfrm>
        </p:spPr>
        <p:txBody>
          <a:bodyPr/>
          <a:lstStyle/>
          <a:p>
            <a:pPr>
              <a:defRPr/>
            </a:pPr>
            <a:r>
              <a:rPr lang="tr-TR" dirty="0" smtClean="0"/>
              <a:t>*</a:t>
            </a:r>
            <a:r>
              <a:rPr lang="tr-TR" b="1" dirty="0" smtClean="0"/>
              <a:t>ILO</a:t>
            </a:r>
          </a:p>
          <a:p>
            <a:pPr>
              <a:defRPr/>
            </a:pPr>
            <a:r>
              <a:rPr lang="en-US" b="1" i="1" dirty="0" smtClean="0"/>
              <a:t>Recording </a:t>
            </a:r>
            <a:r>
              <a:rPr lang="en-US" b="1" i="1" dirty="0"/>
              <a:t>and notification of occupational accidents and diseases. An ILO code of practice</a:t>
            </a:r>
          </a:p>
          <a:p>
            <a:pPr>
              <a:defRPr/>
            </a:pPr>
            <a:r>
              <a:rPr lang="en-US" b="1" dirty="0"/>
              <a:t>Geneva, International Labour Office, 1996</a:t>
            </a:r>
          </a:p>
          <a:p>
            <a:pPr>
              <a:defRPr/>
            </a:pPr>
            <a:r>
              <a:rPr lang="en-US" b="1" dirty="0"/>
              <a:t>/Code of practice/, /Occupational accident/, /Occupational disease/, /Reporting system/,</a:t>
            </a:r>
          </a:p>
          <a:p>
            <a:pPr>
              <a:defRPr/>
            </a:pPr>
            <a:r>
              <a:rPr lang="tr-TR" b="1" dirty="0"/>
              <a:t>/Records maintenance/, /National level/, /Enterprise level/. 13.04.3</a:t>
            </a:r>
          </a:p>
          <a:p>
            <a:pPr>
              <a:defRPr/>
            </a:pPr>
            <a:r>
              <a:rPr lang="tr-TR" b="1" dirty="0"/>
              <a:t>ISBN 92-2-109451-0</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Başlık"/>
          <p:cNvSpPr>
            <a:spLocks noGrp="1"/>
          </p:cNvSpPr>
          <p:nvPr>
            <p:ph type="title"/>
          </p:nvPr>
        </p:nvSpPr>
        <p:spPr/>
        <p:txBody>
          <a:bodyPr/>
          <a:lstStyle/>
          <a:p>
            <a:pPr algn="l"/>
            <a:r>
              <a:rPr lang="tr-TR" sz="3200" smtClean="0"/>
              <a:t>TARTIŞMA:</a:t>
            </a:r>
          </a:p>
        </p:txBody>
      </p:sp>
      <p:sp>
        <p:nvSpPr>
          <p:cNvPr id="56322" name="2 İçerik Yer Tutucusu"/>
          <p:cNvSpPr>
            <a:spLocks noGrp="1"/>
          </p:cNvSpPr>
          <p:nvPr>
            <p:ph idx="1"/>
          </p:nvPr>
        </p:nvSpPr>
        <p:spPr/>
        <p:txBody>
          <a:bodyPr/>
          <a:lstStyle/>
          <a:p>
            <a:r>
              <a:rPr lang="tr-TR" smtClean="0"/>
              <a:t>Anketimizin sonuçlarına göre kazazedelerin%41,8 (n=71) kaza nedeni olarak sıklıkla kişisel nedenlerden kaynaklandığı görüşünü belirtmeleri anlamlı bulunmuştur. </a:t>
            </a:r>
          </a:p>
          <a:p>
            <a:endParaRPr lang="tr-T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1 Başlık"/>
          <p:cNvSpPr>
            <a:spLocks noGrp="1"/>
          </p:cNvSpPr>
          <p:nvPr>
            <p:ph type="title"/>
          </p:nvPr>
        </p:nvSpPr>
        <p:spPr>
          <a:xfrm>
            <a:off x="457200" y="142875"/>
            <a:ext cx="8229600" cy="1000125"/>
          </a:xfrm>
        </p:spPr>
        <p:txBody>
          <a:bodyPr/>
          <a:lstStyle/>
          <a:p>
            <a:pPr algn="l"/>
            <a:r>
              <a:rPr lang="tr-TR" sz="3200" smtClean="0"/>
              <a:t/>
            </a:r>
            <a:br>
              <a:rPr lang="tr-TR" sz="3200" smtClean="0"/>
            </a:br>
            <a:r>
              <a:rPr lang="tr-TR" sz="3200" smtClean="0"/>
              <a:t>SONUÇ:</a:t>
            </a:r>
            <a:br>
              <a:rPr lang="tr-TR" sz="3200" smtClean="0"/>
            </a:br>
            <a:endParaRPr lang="tr-TR" sz="3200" smtClean="0"/>
          </a:p>
        </p:txBody>
      </p:sp>
      <p:sp>
        <p:nvSpPr>
          <p:cNvPr id="57346" name="2 İçerik Yer Tutucusu"/>
          <p:cNvSpPr>
            <a:spLocks noGrp="1"/>
          </p:cNvSpPr>
          <p:nvPr>
            <p:ph idx="1"/>
          </p:nvPr>
        </p:nvSpPr>
        <p:spPr>
          <a:xfrm>
            <a:off x="457200" y="1268413"/>
            <a:ext cx="8229600" cy="4857750"/>
          </a:xfrm>
        </p:spPr>
        <p:txBody>
          <a:bodyPr/>
          <a:lstStyle/>
          <a:p>
            <a:pPr>
              <a:lnSpc>
                <a:spcPct val="150000"/>
              </a:lnSpc>
              <a:buFont typeface="Arial" charset="0"/>
              <a:buNone/>
            </a:pPr>
            <a:r>
              <a:rPr lang="tr-TR" sz="2400" smtClean="0"/>
              <a:t>     </a:t>
            </a:r>
            <a:r>
              <a:rPr lang="tr-TR" sz="2800" smtClean="0"/>
              <a:t>Dokuz Eylül Acil servisinde iş kazası başvuru </a:t>
            </a:r>
            <a:r>
              <a:rPr lang="tr-TR" sz="2800" smtClean="0">
                <a:solidFill>
                  <a:schemeClr val="accent2"/>
                </a:solidFill>
              </a:rPr>
              <a:t>sıklığı düşüktür</a:t>
            </a:r>
            <a:r>
              <a:rPr lang="tr-TR" sz="2800" smtClean="0"/>
              <a:t>. İş kazası geçiren ve acilimize başvuran hastaların çoğu </a:t>
            </a:r>
            <a:r>
              <a:rPr lang="tr-TR" sz="2800" smtClean="0">
                <a:solidFill>
                  <a:schemeClr val="accent2"/>
                </a:solidFill>
              </a:rPr>
              <a:t>düşük-orta eğitim düzeyine</a:t>
            </a:r>
            <a:r>
              <a:rPr lang="tr-TR" sz="2800" smtClean="0"/>
              <a:t> sahip, </a:t>
            </a:r>
            <a:r>
              <a:rPr lang="tr-TR" sz="2800" smtClean="0">
                <a:solidFill>
                  <a:schemeClr val="accent2"/>
                </a:solidFill>
              </a:rPr>
              <a:t>genç işçilerdir</a:t>
            </a:r>
            <a:r>
              <a:rPr lang="tr-TR" sz="2800" smtClean="0"/>
              <a:t>. İş kazaları sonucu yaralanmaların çoğu acilimize </a:t>
            </a:r>
            <a:r>
              <a:rPr lang="tr-TR" sz="2800" smtClean="0">
                <a:solidFill>
                  <a:schemeClr val="accent2"/>
                </a:solidFill>
              </a:rPr>
              <a:t>öğleden sonra</a:t>
            </a:r>
            <a:r>
              <a:rPr lang="tr-TR" sz="2800" smtClean="0"/>
              <a:t> başvurmaktadırlar.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Başlık"/>
          <p:cNvSpPr>
            <a:spLocks noGrp="1"/>
          </p:cNvSpPr>
          <p:nvPr>
            <p:ph type="title"/>
          </p:nvPr>
        </p:nvSpPr>
        <p:spPr/>
        <p:txBody>
          <a:bodyPr/>
          <a:lstStyle/>
          <a:p>
            <a:pPr algn="l"/>
            <a:r>
              <a:rPr lang="tr-TR" sz="3200" smtClean="0"/>
              <a:t>SONUÇ:</a:t>
            </a:r>
          </a:p>
        </p:txBody>
      </p:sp>
      <p:sp>
        <p:nvSpPr>
          <p:cNvPr id="58370" name="2 İçerik Yer Tutucusu"/>
          <p:cNvSpPr>
            <a:spLocks noGrp="1"/>
          </p:cNvSpPr>
          <p:nvPr>
            <p:ph idx="1"/>
          </p:nvPr>
        </p:nvSpPr>
        <p:spPr/>
        <p:txBody>
          <a:bodyPr/>
          <a:lstStyle/>
          <a:p>
            <a:pPr>
              <a:lnSpc>
                <a:spcPct val="150000"/>
              </a:lnSpc>
              <a:buFont typeface="Arial" charset="0"/>
              <a:buNone/>
            </a:pPr>
            <a:r>
              <a:rPr lang="tr-TR" sz="2800" smtClean="0"/>
              <a:t>	Kendi ifadelerine göre </a:t>
            </a:r>
            <a:r>
              <a:rPr lang="tr-TR" sz="2800" smtClean="0">
                <a:solidFill>
                  <a:schemeClr val="accent2"/>
                </a:solidFill>
              </a:rPr>
              <a:t>yeterli iş eğitimi almadıkları</a:t>
            </a:r>
            <a:r>
              <a:rPr lang="tr-TR" sz="2800" smtClean="0"/>
              <a:t>, iş yeri güvenliği </a:t>
            </a:r>
            <a:r>
              <a:rPr lang="tr-TR" sz="2800" smtClean="0">
                <a:solidFill>
                  <a:schemeClr val="accent2"/>
                </a:solidFill>
              </a:rPr>
              <a:t>yetersiz iş ortamlarında</a:t>
            </a:r>
            <a:r>
              <a:rPr lang="tr-TR" sz="2800" smtClean="0"/>
              <a:t> çalıştıklarını ifade etmelerine rağmen çoğu </a:t>
            </a:r>
            <a:r>
              <a:rPr lang="tr-TR" sz="2800" smtClean="0">
                <a:solidFill>
                  <a:schemeClr val="accent2"/>
                </a:solidFill>
              </a:rPr>
              <a:t>gerekli önlemler alınsa dahi iş kazasının önlemeyeceği yönünde görüşe</a:t>
            </a:r>
            <a:r>
              <a:rPr lang="tr-TR" sz="2800" smtClean="0"/>
              <a:t> sahiptirler.</a:t>
            </a:r>
          </a:p>
          <a:p>
            <a:endParaRPr lang="tr-TR"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Başlık"/>
          <p:cNvSpPr>
            <a:spLocks noGrp="1"/>
          </p:cNvSpPr>
          <p:nvPr>
            <p:ph type="title"/>
          </p:nvPr>
        </p:nvSpPr>
        <p:spPr/>
        <p:txBody>
          <a:bodyPr/>
          <a:lstStyle/>
          <a:p>
            <a:pPr algn="l"/>
            <a:r>
              <a:rPr lang="tr-TR" sz="3200" smtClean="0"/>
              <a:t>KISITLILIKLAR:</a:t>
            </a:r>
          </a:p>
        </p:txBody>
      </p:sp>
      <p:sp>
        <p:nvSpPr>
          <p:cNvPr id="59394" name="2 İçerik Yer Tutucusu"/>
          <p:cNvSpPr>
            <a:spLocks noGrp="1"/>
          </p:cNvSpPr>
          <p:nvPr>
            <p:ph idx="1"/>
          </p:nvPr>
        </p:nvSpPr>
        <p:spPr>
          <a:xfrm>
            <a:off x="457200" y="1341438"/>
            <a:ext cx="8229600" cy="4784725"/>
          </a:xfrm>
        </p:spPr>
        <p:txBody>
          <a:bodyPr/>
          <a:lstStyle/>
          <a:p>
            <a:pPr>
              <a:buFont typeface="Arial" charset="0"/>
              <a:buNone/>
            </a:pPr>
            <a:r>
              <a:rPr lang="tr-TR" sz="2800" smtClean="0"/>
              <a:t>    Yıl boyunca yapılacak çalışmada eğitime bakış değişmeyecek olsa da mevsime ve izin tarihlerinde işyerinde artacak üretim baskısına bağlı olarak kaza tipleri ve oranlarında farklı sonuçlar alabilirdik.İş kazası ile başvuran hastaların yanında, iş yerinden kazadan sorumlu veya herhangi bir yönetici bulunması anketi dolduran kişiler üstünde baskı oluşturmuş olabilir.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2 İçerik Yer Tutucusu"/>
          <p:cNvSpPr>
            <a:spLocks noGrp="1"/>
          </p:cNvSpPr>
          <p:nvPr>
            <p:ph idx="1"/>
          </p:nvPr>
        </p:nvSpPr>
        <p:spPr>
          <a:xfrm>
            <a:off x="457200" y="2420938"/>
            <a:ext cx="8229600" cy="3705225"/>
          </a:xfrm>
        </p:spPr>
        <p:txBody>
          <a:bodyPr/>
          <a:lstStyle/>
          <a:p>
            <a:pPr algn="ctr">
              <a:buFont typeface="Arial" charset="0"/>
              <a:buNone/>
            </a:pPr>
            <a:r>
              <a:rPr lang="tr-TR" sz="5400" smtClean="0"/>
              <a:t>TEŞEKKÜRLER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a:xfrm>
            <a:off x="457200" y="274638"/>
            <a:ext cx="8229600" cy="993775"/>
          </a:xfrm>
        </p:spPr>
        <p:txBody>
          <a:bodyPr/>
          <a:lstStyle/>
          <a:p>
            <a:pPr algn="l" eaLnBrk="1" hangingPunct="1"/>
            <a:r>
              <a:rPr lang="tr-TR" sz="3600" smtClean="0"/>
              <a:t>Dünyada İş Güvenliği:</a:t>
            </a:r>
          </a:p>
        </p:txBody>
      </p:sp>
      <p:sp>
        <p:nvSpPr>
          <p:cNvPr id="18434" name="2 İçerik Yer Tutucusu"/>
          <p:cNvSpPr>
            <a:spLocks noGrp="1"/>
          </p:cNvSpPr>
          <p:nvPr>
            <p:ph idx="1"/>
          </p:nvPr>
        </p:nvSpPr>
        <p:spPr>
          <a:xfrm>
            <a:off x="250825" y="1412875"/>
            <a:ext cx="8713788" cy="5184775"/>
          </a:xfrm>
        </p:spPr>
        <p:txBody>
          <a:bodyPr/>
          <a:lstStyle/>
          <a:p>
            <a:pPr eaLnBrk="1" hangingPunct="1"/>
            <a:r>
              <a:rPr lang="tr-TR" smtClean="0"/>
              <a:t>Uluslararası Çalışma Örgütü (ILO)’ nun 2009 yılı verilerine  göre;</a:t>
            </a:r>
          </a:p>
          <a:p>
            <a:pPr eaLnBrk="1" hangingPunct="1"/>
            <a:r>
              <a:rPr lang="tr-TR" smtClean="0"/>
              <a:t>Dünyada her yıl 270.000.000 iş kazası meydana gelmektedir. Her 15 saniyede bir isçi ve her gün yaklaşık 6.300 kişi iş kazası veya meslek hastalıkları nedeniyle yaşamını kaybetmektedir. </a:t>
            </a:r>
          </a:p>
          <a:p>
            <a:pPr eaLnBrk="1" hangingPunct="1"/>
            <a:r>
              <a:rPr lang="tr-TR" smtClean="0"/>
              <a:t>Her yıl yaklaşık 360.000 kişi iş kazası nedeniyle </a:t>
            </a:r>
          </a:p>
          <a:p>
            <a:pPr eaLnBrk="1" hangingPunct="1">
              <a:buFont typeface="Arial" charset="0"/>
              <a:buNone/>
            </a:pPr>
            <a:r>
              <a:rPr lang="tr-TR" smtClean="0"/>
              <a:t>    yaşamını yitirmektedir.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Başlık"/>
          <p:cNvSpPr>
            <a:spLocks noGrp="1"/>
          </p:cNvSpPr>
          <p:nvPr>
            <p:ph type="title"/>
          </p:nvPr>
        </p:nvSpPr>
        <p:spPr/>
        <p:txBody>
          <a:bodyPr/>
          <a:lstStyle/>
          <a:p>
            <a:pPr algn="l" eaLnBrk="1" hangingPunct="1"/>
            <a:r>
              <a:rPr lang="tr-TR" sz="3200" smtClean="0"/>
              <a:t>Türkiye’de Durum:</a:t>
            </a:r>
          </a:p>
        </p:txBody>
      </p:sp>
      <p:sp>
        <p:nvSpPr>
          <p:cNvPr id="19458" name="2 İçerik Yer Tutucusu"/>
          <p:cNvSpPr>
            <a:spLocks noGrp="1"/>
          </p:cNvSpPr>
          <p:nvPr>
            <p:ph idx="1"/>
          </p:nvPr>
        </p:nvSpPr>
        <p:spPr/>
        <p:txBody>
          <a:bodyPr/>
          <a:lstStyle/>
          <a:p>
            <a:pPr eaLnBrk="1" hangingPunct="1"/>
            <a:r>
              <a:rPr lang="tr-TR" dirty="0" smtClean="0"/>
              <a:t>Türkiye’de her yıl yaklaşık 75.000 iş kazası oluyor.</a:t>
            </a:r>
          </a:p>
          <a:p>
            <a:pPr eaLnBrk="1" hangingPunct="1"/>
            <a:endParaRPr lang="tr-TR" dirty="0" smtClean="0"/>
          </a:p>
          <a:p>
            <a:pPr eaLnBrk="1" hangingPunct="1"/>
            <a:r>
              <a:rPr lang="tr-TR" dirty="0" smtClean="0"/>
              <a:t>Türkiye’de her gün gün 4 işçi iş kazası sonucu hayatını kaybederken, 5 işçi de iş göremez hale geliyor. Her yıl ülkemizin GSMH’ </a:t>
            </a:r>
            <a:r>
              <a:rPr lang="tr-TR" dirty="0" err="1" smtClean="0"/>
              <a:t>nın</a:t>
            </a:r>
            <a:r>
              <a:rPr lang="tr-TR" dirty="0" smtClean="0"/>
              <a:t> yüzde 5’i ise iş kazaları nedeniyle kaybolmaktadır.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a:xfrm>
            <a:off x="250825" y="333375"/>
            <a:ext cx="7672388" cy="863600"/>
          </a:xfrm>
        </p:spPr>
        <p:txBody>
          <a:bodyPr/>
          <a:lstStyle/>
          <a:p>
            <a:pPr eaLnBrk="1" hangingPunct="1"/>
            <a:r>
              <a:rPr lang="tr-TR" sz="3200" u="sng" smtClean="0">
                <a:latin typeface="Arial" charset="0"/>
              </a:rPr>
              <a:t>Ç</a:t>
            </a:r>
            <a:r>
              <a:rPr lang="tr-TR" sz="3200" u="sng" smtClean="0"/>
              <a:t>alışmanın  Amacı</a:t>
            </a:r>
          </a:p>
        </p:txBody>
      </p:sp>
      <p:sp>
        <p:nvSpPr>
          <p:cNvPr id="23554" name="2 İçerik Yer Tutucusu"/>
          <p:cNvSpPr>
            <a:spLocks noGrp="1"/>
          </p:cNvSpPr>
          <p:nvPr>
            <p:ph idx="1"/>
          </p:nvPr>
        </p:nvSpPr>
        <p:spPr>
          <a:xfrm>
            <a:off x="519113" y="1168400"/>
            <a:ext cx="8229600" cy="4997450"/>
          </a:xfrm>
        </p:spPr>
        <p:txBody>
          <a:bodyPr/>
          <a:lstStyle/>
          <a:p>
            <a:pPr algn="ctr">
              <a:lnSpc>
                <a:spcPct val="150000"/>
              </a:lnSpc>
              <a:buFont typeface="Arial" charset="0"/>
              <a:buNone/>
            </a:pPr>
            <a:r>
              <a:rPr lang="tr-TR" smtClean="0"/>
              <a:t>İş kazası sonrasında acil servisimize</a:t>
            </a:r>
            <a:r>
              <a:rPr lang="tr-TR" smtClean="0">
                <a:latin typeface="Arial" charset="0"/>
              </a:rPr>
              <a:t> </a:t>
            </a:r>
          </a:p>
          <a:p>
            <a:pPr algn="ctr">
              <a:lnSpc>
                <a:spcPct val="150000"/>
              </a:lnSpc>
              <a:buFont typeface="Arial" charset="0"/>
              <a:buNone/>
            </a:pPr>
            <a:r>
              <a:rPr lang="tr-TR" smtClean="0"/>
              <a:t>başvuran hastaların, sosyodemografik</a:t>
            </a:r>
            <a:r>
              <a:rPr lang="tr-TR" smtClean="0">
                <a:latin typeface="Arial" charset="0"/>
              </a:rPr>
              <a:t> </a:t>
            </a:r>
          </a:p>
          <a:p>
            <a:pPr algn="ctr">
              <a:lnSpc>
                <a:spcPct val="150000"/>
              </a:lnSpc>
              <a:buFont typeface="Arial" charset="0"/>
              <a:buNone/>
            </a:pPr>
            <a:r>
              <a:rPr lang="tr-TR" smtClean="0"/>
              <a:t>özelliklerini, çalışılan ortamın iş güvenliği ve</a:t>
            </a:r>
            <a:endParaRPr lang="tr-TR" smtClean="0">
              <a:latin typeface="Arial" charset="0"/>
            </a:endParaRPr>
          </a:p>
          <a:p>
            <a:pPr algn="ctr">
              <a:lnSpc>
                <a:spcPct val="150000"/>
              </a:lnSpc>
              <a:buFont typeface="Arial" charset="0"/>
              <a:buNone/>
            </a:pPr>
            <a:r>
              <a:rPr lang="tr-TR" smtClean="0"/>
              <a:t>meydana gelen iş kazasının özellikleri ile</a:t>
            </a:r>
            <a:endParaRPr lang="tr-TR" smtClean="0">
              <a:latin typeface="Arial" charset="0"/>
            </a:endParaRPr>
          </a:p>
          <a:p>
            <a:pPr algn="ctr">
              <a:lnSpc>
                <a:spcPct val="150000"/>
              </a:lnSpc>
              <a:buFont typeface="Arial" charset="0"/>
              <a:buNone/>
            </a:pPr>
            <a:r>
              <a:rPr lang="tr-TR" smtClean="0"/>
              <a:t>kazazede açısından çözüm önerilerini tespit</a:t>
            </a:r>
            <a:endParaRPr lang="tr-TR" smtClean="0">
              <a:latin typeface="Arial" charset="0"/>
            </a:endParaRPr>
          </a:p>
          <a:p>
            <a:pPr algn="ctr">
              <a:lnSpc>
                <a:spcPct val="150000"/>
              </a:lnSpc>
              <a:buFont typeface="Arial" charset="0"/>
              <a:buNone/>
            </a:pPr>
            <a:r>
              <a:rPr lang="tr-TR" smtClean="0"/>
              <a:t>etmektir.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50" y="357188"/>
            <a:ext cx="8229600" cy="1143000"/>
          </a:xfrm>
        </p:spPr>
        <p:txBody>
          <a:bodyPr rtlCol="0">
            <a:normAutofit fontScale="90000"/>
          </a:bodyPr>
          <a:lstStyle/>
          <a:p>
            <a:pPr algn="l" eaLnBrk="1" fontAlgn="auto" hangingPunct="1">
              <a:spcAft>
                <a:spcPts val="0"/>
              </a:spcAft>
              <a:defRPr/>
            </a:pPr>
            <a:r>
              <a:rPr lang="tr-TR" dirty="0" smtClean="0"/>
              <a:t/>
            </a:r>
            <a:br>
              <a:rPr lang="tr-TR" dirty="0" smtClean="0"/>
            </a:br>
            <a:r>
              <a:rPr lang="tr-TR" sz="3600" dirty="0" smtClean="0"/>
              <a:t>Gereç ve Yöntem:</a:t>
            </a:r>
            <a:br>
              <a:rPr lang="tr-TR" sz="3600" dirty="0" smtClean="0"/>
            </a:br>
            <a:endParaRPr lang="tr-TR" sz="3600" dirty="0"/>
          </a:p>
        </p:txBody>
      </p:sp>
      <p:sp>
        <p:nvSpPr>
          <p:cNvPr id="24578" name="2 İçerik Yer Tutucusu"/>
          <p:cNvSpPr>
            <a:spLocks noGrp="1"/>
          </p:cNvSpPr>
          <p:nvPr>
            <p:ph idx="1"/>
          </p:nvPr>
        </p:nvSpPr>
        <p:spPr/>
        <p:txBody>
          <a:bodyPr/>
          <a:lstStyle/>
          <a:p>
            <a:pPr eaLnBrk="1" hangingPunct="1"/>
            <a:r>
              <a:rPr lang="tr-TR" dirty="0" smtClean="0"/>
              <a:t>Çalışmamız 26/09/2014 ile 26/12/2014   tarihleri arasında dokuz eylül üniversitesi hastanesi acil servisinde </a:t>
            </a:r>
            <a:r>
              <a:rPr lang="tr-TR" dirty="0" smtClean="0"/>
              <a:t>üç</a:t>
            </a:r>
            <a:r>
              <a:rPr lang="tr-TR" dirty="0" smtClean="0"/>
              <a:t> </a:t>
            </a:r>
            <a:r>
              <a:rPr lang="tr-TR" dirty="0" smtClean="0"/>
              <a:t>(3) aylık sürede yürütülmüştür.</a:t>
            </a:r>
          </a:p>
          <a:p>
            <a:pPr eaLnBrk="1" hangingPunct="1">
              <a:buFont typeface="Arial" charset="0"/>
              <a:buNone/>
            </a:pPr>
            <a:endParaRPr lang="tr-TR"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p:txBody>
          <a:bodyPr/>
          <a:lstStyle/>
          <a:p>
            <a:pPr algn="l"/>
            <a:r>
              <a:rPr lang="tr-TR" b="1" smtClean="0"/>
              <a:t/>
            </a:r>
            <a:br>
              <a:rPr lang="tr-TR" b="1" smtClean="0"/>
            </a:br>
            <a:r>
              <a:rPr lang="tr-TR" sz="3600" smtClean="0"/>
              <a:t>Gereç ve Yöntem:</a:t>
            </a:r>
            <a:r>
              <a:rPr lang="tr-TR" smtClean="0"/>
              <a:t/>
            </a:r>
            <a:br>
              <a:rPr lang="tr-TR" smtClean="0"/>
            </a:br>
            <a:endParaRPr lang="tr-TR" smtClean="0"/>
          </a:p>
        </p:txBody>
      </p:sp>
      <p:sp>
        <p:nvSpPr>
          <p:cNvPr id="25602" name="2 İçerik Yer Tutucusu"/>
          <p:cNvSpPr>
            <a:spLocks noGrp="1"/>
          </p:cNvSpPr>
          <p:nvPr>
            <p:ph idx="1"/>
          </p:nvPr>
        </p:nvSpPr>
        <p:spPr/>
        <p:txBody>
          <a:bodyPr/>
          <a:lstStyle/>
          <a:p>
            <a:r>
              <a:rPr lang="tr-TR" smtClean="0"/>
              <a:t>Dokuz Eylül Üniversitesi Acil Servisine iş kazası nedeniyle başvuran 18 yaş ve üzeri, ardışık kazazedeler üzerinde yüz yüze görüşme yöntemi ile yapılmıştır.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p:cNvSpPr>
            <a:spLocks noGrp="1"/>
          </p:cNvSpPr>
          <p:nvPr>
            <p:ph type="title"/>
          </p:nvPr>
        </p:nvSpPr>
        <p:spPr/>
        <p:txBody>
          <a:bodyPr/>
          <a:lstStyle/>
          <a:p>
            <a:pPr algn="l"/>
            <a:r>
              <a:rPr lang="tr-TR" sz="3200" smtClean="0"/>
              <a:t>ANKET:</a:t>
            </a:r>
          </a:p>
        </p:txBody>
      </p:sp>
      <p:sp>
        <p:nvSpPr>
          <p:cNvPr id="26626" name="2 İçerik Yer Tutucusu"/>
          <p:cNvSpPr>
            <a:spLocks noGrp="1"/>
          </p:cNvSpPr>
          <p:nvPr>
            <p:ph idx="1"/>
          </p:nvPr>
        </p:nvSpPr>
        <p:spPr/>
        <p:txBody>
          <a:bodyPr/>
          <a:lstStyle/>
          <a:p>
            <a:r>
              <a:rPr lang="tr-TR" smtClean="0"/>
              <a:t>Likert anket ölçeği göz önüne alınarak "kesinlikle katılıyorum", "katılıyorum", "kararsızım", "katılmıyorum", "kesinlikle katılmıyorum" şeklinde belirtilen 5'li dereceleme ölçeğinde düzenlenmiştir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TotalTime>
  <Words>1056</Words>
  <Application>Microsoft Office PowerPoint</Application>
  <PresentationFormat>Ekran Gösterisi (4:3)</PresentationFormat>
  <Paragraphs>98</Paragraphs>
  <Slides>34</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34</vt:i4>
      </vt:variant>
    </vt:vector>
  </HeadingPairs>
  <TitlesOfParts>
    <vt:vector size="36" baseType="lpstr">
      <vt:lpstr>Ofis Teması</vt:lpstr>
      <vt:lpstr>Chart</vt:lpstr>
      <vt:lpstr>Dokuz Eylül Üniversitesi Hastanesi Acil Servisine   İş Kazası Nedeniyle Başvuran Kazazedelerin Sosyodemografik Özellikleri, İş Kazası Nedenleri, Oluşum Mekanizmaları Ve Kazazedelerin Çözüm Önerilerinin İncelenmesi</vt:lpstr>
      <vt:lpstr>İş Güvenliği Tanımı:</vt:lpstr>
      <vt:lpstr>İş Kazası Nedir?</vt:lpstr>
      <vt:lpstr>Dünyada İş Güvenliği:</vt:lpstr>
      <vt:lpstr>Türkiye’de Durum:</vt:lpstr>
      <vt:lpstr>Çalışmanın  Amacı</vt:lpstr>
      <vt:lpstr> Gereç ve Yöntem: </vt:lpstr>
      <vt:lpstr> Gereç ve Yöntem: </vt:lpstr>
      <vt:lpstr>ANKET:</vt:lpstr>
      <vt:lpstr>ANKET:</vt:lpstr>
      <vt:lpstr>PowerPoint Sunusu</vt:lpstr>
      <vt:lpstr>Bulgular I: Kazazedelerin Sosyo Demografik Bilgileri </vt:lpstr>
      <vt:lpstr>Bulgular I:</vt:lpstr>
      <vt:lpstr>Bulgular I:</vt:lpstr>
      <vt:lpstr>Bulgular II: İş Güvenliği Özellikleri </vt:lpstr>
      <vt:lpstr>İş Kazası Eğitimi Alanlar </vt:lpstr>
      <vt:lpstr>Bulgular III: İş Kazası Özellikleri</vt:lpstr>
      <vt:lpstr>Bulgular III:</vt:lpstr>
      <vt:lpstr>Bulgular III:</vt:lpstr>
      <vt:lpstr>Kazanın İşverenin İş Güvenliğini sağlamamasından kaynaklandığını düşünenler </vt:lpstr>
      <vt:lpstr>Kaza tipi:</vt:lpstr>
      <vt:lpstr> Bulgular IV:İş Kazası Çözüm Önerileri </vt:lpstr>
      <vt:lpstr>Bulgular IV:</vt:lpstr>
      <vt:lpstr>İşyeri Gerekli Tedbirleri Alsa bu İş kazası Olmayabilirdi </vt:lpstr>
      <vt:lpstr>Bulgular IV:</vt:lpstr>
      <vt:lpstr>TARTIŞMA:</vt:lpstr>
      <vt:lpstr>TARTIŞMA:</vt:lpstr>
      <vt:lpstr>TARTIŞMA:</vt:lpstr>
      <vt:lpstr>TARTIŞMA:</vt:lpstr>
      <vt:lpstr>TARTIŞMA:</vt:lpstr>
      <vt:lpstr> SONUÇ: </vt:lpstr>
      <vt:lpstr>SONUÇ:</vt:lpstr>
      <vt:lpstr>KISITLILIKLAR: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DOKUZ EYLÜL ÜNİVERSİTESİ HASTANESİ ACİL SERVİSİNE  İŞ KAZASI NEDENİYLE BAŞVURAN HASTALARDA İŞ KAZASI OLUŞUM MEKANİZMALARI VE İŞ GÜVENLİĞİ EGİTİM DURUMLARININ İNCELENMESİ</dc:title>
  <dc:creator>User</dc:creator>
  <cp:lastModifiedBy>LENOVO PC</cp:lastModifiedBy>
  <cp:revision>86</cp:revision>
  <dcterms:created xsi:type="dcterms:W3CDTF">2013-11-13T11:55:29Z</dcterms:created>
  <dcterms:modified xsi:type="dcterms:W3CDTF">2016-05-15T05:54:34Z</dcterms:modified>
</cp:coreProperties>
</file>