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85" r:id="rId9"/>
    <p:sldId id="262" r:id="rId10"/>
    <p:sldId id="263" r:id="rId11"/>
    <p:sldId id="264" r:id="rId12"/>
    <p:sldId id="265" r:id="rId13"/>
    <p:sldId id="279" r:id="rId14"/>
    <p:sldId id="280" r:id="rId15"/>
    <p:sldId id="281" r:id="rId16"/>
    <p:sldId id="282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8" r:id="rId26"/>
    <p:sldId id="284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157" autoAdjust="0"/>
  </p:normalViewPr>
  <p:slideViewPr>
    <p:cSldViewPr>
      <p:cViewPr varScale="1">
        <p:scale>
          <a:sx n="56" d="100"/>
          <a:sy n="5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85D1-4E25-4C41-8681-58FD7FA3EA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21736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992D7-C2BF-455F-8C59-DA635D8774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41475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1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227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err="1" smtClean="0"/>
              <a:t>Malnütrisyonlar</a:t>
            </a:r>
            <a:r>
              <a:rPr lang="tr-TR" sz="1200" dirty="0" smtClean="0"/>
              <a:t> daha çok riskli gruplarda</a:t>
            </a:r>
          </a:p>
          <a:p>
            <a:endParaRPr lang="tr-TR" sz="1200" dirty="0" smtClean="0"/>
          </a:p>
          <a:p>
            <a:endParaRPr lang="tr-TR" sz="1200" dirty="0" smtClean="0"/>
          </a:p>
          <a:p>
            <a:r>
              <a:rPr lang="tr-TR" dirty="0" smtClean="0"/>
              <a:t>Riskli gruplar: çocuklar,</a:t>
            </a:r>
            <a:r>
              <a:rPr lang="tr-TR" baseline="0" dirty="0" smtClean="0"/>
              <a:t> gebeler, emzirenler, lohusalar, engelliler, yaşlılar, kronik hastalığı olanlar</a:t>
            </a:r>
          </a:p>
          <a:p>
            <a:endParaRPr lang="tr-TR" baseline="0" dirty="0" smtClean="0"/>
          </a:p>
          <a:p>
            <a:endParaRPr lang="tr-TR" baseline="0" dirty="0" smtClean="0"/>
          </a:p>
          <a:p>
            <a:r>
              <a:rPr lang="tr-TR" sz="1200" dirty="0" smtClean="0"/>
              <a:t>Azalmış gıda üretimi</a:t>
            </a:r>
          </a:p>
          <a:p>
            <a:endParaRPr lang="tr-TR" sz="1200" dirty="0" smtClean="0"/>
          </a:p>
          <a:p>
            <a:r>
              <a:rPr lang="tr-TR" sz="1200" dirty="0" smtClean="0"/>
              <a:t>Gıda güvenliği ile ilgili sorunlar</a:t>
            </a:r>
          </a:p>
          <a:p>
            <a:endParaRPr lang="tr-TR" sz="1200" dirty="0" smtClean="0"/>
          </a:p>
          <a:p>
            <a:r>
              <a:rPr lang="tr-TR" sz="1200" dirty="0" smtClean="0"/>
              <a:t>Güvenli içme suyuna erişimin azalması</a:t>
            </a:r>
          </a:p>
          <a:p>
            <a:endParaRPr lang="tr-TR" dirty="0" smtClean="0"/>
          </a:p>
          <a:p>
            <a:endParaRPr lang="tr-TR" baseline="0" dirty="0" smtClean="0"/>
          </a:p>
          <a:p>
            <a:endParaRPr lang="tr-TR" baseline="0" dirty="0" smtClean="0"/>
          </a:p>
          <a:p>
            <a:r>
              <a:rPr lang="tr-TR" baseline="0" dirty="0" smtClean="0"/>
              <a:t>2012 yılında kamplarda yaşayan mülteciler arasında akut </a:t>
            </a:r>
            <a:r>
              <a:rPr lang="tr-TR" baseline="0" dirty="0" err="1" smtClean="0"/>
              <a:t>malnütrisyon</a:t>
            </a:r>
            <a:r>
              <a:rPr lang="tr-TR" baseline="0" dirty="0" smtClean="0"/>
              <a:t> en çok 5 yaş altı çocuklarda görülmüştür.  </a:t>
            </a:r>
          </a:p>
          <a:p>
            <a:endParaRPr lang="tr-TR" baseline="0" dirty="0" smtClean="0"/>
          </a:p>
          <a:p>
            <a:r>
              <a:rPr lang="tr-TR" baseline="0" dirty="0" smtClean="0"/>
              <a:t>Bu durumun yüksek </a:t>
            </a:r>
            <a:r>
              <a:rPr lang="tr-TR" baseline="0" dirty="0" err="1" smtClean="0"/>
              <a:t>mortalite</a:t>
            </a:r>
            <a:r>
              <a:rPr lang="tr-TR" baseline="0" dirty="0" smtClean="0"/>
              <a:t> ile de ilişkisi vardır. (UNHCR,2014)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10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7603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11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088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Genellikle erkekler savaşır ve yaşamlarını yitirirler. Ama göç ile birlikte kadının toplumdaki rolleri de değişir. </a:t>
            </a:r>
          </a:p>
          <a:p>
            <a:endParaRPr lang="tr-TR" dirty="0" smtClean="0"/>
          </a:p>
          <a:p>
            <a:r>
              <a:rPr lang="tr-TR" i="0" dirty="0" smtClean="0">
                <a:solidFill>
                  <a:srgbClr val="0070C0"/>
                </a:solidFill>
              </a:rPr>
              <a:t>Cinsel şiddet hemen hemen tüm savaşlarda savaş silahı olarak kullanılmaktadır. </a:t>
            </a:r>
          </a:p>
          <a:p>
            <a:endParaRPr lang="tr-TR" i="1" dirty="0" smtClean="0">
              <a:solidFill>
                <a:srgbClr val="0070C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Kadınların maruz kaldığı şiddet zorla yerinden edilme öncesi,</a:t>
            </a:r>
            <a:r>
              <a:rPr lang="tr-TR" baseline="0" dirty="0" smtClean="0"/>
              <a:t> sırası ve sonrasında devam eder. </a:t>
            </a:r>
            <a:endParaRPr lang="tr-TR" dirty="0" smtClean="0"/>
          </a:p>
          <a:p>
            <a:endParaRPr lang="tr-TR" i="1" dirty="0" smtClean="0">
              <a:solidFill>
                <a:srgbClr val="0070C0"/>
              </a:solidFill>
            </a:endParaRPr>
          </a:p>
          <a:p>
            <a:r>
              <a:rPr lang="tr-TR" i="1" dirty="0" smtClean="0">
                <a:solidFill>
                  <a:srgbClr val="0070C0"/>
                </a:solidFill>
              </a:rPr>
              <a:t>Çatışma sırasında, göçten önce: </a:t>
            </a:r>
            <a:r>
              <a:rPr lang="tr-TR" dirty="0" smtClean="0"/>
              <a:t>Toplu tecavüz, hamile bırakılma</a:t>
            </a:r>
          </a:p>
          <a:p>
            <a:endParaRPr lang="tr-TR" dirty="0" smtClean="0"/>
          </a:p>
          <a:p>
            <a:r>
              <a:rPr lang="tr-TR" i="1" dirty="0" smtClean="0">
                <a:solidFill>
                  <a:srgbClr val="0070C0"/>
                </a:solidFill>
              </a:rPr>
              <a:t>Göç sırasında:</a:t>
            </a:r>
            <a:r>
              <a:rPr lang="tr-TR" dirty="0" smtClean="0"/>
              <a:t> İnsan tacirleri, köle ticareti</a:t>
            </a:r>
          </a:p>
          <a:p>
            <a:endParaRPr lang="tr-TR" dirty="0" smtClean="0"/>
          </a:p>
          <a:p>
            <a:r>
              <a:rPr lang="tr-TR" i="1" dirty="0" smtClean="0">
                <a:solidFill>
                  <a:srgbClr val="0070C0"/>
                </a:solidFill>
              </a:rPr>
              <a:t>Sığındıkları ülkede: </a:t>
            </a:r>
            <a:r>
              <a:rPr lang="tr-TR" dirty="0" smtClean="0"/>
              <a:t>Taciz, aile içi şiddet, </a:t>
            </a:r>
            <a:r>
              <a:rPr lang="tr-TR" dirty="0" err="1" smtClean="0"/>
              <a:t>sex</a:t>
            </a:r>
            <a:r>
              <a:rPr lang="tr-TR" dirty="0" smtClean="0"/>
              <a:t> işçiliği, ikinci-üçüncü eş olma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12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9646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Clr>
                <a:schemeClr val="tx2"/>
              </a:buClr>
            </a:pPr>
            <a:r>
              <a:rPr lang="tr-TR" dirty="0" smtClean="0"/>
              <a:t>Çadırların yan yana dizilmesi</a:t>
            </a:r>
            <a:r>
              <a:rPr lang="tr-TR" baseline="0" dirty="0" smtClean="0"/>
              <a:t> demek değildir. </a:t>
            </a:r>
          </a:p>
          <a:p>
            <a:pPr algn="just">
              <a:buClr>
                <a:schemeClr val="tx2"/>
              </a:buClr>
            </a:pPr>
            <a:endParaRPr lang="tr-TR" baseline="0" dirty="0" smtClean="0"/>
          </a:p>
          <a:p>
            <a:pPr algn="just">
              <a:buClr>
                <a:schemeClr val="tx2"/>
              </a:buClr>
            </a:pPr>
            <a:r>
              <a:rPr lang="tr-TR" baseline="0" dirty="0" smtClean="0"/>
              <a:t>İhtiyaçlarına ve inançlarına uygun hizmet sunulmalıdır. (Dil sorunları için tercümanlar) </a:t>
            </a:r>
          </a:p>
          <a:p>
            <a:pPr algn="just">
              <a:buClr>
                <a:schemeClr val="tx2"/>
              </a:buClr>
            </a:pPr>
            <a:endParaRPr lang="tr-TR" baseline="0" dirty="0" smtClean="0"/>
          </a:p>
          <a:p>
            <a:pPr algn="just">
              <a:buClr>
                <a:schemeClr val="tx2"/>
              </a:buClr>
            </a:pPr>
            <a:endParaRPr lang="tr-TR" dirty="0" smtClean="0"/>
          </a:p>
          <a:p>
            <a:pPr algn="just">
              <a:buClr>
                <a:schemeClr val="tx2"/>
              </a:buClr>
            </a:pPr>
            <a:endParaRPr lang="tr-TR" dirty="0" smtClean="0"/>
          </a:p>
          <a:p>
            <a:pPr algn="just">
              <a:buClr>
                <a:schemeClr val="tx2"/>
              </a:buClr>
            </a:pPr>
            <a:r>
              <a:rPr lang="tr-TR" dirty="0" smtClean="0"/>
              <a:t>Kişi başına</a:t>
            </a:r>
            <a:r>
              <a:rPr lang="tr-TR" baseline="0" dirty="0" smtClean="0"/>
              <a:t> en az 3-3,5 m2 alan 10m3 hacim olmalı</a:t>
            </a:r>
            <a:endParaRPr lang="tr-TR" dirty="0" smtClean="0"/>
          </a:p>
          <a:p>
            <a:pPr algn="just">
              <a:buClr>
                <a:schemeClr val="tx2"/>
              </a:buClr>
            </a:pPr>
            <a:r>
              <a:rPr lang="tr-TR" dirty="0" smtClean="0"/>
              <a:t>10 metrelik genişliğinde düzeltilmiş yollar</a:t>
            </a:r>
          </a:p>
          <a:p>
            <a:pPr algn="just">
              <a:buClr>
                <a:schemeClr val="tx2"/>
              </a:buClr>
            </a:pPr>
            <a:r>
              <a:rPr lang="tr-TR" dirty="0" smtClean="0"/>
              <a:t>Çadırlar bu yola iki metre mesafede</a:t>
            </a:r>
          </a:p>
          <a:p>
            <a:pPr algn="just">
              <a:buClr>
                <a:schemeClr val="tx2"/>
              </a:buClr>
            </a:pPr>
            <a:r>
              <a:rPr lang="tr-TR" dirty="0" smtClean="0"/>
              <a:t>Çadırlar arasında yedi metre aralık</a:t>
            </a:r>
          </a:p>
          <a:p>
            <a:pPr algn="just">
              <a:buClr>
                <a:schemeClr val="tx2"/>
              </a:buClr>
            </a:pPr>
            <a:r>
              <a:rPr lang="tr-TR" dirty="0" smtClean="0"/>
              <a:t>Çadır dizileri uygun drenajlarla korunmalı</a:t>
            </a:r>
          </a:p>
          <a:p>
            <a:pPr algn="just">
              <a:buClr>
                <a:schemeClr val="tx2"/>
              </a:buClr>
            </a:pPr>
            <a:r>
              <a:rPr lang="tr-TR" dirty="0" smtClean="0"/>
              <a:t>Sokaklar ve çadırlar aydınlatılmalı</a:t>
            </a:r>
          </a:p>
          <a:p>
            <a:pPr algn="just">
              <a:buClr>
                <a:schemeClr val="tx2"/>
              </a:buClr>
            </a:pPr>
            <a:r>
              <a:rPr lang="tr-TR" dirty="0" err="1" smtClean="0"/>
              <a:t>Çadırkent</a:t>
            </a:r>
            <a:r>
              <a:rPr lang="tr-TR" dirty="0" smtClean="0"/>
              <a:t> yerleşiminde ihtiyaç duyulan sosyal tesisler( sağlık birimi, okul, lokal vb.)bulunmalı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13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6323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tr-TR" sz="1200" dirty="0" smtClean="0"/>
              <a:t>Uygun yer belirlenmeli</a:t>
            </a:r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endParaRPr lang="tr-TR" sz="1200" dirty="0" smtClean="0"/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tr-TR" sz="1200" dirty="0" smtClean="0"/>
              <a:t>Su, kanalizasyon, elektrik alt yapısı hazırlanmış olmalı</a:t>
            </a:r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endParaRPr lang="tr-TR" sz="1200" dirty="0" smtClean="0"/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tr-TR" sz="1200" dirty="0" smtClean="0"/>
              <a:t>Uygun büyüklükte konutlar kullanılmalı</a:t>
            </a:r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endParaRPr lang="tr-TR" sz="1200" dirty="0" smtClean="0"/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tr-TR" sz="1200" dirty="0" smtClean="0"/>
              <a:t>Araziye yerleşimde cadde ve sokak sistemi oluşturulmalı</a:t>
            </a:r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endParaRPr lang="tr-TR" sz="1200" dirty="0" smtClean="0"/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tr-TR" sz="1200" dirty="0" smtClean="0"/>
              <a:t>Sosyal tesisler</a:t>
            </a:r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endParaRPr lang="tr-TR" sz="1200" dirty="0" smtClean="0"/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tr-TR" sz="1200" dirty="0" smtClean="0"/>
              <a:t>Okul ve spor alanları bulunmalı</a:t>
            </a:r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endParaRPr lang="tr-TR" sz="1200" dirty="0" smtClean="0"/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tr-TR" sz="1200" dirty="0" smtClean="0"/>
              <a:t>Kısacası kamplarda sağlıklı barınma, yeterli ve sürekli sağlık hizmeti, üretken ve etkin </a:t>
            </a:r>
            <a:r>
              <a:rPr lang="tr-TR" sz="1200" dirty="0" err="1" smtClean="0"/>
              <a:t>psikososyal</a:t>
            </a:r>
            <a:r>
              <a:rPr lang="tr-TR" sz="1200" dirty="0" smtClean="0"/>
              <a:t> destek sunulmalıdır.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14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309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15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1149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Clr>
                <a:srgbClr val="0070C0"/>
              </a:buClr>
              <a:buNone/>
            </a:pPr>
            <a:r>
              <a:rPr lang="tr-TR" sz="1200" dirty="0" smtClean="0">
                <a:solidFill>
                  <a:srgbClr val="FF0000"/>
                </a:solidFill>
              </a:rPr>
              <a:t>Kültüre uygun olan işlevsel kişisel hijyen sistemleri kurulmalı. </a:t>
            </a:r>
          </a:p>
          <a:p>
            <a:pPr algn="ctr">
              <a:buClr>
                <a:srgbClr val="0070C0"/>
              </a:buClr>
              <a:buNone/>
            </a:pPr>
            <a:endParaRPr lang="tr-TR" sz="1200" dirty="0" smtClean="0">
              <a:solidFill>
                <a:srgbClr val="FF0000"/>
              </a:solidFill>
            </a:endParaRPr>
          </a:p>
          <a:p>
            <a:pPr algn="ctr">
              <a:buClr>
                <a:srgbClr val="0070C0"/>
              </a:buClr>
              <a:buNone/>
            </a:pPr>
            <a:r>
              <a:rPr lang="tr-TR" sz="1200" dirty="0" smtClean="0">
                <a:solidFill>
                  <a:srgbClr val="FF0000"/>
                </a:solidFill>
              </a:rPr>
              <a:t>Tuvaletler</a:t>
            </a:r>
          </a:p>
          <a:p>
            <a:pPr algn="ctr">
              <a:buClr>
                <a:srgbClr val="0070C0"/>
              </a:buClr>
              <a:buNone/>
            </a:pPr>
            <a:endParaRPr lang="tr-TR" sz="1200" dirty="0" smtClean="0">
              <a:solidFill>
                <a:srgbClr val="FF0000"/>
              </a:solidFill>
            </a:endParaRP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tr-TR" sz="1200" dirty="0" smtClean="0"/>
              <a:t>10 kişi için 1 tuvalet sağlanmalı, 50 kişiye</a:t>
            </a:r>
            <a:r>
              <a:rPr lang="tr-TR" sz="1200" baseline="0" dirty="0" smtClean="0"/>
              <a:t> bir duş, </a:t>
            </a:r>
            <a:endParaRPr lang="tr-TR" sz="1200" dirty="0" smtClean="0"/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tr-TR" sz="1200" dirty="0" smtClean="0"/>
              <a:t>Tuvalet çukurları yeraltı suyu, kuyuları ve çevreyi  kirletmemeli.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tr-TR" sz="1200" dirty="0" smtClean="0"/>
              <a:t>Tuvalet çukurları 25 cm eninde 75 cm derinliğinde olmalı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tr-TR" sz="1200" dirty="0" smtClean="0"/>
              <a:t>Tuvalete uzaklık en fazla 30m olmalı zorunlu hallerde 50m. aşmamalı</a:t>
            </a:r>
          </a:p>
          <a:p>
            <a:pPr algn="ctr">
              <a:buClr>
                <a:srgbClr val="0070C0"/>
              </a:buCl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algn="ctr">
              <a:buClr>
                <a:srgbClr val="0070C0"/>
              </a:buCl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algn="ctr">
              <a:buClr>
                <a:srgbClr val="0070C0"/>
              </a:buClr>
              <a:buNone/>
            </a:pPr>
            <a:r>
              <a:rPr lang="tr-TR" dirty="0" smtClean="0">
                <a:solidFill>
                  <a:srgbClr val="FF0000"/>
                </a:solidFill>
              </a:rPr>
              <a:t>El Yıkama ve Kişisel Hijyen</a:t>
            </a:r>
          </a:p>
          <a:p>
            <a:pPr algn="ctr">
              <a:buClr>
                <a:srgbClr val="0070C0"/>
              </a:buClr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tr-TR" dirty="0" smtClean="0"/>
              <a:t>Kişisel hijyen yetersizliği ve el yıkamanın ihmal edilmesi </a:t>
            </a:r>
            <a:r>
              <a:rPr lang="tr-TR" dirty="0" err="1" smtClean="0"/>
              <a:t>feka</a:t>
            </a:r>
            <a:r>
              <a:rPr lang="tr-TR" dirty="0" smtClean="0"/>
              <a:t>-oral yolla bulaşan hastalık salgınlarının ortaya çıkmasına yol açar.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tr-TR" dirty="0" smtClean="0"/>
              <a:t>Muslukla tuvalet arası en fazla 100m olmalı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tr-TR" dirty="0" smtClean="0"/>
              <a:t>Sabun 250-500 gram/kişi/ay verilmeli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endParaRPr lang="tr-TR" dirty="0" smtClean="0"/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endParaRPr lang="tr-TR" dirty="0" smtClean="0"/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tr-TR" dirty="0" smtClean="0"/>
              <a:t>Merkezi çamaşırhane</a:t>
            </a:r>
            <a:r>
              <a:rPr lang="tr-TR" baseline="0" dirty="0" smtClean="0"/>
              <a:t> ve yeterli çamaşır makinesi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16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6379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Akut evre kişi başına 5 litre, daha sonra 20 litre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17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3912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18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373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19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59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Doğal,</a:t>
            </a:r>
            <a:r>
              <a:rPr lang="tr-TR" baseline="0" dirty="0" smtClean="0"/>
              <a:t> sel deprem </a:t>
            </a:r>
            <a:r>
              <a:rPr lang="tr-TR" baseline="0" dirty="0" err="1" smtClean="0"/>
              <a:t>tsunami</a:t>
            </a:r>
            <a:r>
              <a:rPr lang="tr-TR" baseline="0" dirty="0" smtClean="0"/>
              <a:t>, yangın</a:t>
            </a:r>
          </a:p>
          <a:p>
            <a:r>
              <a:rPr lang="tr-TR" baseline="0" dirty="0" smtClean="0"/>
              <a:t>İnsan eliyle: savaşlar, nükleer kazalar, kazalar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2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9265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tr-TR" sz="1200" dirty="0" smtClean="0"/>
              <a:t>Savaşlarda gıda kirliliği olasılığı daha yüksektir.</a:t>
            </a:r>
          </a:p>
          <a:p>
            <a:pPr algn="just">
              <a:buClr>
                <a:schemeClr val="tx2"/>
              </a:buClr>
            </a:pPr>
            <a:endParaRPr lang="tr-TR" dirty="0" smtClean="0"/>
          </a:p>
          <a:p>
            <a:pPr algn="just">
              <a:buClr>
                <a:schemeClr val="tx2"/>
              </a:buClr>
            </a:pPr>
            <a:r>
              <a:rPr lang="tr-TR" dirty="0" smtClean="0"/>
              <a:t>Bireylerin günlük</a:t>
            </a:r>
            <a:r>
              <a:rPr lang="tr-TR" baseline="0" dirty="0" smtClean="0"/>
              <a:t> gereksinimlerini karşılayacak miktarda yeterli, güvenli ve sağlıklı gıdaya ulaşım sağlanmalıdır. </a:t>
            </a:r>
          </a:p>
          <a:p>
            <a:pPr algn="just">
              <a:buClr>
                <a:schemeClr val="tx2"/>
              </a:buClr>
            </a:pPr>
            <a:endParaRPr lang="tr-TR" baseline="0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pPr>
            <a:r>
              <a:rPr lang="tr-TR" sz="1200" dirty="0" err="1" smtClean="0"/>
              <a:t>Kontamine</a:t>
            </a:r>
            <a:r>
              <a:rPr lang="tr-TR" sz="1200" dirty="0" smtClean="0"/>
              <a:t> gıdalar imha edilmeli.</a:t>
            </a:r>
          </a:p>
          <a:p>
            <a:pPr algn="just">
              <a:buClr>
                <a:schemeClr val="tx2"/>
              </a:buClr>
            </a:pPr>
            <a:endParaRPr lang="tr-TR" dirty="0" smtClean="0"/>
          </a:p>
          <a:p>
            <a:pPr algn="just">
              <a:buClr>
                <a:schemeClr val="tx2"/>
              </a:buClr>
            </a:pPr>
            <a:endParaRPr lang="tr-TR" dirty="0" smtClean="0"/>
          </a:p>
          <a:p>
            <a:pPr algn="just">
              <a:buClr>
                <a:schemeClr val="tx2"/>
              </a:buClr>
            </a:pPr>
            <a:r>
              <a:rPr lang="tr-TR" dirty="0" smtClean="0"/>
              <a:t>Uygun saklama, hazırlama, pişirme ve dağıtım koşulları sağlanmalı</a:t>
            </a:r>
          </a:p>
          <a:p>
            <a:pPr algn="just">
              <a:buClr>
                <a:schemeClr val="tx2"/>
              </a:buClr>
            </a:pPr>
            <a:endParaRPr lang="tr-TR" dirty="0" smtClean="0"/>
          </a:p>
          <a:p>
            <a:pPr algn="just">
              <a:buClr>
                <a:schemeClr val="tx2"/>
              </a:buClr>
            </a:pPr>
            <a:r>
              <a:rPr lang="tr-TR" dirty="0" smtClean="0"/>
              <a:t>Tüketimi kolay, çabuk bozulmayan gıda maddeleri verilmelidir. </a:t>
            </a:r>
          </a:p>
          <a:p>
            <a:pPr algn="just">
              <a:buClr>
                <a:schemeClr val="tx2"/>
              </a:buClr>
            </a:pPr>
            <a:endParaRPr lang="tr-TR" dirty="0" smtClean="0"/>
          </a:p>
          <a:p>
            <a:pPr algn="just">
              <a:buClr>
                <a:schemeClr val="tx2"/>
              </a:buClr>
            </a:pPr>
            <a:r>
              <a:rPr lang="tr-TR" dirty="0" smtClean="0"/>
              <a:t>Bunlar: Tahıllar (ekmek, bisküvi, pirinç, makarna, bulgur vb.), yumurta, </a:t>
            </a:r>
            <a:r>
              <a:rPr lang="tr-TR" dirty="0" err="1" smtClean="0"/>
              <a:t>kurubaklagiller</a:t>
            </a:r>
            <a:r>
              <a:rPr lang="tr-TR" dirty="0" smtClean="0"/>
              <a:t> (</a:t>
            </a:r>
            <a:r>
              <a:rPr lang="tr-TR" dirty="0" err="1" smtClean="0"/>
              <a:t>kurufasulye</a:t>
            </a:r>
            <a:r>
              <a:rPr lang="tr-TR" dirty="0" smtClean="0"/>
              <a:t>, nohut, mercimek vb.), konserve yiyecekler (et, balık vb.), çay, şeker ve tuzdur. </a:t>
            </a:r>
          </a:p>
          <a:p>
            <a:pPr algn="just">
              <a:buClr>
                <a:schemeClr val="tx2"/>
              </a:buClr>
            </a:pPr>
            <a:endParaRPr lang="tr-TR" dirty="0" smtClean="0"/>
          </a:p>
          <a:p>
            <a:pPr algn="just">
              <a:buClr>
                <a:schemeClr val="tx2"/>
              </a:buClr>
            </a:pPr>
            <a:r>
              <a:rPr lang="tr-TR" dirty="0" smtClean="0"/>
              <a:t>Emziren anneler emzirmeye devam etmeleri konusunda uyarılmalıdır.</a:t>
            </a:r>
          </a:p>
          <a:p>
            <a:pPr algn="just">
              <a:buClr>
                <a:schemeClr val="tx2"/>
              </a:buClr>
            </a:pPr>
            <a:endParaRPr lang="tr-TR" dirty="0" smtClean="0"/>
          </a:p>
          <a:p>
            <a:pPr algn="just">
              <a:buClr>
                <a:schemeClr val="tx2"/>
              </a:buClr>
            </a:pPr>
            <a:r>
              <a:rPr lang="tr-TR" baseline="0" dirty="0" smtClean="0"/>
              <a:t>Vektörler mutfak ve gıdaya ulaşmamalı, mutfak temiz olmalı.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20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3898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  <a:buClr>
                <a:srgbClr val="0070C0"/>
              </a:buClr>
            </a:pPr>
            <a:r>
              <a:rPr lang="tr-TR" sz="1200" dirty="0" smtClean="0"/>
              <a:t>Çevrede oluşan olumsuz çevresel  değişiklikler düzeltilmeli</a:t>
            </a:r>
          </a:p>
          <a:p>
            <a:pPr algn="just">
              <a:spcBef>
                <a:spcPts val="0"/>
              </a:spcBef>
              <a:buClr>
                <a:srgbClr val="0070C0"/>
              </a:buClr>
            </a:pPr>
            <a:endParaRPr lang="tr-TR" sz="1200" dirty="0" smtClean="0"/>
          </a:p>
          <a:p>
            <a:pPr algn="just">
              <a:spcBef>
                <a:spcPts val="0"/>
              </a:spcBef>
              <a:buClr>
                <a:srgbClr val="0070C0"/>
              </a:buClr>
            </a:pPr>
            <a:r>
              <a:rPr lang="tr-TR" sz="1200" dirty="0" smtClean="0"/>
              <a:t>Oluşan nüfus hareketleri/Kalabalık koşullar.</a:t>
            </a:r>
          </a:p>
          <a:p>
            <a:pPr algn="just">
              <a:spcBef>
                <a:spcPts val="0"/>
              </a:spcBef>
              <a:buClr>
                <a:srgbClr val="0070C0"/>
              </a:buClr>
            </a:pPr>
            <a:endParaRPr lang="tr-TR" sz="1200" dirty="0" smtClean="0"/>
          </a:p>
          <a:p>
            <a:pPr algn="just">
              <a:spcBef>
                <a:spcPts val="0"/>
              </a:spcBef>
              <a:buClr>
                <a:srgbClr val="0070C0"/>
              </a:buClr>
            </a:pPr>
            <a:r>
              <a:rPr lang="tr-TR" sz="1200" dirty="0" smtClean="0"/>
              <a:t>Alt yapının zarar görmesi.</a:t>
            </a:r>
          </a:p>
          <a:p>
            <a:pPr algn="just">
              <a:spcBef>
                <a:spcPts val="0"/>
              </a:spcBef>
              <a:buClr>
                <a:srgbClr val="0070C0"/>
              </a:buClr>
            </a:pPr>
            <a:endParaRPr lang="tr-TR" sz="1200" dirty="0" smtClean="0"/>
          </a:p>
          <a:p>
            <a:pPr algn="just">
              <a:spcBef>
                <a:spcPts val="0"/>
              </a:spcBef>
              <a:buClr>
                <a:srgbClr val="0070C0"/>
              </a:buClr>
            </a:pPr>
            <a:r>
              <a:rPr lang="tr-TR" sz="1200" dirty="0" smtClean="0"/>
              <a:t>Koruyucu sağlık hizmetlerindeki duraklama</a:t>
            </a:r>
          </a:p>
          <a:p>
            <a:pPr marL="114300" indent="0" algn="just">
              <a:spcBef>
                <a:spcPts val="0"/>
              </a:spcBef>
              <a:buClr>
                <a:srgbClr val="0070C0"/>
              </a:buClr>
              <a:buNone/>
            </a:pPr>
            <a:r>
              <a:rPr lang="tr-TR" sz="1200" dirty="0" smtClean="0"/>
              <a:t>	nedeniyle bulaşıcı hastalıklar  artar.</a:t>
            </a:r>
            <a:endParaRPr lang="tr-TR" dirty="0" smtClean="0"/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endParaRPr lang="tr-TR" dirty="0" smtClean="0"/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endParaRPr lang="tr-TR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tr-TR" sz="1200" dirty="0" smtClean="0"/>
              <a:t>Bağışıklama hizmetlerinin sağlanmasına kaldığı yerden devam edilmelidir.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endParaRPr lang="tr-TR" sz="1200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tr-TR" sz="1200" dirty="0" smtClean="0"/>
              <a:t>Geçici yerleşim yerlerinde dört haftadan daha uzun kalanlarda Kızamık aşısı yapılmalıdır.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endParaRPr lang="tr-TR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tr-TR" dirty="0" smtClean="0"/>
              <a:t>12 yaş altı için ek bir doz kızamık aşısı yapılmalı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Wingdings" pitchFamily="2" charset="2"/>
              <a:buChar char="Ø"/>
              <a:tabLst/>
              <a:defRPr/>
            </a:pPr>
            <a:endParaRPr lang="tr-TR" dirty="0" smtClean="0"/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tr-TR" dirty="0" smtClean="0"/>
              <a:t>Ceset ve yaralılarla yakın teması olanlara Hepatit B aşısı yapılmalı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endParaRPr lang="tr-TR" dirty="0" smtClean="0"/>
          </a:p>
          <a:p>
            <a:pPr algn="just">
              <a:buClr>
                <a:srgbClr val="0070C0"/>
              </a:buClr>
              <a:buFont typeface="Wingdings" pitchFamily="2" charset="2"/>
              <a:buChar char="Ø"/>
            </a:pPr>
            <a:r>
              <a:rPr lang="tr-TR" dirty="0" smtClean="0"/>
              <a:t>Tifo, koleraya karşı toplumsal bağışıklama önerilmez</a:t>
            </a:r>
          </a:p>
          <a:p>
            <a:pPr algn="just">
              <a:buClr>
                <a:srgbClr val="0070C0"/>
              </a:buClr>
            </a:pPr>
            <a:endParaRPr lang="tr-TR" sz="120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21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9656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22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918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Aile çadırlarındaki çöp kutuları kapaklı ve 2 kişinin kaldırabileceğinden büyük olmamalı.</a:t>
            </a:r>
          </a:p>
          <a:p>
            <a:endParaRPr lang="tr-TR" dirty="0" smtClean="0"/>
          </a:p>
          <a:p>
            <a:r>
              <a:rPr lang="tr-TR" dirty="0" smtClean="0"/>
              <a:t>Her 4-8 çadıra 50-100 litrelik kapaklı çöp kutusu temin edilmeli.</a:t>
            </a:r>
          </a:p>
          <a:p>
            <a:endParaRPr lang="tr-TR" dirty="0" smtClean="0"/>
          </a:p>
          <a:p>
            <a:pPr algn="just">
              <a:buClr>
                <a:srgbClr val="0070C0"/>
              </a:buClr>
            </a:pPr>
            <a:r>
              <a:rPr lang="tr-TR" sz="1200" dirty="0" smtClean="0"/>
              <a:t>Her gün düzenli olarak alınmalı.</a:t>
            </a:r>
          </a:p>
          <a:p>
            <a:pPr algn="just">
              <a:buClr>
                <a:srgbClr val="0070C0"/>
              </a:buClr>
            </a:pPr>
            <a:endParaRPr lang="tr-TR" sz="1200" dirty="0" smtClean="0"/>
          </a:p>
          <a:p>
            <a:pPr algn="just">
              <a:buClr>
                <a:srgbClr val="0070C0"/>
              </a:buClr>
            </a:pPr>
            <a:r>
              <a:rPr lang="tr-TR" sz="1200" dirty="0" smtClean="0"/>
              <a:t>Çöp çukurlarına taşınan atıkların üzeri günlük olarak örtülmeli.</a:t>
            </a:r>
          </a:p>
          <a:p>
            <a:pPr algn="just">
              <a:buClr>
                <a:srgbClr val="0070C0"/>
              </a:buClr>
            </a:pPr>
            <a:endParaRPr lang="tr-TR" sz="1200" dirty="0" smtClean="0"/>
          </a:p>
          <a:p>
            <a:pPr algn="just">
              <a:buClr>
                <a:srgbClr val="0070C0"/>
              </a:buClr>
            </a:pPr>
            <a:r>
              <a:rPr lang="tr-TR" sz="1200" dirty="0" smtClean="0"/>
              <a:t>Uygun uzaklıktaki çukurlara gömülmelidir.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23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0747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Travma sonrası stres bozukluğu başta olmak üzere diğer ruh sağlığı bozukluklarında artış görülür.</a:t>
            </a:r>
          </a:p>
          <a:p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Ruh Sağlığı hizmetleri</a:t>
            </a:r>
          </a:p>
          <a:p>
            <a:endParaRPr lang="tr-TR" dirty="0" smtClean="0"/>
          </a:p>
          <a:p>
            <a:r>
              <a:rPr lang="tr-TR" dirty="0" smtClean="0"/>
              <a:t>Mültecilerin zorluklarla baş edebilmeleri, yaşadıkları ağır travmaların üstesinden gelebilmeleri ve sığındıkları topluma uyum sağlayabilmeleri sosyal çevreleriyle aralarındaki destekleyici</a:t>
            </a:r>
            <a:r>
              <a:rPr lang="tr-TR" baseline="0" dirty="0" smtClean="0"/>
              <a:t> iletişimle mümkündür. </a:t>
            </a:r>
            <a:r>
              <a:rPr lang="tr-TR" dirty="0" smtClean="0"/>
              <a:t>  </a:t>
            </a:r>
          </a:p>
          <a:p>
            <a:endParaRPr lang="tr-TR" dirty="0" smtClean="0"/>
          </a:p>
          <a:p>
            <a:r>
              <a:rPr lang="tr-TR" dirty="0" smtClean="0"/>
              <a:t>Mültecilere </a:t>
            </a:r>
            <a:r>
              <a:rPr lang="tr-TR" dirty="0" err="1" smtClean="0"/>
              <a:t>psikososyal</a:t>
            </a:r>
            <a:r>
              <a:rPr lang="tr-TR" dirty="0" smtClean="0"/>
              <a:t> destek için birimler kurulmalı ve psikiyatristler,</a:t>
            </a:r>
            <a:r>
              <a:rPr lang="tr-TR" baseline="0" dirty="0" smtClean="0"/>
              <a:t> psikologlar ve sosyal hizmet uzmanları gibi </a:t>
            </a:r>
            <a:r>
              <a:rPr lang="tr-TR" dirty="0" smtClean="0"/>
              <a:t>etkin kişiler tarafından bu hizmet sunulmalı.</a:t>
            </a:r>
          </a:p>
          <a:p>
            <a:endParaRPr lang="tr-TR" dirty="0" smtClean="0"/>
          </a:p>
          <a:p>
            <a:r>
              <a:rPr lang="tr-TR" sz="1200" dirty="0" smtClean="0"/>
              <a:t>Kronik hastalıklar, yüksek risk taşıyan kişilerin sorunları.</a:t>
            </a:r>
          </a:p>
          <a:p>
            <a:endParaRPr lang="tr-TR" sz="1200" dirty="0" smtClean="0"/>
          </a:p>
          <a:p>
            <a:r>
              <a:rPr lang="tr-TR" sz="1200" dirty="0" smtClean="0"/>
              <a:t>Üreme sağlığı uygulamaları.</a:t>
            </a:r>
          </a:p>
          <a:p>
            <a:endParaRPr lang="tr-TR" sz="1200" dirty="0" smtClean="0"/>
          </a:p>
          <a:p>
            <a:r>
              <a:rPr lang="tr-TR" sz="1200" dirty="0" err="1" smtClean="0"/>
              <a:t>Neonatal</a:t>
            </a:r>
            <a:r>
              <a:rPr lang="tr-TR" sz="1200" dirty="0" smtClean="0"/>
              <a:t> ve </a:t>
            </a:r>
            <a:r>
              <a:rPr lang="tr-TR" sz="1200" dirty="0" err="1" smtClean="0"/>
              <a:t>obstetrik</a:t>
            </a:r>
            <a:r>
              <a:rPr lang="tr-TR" sz="1200" dirty="0" smtClean="0"/>
              <a:t> hizmetlerinin sunumu.</a:t>
            </a:r>
          </a:p>
          <a:p>
            <a:endParaRPr lang="tr-TR" sz="1200" dirty="0" smtClean="0"/>
          </a:p>
          <a:p>
            <a:r>
              <a:rPr lang="tr-TR" sz="1200" dirty="0" err="1" smtClean="0"/>
              <a:t>Sektörlerarası</a:t>
            </a:r>
            <a:r>
              <a:rPr lang="tr-TR" sz="1200" dirty="0" smtClean="0"/>
              <a:t> işbirliği (beslenme, ulaşım, iletişim gibi).</a:t>
            </a:r>
          </a:p>
          <a:p>
            <a:endParaRPr lang="tr-TR" sz="1200" dirty="0" smtClean="0"/>
          </a:p>
          <a:p>
            <a:r>
              <a:rPr lang="tr-TR" sz="1200" dirty="0" smtClean="0"/>
              <a:t>Olağan sağlık hizmetleri düzeyine ulaşma. 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24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23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25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172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600" dirty="0" smtClean="0"/>
              <a:t>Savaşlar yol</a:t>
            </a:r>
            <a:r>
              <a:rPr lang="tr-TR" sz="1600" baseline="0" dirty="0" smtClean="0"/>
              <a:t> </a:t>
            </a:r>
            <a:r>
              <a:rPr lang="tr-TR" sz="1600" dirty="0" smtClean="0"/>
              <a:t>açtıkları ölümler, sakatlıklar, üretimde ve ekonomideki kayıplar ve yaşam kalitesine etkileri nedeniyle bir halk sorunudur. </a:t>
            </a:r>
          </a:p>
          <a:p>
            <a:endParaRPr lang="tr-TR" sz="1600" dirty="0" smtClean="0"/>
          </a:p>
          <a:p>
            <a:endParaRPr lang="tr-TR" sz="16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dirty="0" smtClean="0"/>
              <a:t>İnsanların olağan koşullarda sürdürdükleri yaşamlarını kesintiye uğratır. </a:t>
            </a:r>
            <a:endParaRPr lang="tr-TR" sz="1600" dirty="0" smtClean="0">
              <a:solidFill>
                <a:srgbClr val="0070C0"/>
              </a:solidFill>
            </a:endParaRPr>
          </a:p>
          <a:p>
            <a:endParaRPr lang="tr-TR" sz="1600" dirty="0" smtClean="0"/>
          </a:p>
          <a:p>
            <a:endParaRPr lang="tr-TR" sz="16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3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4496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Savaşların direkt etkileri arasında ölümler sakatlıklar yer alır.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 smtClean="0"/>
          </a:p>
          <a:p>
            <a:r>
              <a:rPr lang="tr-TR" sz="1200" dirty="0" smtClean="0"/>
              <a:t>Zorla yerinden edilmeler, göç</a:t>
            </a:r>
          </a:p>
          <a:p>
            <a:r>
              <a:rPr lang="tr-TR" sz="1200" dirty="0" smtClean="0"/>
              <a:t>Sağlık ve diğer sosyal hizmetlerin azalması, </a:t>
            </a:r>
          </a:p>
          <a:p>
            <a:r>
              <a:rPr lang="tr-TR" sz="1200" dirty="0" smtClean="0"/>
              <a:t>Hastalık yükünün artması (bulaşıcı hastalıklar)</a:t>
            </a:r>
          </a:p>
          <a:p>
            <a:r>
              <a:rPr lang="tr-TR" sz="1200" dirty="0" smtClean="0"/>
              <a:t>Sosyoekonomik koşullarda bozulma</a:t>
            </a:r>
          </a:p>
          <a:p>
            <a:r>
              <a:rPr lang="tr-TR" sz="1200" dirty="0" smtClean="0"/>
              <a:t>Barınma ve beslenme olanaklarının kötüleşmesi</a:t>
            </a:r>
          </a:p>
          <a:p>
            <a:r>
              <a:rPr lang="tr-TR" sz="1200" dirty="0" smtClean="0"/>
              <a:t>Psikolojik sorunlar</a:t>
            </a:r>
          </a:p>
          <a:p>
            <a:r>
              <a:rPr lang="tr-TR" sz="1200" dirty="0" smtClean="0"/>
              <a:t>Çevre sağlığı sorunları (Ekolojik yıkım)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İnsan hakları ihlalleri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Üreme sağlığı hizmetlerindeki yetersizlikler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Anne ve bebek ölümleri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Doğum komplikasyonları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İşsizlik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4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086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dirty="0" smtClean="0"/>
              <a:t>Yerinden edilme</a:t>
            </a:r>
            <a:r>
              <a:rPr lang="tr-TR" sz="1600" baseline="0" dirty="0" smtClean="0"/>
              <a:t> hem biyolojik, hem ruhsal hem de toplumsal olarak </a:t>
            </a:r>
            <a:r>
              <a:rPr lang="tr-TR" sz="1600" baseline="0" dirty="0" err="1" smtClean="0"/>
              <a:t>travmatik</a:t>
            </a:r>
            <a:r>
              <a:rPr lang="tr-TR" sz="1600" baseline="0" dirty="0" smtClean="0"/>
              <a:t> bir süreçtir. </a:t>
            </a:r>
            <a:endParaRPr lang="tr-TR" sz="16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6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dirty="0" smtClean="0"/>
              <a:t>Toplumun sağlık davranışları, sağlık düzeyleri ve sunulan sağlık hizmetleri üzerine etkileri vardır.</a:t>
            </a:r>
          </a:p>
          <a:p>
            <a:endParaRPr lang="tr-TR" sz="16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dirty="0" smtClean="0"/>
              <a:t>Örneğin göç edenler gittikleri yerdeki enfeksiyonlar, bulaşıcı hastalıklar ve kazalardan daha fazla etkilenirken, göç alan bölgedeki insanlar ise göç eden kişiler tarafından getirilen bulaşıcı hastalıklardan etkilenmektedirler.</a:t>
            </a:r>
          </a:p>
          <a:p>
            <a:endParaRPr lang="tr-TR" sz="16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dirty="0" smtClean="0"/>
              <a:t>Göç öncesinde ve göç sırasında maruz kalınan ruhsal ve fiziksel şiddet, yakınlarının yaralanmasına ya da ölümüne tanıklık etme, evlerinin yıkılması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6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dirty="0" smtClean="0"/>
              <a:t>Göç sonrasında da karşılaşılan yasal engeller, evsizlik, gelecek kaygısı, ekonomik zorluklar gibi nedenlerle ruhsal hastalıklara yakalanma riskleri artmaktadır.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6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dirty="0" smtClean="0"/>
              <a:t>Göç edilen yerdeki artan nüfus nedeniyle kültürel uyuma adaptasyon sorunları, sağlık, eğitim ve altyapı hizmetlerine ulaşım gibi birçok alanda sorunlar görülmektedir.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600" dirty="0" smtClean="0"/>
          </a:p>
          <a:p>
            <a:endParaRPr lang="tr-TR" sz="16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5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5504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Savaşlar sağlık hizmetlerinin sunumundaki birincil korunma uygulamalarını bozmaktadır. </a:t>
            </a:r>
          </a:p>
          <a:p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Birincil korunma Kişilerin ve toplumun savaştan en </a:t>
            </a:r>
            <a:r>
              <a:rPr lang="tr-TR" i="1" dirty="0" smtClean="0"/>
              <a:t>az zararı görmesini </a:t>
            </a:r>
            <a:r>
              <a:rPr lang="tr-TR" dirty="0" smtClean="0"/>
              <a:t>sağlayan hizmetlerdir. </a:t>
            </a:r>
          </a:p>
          <a:p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Birincil korunmada amaç ise şiddetin durdurulmasıdır. </a:t>
            </a:r>
          </a:p>
          <a:p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Mültecilere verilen sağlık hizmetleri aslında savaş dışı zamanda verilen sağlık hizmetleriyle aynı türden uygulamalardan oluşmaktadır. </a:t>
            </a:r>
          </a:p>
          <a:p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Örneğin çevre sağlığı hizmetleriyle savaşa bağlı olarak gelişen ikincil hastalık ve salgınların önüne geçmeye çalışılır. </a:t>
            </a:r>
          </a:p>
          <a:p>
            <a:endParaRPr lang="tr-T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Ancak böyle zamanlarda çevre sağlığı hizmetlerine daha çok özen gösterilmesi ve bu hizmetlerin yoğunlaşarak sunulması gerekmektedir.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6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9744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Sağlık hizmetlerine erişimin azalması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	sosyal, ekonomik ve coğrafi ulaşımın azalması</a:t>
            </a:r>
          </a:p>
          <a:p>
            <a:endParaRPr lang="tr-TR" dirty="0" smtClean="0"/>
          </a:p>
          <a:p>
            <a:r>
              <a:rPr lang="tr-TR" dirty="0" smtClean="0"/>
              <a:t>Hizmet altyapısının bozulması: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	sağlık kurumlarının, hastanelerin yıkılması, ilaç ve donanım eksiklikleri</a:t>
            </a:r>
          </a:p>
          <a:p>
            <a:r>
              <a:rPr lang="tr-TR" dirty="0" smtClean="0"/>
              <a:t>	</a:t>
            </a:r>
          </a:p>
          <a:p>
            <a:r>
              <a:rPr lang="tr-TR" dirty="0" smtClean="0"/>
              <a:t>Sağlık hizmetleri sunumunun yetersizliği:</a:t>
            </a:r>
          </a:p>
          <a:p>
            <a:r>
              <a:rPr lang="tr-TR" dirty="0" smtClean="0"/>
              <a:t>	temel</a:t>
            </a:r>
            <a:r>
              <a:rPr lang="tr-TR" baseline="0" dirty="0" smtClean="0"/>
              <a:t> sağlık hizmetlerinden acil sağlık hizmetlerine kayma</a:t>
            </a:r>
          </a:p>
          <a:p>
            <a:r>
              <a:rPr lang="tr-TR" baseline="0" dirty="0" smtClean="0"/>
              <a:t>	koruyucu sağlık hizmetlerinin azalması</a:t>
            </a:r>
          </a:p>
          <a:p>
            <a:endParaRPr lang="tr-TR" dirty="0" smtClean="0"/>
          </a:p>
          <a:p>
            <a:r>
              <a:rPr lang="tr-TR" dirty="0" smtClean="0"/>
              <a:t>Sağlık politikalarının uygulanmasındaki yetersizlikler:</a:t>
            </a:r>
          </a:p>
          <a:p>
            <a:r>
              <a:rPr lang="tr-TR" dirty="0" smtClean="0"/>
              <a:t>	halk sağlığı programlarının uygulanamaması</a:t>
            </a:r>
          </a:p>
          <a:p>
            <a:r>
              <a:rPr lang="tr-TR" dirty="0" smtClean="0"/>
              <a:t>	yardım</a:t>
            </a:r>
            <a:r>
              <a:rPr lang="tr-TR" baseline="0" dirty="0" smtClean="0"/>
              <a:t> kuruluşlarının koordinasyonundaki yetersizlikler.</a:t>
            </a:r>
            <a:endParaRPr lang="tr-TR" dirty="0" smtClean="0"/>
          </a:p>
          <a:p>
            <a:r>
              <a:rPr lang="tr-TR" dirty="0" smtClean="0"/>
              <a:t>	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7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0652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271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Suriye savaşında </a:t>
            </a:r>
            <a:r>
              <a:rPr lang="tr-TR" dirty="0" err="1" smtClean="0"/>
              <a:t>polio</a:t>
            </a:r>
            <a:r>
              <a:rPr lang="tr-TR" dirty="0" smtClean="0"/>
              <a:t> (çocuk felci) ve kızamık vakalarında artış olmuştur.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992D7-C2BF-455F-8C59-DA635D877467}" type="slidenum">
              <a:rPr lang="tr-TR" smtClean="0"/>
              <a:t>9</a:t>
            </a:fld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216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432" y="5648960"/>
            <a:ext cx="683568" cy="396240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tr-TR" smtClean="0"/>
              <a:t>14.5.2016</a:t>
            </a:r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19010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SAVAŞ, MÜLTECİLİK 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VE </a:t>
            </a:r>
            <a:br>
              <a:rPr lang="tr-TR" b="1" dirty="0" smtClean="0"/>
            </a:br>
            <a:r>
              <a:rPr lang="tr-TR" b="1" dirty="0" smtClean="0"/>
              <a:t>HALK SAĞLIĞI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7096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Uz. Dr. Soykan ŞAHİN</a:t>
            </a:r>
          </a:p>
          <a:p>
            <a:endParaRPr lang="tr-TR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tr-TR" dirty="0" smtClean="0">
                <a:solidFill>
                  <a:schemeClr val="accent4">
                    <a:lumMod val="50000"/>
                  </a:schemeClr>
                </a:solidFill>
              </a:rPr>
              <a:t>Kocaeli </a:t>
            </a:r>
            <a:r>
              <a:rPr lang="tr-TR" dirty="0">
                <a:solidFill>
                  <a:schemeClr val="accent4">
                    <a:lumMod val="50000"/>
                  </a:schemeClr>
                </a:solidFill>
              </a:rPr>
              <a:t>Üniversitesi  </a:t>
            </a:r>
          </a:p>
          <a:p>
            <a:pPr algn="ctr"/>
            <a:r>
              <a:rPr lang="tr-TR" dirty="0">
                <a:solidFill>
                  <a:schemeClr val="accent4">
                    <a:lumMod val="50000"/>
                  </a:schemeClr>
                </a:solidFill>
              </a:rPr>
              <a:t>Travma ve Afet Çalışmaları Uygulamalı Ruh </a:t>
            </a:r>
            <a:r>
              <a:rPr lang="tr-TR" dirty="0" smtClean="0">
                <a:solidFill>
                  <a:schemeClr val="accent4">
                    <a:lumMod val="50000"/>
                  </a:schemeClr>
                </a:solidFill>
              </a:rPr>
              <a:t>Sağlığı</a:t>
            </a:r>
          </a:p>
          <a:p>
            <a:pPr algn="ctr"/>
            <a:r>
              <a:rPr lang="tr-TR" dirty="0" smtClean="0">
                <a:solidFill>
                  <a:schemeClr val="accent4">
                    <a:lumMod val="50000"/>
                  </a:schemeClr>
                </a:solidFill>
              </a:rPr>
              <a:t> Anabilim Dalı Başkanlığı </a:t>
            </a:r>
            <a:endParaRPr lang="tr-TR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141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endParaRPr lang="tr-TR" sz="2400" dirty="0"/>
          </a:p>
          <a:p>
            <a:r>
              <a:rPr lang="tr-TR" sz="2400" dirty="0" err="1" smtClean="0"/>
              <a:t>Malnütrisyonlar</a:t>
            </a:r>
            <a:r>
              <a:rPr lang="tr-TR" sz="2400" dirty="0" smtClean="0"/>
              <a:t> daha çok riskli gruplarda</a:t>
            </a:r>
          </a:p>
          <a:p>
            <a:endParaRPr lang="tr-TR" sz="2400" dirty="0"/>
          </a:p>
          <a:p>
            <a:r>
              <a:rPr lang="tr-TR" sz="2400" dirty="0" smtClean="0"/>
              <a:t>Azalmış gıda üretimi</a:t>
            </a:r>
          </a:p>
          <a:p>
            <a:endParaRPr lang="tr-TR" sz="2400" dirty="0" smtClean="0"/>
          </a:p>
          <a:p>
            <a:r>
              <a:rPr lang="tr-TR" sz="2400" dirty="0" smtClean="0"/>
              <a:t>Gıda güvenliği ile ilgili sorunlar</a:t>
            </a:r>
          </a:p>
          <a:p>
            <a:endParaRPr lang="tr-TR" sz="2400" dirty="0" smtClean="0"/>
          </a:p>
          <a:p>
            <a:r>
              <a:rPr lang="tr-TR" sz="2400" dirty="0" smtClean="0"/>
              <a:t>Güvenli içme suyuna erişimin azalması</a:t>
            </a:r>
            <a:endParaRPr lang="tr-TR" sz="2400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Savaşlarda </a:t>
            </a:r>
            <a:r>
              <a:rPr lang="tr-TR" dirty="0">
                <a:solidFill>
                  <a:srgbClr val="FF0000"/>
                </a:solidFill>
              </a:rPr>
              <a:t>v</a:t>
            </a:r>
            <a:r>
              <a:rPr lang="tr-TR" dirty="0" smtClean="0">
                <a:solidFill>
                  <a:srgbClr val="FF0000"/>
                </a:solidFill>
              </a:rPr>
              <a:t>e Sonrasında Beslenme Bozuklukları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52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Savaşlar ve Çocuklar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400" dirty="0" smtClean="0"/>
              <a:t>Çocuk istismarı, </a:t>
            </a:r>
          </a:p>
          <a:p>
            <a:endParaRPr lang="tr-TR" sz="2400" dirty="0" smtClean="0"/>
          </a:p>
          <a:p>
            <a:r>
              <a:rPr lang="tr-TR" sz="2400" dirty="0" smtClean="0"/>
              <a:t>Taciz, tecavüz</a:t>
            </a:r>
          </a:p>
          <a:p>
            <a:endParaRPr lang="tr-TR" sz="2400" dirty="0" smtClean="0"/>
          </a:p>
          <a:p>
            <a:r>
              <a:rPr lang="tr-TR" sz="2400" dirty="0" smtClean="0"/>
              <a:t>Organ ticareti</a:t>
            </a:r>
          </a:p>
          <a:p>
            <a:endParaRPr lang="tr-TR" sz="2400" dirty="0" smtClean="0"/>
          </a:p>
          <a:p>
            <a:r>
              <a:rPr lang="tr-TR" sz="2400" dirty="0" smtClean="0"/>
              <a:t>Çocuk işçiliği</a:t>
            </a:r>
          </a:p>
          <a:p>
            <a:endParaRPr lang="tr-TR" sz="2400" dirty="0" smtClean="0"/>
          </a:p>
          <a:p>
            <a:r>
              <a:rPr lang="tr-TR" sz="2400" dirty="0" smtClean="0"/>
              <a:t>Madde bağımlılığı</a:t>
            </a:r>
          </a:p>
          <a:p>
            <a:endParaRPr lang="tr-TR" sz="2400" dirty="0" smtClean="0"/>
          </a:p>
          <a:p>
            <a:r>
              <a:rPr lang="tr-TR" sz="2400" dirty="0" smtClean="0"/>
              <a:t>Şiddetin her türlüsüne tanıklık etme</a:t>
            </a:r>
          </a:p>
          <a:p>
            <a:endParaRPr lang="tr-TR" sz="2400" dirty="0" smtClean="0"/>
          </a:p>
          <a:p>
            <a:r>
              <a:rPr lang="tr-TR" sz="2400" dirty="0" smtClean="0"/>
              <a:t>Ciddi ruh sağlığı sorunları</a:t>
            </a:r>
          </a:p>
          <a:p>
            <a:endParaRPr lang="tr-TR" sz="2400" dirty="0" smtClean="0"/>
          </a:p>
          <a:p>
            <a:endParaRPr lang="tr-TR" sz="24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47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Savaşlar ve </a:t>
            </a:r>
            <a:r>
              <a:rPr lang="tr-TR" dirty="0" smtClean="0">
                <a:solidFill>
                  <a:srgbClr val="FF0000"/>
                </a:solidFill>
              </a:rPr>
              <a:t>Kadınlar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Genellikle erkekler savaşır ve yaşamlarını yitirirler. Ama göç ile birlikte kadının toplumdaki rolleri de değişir. </a:t>
            </a:r>
          </a:p>
          <a:p>
            <a:endParaRPr lang="tr-TR" dirty="0"/>
          </a:p>
          <a:p>
            <a:r>
              <a:rPr lang="tr-TR" i="1" dirty="0" smtClean="0">
                <a:solidFill>
                  <a:srgbClr val="0070C0"/>
                </a:solidFill>
              </a:rPr>
              <a:t>Çatışma sırasında, göçten önce: </a:t>
            </a:r>
            <a:r>
              <a:rPr lang="tr-TR" dirty="0" smtClean="0"/>
              <a:t>Toplu tecavüz, hamile bırakılma</a:t>
            </a:r>
          </a:p>
          <a:p>
            <a:endParaRPr lang="tr-TR" dirty="0"/>
          </a:p>
          <a:p>
            <a:r>
              <a:rPr lang="tr-TR" i="1" dirty="0" smtClean="0">
                <a:solidFill>
                  <a:srgbClr val="0070C0"/>
                </a:solidFill>
              </a:rPr>
              <a:t>Göç sırasında:</a:t>
            </a:r>
            <a:r>
              <a:rPr lang="tr-TR" dirty="0" smtClean="0"/>
              <a:t> İnsan tacirleri, köle ticareti</a:t>
            </a:r>
          </a:p>
          <a:p>
            <a:endParaRPr lang="tr-TR" dirty="0"/>
          </a:p>
          <a:p>
            <a:r>
              <a:rPr lang="tr-TR" i="1" dirty="0" smtClean="0">
                <a:solidFill>
                  <a:srgbClr val="0070C0"/>
                </a:solidFill>
              </a:rPr>
              <a:t>Sığındıkları ülkede: </a:t>
            </a:r>
            <a:r>
              <a:rPr lang="tr-TR" dirty="0" smtClean="0"/>
              <a:t>Taciz, aile içi şiddet, </a:t>
            </a:r>
            <a:r>
              <a:rPr lang="tr-TR" dirty="0" err="1" smtClean="0"/>
              <a:t>sex</a:t>
            </a:r>
            <a:r>
              <a:rPr lang="tr-TR" dirty="0" smtClean="0"/>
              <a:t> işçiliği, </a:t>
            </a:r>
          </a:p>
          <a:p>
            <a:pPr marL="114300" indent="0">
              <a:buNone/>
            </a:pPr>
            <a:r>
              <a:rPr lang="tr-TR" dirty="0"/>
              <a:t>	</a:t>
            </a:r>
            <a:r>
              <a:rPr lang="tr-TR" dirty="0" smtClean="0"/>
              <a:t>		ikinci-üçüncü eş olma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36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Clr>
                <a:schemeClr val="tx2"/>
              </a:buClr>
              <a:buNone/>
            </a:pPr>
            <a:r>
              <a:rPr lang="tr-TR" b="1" dirty="0"/>
              <a:t> </a:t>
            </a:r>
            <a:r>
              <a:rPr lang="tr-TR" dirty="0">
                <a:solidFill>
                  <a:srgbClr val="FF0000"/>
                </a:solidFill>
              </a:rPr>
              <a:t>ÇADIR KENTLER </a:t>
            </a:r>
          </a:p>
          <a:p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Göç Sonrası Halk </a:t>
            </a:r>
            <a:r>
              <a:rPr lang="tr-TR" sz="4000" dirty="0">
                <a:solidFill>
                  <a:srgbClr val="FF0000"/>
                </a:solidFill>
              </a:rPr>
              <a:t>Sağlığı Uygulamaları</a:t>
            </a:r>
            <a:endParaRPr lang="tr-TR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1" y="2364319"/>
            <a:ext cx="4283968" cy="321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2642" t="12076" r="6982" b="10441"/>
          <a:stretch/>
        </p:blipFill>
        <p:spPr bwMode="auto">
          <a:xfrm>
            <a:off x="4067944" y="2364318"/>
            <a:ext cx="5002014" cy="321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77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Clr>
                <a:schemeClr val="tx2"/>
              </a:buClr>
              <a:buNone/>
            </a:pPr>
            <a:r>
              <a:rPr lang="tr-TR" sz="2400" dirty="0">
                <a:solidFill>
                  <a:srgbClr val="FF0000"/>
                </a:solidFill>
              </a:rPr>
              <a:t>PREFABRİK KONUTLAR</a:t>
            </a:r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tr-TR" sz="2400" dirty="0" smtClean="0"/>
              <a:t>Uygun yer </a:t>
            </a:r>
            <a:r>
              <a:rPr lang="tr-TR" sz="2400" dirty="0"/>
              <a:t>belirlenmeli</a:t>
            </a:r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endParaRPr lang="tr-TR" sz="2400" dirty="0" smtClean="0"/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tr-TR" sz="2400" dirty="0" smtClean="0"/>
              <a:t>Su</a:t>
            </a:r>
            <a:r>
              <a:rPr lang="tr-TR" sz="2400" dirty="0"/>
              <a:t>, kanalizasyon, elektrik alt yapısı hazırlanmış olmalı</a:t>
            </a:r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endParaRPr lang="tr-TR" sz="2400" dirty="0" smtClean="0"/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tr-TR" sz="2400" dirty="0" smtClean="0"/>
              <a:t>Uygun </a:t>
            </a:r>
            <a:r>
              <a:rPr lang="tr-TR" sz="2400" dirty="0"/>
              <a:t>büyüklükte konutlar </a:t>
            </a:r>
            <a:r>
              <a:rPr lang="tr-TR" sz="2400" dirty="0" smtClean="0"/>
              <a:t>kullanılmalı</a:t>
            </a:r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endParaRPr lang="tr-TR" sz="2400" dirty="0" smtClean="0"/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tr-TR" sz="2400" dirty="0" smtClean="0"/>
              <a:t>Sosyal tesisler</a:t>
            </a:r>
          </a:p>
          <a:p>
            <a:pPr marL="114300" indent="0" algn="just">
              <a:spcBef>
                <a:spcPts val="0"/>
              </a:spcBef>
              <a:buClr>
                <a:schemeClr val="tx2"/>
              </a:buClr>
              <a:buNone/>
            </a:pPr>
            <a:endParaRPr lang="tr-TR" sz="2400" dirty="0"/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tr-TR" sz="2400" dirty="0" smtClean="0"/>
              <a:t>İbadethaneler</a:t>
            </a:r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endParaRPr lang="tr-TR" sz="2400" dirty="0" smtClean="0"/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tr-TR" sz="2400" dirty="0" smtClean="0"/>
              <a:t>Okul </a:t>
            </a:r>
            <a:r>
              <a:rPr lang="tr-TR" sz="2400" dirty="0"/>
              <a:t>ve spor alanları bulunmalı</a:t>
            </a:r>
          </a:p>
          <a:p>
            <a:endParaRPr lang="tr-TR" sz="2400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Göç Sonrası Halk </a:t>
            </a:r>
            <a:r>
              <a:rPr lang="tr-TR" sz="4000" dirty="0">
                <a:solidFill>
                  <a:srgbClr val="FF0000"/>
                </a:solidFill>
              </a:rPr>
              <a:t>Sağlığı Uygulamaları</a:t>
            </a:r>
            <a:endParaRPr lang="tr-TR" sz="4000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819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/images/stories/date/043013/hot-special-news/043013-amerikal-senatorden-konteyner-kente-ziyare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Clr>
                <a:srgbClr val="0070C0"/>
              </a:buClr>
              <a:buNone/>
            </a:pPr>
            <a:r>
              <a:rPr lang="tr-TR" sz="2400" dirty="0">
                <a:solidFill>
                  <a:srgbClr val="FF0000"/>
                </a:solidFill>
              </a:rPr>
              <a:t>Tuvaletler</a:t>
            </a:r>
          </a:p>
          <a:p>
            <a:pPr algn="just">
              <a:buClr>
                <a:srgbClr val="0070C0"/>
              </a:buClr>
            </a:pPr>
            <a:r>
              <a:rPr lang="tr-TR" sz="2400" dirty="0"/>
              <a:t>1</a:t>
            </a:r>
            <a:r>
              <a:rPr lang="tr-TR" sz="2400" dirty="0" smtClean="0"/>
              <a:t>0 </a:t>
            </a:r>
            <a:r>
              <a:rPr lang="tr-TR" sz="2400" dirty="0"/>
              <a:t>kişi için 1 tuvalet </a:t>
            </a:r>
            <a:r>
              <a:rPr lang="tr-TR" sz="2400" dirty="0" smtClean="0"/>
              <a:t>sağlanmalı.</a:t>
            </a:r>
            <a:endParaRPr lang="tr-TR" sz="2400" dirty="0"/>
          </a:p>
          <a:p>
            <a:pPr algn="just">
              <a:buClr>
                <a:srgbClr val="0070C0"/>
              </a:buClr>
            </a:pPr>
            <a:endParaRPr lang="tr-TR" sz="2400" dirty="0" smtClean="0"/>
          </a:p>
          <a:p>
            <a:pPr algn="just">
              <a:buClr>
                <a:srgbClr val="0070C0"/>
              </a:buClr>
            </a:pPr>
            <a:r>
              <a:rPr lang="tr-TR" sz="2400" dirty="0" smtClean="0"/>
              <a:t>Tuvalet </a:t>
            </a:r>
            <a:r>
              <a:rPr lang="tr-TR" sz="2400" dirty="0"/>
              <a:t>çukurları yeraltı suyu, kuyuları ve çevreyi  </a:t>
            </a:r>
            <a:r>
              <a:rPr lang="tr-TR" sz="2400" dirty="0" smtClean="0"/>
              <a:t>kirletmemeli.</a:t>
            </a:r>
            <a:endParaRPr lang="tr-TR" sz="2400" dirty="0"/>
          </a:p>
          <a:p>
            <a:pPr algn="ctr">
              <a:buClr>
                <a:srgbClr val="0070C0"/>
              </a:buClr>
              <a:buNone/>
            </a:pPr>
            <a:endParaRPr lang="tr-TR" sz="2400" dirty="0" smtClean="0">
              <a:solidFill>
                <a:srgbClr val="FF0000"/>
              </a:solidFill>
            </a:endParaRPr>
          </a:p>
          <a:p>
            <a:pPr algn="ctr">
              <a:buClr>
                <a:srgbClr val="0070C0"/>
              </a:buClr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El </a:t>
            </a:r>
            <a:r>
              <a:rPr lang="tr-TR" sz="2400" dirty="0">
                <a:solidFill>
                  <a:srgbClr val="FF0000"/>
                </a:solidFill>
              </a:rPr>
              <a:t>Yıkama ve Kişisel Hijyen</a:t>
            </a:r>
          </a:p>
          <a:p>
            <a:pPr algn="just">
              <a:buClr>
                <a:srgbClr val="0070C0"/>
              </a:buClr>
            </a:pPr>
            <a:r>
              <a:rPr lang="tr-TR" sz="2400" dirty="0"/>
              <a:t>Kişisel hijyen yetersizliği ve el yıkamanın ihmal </a:t>
            </a:r>
            <a:r>
              <a:rPr lang="tr-TR" sz="2400" dirty="0" smtClean="0"/>
              <a:t>edilmesi. </a:t>
            </a:r>
            <a:r>
              <a:rPr lang="tr-TR" sz="2400" dirty="0" err="1"/>
              <a:t>feka</a:t>
            </a:r>
            <a:r>
              <a:rPr lang="tr-TR" sz="2400" dirty="0"/>
              <a:t>-oral yolla bulaşan hastalık salgınlarının ortaya çıkmasına yol açar.</a:t>
            </a:r>
          </a:p>
          <a:p>
            <a:pPr algn="just">
              <a:buClr>
                <a:srgbClr val="0070C0"/>
              </a:buClr>
            </a:pPr>
            <a:endParaRPr lang="tr-TR" sz="2400" dirty="0" smtClean="0"/>
          </a:p>
          <a:p>
            <a:pPr algn="just">
              <a:buClr>
                <a:srgbClr val="0070C0"/>
              </a:buClr>
            </a:pPr>
            <a:r>
              <a:rPr lang="tr-TR" sz="2400" dirty="0" smtClean="0"/>
              <a:t>Sabun </a:t>
            </a:r>
            <a:r>
              <a:rPr lang="tr-TR" sz="2400" dirty="0"/>
              <a:t>250-500 gram/kişi/ay </a:t>
            </a:r>
            <a:r>
              <a:rPr lang="tr-TR" sz="2400" dirty="0" smtClean="0"/>
              <a:t>verilmeli.</a:t>
            </a:r>
            <a:endParaRPr lang="tr-TR" sz="2400" dirty="0"/>
          </a:p>
          <a:p>
            <a:endParaRPr lang="tr-TR" sz="2400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Göç Sonrası Halk </a:t>
            </a:r>
            <a:r>
              <a:rPr lang="tr-TR" sz="4000" dirty="0">
                <a:solidFill>
                  <a:srgbClr val="FF0000"/>
                </a:solidFill>
              </a:rPr>
              <a:t>Sağlığı Uygulamaları</a:t>
            </a:r>
            <a:endParaRPr lang="tr-TR" sz="4000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5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Göç Sonrası Halk </a:t>
            </a:r>
            <a:r>
              <a:rPr lang="tr-TR" sz="4000" dirty="0">
                <a:solidFill>
                  <a:srgbClr val="FF0000"/>
                </a:solidFill>
              </a:rPr>
              <a:t>Sağlığı Uygulamaları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52736"/>
            <a:ext cx="7620000" cy="4800600"/>
          </a:xfrm>
        </p:spPr>
        <p:txBody>
          <a:bodyPr>
            <a:noAutofit/>
          </a:bodyPr>
          <a:lstStyle/>
          <a:p>
            <a:pPr marL="114300" indent="0" algn="ctr">
              <a:buClr>
                <a:schemeClr val="tx2"/>
              </a:buClr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Su Temini</a:t>
            </a:r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tr-TR" sz="2400" dirty="0" smtClean="0"/>
              <a:t>İlk </a:t>
            </a:r>
            <a:r>
              <a:rPr lang="tr-TR" sz="2400" dirty="0"/>
              <a:t>hedef </a:t>
            </a:r>
            <a:r>
              <a:rPr lang="tr-TR" sz="2400" dirty="0" smtClean="0"/>
              <a:t>yeterli ve temiz su sağlanmasıdır.</a:t>
            </a:r>
          </a:p>
          <a:p>
            <a:pPr>
              <a:spcBef>
                <a:spcPts val="0"/>
              </a:spcBef>
              <a:buClr>
                <a:schemeClr val="tx2"/>
              </a:buClr>
            </a:pPr>
            <a:endParaRPr lang="tr-TR" sz="2400" dirty="0"/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tr-TR" sz="2400" dirty="0" smtClean="0"/>
              <a:t>20lt/kişi/gün</a:t>
            </a:r>
            <a:endParaRPr lang="tr-TR" sz="2400" dirty="0"/>
          </a:p>
          <a:p>
            <a:pPr>
              <a:spcBef>
                <a:spcPts val="0"/>
              </a:spcBef>
              <a:buClr>
                <a:schemeClr val="tx2"/>
              </a:buClr>
            </a:pPr>
            <a:endParaRPr lang="tr-TR" sz="2400" dirty="0" smtClean="0"/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tr-TR" sz="2400" dirty="0" smtClean="0"/>
              <a:t>200-250 </a:t>
            </a:r>
            <a:r>
              <a:rPr lang="tr-TR" sz="2400" dirty="0"/>
              <a:t>kişi için en az bir musluk</a:t>
            </a:r>
            <a:r>
              <a:rPr lang="tr-TR" sz="2400" dirty="0" smtClean="0"/>
              <a:t>,</a:t>
            </a:r>
          </a:p>
          <a:p>
            <a:pPr>
              <a:spcBef>
                <a:spcPts val="0"/>
              </a:spcBef>
              <a:buClr>
                <a:schemeClr val="tx2"/>
              </a:buClr>
            </a:pPr>
            <a:endParaRPr lang="tr-TR" sz="2400" dirty="0" smtClean="0"/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tr-TR" sz="2400" dirty="0" smtClean="0"/>
              <a:t>Bakımı </a:t>
            </a:r>
            <a:r>
              <a:rPr lang="tr-TR" sz="2400" dirty="0"/>
              <a:t>kolay su tankları (mümkünse 30 </a:t>
            </a:r>
            <a:r>
              <a:rPr lang="tr-TR" sz="2400" dirty="0" smtClean="0"/>
              <a:t>m</a:t>
            </a:r>
            <a:r>
              <a:rPr lang="tr-TR" sz="2400" baseline="30000" dirty="0" smtClean="0"/>
              <a:t>3</a:t>
            </a:r>
            <a:r>
              <a:rPr lang="tr-TR" sz="2400" dirty="0" smtClean="0"/>
              <a:t>),</a:t>
            </a:r>
            <a:endParaRPr lang="tr-TR" sz="2400" dirty="0"/>
          </a:p>
          <a:p>
            <a:pPr>
              <a:spcBef>
                <a:spcPts val="0"/>
              </a:spcBef>
              <a:buClr>
                <a:schemeClr val="tx2"/>
              </a:buClr>
            </a:pPr>
            <a:endParaRPr lang="tr-TR" sz="2400" dirty="0" smtClean="0"/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tr-TR" sz="2400" dirty="0" smtClean="0"/>
              <a:t>Önceden belirlenmiş </a:t>
            </a:r>
            <a:r>
              <a:rPr lang="tr-TR" sz="2400" dirty="0"/>
              <a:t>su </a:t>
            </a:r>
            <a:r>
              <a:rPr lang="tr-TR" sz="2400" dirty="0" smtClean="0"/>
              <a:t>bağlantıları,</a:t>
            </a:r>
            <a:endParaRPr lang="tr-TR" sz="2400" dirty="0"/>
          </a:p>
          <a:p>
            <a:pPr>
              <a:spcBef>
                <a:spcPts val="0"/>
              </a:spcBef>
              <a:buClr>
                <a:schemeClr val="tx2"/>
              </a:buClr>
            </a:pPr>
            <a:endParaRPr lang="tr-TR" sz="2400" dirty="0" smtClean="0"/>
          </a:p>
          <a:p>
            <a:pPr>
              <a:spcBef>
                <a:spcPts val="0"/>
              </a:spcBef>
              <a:buClr>
                <a:schemeClr val="tx2"/>
              </a:buClr>
            </a:pPr>
            <a:r>
              <a:rPr lang="tr-TR" sz="2400" dirty="0" smtClean="0"/>
              <a:t>Su şebekesinin düzenli kontrolleri yapılmalıdır.</a:t>
            </a:r>
            <a:endParaRPr lang="tr-TR" sz="2400" dirty="0"/>
          </a:p>
          <a:p>
            <a:endParaRPr lang="tr-TR" sz="24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47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16485"/>
          <a:stretch/>
        </p:blipFill>
        <p:spPr bwMode="auto">
          <a:xfrm>
            <a:off x="-36512" y="27384"/>
            <a:ext cx="9144000" cy="683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24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31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Afet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Fiziksel, </a:t>
            </a:r>
            <a:r>
              <a:rPr lang="tr-TR" sz="2400" dirty="0"/>
              <a:t>ekonomik ve sosyal kayıplar doğuran,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Normal yaşamı </a:t>
            </a:r>
            <a:r>
              <a:rPr lang="tr-TR" sz="2400" dirty="0"/>
              <a:t>ve insan faaliyetlerini durdurarak veya kesintiye uğratarak toplulukları etkileyen, </a:t>
            </a:r>
            <a:endParaRPr lang="tr-TR" sz="2400" dirty="0" smtClean="0"/>
          </a:p>
          <a:p>
            <a:endParaRPr lang="tr-TR" sz="2400" dirty="0" smtClean="0"/>
          </a:p>
          <a:p>
            <a:r>
              <a:rPr lang="tr-TR" sz="2400" dirty="0" smtClean="0"/>
              <a:t>Etkilenen topluluğun </a:t>
            </a:r>
            <a:r>
              <a:rPr lang="tr-TR" sz="2400" dirty="0"/>
              <a:t>kendi imkan ve kaynaklarını kullanarak üstesinden </a:t>
            </a:r>
            <a:r>
              <a:rPr lang="tr-TR" sz="2400" dirty="0" smtClean="0"/>
              <a:t>gelemeyeceği, </a:t>
            </a:r>
          </a:p>
          <a:p>
            <a:pPr marL="114300" indent="0">
              <a:buNone/>
            </a:pPr>
            <a:endParaRPr lang="tr-TR" sz="2400" dirty="0" smtClean="0"/>
          </a:p>
          <a:p>
            <a:pPr marL="11430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Doğa </a:t>
            </a:r>
            <a:r>
              <a:rPr lang="tr-TR" sz="2400" dirty="0">
                <a:solidFill>
                  <a:srgbClr val="FF0000"/>
                </a:solidFill>
              </a:rPr>
              <a:t>ve insan </a:t>
            </a:r>
            <a:r>
              <a:rPr lang="tr-TR" sz="2400" dirty="0" smtClean="0">
                <a:solidFill>
                  <a:srgbClr val="FF0000"/>
                </a:solidFill>
              </a:rPr>
              <a:t>kaynaklı olaylardır.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980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Clr>
                <a:schemeClr val="tx2"/>
              </a:buClr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Beslenme</a:t>
            </a:r>
            <a:endParaRPr lang="tr-TR" sz="2400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tr-TR" sz="2400" dirty="0"/>
              <a:t>Savaşlarda gıda kirliliği olasılığı daha yüksektir.</a:t>
            </a:r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endParaRPr lang="tr-TR" sz="2400" dirty="0"/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tr-TR" sz="2400" dirty="0" err="1"/>
              <a:t>Kontamine</a:t>
            </a:r>
            <a:r>
              <a:rPr lang="tr-TR" sz="2400" dirty="0"/>
              <a:t> gıdalar imha </a:t>
            </a:r>
            <a:r>
              <a:rPr lang="tr-TR" sz="2400" dirty="0" smtClean="0"/>
              <a:t>edilmeli.</a:t>
            </a:r>
            <a:endParaRPr lang="tr-TR" sz="2400" dirty="0"/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endParaRPr lang="tr-TR" sz="2400" dirty="0" smtClean="0"/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tr-TR" sz="2400" dirty="0" smtClean="0"/>
              <a:t>Uygun </a:t>
            </a:r>
            <a:r>
              <a:rPr lang="tr-TR" sz="2400" dirty="0"/>
              <a:t>saklama, hazırlama, pişirme ve dağıtım koşulları </a:t>
            </a:r>
            <a:r>
              <a:rPr lang="tr-TR" sz="2400" dirty="0" smtClean="0"/>
              <a:t>sağlanmalı.</a:t>
            </a:r>
            <a:endParaRPr lang="tr-TR" sz="2400" dirty="0"/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endParaRPr lang="tr-TR" sz="2400" dirty="0" smtClean="0"/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tr-TR" sz="2400" dirty="0" smtClean="0"/>
              <a:t>Tüketimi </a:t>
            </a:r>
            <a:r>
              <a:rPr lang="tr-TR" sz="2400" dirty="0"/>
              <a:t>kolay, çabuk bozulmayan gıda maddeleri </a:t>
            </a:r>
            <a:r>
              <a:rPr lang="tr-TR" sz="2400" dirty="0" smtClean="0"/>
              <a:t>verilmeli, </a:t>
            </a:r>
            <a:endParaRPr lang="tr-TR" sz="2400" dirty="0"/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endParaRPr lang="tr-TR" sz="2400" dirty="0" smtClean="0"/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r>
              <a:rPr lang="tr-TR" sz="2400" dirty="0" smtClean="0"/>
              <a:t>Emziren </a:t>
            </a:r>
            <a:r>
              <a:rPr lang="tr-TR" sz="2400" dirty="0"/>
              <a:t>anneler emzirmeye devam etmeleri konusunda </a:t>
            </a:r>
            <a:r>
              <a:rPr lang="tr-TR" sz="2400" dirty="0" smtClean="0"/>
              <a:t>uyarılmalı,</a:t>
            </a:r>
            <a:endParaRPr lang="tr-TR" sz="2400" dirty="0"/>
          </a:p>
          <a:p>
            <a:pPr algn="just">
              <a:spcBef>
                <a:spcPts val="0"/>
              </a:spcBef>
              <a:buClr>
                <a:schemeClr val="tx2"/>
              </a:buClr>
            </a:pPr>
            <a:endParaRPr lang="tr-TR" sz="2400" dirty="0" smtClean="0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Göç Sonrası Halk </a:t>
            </a:r>
            <a:r>
              <a:rPr lang="tr-TR" sz="4000" dirty="0">
                <a:solidFill>
                  <a:srgbClr val="FF0000"/>
                </a:solidFill>
              </a:rPr>
              <a:t>Sağlığı Uygulamaları</a:t>
            </a:r>
            <a:endParaRPr lang="tr-TR" sz="4000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43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Clr>
                <a:srgbClr val="0070C0"/>
              </a:buClr>
              <a:buNone/>
            </a:pPr>
            <a:r>
              <a:rPr lang="tr-TR" sz="2400" dirty="0">
                <a:solidFill>
                  <a:srgbClr val="FF0000"/>
                </a:solidFill>
              </a:rPr>
              <a:t>Bulaşıcı Hastalık Kontrolü</a:t>
            </a:r>
          </a:p>
          <a:p>
            <a:pPr algn="just">
              <a:spcBef>
                <a:spcPts val="0"/>
              </a:spcBef>
              <a:buClr>
                <a:srgbClr val="0070C0"/>
              </a:buClr>
            </a:pPr>
            <a:endParaRPr lang="tr-TR" sz="2400" dirty="0" smtClean="0"/>
          </a:p>
          <a:p>
            <a:pPr algn="just">
              <a:spcBef>
                <a:spcPts val="0"/>
              </a:spcBef>
              <a:buClr>
                <a:srgbClr val="0070C0"/>
              </a:buClr>
            </a:pPr>
            <a:r>
              <a:rPr lang="tr-TR" sz="2400" dirty="0" smtClean="0"/>
              <a:t>Bağışıklama hizmetlerinin sağlanmasına </a:t>
            </a:r>
            <a:r>
              <a:rPr lang="tr-TR" sz="2400" dirty="0"/>
              <a:t>kaldığı yerden </a:t>
            </a:r>
            <a:r>
              <a:rPr lang="tr-TR" sz="2400" dirty="0" smtClean="0"/>
              <a:t>devam edilmelidir. </a:t>
            </a:r>
            <a:endParaRPr lang="tr-TR" sz="2400" dirty="0"/>
          </a:p>
          <a:p>
            <a:pPr algn="just">
              <a:spcBef>
                <a:spcPts val="0"/>
              </a:spcBef>
              <a:buClr>
                <a:srgbClr val="0070C0"/>
              </a:buClr>
            </a:pPr>
            <a:endParaRPr lang="tr-TR" sz="2400" dirty="0"/>
          </a:p>
          <a:p>
            <a:pPr algn="just">
              <a:spcBef>
                <a:spcPts val="0"/>
              </a:spcBef>
              <a:buClr>
                <a:srgbClr val="0070C0"/>
              </a:buClr>
            </a:pPr>
            <a:r>
              <a:rPr lang="tr-TR" sz="2400" dirty="0" smtClean="0"/>
              <a:t>Geçici </a:t>
            </a:r>
            <a:r>
              <a:rPr lang="tr-TR" sz="2400" dirty="0"/>
              <a:t>yerleşim yerlerinde dört haftadan daha uzun </a:t>
            </a:r>
            <a:r>
              <a:rPr lang="tr-TR" sz="2400" dirty="0" smtClean="0"/>
              <a:t>kalanlarda kızamık aşısı yapılmalıdır. </a:t>
            </a:r>
            <a:endParaRPr lang="tr-TR" sz="2400" dirty="0"/>
          </a:p>
          <a:p>
            <a:pPr algn="just">
              <a:spcBef>
                <a:spcPts val="0"/>
              </a:spcBef>
              <a:buClr>
                <a:srgbClr val="0070C0"/>
              </a:buClr>
            </a:pPr>
            <a:endParaRPr lang="tr-TR" sz="2400" dirty="0" smtClean="0"/>
          </a:p>
          <a:p>
            <a:pPr algn="just">
              <a:spcBef>
                <a:spcPts val="0"/>
              </a:spcBef>
              <a:buClr>
                <a:srgbClr val="0070C0"/>
              </a:buClr>
            </a:pPr>
            <a:r>
              <a:rPr lang="tr-TR" sz="2400" dirty="0" smtClean="0"/>
              <a:t>Yaralılara </a:t>
            </a:r>
            <a:r>
              <a:rPr lang="tr-TR" sz="2400" dirty="0" err="1" smtClean="0"/>
              <a:t>tetanoz</a:t>
            </a:r>
            <a:r>
              <a:rPr lang="tr-TR" sz="2400" dirty="0" smtClean="0"/>
              <a:t> </a:t>
            </a:r>
            <a:r>
              <a:rPr lang="tr-TR" sz="2400" dirty="0"/>
              <a:t>aşısı </a:t>
            </a:r>
            <a:r>
              <a:rPr lang="tr-TR" sz="2400" dirty="0" smtClean="0"/>
              <a:t>yapılmalıdır.</a:t>
            </a:r>
          </a:p>
          <a:p>
            <a:pPr algn="just">
              <a:spcBef>
                <a:spcPts val="0"/>
              </a:spcBef>
              <a:buClr>
                <a:srgbClr val="0070C0"/>
              </a:buClr>
            </a:pPr>
            <a:endParaRPr lang="tr-TR" sz="2400" dirty="0"/>
          </a:p>
          <a:p>
            <a:pPr algn="just">
              <a:spcBef>
                <a:spcPts val="0"/>
              </a:spcBef>
              <a:buClr>
                <a:srgbClr val="0070C0"/>
              </a:buClr>
            </a:pPr>
            <a:endParaRPr lang="tr-TR" sz="2400" dirty="0"/>
          </a:p>
          <a:p>
            <a:pPr algn="just">
              <a:spcBef>
                <a:spcPts val="0"/>
              </a:spcBef>
              <a:buClr>
                <a:srgbClr val="0070C0"/>
              </a:buClr>
            </a:pPr>
            <a:endParaRPr lang="tr-TR" sz="2400" dirty="0" smtClean="0"/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Göç Sonrası Halk </a:t>
            </a:r>
            <a:r>
              <a:rPr lang="tr-TR" sz="4000" dirty="0">
                <a:solidFill>
                  <a:srgbClr val="FF0000"/>
                </a:solidFill>
              </a:rPr>
              <a:t>Sağlığı Uygulamaları</a:t>
            </a:r>
            <a:endParaRPr lang="tr-TR" sz="4000" dirty="0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1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Clr>
                <a:srgbClr val="0070C0"/>
              </a:buClr>
              <a:buNone/>
            </a:pPr>
            <a:r>
              <a:rPr lang="tr-TR" sz="2400" dirty="0">
                <a:solidFill>
                  <a:srgbClr val="FF0000"/>
                </a:solidFill>
              </a:rPr>
              <a:t>Vektör Kontrolü</a:t>
            </a:r>
          </a:p>
          <a:p>
            <a:pPr algn="just">
              <a:buClr>
                <a:srgbClr val="0070C0"/>
              </a:buClr>
            </a:pPr>
            <a:endParaRPr lang="tr-TR" sz="2400" dirty="0" smtClean="0"/>
          </a:p>
          <a:p>
            <a:pPr algn="just">
              <a:buClr>
                <a:srgbClr val="0070C0"/>
              </a:buClr>
            </a:pPr>
            <a:r>
              <a:rPr lang="tr-TR" sz="2400" dirty="0" smtClean="0"/>
              <a:t>Kampların yer </a:t>
            </a:r>
            <a:r>
              <a:rPr lang="tr-TR" sz="2400" dirty="0"/>
              <a:t>seçimi vektörlerin üremesine ve yaşamasına elverişli </a:t>
            </a:r>
            <a:r>
              <a:rPr lang="tr-TR" sz="2400" dirty="0" smtClean="0"/>
              <a:t>olmamalı.</a:t>
            </a:r>
            <a:endParaRPr lang="tr-TR" sz="2400" dirty="0"/>
          </a:p>
          <a:p>
            <a:pPr lvl="0" algn="just">
              <a:buClr>
                <a:srgbClr val="0070C0"/>
              </a:buClr>
              <a:buFont typeface="Wingdings" pitchFamily="2" charset="2"/>
              <a:buChar char="Ø"/>
            </a:pPr>
            <a:endParaRPr lang="tr-TR" sz="2400" dirty="0"/>
          </a:p>
          <a:p>
            <a:pPr algn="just">
              <a:buClr>
                <a:srgbClr val="0070C0"/>
              </a:buClr>
            </a:pPr>
            <a:r>
              <a:rPr lang="tr-TR" sz="2400" dirty="0"/>
              <a:t>Uygun tuvalet alt yapısı </a:t>
            </a:r>
            <a:r>
              <a:rPr lang="tr-TR" sz="2400" dirty="0" smtClean="0"/>
              <a:t>sağlanmalı.</a:t>
            </a:r>
            <a:endParaRPr lang="tr-TR" sz="2400" dirty="0"/>
          </a:p>
          <a:p>
            <a:pPr lvl="0" algn="just">
              <a:buClr>
                <a:srgbClr val="0070C0"/>
              </a:buClr>
              <a:buFont typeface="Wingdings" pitchFamily="2" charset="2"/>
              <a:buChar char="Ø"/>
            </a:pPr>
            <a:endParaRPr lang="tr-TR" sz="2400" dirty="0"/>
          </a:p>
          <a:p>
            <a:pPr algn="just">
              <a:buClr>
                <a:srgbClr val="0070C0"/>
              </a:buClr>
            </a:pPr>
            <a:r>
              <a:rPr lang="tr-TR" sz="2400" dirty="0" err="1"/>
              <a:t>Böcekkıran</a:t>
            </a:r>
            <a:r>
              <a:rPr lang="tr-TR" sz="2400" dirty="0"/>
              <a:t> kullanımı ile ilgili personel önceden belirlenmeli ve eğitilmelidir.</a:t>
            </a:r>
          </a:p>
          <a:p>
            <a:endParaRPr lang="tr-TR" sz="2400" dirty="0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Göç Sonrası Halk </a:t>
            </a:r>
            <a:r>
              <a:rPr lang="tr-TR" sz="4000" dirty="0">
                <a:solidFill>
                  <a:srgbClr val="FF0000"/>
                </a:solidFill>
              </a:rPr>
              <a:t>Sağlığı Uygulamaları</a:t>
            </a:r>
            <a:endParaRPr lang="tr-TR" sz="4000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6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Clr>
                <a:srgbClr val="0070C0"/>
              </a:buClr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Atıkların </a:t>
            </a:r>
            <a:r>
              <a:rPr lang="tr-TR" sz="2400" dirty="0" err="1" smtClean="0">
                <a:solidFill>
                  <a:srgbClr val="FF0000"/>
                </a:solidFill>
              </a:rPr>
              <a:t>Bertarafı</a:t>
            </a:r>
            <a:endParaRPr lang="tr-TR" sz="2400" dirty="0">
              <a:solidFill>
                <a:srgbClr val="FF0000"/>
              </a:solidFill>
            </a:endParaRPr>
          </a:p>
          <a:p>
            <a:pPr algn="just">
              <a:buClr>
                <a:srgbClr val="0070C0"/>
              </a:buClr>
            </a:pPr>
            <a:r>
              <a:rPr lang="tr-TR" sz="2400" dirty="0"/>
              <a:t>Aile çadırlarındaki çöp kutuları kapaklı ve 2 kişinin kaldırabileceğinden büyük </a:t>
            </a:r>
            <a:r>
              <a:rPr lang="tr-TR" sz="2400" dirty="0" smtClean="0"/>
              <a:t>olmamalı.</a:t>
            </a:r>
            <a:endParaRPr lang="tr-TR" sz="2400" dirty="0"/>
          </a:p>
          <a:p>
            <a:pPr algn="just">
              <a:buClr>
                <a:srgbClr val="0070C0"/>
              </a:buClr>
            </a:pPr>
            <a:endParaRPr lang="tr-TR" sz="2400" dirty="0" smtClean="0"/>
          </a:p>
          <a:p>
            <a:pPr algn="just">
              <a:buClr>
                <a:srgbClr val="0070C0"/>
              </a:buClr>
            </a:pPr>
            <a:r>
              <a:rPr lang="tr-TR" sz="2400" dirty="0" smtClean="0"/>
              <a:t>Her </a:t>
            </a:r>
            <a:r>
              <a:rPr lang="tr-TR" sz="2400" dirty="0"/>
              <a:t>gün düzenli olarak </a:t>
            </a:r>
            <a:r>
              <a:rPr lang="tr-TR" sz="2400" dirty="0" smtClean="0"/>
              <a:t>alınmalı.</a:t>
            </a:r>
            <a:endParaRPr lang="tr-TR" sz="2400" dirty="0"/>
          </a:p>
          <a:p>
            <a:pPr algn="just">
              <a:buClr>
                <a:srgbClr val="0070C0"/>
              </a:buClr>
            </a:pPr>
            <a:endParaRPr lang="tr-TR" sz="2400" dirty="0" smtClean="0"/>
          </a:p>
          <a:p>
            <a:pPr algn="just">
              <a:buClr>
                <a:srgbClr val="0070C0"/>
              </a:buClr>
            </a:pPr>
            <a:r>
              <a:rPr lang="tr-TR" sz="2400" dirty="0"/>
              <a:t>Uygun uzaklıktaki çukurlara gömülmelidir.</a:t>
            </a:r>
          </a:p>
          <a:p>
            <a:pPr algn="just">
              <a:buClr>
                <a:srgbClr val="0070C0"/>
              </a:buClr>
            </a:pPr>
            <a:endParaRPr lang="tr-TR" sz="2400" dirty="0" smtClean="0"/>
          </a:p>
          <a:p>
            <a:pPr algn="just">
              <a:buClr>
                <a:srgbClr val="0070C0"/>
              </a:buClr>
            </a:pPr>
            <a:r>
              <a:rPr lang="tr-TR" sz="2400" dirty="0" smtClean="0"/>
              <a:t>Çöp </a:t>
            </a:r>
            <a:r>
              <a:rPr lang="tr-TR" sz="2400" dirty="0"/>
              <a:t>çukurlarına taşınan atıkların üzeri günlük olarak </a:t>
            </a:r>
            <a:r>
              <a:rPr lang="tr-TR" sz="2400" dirty="0" smtClean="0"/>
              <a:t>örtülmeli.</a:t>
            </a:r>
            <a:endParaRPr lang="tr-TR" sz="2400" dirty="0"/>
          </a:p>
          <a:p>
            <a:pPr algn="just">
              <a:buClr>
                <a:srgbClr val="0070C0"/>
              </a:buClr>
            </a:pPr>
            <a:endParaRPr lang="tr-TR" sz="2400" dirty="0" smtClean="0"/>
          </a:p>
          <a:p>
            <a:endParaRPr lang="tr-TR" sz="2400" dirty="0"/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Göç Sonrası Halk </a:t>
            </a:r>
            <a:r>
              <a:rPr lang="tr-TR" sz="4000" dirty="0">
                <a:solidFill>
                  <a:srgbClr val="FF0000"/>
                </a:solidFill>
              </a:rPr>
              <a:t>Sağlığı Uygulamaları</a:t>
            </a:r>
            <a:endParaRPr lang="tr-TR" sz="4000" dirty="0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0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97152"/>
          </a:xfrm>
        </p:spPr>
        <p:txBody>
          <a:bodyPr>
            <a:normAutofit/>
          </a:bodyPr>
          <a:lstStyle/>
          <a:p>
            <a:endParaRPr lang="tr-TR" sz="2400" smtClean="0"/>
          </a:p>
          <a:p>
            <a:r>
              <a:rPr lang="tr-TR" sz="2400" smtClean="0"/>
              <a:t>Ruh </a:t>
            </a:r>
            <a:r>
              <a:rPr lang="tr-TR" sz="2400" dirty="0" smtClean="0"/>
              <a:t>Sağlığı hizmetleri</a:t>
            </a:r>
          </a:p>
          <a:p>
            <a:endParaRPr lang="tr-TR" sz="2400" dirty="0" smtClean="0"/>
          </a:p>
          <a:p>
            <a:r>
              <a:rPr lang="tr-TR" sz="2400" dirty="0" smtClean="0"/>
              <a:t>Kronik hastalıklar, yüksek risk taşıyan kişilerin sorunları.</a:t>
            </a:r>
          </a:p>
          <a:p>
            <a:endParaRPr lang="tr-TR" sz="2400" dirty="0"/>
          </a:p>
          <a:p>
            <a:r>
              <a:rPr lang="tr-TR" sz="2400" dirty="0" smtClean="0"/>
              <a:t>Üreme sağlığı uygulamaları.</a:t>
            </a:r>
          </a:p>
          <a:p>
            <a:endParaRPr lang="tr-TR" sz="2400" dirty="0"/>
          </a:p>
          <a:p>
            <a:r>
              <a:rPr lang="tr-TR" sz="2400" dirty="0" smtClean="0"/>
              <a:t>Doğum öncesi ve doğum sonrası hizmetler</a:t>
            </a:r>
          </a:p>
          <a:p>
            <a:endParaRPr lang="tr-TR" sz="2400" dirty="0"/>
          </a:p>
          <a:p>
            <a:r>
              <a:rPr lang="tr-TR" sz="2400" dirty="0" err="1" smtClean="0"/>
              <a:t>Sektörlerarası</a:t>
            </a:r>
            <a:r>
              <a:rPr lang="tr-TR" sz="2400" dirty="0" smtClean="0"/>
              <a:t> işbirliği (beslenme, ulaşım, iletişim gibi).</a:t>
            </a:r>
          </a:p>
          <a:p>
            <a:endParaRPr lang="tr-TR" sz="2400" dirty="0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dirty="0" smtClean="0">
                <a:solidFill>
                  <a:srgbClr val="FF0000"/>
                </a:solidFill>
              </a:rPr>
              <a:t>Göç Sonrası Halk </a:t>
            </a:r>
            <a:r>
              <a:rPr lang="tr-TR" sz="4000" dirty="0">
                <a:solidFill>
                  <a:srgbClr val="FF0000"/>
                </a:solidFill>
              </a:rPr>
              <a:t>Sağlığı Uygulamaları</a:t>
            </a:r>
            <a:endParaRPr lang="tr-TR" sz="4000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4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dirty="0" smtClean="0">
                <a:solidFill>
                  <a:srgbClr val="FF0000"/>
                </a:solidFill>
              </a:rPr>
              <a:t> Sonuç olarak;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57188" y="2143125"/>
            <a:ext cx="8229600" cy="43894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tr-TR" altLang="tr-TR" sz="2400" dirty="0" smtClean="0">
                <a:latin typeface="Verdana" pitchFamily="34" charset="0"/>
              </a:rPr>
              <a:t>Savaşlar doğal olaylara bağlı gelişen afetlerin aksine TAMAMEN önlenebilir bir halk sağlığı sorunudur.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tr-TR" altLang="tr-TR" sz="2400" dirty="0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tr-TR" altLang="tr-TR" sz="2400" dirty="0" smtClean="0">
                <a:latin typeface="Verdana" pitchFamily="34" charset="0"/>
              </a:rPr>
              <a:t>Temel hedef savaşların ve savaşları yaratan durumların ortadan kaldırılması olmalıdır.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tr-TR" altLang="tr-TR" sz="2400" dirty="0" smtClean="0"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tr-TR" altLang="tr-TR" sz="2400" dirty="0" smtClean="0">
              <a:latin typeface="Verdana" pitchFamily="34" charset="0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9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smtClean="0"/>
              <a:t>24/</a:t>
            </a:r>
            <a:fld id="{F302176B-0E47-46AC-8F43-DAB4B8A37D06}" type="slidenum">
              <a:rPr lang="tr-TR" smtClean="0"/>
              <a:pPr/>
              <a:t>26</a:t>
            </a:fld>
            <a:endParaRPr lang="tr-TR" dirty="0"/>
          </a:p>
        </p:txBody>
      </p:sp>
      <p:pic>
        <p:nvPicPr>
          <p:cNvPr id="6" name="Picture 2" descr="C:\Users\soykan\Desktop\literatür\resimler\thank-you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1600200"/>
            <a:ext cx="8147248" cy="4800600"/>
          </a:xfrm>
        </p:spPr>
        <p:txBody>
          <a:bodyPr/>
          <a:lstStyle/>
          <a:p>
            <a:pPr marL="114300" indent="0">
              <a:buNone/>
            </a:pPr>
            <a:r>
              <a:rPr lang="tr-TR" sz="4000" dirty="0" smtClean="0">
                <a:solidFill>
                  <a:srgbClr val="FF0000"/>
                </a:solidFill>
              </a:rPr>
              <a:t>Savaşlar</a:t>
            </a:r>
          </a:p>
          <a:p>
            <a:pPr marL="114300" indent="0">
              <a:buNone/>
            </a:pPr>
            <a:endParaRPr lang="tr-TR" sz="2800" dirty="0" smtClean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tr-TR" sz="2800" dirty="0" smtClean="0">
                <a:solidFill>
                  <a:srgbClr val="0070C0"/>
                </a:solidFill>
              </a:rPr>
              <a:t>Halk Sağlığı Sorunudur. </a:t>
            </a:r>
          </a:p>
          <a:p>
            <a:pPr marL="114300" indent="0">
              <a:buNone/>
            </a:pPr>
            <a:endParaRPr lang="tr-TR" sz="2800" dirty="0" smtClean="0"/>
          </a:p>
          <a:p>
            <a:pPr marL="114300" indent="0">
              <a:buNone/>
            </a:pPr>
            <a:r>
              <a:rPr lang="tr-TR" sz="2800" dirty="0" smtClean="0"/>
              <a:t>İnsanların </a:t>
            </a:r>
            <a:r>
              <a:rPr lang="tr-TR" sz="2800" dirty="0"/>
              <a:t>olağan koşullarda sürdürdükleri yaşamlarını kesintiye uğratır. </a:t>
            </a:r>
            <a:endParaRPr lang="tr-TR" sz="2800" dirty="0">
              <a:solidFill>
                <a:srgbClr val="0070C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5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Savaşların Görülen Etkileri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Ölümler, sakatlıklar</a:t>
            </a:r>
          </a:p>
          <a:p>
            <a:r>
              <a:rPr lang="tr-TR" sz="2400" dirty="0" smtClean="0"/>
              <a:t>Zorla yerinden edilmeler, göç</a:t>
            </a:r>
          </a:p>
          <a:p>
            <a:r>
              <a:rPr lang="tr-TR" sz="2400" dirty="0" smtClean="0"/>
              <a:t>Sağlık ve diğer sosyal hizmetlerin azalması, </a:t>
            </a:r>
          </a:p>
          <a:p>
            <a:r>
              <a:rPr lang="tr-TR" sz="2400" dirty="0" smtClean="0"/>
              <a:t>Hastalık yükünün artması (bulaşıcı hastalıklar)</a:t>
            </a:r>
          </a:p>
          <a:p>
            <a:r>
              <a:rPr lang="tr-TR" sz="2400" dirty="0"/>
              <a:t>Bağışıklama sorunları</a:t>
            </a:r>
          </a:p>
          <a:p>
            <a:r>
              <a:rPr lang="tr-TR" sz="2400" dirty="0" smtClean="0"/>
              <a:t>Sosyoekonomik koşullarda bozulma</a:t>
            </a:r>
          </a:p>
          <a:p>
            <a:r>
              <a:rPr lang="tr-TR" sz="2400" dirty="0" smtClean="0"/>
              <a:t>Barınma ve beslenme olanaklarının kötüleşmesi</a:t>
            </a:r>
          </a:p>
          <a:p>
            <a:r>
              <a:rPr lang="tr-TR" sz="2400" dirty="0" smtClean="0"/>
              <a:t>Psikolojik sorunlar</a:t>
            </a:r>
          </a:p>
          <a:p>
            <a:r>
              <a:rPr lang="tr-TR" sz="2400" dirty="0" smtClean="0"/>
              <a:t>Çevre sağlığı sorunları (Ekolojik yıkım)</a:t>
            </a:r>
          </a:p>
          <a:p>
            <a:endParaRPr lang="tr-TR" sz="24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1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Göçler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36712"/>
            <a:ext cx="7620000" cy="48006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Toplumun sağlık </a:t>
            </a:r>
            <a:r>
              <a:rPr lang="tr-TR" sz="2400" dirty="0"/>
              <a:t>davranışları, sağlık düzeyleri ve sunulan sağlık </a:t>
            </a:r>
            <a:r>
              <a:rPr lang="tr-TR" sz="2400" dirty="0" smtClean="0"/>
              <a:t>hizmetleri üzerine </a:t>
            </a:r>
            <a:r>
              <a:rPr lang="tr-TR" sz="2400" dirty="0"/>
              <a:t>etkileri vardır.</a:t>
            </a:r>
          </a:p>
          <a:p>
            <a:endParaRPr lang="tr-TR" sz="2400" dirty="0" smtClean="0"/>
          </a:p>
          <a:p>
            <a:r>
              <a:rPr lang="tr-TR" sz="2400" dirty="0" smtClean="0"/>
              <a:t>Göç öncesinde </a:t>
            </a:r>
            <a:r>
              <a:rPr lang="tr-TR" sz="2400" dirty="0"/>
              <a:t>ve göç sırasında maruz </a:t>
            </a:r>
            <a:r>
              <a:rPr lang="tr-TR" sz="2400" dirty="0" smtClean="0"/>
              <a:t>kalınan </a:t>
            </a:r>
            <a:r>
              <a:rPr lang="tr-TR" sz="2400" dirty="0"/>
              <a:t>ruhsal ve fiziksel şiddet, yakınlarının yaralanmasına ya da ölümüne tanıklık etme, evlerinin </a:t>
            </a:r>
            <a:r>
              <a:rPr lang="tr-TR" sz="2400" dirty="0" smtClean="0"/>
              <a:t>yıkılması</a:t>
            </a:r>
          </a:p>
          <a:p>
            <a:endParaRPr lang="tr-TR" sz="2400" dirty="0"/>
          </a:p>
          <a:p>
            <a:r>
              <a:rPr lang="tr-TR" sz="2400" dirty="0" smtClean="0"/>
              <a:t>Göç sonrasında karşılaşılan </a:t>
            </a:r>
            <a:r>
              <a:rPr lang="tr-TR" sz="2400" dirty="0"/>
              <a:t>yasal engeller, evsizlik, gelecek kaygısı, ekonomik zorluklar gibi nedenlerle ruhsal hastalıklara yakalanma riskleri </a:t>
            </a:r>
            <a:r>
              <a:rPr lang="tr-TR" sz="2400" dirty="0" smtClean="0"/>
              <a:t>artmaktadır.</a:t>
            </a:r>
            <a:endParaRPr lang="tr-TR" sz="24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17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4800600"/>
          </a:xfrm>
        </p:spPr>
        <p:txBody>
          <a:bodyPr>
            <a:no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Savaşlar sağlık hizmetlerinin sunumundaki birincil korunma uygulamalarını bozmaktadır. </a:t>
            </a:r>
          </a:p>
          <a:p>
            <a:endParaRPr lang="tr-TR" sz="2400" dirty="0" smtClean="0"/>
          </a:p>
          <a:p>
            <a:r>
              <a:rPr lang="tr-TR" sz="2400" dirty="0" smtClean="0"/>
              <a:t>Birincil korunmada amaç şiddetin durdurulmasıdır. </a:t>
            </a:r>
          </a:p>
          <a:p>
            <a:endParaRPr lang="tr-TR" sz="2400" dirty="0" smtClean="0"/>
          </a:p>
          <a:p>
            <a:r>
              <a:rPr lang="tr-TR" sz="2400" dirty="0" smtClean="0"/>
              <a:t>Mültecilere verilen sağlık hizmetleri aslında savaş dışı zamanda verilen sağlık hizmetleriyle aynı türden uygulamalardan oluşmaktadır. </a:t>
            </a:r>
          </a:p>
          <a:p>
            <a:endParaRPr lang="tr-TR" sz="2400" dirty="0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Göçler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Savaşlar ve Sağlık Hizmetlerine Etkileri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Sağlık hizmetlerine erişimin azalması</a:t>
            </a:r>
          </a:p>
          <a:p>
            <a:endParaRPr lang="tr-TR" sz="2400" dirty="0"/>
          </a:p>
          <a:p>
            <a:r>
              <a:rPr lang="tr-TR" sz="2400" dirty="0" smtClean="0"/>
              <a:t>Hizmet altyapısının bozulması</a:t>
            </a:r>
          </a:p>
          <a:p>
            <a:endParaRPr lang="tr-TR" sz="2400" dirty="0"/>
          </a:p>
          <a:p>
            <a:r>
              <a:rPr lang="tr-TR" sz="2400" dirty="0" smtClean="0"/>
              <a:t>Sağlık hizmetleri sunumunun azalması</a:t>
            </a:r>
          </a:p>
          <a:p>
            <a:endParaRPr lang="tr-TR" sz="2400" dirty="0"/>
          </a:p>
          <a:p>
            <a:r>
              <a:rPr lang="tr-TR" sz="2400" dirty="0" smtClean="0"/>
              <a:t>Sağlık politikalarının uygulanmasındaki aksaklıklar</a:t>
            </a:r>
            <a:endParaRPr lang="tr-TR" sz="24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39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tr-TR" sz="2400" dirty="0" smtClean="0"/>
              <a:t>Sorunun saptanması</a:t>
            </a:r>
          </a:p>
          <a:p>
            <a:endParaRPr lang="tr-TR" sz="2400" dirty="0"/>
          </a:p>
          <a:p>
            <a:r>
              <a:rPr lang="tr-TR" sz="2400" dirty="0" smtClean="0"/>
              <a:t>Riskin ve koruyucu önlemlerin belirlenmesi</a:t>
            </a:r>
          </a:p>
          <a:p>
            <a:endParaRPr lang="tr-TR" sz="2400" dirty="0"/>
          </a:p>
          <a:p>
            <a:r>
              <a:rPr lang="tr-TR" sz="2400" dirty="0" smtClean="0"/>
              <a:t>Korunma stratejilerinin geliştirilmesi</a:t>
            </a:r>
          </a:p>
          <a:p>
            <a:endParaRPr lang="tr-TR" sz="2400" dirty="0"/>
          </a:p>
          <a:p>
            <a:r>
              <a:rPr lang="tr-TR" sz="2400" dirty="0" smtClean="0"/>
              <a:t>Korunma stratejilerinin yaygınlaştırılarak toplum çapında uygulanması</a:t>
            </a:r>
          </a:p>
          <a:p>
            <a:pPr marL="114300" indent="0">
              <a:buNone/>
            </a:pPr>
            <a:endParaRPr lang="tr-TR" sz="24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smtClean="0"/>
              <a:t>24/</a:t>
            </a:r>
            <a:fld id="{F302176B-0E47-46AC-8F43-DAB4B8A37D06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Savaşlarda Halk Sağlığı Uygulamaları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Savaşlarda </a:t>
            </a:r>
            <a:r>
              <a:rPr lang="tr-TR" dirty="0">
                <a:solidFill>
                  <a:srgbClr val="FF0000"/>
                </a:solidFill>
              </a:rPr>
              <a:t>v</a:t>
            </a:r>
            <a:r>
              <a:rPr lang="tr-TR" dirty="0" smtClean="0">
                <a:solidFill>
                  <a:srgbClr val="FF0000"/>
                </a:solidFill>
              </a:rPr>
              <a:t>e Sonrasında Bulaşıcı Hastalıklar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863048"/>
            <a:ext cx="3657600" cy="4590288"/>
          </a:xfrm>
        </p:spPr>
        <p:txBody>
          <a:bodyPr/>
          <a:lstStyle/>
          <a:p>
            <a:r>
              <a:rPr lang="tr-TR" dirty="0" smtClean="0"/>
              <a:t>Ekolojik yıkım</a:t>
            </a:r>
          </a:p>
          <a:p>
            <a:r>
              <a:rPr lang="tr-TR" dirty="0" smtClean="0"/>
              <a:t>Altyapının bozulması </a:t>
            </a:r>
          </a:p>
          <a:p>
            <a:r>
              <a:rPr lang="tr-TR" dirty="0" smtClean="0"/>
              <a:t>Yer değiştirme/Göç</a:t>
            </a:r>
          </a:p>
          <a:p>
            <a:r>
              <a:rPr lang="tr-TR" dirty="0" smtClean="0"/>
              <a:t>Sanitasyon sorunları</a:t>
            </a:r>
          </a:p>
          <a:p>
            <a:r>
              <a:rPr lang="tr-TR" dirty="0" smtClean="0"/>
              <a:t>Beslenme Bozukluğu </a:t>
            </a:r>
          </a:p>
          <a:p>
            <a:r>
              <a:rPr lang="tr-TR" dirty="0" smtClean="0"/>
              <a:t>Bağışıklamanın yapılamaması</a:t>
            </a:r>
          </a:p>
          <a:p>
            <a:r>
              <a:rPr lang="tr-TR" dirty="0" smtClean="0"/>
              <a:t>Atıkların bertaraf edilememesi</a:t>
            </a:r>
          </a:p>
          <a:p>
            <a:endParaRPr lang="tr-TR" dirty="0" smtClean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4419600" y="1863048"/>
            <a:ext cx="3657600" cy="4590288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Akut solunum yolu hastalıkları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Kolera, tifo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Kızamık 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Menenjit</a:t>
            </a:r>
          </a:p>
          <a:p>
            <a:r>
              <a:rPr lang="tr-TR" dirty="0">
                <a:solidFill>
                  <a:srgbClr val="002060"/>
                </a:solidFill>
              </a:rPr>
              <a:t>T</a:t>
            </a:r>
            <a:r>
              <a:rPr lang="tr-TR" dirty="0" smtClean="0">
                <a:solidFill>
                  <a:srgbClr val="002060"/>
                </a:solidFill>
              </a:rPr>
              <a:t>überküloz</a:t>
            </a:r>
          </a:p>
          <a:p>
            <a:r>
              <a:rPr lang="tr-TR" dirty="0" smtClean="0">
                <a:solidFill>
                  <a:srgbClr val="002060"/>
                </a:solidFill>
              </a:rPr>
              <a:t>Cinsel yolla bulaşan hastalıklar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14.5.2016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03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i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itişiklik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364</TotalTime>
  <Words>1781</Words>
  <Application>Microsoft Office PowerPoint</Application>
  <PresentationFormat>Ekran Gösterisi (4:3)</PresentationFormat>
  <Paragraphs>493</Paragraphs>
  <Slides>26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Bitişiklik</vt:lpstr>
      <vt:lpstr>SAVAŞ, MÜLTECİLİK  VE  HALK SAĞLIĞI</vt:lpstr>
      <vt:lpstr>Afet</vt:lpstr>
      <vt:lpstr>PowerPoint Sunusu</vt:lpstr>
      <vt:lpstr>Savaşların Görülen Etkileri</vt:lpstr>
      <vt:lpstr>Göçler</vt:lpstr>
      <vt:lpstr>Göçler</vt:lpstr>
      <vt:lpstr>Savaşlar ve Sağlık Hizmetlerine Etkileri</vt:lpstr>
      <vt:lpstr>Savaşlarda Halk Sağlığı Uygulamaları</vt:lpstr>
      <vt:lpstr>Savaşlarda ve Sonrasında Bulaşıcı Hastalıklar</vt:lpstr>
      <vt:lpstr>Savaşlarda ve Sonrasında Beslenme Bozuklukları</vt:lpstr>
      <vt:lpstr>Savaşlar ve Çocuklar</vt:lpstr>
      <vt:lpstr>Savaşlar ve Kadınlar </vt:lpstr>
      <vt:lpstr>Göç Sonrası Halk Sağlığı Uygulamaları</vt:lpstr>
      <vt:lpstr>Göç Sonrası Halk Sağlığı Uygulamaları</vt:lpstr>
      <vt:lpstr>PowerPoint Sunusu</vt:lpstr>
      <vt:lpstr>Göç Sonrası Halk Sağlığı Uygulamaları</vt:lpstr>
      <vt:lpstr>Göç Sonrası Halk Sağlığı Uygulamaları</vt:lpstr>
      <vt:lpstr>PowerPoint Sunusu</vt:lpstr>
      <vt:lpstr>PowerPoint Sunusu</vt:lpstr>
      <vt:lpstr>Göç Sonrası Halk Sağlığı Uygulamaları</vt:lpstr>
      <vt:lpstr>Göç Sonrası Halk Sağlığı Uygulamaları</vt:lpstr>
      <vt:lpstr>Göç Sonrası Halk Sağlığı Uygulamaları</vt:lpstr>
      <vt:lpstr>Göç Sonrası Halk Sağlığı Uygulamaları</vt:lpstr>
      <vt:lpstr>Göç Sonrası Halk Sağlığı Uygulamaları</vt:lpstr>
      <vt:lpstr> Sonuç olarak;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SAVAŞ, MÜLTECİLİK VE HALK SAĞLIĞI</dc:title>
  <dc:creator>SOYKAN</dc:creator>
  <cp:lastModifiedBy>LENOVO</cp:lastModifiedBy>
  <cp:revision>58</cp:revision>
  <dcterms:created xsi:type="dcterms:W3CDTF">2016-05-10T18:30:48Z</dcterms:created>
  <dcterms:modified xsi:type="dcterms:W3CDTF">2016-05-14T12:15:49Z</dcterms:modified>
</cp:coreProperties>
</file>