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044" y="-27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tıklayın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2ABE2D60-484C-C941-8626-420CFEBE0986}" type="datetimeFigureOut">
              <a:rPr lang="tr-TR" smtClean="0"/>
              <a:pPr/>
              <a:t>12.5.2016</a:t>
            </a:fld>
            <a:endParaRPr lang="tr-TR"/>
          </a:p>
        </p:txBody>
      </p:sp>
      <p:sp>
        <p:nvSpPr>
          <p:cNvPr id="5" name="Alt 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83DD16F-26B0-B440-B600-B7502FAA1A24}" type="slidenum">
              <a:rPr lang="tr-TR" smtClean="0"/>
              <a:pPr/>
              <a:t>‹#›</a:t>
            </a:fld>
            <a:endParaRPr lang="tr-TR"/>
          </a:p>
        </p:txBody>
      </p:sp>
    </p:spTree>
    <p:extLst>
      <p:ext uri="{BB962C8B-B14F-4D97-AF65-F5344CB8AC3E}">
        <p14:creationId xmlns:p14="http://schemas.microsoft.com/office/powerpoint/2010/main" val="1376656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tıklayın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2ABE2D60-484C-C941-8626-420CFEBE0986}" type="datetimeFigureOut">
              <a:rPr lang="tr-TR" smtClean="0"/>
              <a:pPr/>
              <a:t>12.5.2016</a:t>
            </a:fld>
            <a:endParaRPr lang="tr-TR"/>
          </a:p>
        </p:txBody>
      </p:sp>
      <p:sp>
        <p:nvSpPr>
          <p:cNvPr id="5" name="Alt 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83DD16F-26B0-B440-B600-B7502FAA1A24}" type="slidenum">
              <a:rPr lang="tr-TR" smtClean="0"/>
              <a:pPr/>
              <a:t>‹#›</a:t>
            </a:fld>
            <a:endParaRPr lang="tr-TR"/>
          </a:p>
        </p:txBody>
      </p:sp>
    </p:spTree>
    <p:extLst>
      <p:ext uri="{BB962C8B-B14F-4D97-AF65-F5344CB8AC3E}">
        <p14:creationId xmlns:p14="http://schemas.microsoft.com/office/powerpoint/2010/main" val="733875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tıklayın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2ABE2D60-484C-C941-8626-420CFEBE0986}" type="datetimeFigureOut">
              <a:rPr lang="tr-TR" smtClean="0"/>
              <a:pPr/>
              <a:t>12.5.2016</a:t>
            </a:fld>
            <a:endParaRPr lang="tr-TR"/>
          </a:p>
        </p:txBody>
      </p:sp>
      <p:sp>
        <p:nvSpPr>
          <p:cNvPr id="5" name="Alt 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83DD16F-26B0-B440-B600-B7502FAA1A24}" type="slidenum">
              <a:rPr lang="tr-TR" smtClean="0"/>
              <a:pPr/>
              <a:t>‹#›</a:t>
            </a:fld>
            <a:endParaRPr lang="tr-TR"/>
          </a:p>
        </p:txBody>
      </p:sp>
    </p:spTree>
    <p:extLst>
      <p:ext uri="{BB962C8B-B14F-4D97-AF65-F5344CB8AC3E}">
        <p14:creationId xmlns:p14="http://schemas.microsoft.com/office/powerpoint/2010/main" val="2610759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tıklayın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2ABE2D60-484C-C941-8626-420CFEBE0986}" type="datetimeFigureOut">
              <a:rPr lang="tr-TR" smtClean="0"/>
              <a:pPr/>
              <a:t>12.5.2016</a:t>
            </a:fld>
            <a:endParaRPr lang="tr-TR"/>
          </a:p>
        </p:txBody>
      </p:sp>
      <p:sp>
        <p:nvSpPr>
          <p:cNvPr id="5" name="Alt 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83DD16F-26B0-B440-B600-B7502FAA1A24}" type="slidenum">
              <a:rPr lang="tr-TR" smtClean="0"/>
              <a:pPr/>
              <a:t>‹#›</a:t>
            </a:fld>
            <a:endParaRPr lang="tr-TR"/>
          </a:p>
        </p:txBody>
      </p:sp>
    </p:spTree>
    <p:extLst>
      <p:ext uri="{BB962C8B-B14F-4D97-AF65-F5344CB8AC3E}">
        <p14:creationId xmlns:p14="http://schemas.microsoft.com/office/powerpoint/2010/main" val="1375778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tıklayın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2ABE2D60-484C-C941-8626-420CFEBE0986}" type="datetimeFigureOut">
              <a:rPr lang="tr-TR" smtClean="0"/>
              <a:pPr/>
              <a:t>12.5.2016</a:t>
            </a:fld>
            <a:endParaRPr lang="tr-TR"/>
          </a:p>
        </p:txBody>
      </p:sp>
      <p:sp>
        <p:nvSpPr>
          <p:cNvPr id="5" name="Alt 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83DD16F-26B0-B440-B600-B7502FAA1A24}" type="slidenum">
              <a:rPr lang="tr-TR" smtClean="0"/>
              <a:pPr/>
              <a:t>‹#›</a:t>
            </a:fld>
            <a:endParaRPr lang="tr-TR"/>
          </a:p>
        </p:txBody>
      </p:sp>
    </p:spTree>
    <p:extLst>
      <p:ext uri="{BB962C8B-B14F-4D97-AF65-F5344CB8AC3E}">
        <p14:creationId xmlns:p14="http://schemas.microsoft.com/office/powerpoint/2010/main" val="1391658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tıklayın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2ABE2D60-484C-C941-8626-420CFEBE0986}" type="datetimeFigureOut">
              <a:rPr lang="tr-TR" smtClean="0"/>
              <a:pPr/>
              <a:t>12.5.2016</a:t>
            </a:fld>
            <a:endParaRPr lang="tr-TR"/>
          </a:p>
        </p:txBody>
      </p:sp>
      <p:sp>
        <p:nvSpPr>
          <p:cNvPr id="6" name="Alt 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83DD16F-26B0-B440-B600-B7502FAA1A24}" type="slidenum">
              <a:rPr lang="tr-TR" smtClean="0"/>
              <a:pPr/>
              <a:t>‹#›</a:t>
            </a:fld>
            <a:endParaRPr lang="tr-TR"/>
          </a:p>
        </p:txBody>
      </p:sp>
    </p:spTree>
    <p:extLst>
      <p:ext uri="{BB962C8B-B14F-4D97-AF65-F5344CB8AC3E}">
        <p14:creationId xmlns:p14="http://schemas.microsoft.com/office/powerpoint/2010/main" val="3087653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tıklayın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2ABE2D60-484C-C941-8626-420CFEBE0986}" type="datetimeFigureOut">
              <a:rPr lang="tr-TR" smtClean="0"/>
              <a:pPr/>
              <a:t>12.5.2016</a:t>
            </a:fld>
            <a:endParaRPr lang="tr-TR"/>
          </a:p>
        </p:txBody>
      </p:sp>
      <p:sp>
        <p:nvSpPr>
          <p:cNvPr id="8" name="Alt 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83DD16F-26B0-B440-B600-B7502FAA1A24}" type="slidenum">
              <a:rPr lang="tr-TR" smtClean="0"/>
              <a:pPr/>
              <a:t>‹#›</a:t>
            </a:fld>
            <a:endParaRPr lang="tr-TR"/>
          </a:p>
        </p:txBody>
      </p:sp>
    </p:spTree>
    <p:extLst>
      <p:ext uri="{BB962C8B-B14F-4D97-AF65-F5344CB8AC3E}">
        <p14:creationId xmlns:p14="http://schemas.microsoft.com/office/powerpoint/2010/main" val="357468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tıklayın</a:t>
            </a:r>
          </a:p>
        </p:txBody>
      </p:sp>
      <p:sp>
        <p:nvSpPr>
          <p:cNvPr id="3" name="Veri Yer Tutucusu 2"/>
          <p:cNvSpPr>
            <a:spLocks noGrp="1"/>
          </p:cNvSpPr>
          <p:nvPr>
            <p:ph type="dt" sz="half" idx="10"/>
          </p:nvPr>
        </p:nvSpPr>
        <p:spPr/>
        <p:txBody>
          <a:bodyPr/>
          <a:lstStyle/>
          <a:p>
            <a:fld id="{2ABE2D60-484C-C941-8626-420CFEBE0986}" type="datetimeFigureOut">
              <a:rPr lang="tr-TR" smtClean="0"/>
              <a:pPr/>
              <a:t>12.5.2016</a:t>
            </a:fld>
            <a:endParaRPr lang="tr-TR"/>
          </a:p>
        </p:txBody>
      </p:sp>
      <p:sp>
        <p:nvSpPr>
          <p:cNvPr id="4" name="Alt 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83DD16F-26B0-B440-B600-B7502FAA1A24}" type="slidenum">
              <a:rPr lang="tr-TR" smtClean="0"/>
              <a:pPr/>
              <a:t>‹#›</a:t>
            </a:fld>
            <a:endParaRPr lang="tr-TR"/>
          </a:p>
        </p:txBody>
      </p:sp>
    </p:spTree>
    <p:extLst>
      <p:ext uri="{BB962C8B-B14F-4D97-AF65-F5344CB8AC3E}">
        <p14:creationId xmlns:p14="http://schemas.microsoft.com/office/powerpoint/2010/main" val="1273374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2ABE2D60-484C-C941-8626-420CFEBE0986}" type="datetimeFigureOut">
              <a:rPr lang="tr-TR" smtClean="0"/>
              <a:pPr/>
              <a:t>12.5.2016</a:t>
            </a:fld>
            <a:endParaRPr lang="tr-TR"/>
          </a:p>
        </p:txBody>
      </p:sp>
      <p:sp>
        <p:nvSpPr>
          <p:cNvPr id="3" name="Alt 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83DD16F-26B0-B440-B600-B7502FAA1A24}" type="slidenum">
              <a:rPr lang="tr-TR" smtClean="0"/>
              <a:pPr/>
              <a:t>‹#›</a:t>
            </a:fld>
            <a:endParaRPr lang="tr-TR"/>
          </a:p>
        </p:txBody>
      </p:sp>
    </p:spTree>
    <p:extLst>
      <p:ext uri="{BB962C8B-B14F-4D97-AF65-F5344CB8AC3E}">
        <p14:creationId xmlns:p14="http://schemas.microsoft.com/office/powerpoint/2010/main" val="1480856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tıklayın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2ABE2D60-484C-C941-8626-420CFEBE0986}" type="datetimeFigureOut">
              <a:rPr lang="tr-TR" smtClean="0"/>
              <a:pPr/>
              <a:t>12.5.2016</a:t>
            </a:fld>
            <a:endParaRPr lang="tr-TR"/>
          </a:p>
        </p:txBody>
      </p:sp>
      <p:sp>
        <p:nvSpPr>
          <p:cNvPr id="6" name="Alt 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83DD16F-26B0-B440-B600-B7502FAA1A24}" type="slidenum">
              <a:rPr lang="tr-TR" smtClean="0"/>
              <a:pPr/>
              <a:t>‹#›</a:t>
            </a:fld>
            <a:endParaRPr lang="tr-TR"/>
          </a:p>
        </p:txBody>
      </p:sp>
    </p:spTree>
    <p:extLst>
      <p:ext uri="{BB962C8B-B14F-4D97-AF65-F5344CB8AC3E}">
        <p14:creationId xmlns:p14="http://schemas.microsoft.com/office/powerpoint/2010/main" val="1281609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tıklayın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2ABE2D60-484C-C941-8626-420CFEBE0986}" type="datetimeFigureOut">
              <a:rPr lang="tr-TR" smtClean="0"/>
              <a:pPr/>
              <a:t>12.5.2016</a:t>
            </a:fld>
            <a:endParaRPr lang="tr-TR"/>
          </a:p>
        </p:txBody>
      </p:sp>
      <p:sp>
        <p:nvSpPr>
          <p:cNvPr id="6" name="Alt 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83DD16F-26B0-B440-B600-B7502FAA1A24}" type="slidenum">
              <a:rPr lang="tr-TR" smtClean="0"/>
              <a:pPr/>
              <a:t>‹#›</a:t>
            </a:fld>
            <a:endParaRPr lang="tr-TR"/>
          </a:p>
        </p:txBody>
      </p:sp>
    </p:spTree>
    <p:extLst>
      <p:ext uri="{BB962C8B-B14F-4D97-AF65-F5344CB8AC3E}">
        <p14:creationId xmlns:p14="http://schemas.microsoft.com/office/powerpoint/2010/main" val="179887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tıklayın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BE2D60-484C-C941-8626-420CFEBE0986}" type="datetimeFigureOut">
              <a:rPr lang="tr-TR" smtClean="0"/>
              <a:pPr/>
              <a:t>12.5.2016</a:t>
            </a:fld>
            <a:endParaRPr lang="tr-TR"/>
          </a:p>
        </p:txBody>
      </p:sp>
      <p:sp>
        <p:nvSpPr>
          <p:cNvPr id="5" name="Alt 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3DD16F-26B0-B440-B600-B7502FAA1A24}" type="slidenum">
              <a:rPr lang="tr-TR" smtClean="0"/>
              <a:pPr/>
              <a:t>‹#›</a:t>
            </a:fld>
            <a:endParaRPr lang="tr-TR"/>
          </a:p>
        </p:txBody>
      </p:sp>
    </p:spTree>
    <p:extLst>
      <p:ext uri="{BB962C8B-B14F-4D97-AF65-F5344CB8AC3E}">
        <p14:creationId xmlns:p14="http://schemas.microsoft.com/office/powerpoint/2010/main" val="8654059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demirozsevda@gmail.com" TargetMode="External"/><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hyperlink" Target="https://www.facebook.com/sevda.demiroz.9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2209800"/>
            <a:ext cx="9144000" cy="2382838"/>
          </a:xfrm>
        </p:spPr>
        <p:txBody>
          <a:bodyPr>
            <a:normAutofit/>
          </a:bodyPr>
          <a:lstStyle/>
          <a:p>
            <a:r>
              <a:rPr lang="tr-TR" sz="4000" b="1" dirty="0"/>
              <a:t>ÇANAKKALE ONSEKİZ MART ÜNİVERSİTESİ ACİL YARDIM VE AFET YÖNETİMİ BÖLÜMÜ ÖĞRENCİLERİNİN AFET MEVZUATI BİLGİ DÜZEYLERİNİN ÖLÇÜLMESİ</a:t>
            </a:r>
          </a:p>
        </p:txBody>
      </p:sp>
      <p:sp>
        <p:nvSpPr>
          <p:cNvPr id="3" name="Alt Başlık 2"/>
          <p:cNvSpPr>
            <a:spLocks noGrp="1"/>
          </p:cNvSpPr>
          <p:nvPr>
            <p:ph type="subTitle" idx="1"/>
          </p:nvPr>
        </p:nvSpPr>
        <p:spPr>
          <a:xfrm>
            <a:off x="3137647" y="5479676"/>
            <a:ext cx="6157632" cy="1117694"/>
          </a:xfrm>
        </p:spPr>
        <p:txBody>
          <a:bodyPr>
            <a:noAutofit/>
          </a:bodyPr>
          <a:lstStyle/>
          <a:p>
            <a:r>
              <a:rPr lang="tr-TR" sz="2000" dirty="0"/>
              <a:t>Sevda DEMİRÖZ</a:t>
            </a:r>
          </a:p>
          <a:p>
            <a:r>
              <a:rPr lang="tr-TR" sz="2000" dirty="0"/>
              <a:t>DEÜ AFET YÖNETİMİ YL </a:t>
            </a:r>
          </a:p>
          <a:p>
            <a:r>
              <a:rPr lang="tr-TR" sz="2000" dirty="0"/>
              <a:t>2016</a:t>
            </a:r>
          </a:p>
        </p:txBody>
      </p:sp>
      <p:pic>
        <p:nvPicPr>
          <p:cNvPr id="4"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9839" y="499506"/>
            <a:ext cx="1856381" cy="1256925"/>
          </a:xfrm>
          <a:prstGeom prst="rect">
            <a:avLst/>
          </a:prstGeom>
        </p:spPr>
      </p:pic>
      <p:pic>
        <p:nvPicPr>
          <p:cNvPr id="6"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26706" y="499506"/>
            <a:ext cx="1484779" cy="1256926"/>
          </a:xfrm>
          <a:prstGeom prst="rect">
            <a:avLst/>
          </a:prstGeom>
        </p:spPr>
      </p:pic>
    </p:spTree>
    <p:extLst>
      <p:ext uri="{BB962C8B-B14F-4D97-AF65-F5344CB8AC3E}">
        <p14:creationId xmlns:p14="http://schemas.microsoft.com/office/powerpoint/2010/main" val="28657459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çerik Yer Tutucusu" descr="ATATÜRK.jpg"/>
          <p:cNvPicPr>
            <a:picLocks noGrp="1" noChangeAspect="1"/>
          </p:cNvPicPr>
          <p:nvPr>
            <p:ph idx="1"/>
          </p:nvPr>
        </p:nvPicPr>
        <p:blipFill>
          <a:blip r:embed="rId2" cstate="print"/>
          <a:stretch>
            <a:fillRect/>
          </a:stretch>
        </p:blipFill>
        <p:spPr>
          <a:xfrm>
            <a:off x="5638800" y="304800"/>
            <a:ext cx="6553200" cy="6553200"/>
          </a:xfrm>
        </p:spPr>
      </p:pic>
      <p:sp>
        <p:nvSpPr>
          <p:cNvPr id="5" name="1 Başlık"/>
          <p:cNvSpPr>
            <a:spLocks noGrp="1"/>
          </p:cNvSpPr>
          <p:nvPr>
            <p:ph type="title"/>
          </p:nvPr>
        </p:nvSpPr>
        <p:spPr>
          <a:xfrm>
            <a:off x="457200" y="2362200"/>
            <a:ext cx="6400800" cy="1325563"/>
          </a:xfrm>
        </p:spPr>
        <p:txBody>
          <a:bodyPr/>
          <a:lstStyle/>
          <a:p>
            <a:r>
              <a:rPr lang="tr-TR" b="1" dirty="0" smtClean="0"/>
              <a:t>İLGİNİZE TEŞEKKÜR EDERİM </a:t>
            </a:r>
            <a:endParaRPr lang="tr-TR" b="1" dirty="0"/>
          </a:p>
        </p:txBody>
      </p:sp>
      <p:sp>
        <p:nvSpPr>
          <p:cNvPr id="7" name="6 Metin kutusu"/>
          <p:cNvSpPr txBox="1"/>
          <p:nvPr/>
        </p:nvSpPr>
        <p:spPr>
          <a:xfrm>
            <a:off x="1447800" y="5486400"/>
            <a:ext cx="4724400" cy="1477328"/>
          </a:xfrm>
          <a:prstGeom prst="rect">
            <a:avLst/>
          </a:prstGeom>
          <a:noFill/>
        </p:spPr>
        <p:txBody>
          <a:bodyPr wrap="square" rtlCol="0">
            <a:spAutoFit/>
          </a:bodyPr>
          <a:lstStyle/>
          <a:p>
            <a:pPr algn="ctr"/>
            <a:r>
              <a:rPr lang="tr-TR" dirty="0" err="1" smtClean="0">
                <a:hlinkClick r:id="rId3"/>
              </a:rPr>
              <a:t>demirozsevda</a:t>
            </a:r>
            <a:r>
              <a:rPr lang="tr-TR" dirty="0" smtClean="0">
                <a:hlinkClick r:id="rId3"/>
              </a:rPr>
              <a:t>@</a:t>
            </a:r>
            <a:r>
              <a:rPr lang="tr-TR" dirty="0" err="1" smtClean="0">
                <a:hlinkClick r:id="rId3"/>
              </a:rPr>
              <a:t>gmail</a:t>
            </a:r>
            <a:r>
              <a:rPr lang="tr-TR" dirty="0" smtClean="0">
                <a:hlinkClick r:id="rId3"/>
              </a:rPr>
              <a:t>.com</a:t>
            </a:r>
            <a:endParaRPr lang="tr-TR" dirty="0" smtClean="0"/>
          </a:p>
          <a:p>
            <a:pPr algn="ctr"/>
            <a:r>
              <a:rPr lang="tr-TR" dirty="0" smtClean="0">
                <a:hlinkClick r:id="rId4"/>
              </a:rPr>
              <a:t>https://www.facebook.com/sevda.demiroz.90</a:t>
            </a:r>
            <a:endParaRPr lang="tr-TR" dirty="0" smtClean="0"/>
          </a:p>
          <a:p>
            <a:pPr algn="ctr"/>
            <a:r>
              <a:rPr lang="tr-TR" dirty="0" smtClean="0"/>
              <a:t>@</a:t>
            </a:r>
            <a:r>
              <a:rPr lang="tr-TR" dirty="0" err="1" smtClean="0"/>
              <a:t>SevdaDemiroz</a:t>
            </a:r>
            <a:endParaRPr lang="tr-TR" dirty="0" smtClean="0"/>
          </a:p>
          <a:p>
            <a:endParaRPr lang="tr-TR" dirty="0" smtClean="0"/>
          </a:p>
          <a:p>
            <a:endParaRPr lang="tr-T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022791"/>
            <a:ext cx="10515600" cy="2577332"/>
          </a:xfrm>
        </p:spPr>
        <p:txBody>
          <a:bodyPr>
            <a:noAutofit/>
          </a:bodyPr>
          <a:lstStyle/>
          <a:p>
            <a:pPr algn="just">
              <a:buNone/>
            </a:pPr>
            <a:r>
              <a:rPr lang="tr-TR" dirty="0" smtClean="0"/>
              <a:t>		Afetlerde etkin müdahale sağlamak ve kayıpların en aza indirilmesi Bütünleşik Afet Yönetimi’nin başarıyla uygulanmasına bağlıdır.  Gelecekte Bütünleşik Afet Yönetiminin her aşamasında görev alacak olan Acil Yardım ve Afet Yönetimi Bölümü 3. ve 4. sınıf öğrencilerinin afet mevzuatı bilgi düzeylerinin ölçülmesi hedeflenmiştir.</a:t>
            </a:r>
          </a:p>
          <a:p>
            <a:pPr>
              <a:buNone/>
            </a:pPr>
            <a:endParaRPr lang="tr-TR" dirty="0"/>
          </a:p>
        </p:txBody>
      </p:sp>
      <p:pic>
        <p:nvPicPr>
          <p:cNvPr id="1026" name="Picture 2" descr="J:\Afet ve Acil Tıp Kongresi 2016\fotolar\n.jpg"/>
          <p:cNvPicPr>
            <a:picLocks noChangeAspect="1" noChangeArrowheads="1"/>
          </p:cNvPicPr>
          <p:nvPr/>
        </p:nvPicPr>
        <p:blipFill>
          <a:blip r:embed="rId2" cstate="print"/>
          <a:srcRect/>
          <a:stretch>
            <a:fillRect/>
          </a:stretch>
        </p:blipFill>
        <p:spPr bwMode="auto">
          <a:xfrm>
            <a:off x="5867400" y="3581400"/>
            <a:ext cx="5181600" cy="2743200"/>
          </a:xfrm>
          <a:prstGeom prst="rect">
            <a:avLst/>
          </a:prstGeom>
          <a:noFill/>
        </p:spPr>
      </p:pic>
      <p:pic>
        <p:nvPicPr>
          <p:cNvPr id="1027" name="Picture 3" descr="J:\Afet ve Acil Tıp Kongresi 2016\fotolar\k.jpg"/>
          <p:cNvPicPr>
            <a:picLocks noChangeAspect="1" noChangeArrowheads="1"/>
          </p:cNvPicPr>
          <p:nvPr/>
        </p:nvPicPr>
        <p:blipFill>
          <a:blip r:embed="rId3" cstate="print"/>
          <a:srcRect/>
          <a:stretch>
            <a:fillRect/>
          </a:stretch>
        </p:blipFill>
        <p:spPr bwMode="auto">
          <a:xfrm>
            <a:off x="1447800" y="3581400"/>
            <a:ext cx="3200400" cy="2743200"/>
          </a:xfrm>
          <a:prstGeom prst="rect">
            <a:avLst/>
          </a:prstGeom>
          <a:noFill/>
        </p:spPr>
      </p:pic>
      <p:sp>
        <p:nvSpPr>
          <p:cNvPr id="2" name="Metin kutusu 1"/>
          <p:cNvSpPr txBox="1"/>
          <p:nvPr/>
        </p:nvSpPr>
        <p:spPr>
          <a:xfrm>
            <a:off x="1143000" y="457200"/>
            <a:ext cx="9906000" cy="523220"/>
          </a:xfrm>
          <a:prstGeom prst="rect">
            <a:avLst/>
          </a:prstGeom>
          <a:noFill/>
        </p:spPr>
        <p:txBody>
          <a:bodyPr wrap="square" rtlCol="0">
            <a:spAutoFit/>
          </a:bodyPr>
          <a:lstStyle/>
          <a:p>
            <a:r>
              <a:rPr lang="tr-TR" sz="2800" b="1" dirty="0" smtClean="0"/>
              <a:t>        Giriş ve Amaç</a:t>
            </a:r>
            <a:endParaRPr lang="tr-TR" sz="2800" b="1" dirty="0"/>
          </a:p>
        </p:txBody>
      </p:sp>
    </p:spTree>
    <p:extLst>
      <p:ext uri="{BB962C8B-B14F-4D97-AF65-F5344CB8AC3E}">
        <p14:creationId xmlns:p14="http://schemas.microsoft.com/office/powerpoint/2010/main" val="22003733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143000"/>
            <a:ext cx="5029200" cy="5181600"/>
          </a:xfrm>
        </p:spPr>
        <p:txBody>
          <a:bodyPr>
            <a:normAutofit fontScale="92500" lnSpcReduction="20000"/>
          </a:bodyPr>
          <a:lstStyle/>
          <a:p>
            <a:pPr marL="0" indent="0" algn="just">
              <a:buNone/>
            </a:pPr>
            <a:r>
              <a:rPr lang="tr-TR" b="1" dirty="0" smtClean="0">
                <a:cs typeface="Times New Roman" pitchFamily="18" charset="0"/>
              </a:rPr>
              <a:t> Sevda DEMİRÖZ, </a:t>
            </a:r>
            <a:r>
              <a:rPr lang="tr-TR" dirty="0" smtClean="0">
                <a:cs typeface="Times New Roman" pitchFamily="18" charset="0"/>
              </a:rPr>
              <a:t>DEÜ Sosyal     Bilimler Enstitüsü Afet Yönetimi Tezli Yüksek Lisans</a:t>
            </a:r>
          </a:p>
          <a:p>
            <a:pPr marL="0" indent="0" algn="just">
              <a:buNone/>
            </a:pPr>
            <a:endParaRPr lang="tr-TR" dirty="0" smtClean="0">
              <a:cs typeface="Times New Roman" pitchFamily="18" charset="0"/>
            </a:endParaRPr>
          </a:p>
          <a:p>
            <a:pPr marL="0" indent="0" algn="just">
              <a:buNone/>
            </a:pPr>
            <a:r>
              <a:rPr lang="tr-TR" b="1" dirty="0" smtClean="0">
                <a:cs typeface="Times New Roman" pitchFamily="18" charset="0"/>
              </a:rPr>
              <a:t>Gürkan ERSOY, </a:t>
            </a:r>
            <a:r>
              <a:rPr lang="tr-TR" dirty="0" smtClean="0">
                <a:cs typeface="Times New Roman" pitchFamily="18" charset="0"/>
              </a:rPr>
              <a:t>DEÜTF Acil Tıp Anabilim Dalı</a:t>
            </a:r>
          </a:p>
          <a:p>
            <a:pPr marL="0" indent="0" algn="just">
              <a:buNone/>
            </a:pPr>
            <a:endParaRPr lang="tr-TR" dirty="0" smtClean="0">
              <a:cs typeface="Times New Roman" pitchFamily="18" charset="0"/>
            </a:endParaRPr>
          </a:p>
          <a:p>
            <a:pPr marL="0" indent="0" algn="just">
              <a:buNone/>
            </a:pPr>
            <a:r>
              <a:rPr lang="tr-TR" b="1" dirty="0" smtClean="0">
                <a:cs typeface="Times New Roman" pitchFamily="18" charset="0"/>
              </a:rPr>
              <a:t>Can Hüseyin HEKİMOĞLU,                                 </a:t>
            </a:r>
            <a:r>
              <a:rPr lang="tr-TR" dirty="0" smtClean="0">
                <a:cs typeface="Times New Roman" pitchFamily="18" charset="0"/>
              </a:rPr>
              <a:t>DEÜTF Halk Sağlığı Anabilim Dalı,Epidemiyoloji Bilim Dalı</a:t>
            </a:r>
          </a:p>
          <a:p>
            <a:pPr algn="just">
              <a:buNone/>
            </a:pPr>
            <a:endParaRPr lang="tr-TR" dirty="0">
              <a:cs typeface="Times New Roman" pitchFamily="18" charset="0"/>
            </a:endParaRPr>
          </a:p>
          <a:p>
            <a:pPr algn="just">
              <a:buNone/>
            </a:pPr>
            <a:r>
              <a:rPr lang="tr-TR" b="1" dirty="0" smtClean="0"/>
              <a:t>Fatma AKAN, </a:t>
            </a:r>
            <a:r>
              <a:rPr lang="tr-TR" dirty="0" smtClean="0"/>
              <a:t>DEÜ Sosyal Bilimler Enstitüsü Afet Yönetimi Tezli Yüksek Lisans</a:t>
            </a:r>
            <a:endParaRPr lang="tr-TR" dirty="0"/>
          </a:p>
        </p:txBody>
      </p:sp>
      <p:pic>
        <p:nvPicPr>
          <p:cNvPr id="2050" name="Picture 2" descr="J:\Afet ve Acil Tıp Kongresi 2016\fotolar\ı.jpg"/>
          <p:cNvPicPr>
            <a:picLocks noChangeAspect="1" noChangeArrowheads="1"/>
          </p:cNvPicPr>
          <p:nvPr/>
        </p:nvPicPr>
        <p:blipFill>
          <a:blip r:embed="rId2" cstate="print"/>
          <a:srcRect/>
          <a:stretch>
            <a:fillRect/>
          </a:stretch>
        </p:blipFill>
        <p:spPr bwMode="auto">
          <a:xfrm>
            <a:off x="6324600" y="1143000"/>
            <a:ext cx="4648200" cy="5105400"/>
          </a:xfrm>
          <a:prstGeom prst="rect">
            <a:avLst/>
          </a:prstGeom>
          <a:noFill/>
        </p:spPr>
      </p:pic>
    </p:spTree>
    <p:extLst>
      <p:ext uri="{BB962C8B-B14F-4D97-AF65-F5344CB8AC3E}">
        <p14:creationId xmlns:p14="http://schemas.microsoft.com/office/powerpoint/2010/main" val="39046763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628556"/>
            <a:ext cx="10515600" cy="1908175"/>
          </a:xfrm>
        </p:spPr>
        <p:txBody>
          <a:bodyPr/>
          <a:lstStyle/>
          <a:p>
            <a:pPr algn="just">
              <a:buNone/>
            </a:pPr>
            <a:r>
              <a:rPr lang="tr-TR" dirty="0" smtClean="0"/>
              <a:t>		Afet mevzuatı bilgi düzeyinin belirlenmesinde </a:t>
            </a:r>
            <a:r>
              <a:rPr lang="tr-TR" dirty="0" err="1" smtClean="0"/>
              <a:t>onbeş</a:t>
            </a:r>
            <a:r>
              <a:rPr lang="tr-TR" dirty="0" smtClean="0"/>
              <a:t> bilgi sorusu kullanılmıştır. Veriler araştırmacılarca hazırlanmış bir veri toplama formu aracılığıyla toplanmıştır. Çalışmada örnek seçilmemiş olup evrenin tamamına ulaşılması hedeflenmiştir. </a:t>
            </a:r>
          </a:p>
          <a:p>
            <a:pPr>
              <a:buNone/>
            </a:pPr>
            <a:endParaRPr lang="tr-TR" dirty="0"/>
          </a:p>
        </p:txBody>
      </p:sp>
      <p:pic>
        <p:nvPicPr>
          <p:cNvPr id="3075" name="Picture 3" descr="J:\Afet ve Acil Tıp Kongresi 2016\fotolar\l.jpg"/>
          <p:cNvPicPr>
            <a:picLocks noChangeAspect="1" noChangeArrowheads="1"/>
          </p:cNvPicPr>
          <p:nvPr/>
        </p:nvPicPr>
        <p:blipFill>
          <a:blip r:embed="rId2" cstate="print"/>
          <a:srcRect/>
          <a:stretch>
            <a:fillRect/>
          </a:stretch>
        </p:blipFill>
        <p:spPr bwMode="auto">
          <a:xfrm>
            <a:off x="1066800" y="3429000"/>
            <a:ext cx="4572000" cy="2895600"/>
          </a:xfrm>
          <a:prstGeom prst="rect">
            <a:avLst/>
          </a:prstGeom>
          <a:noFill/>
        </p:spPr>
      </p:pic>
      <p:pic>
        <p:nvPicPr>
          <p:cNvPr id="3076" name="Picture 4" descr="J:\Afet ve Acil Tıp Kongresi 2016\fotolar\acil-durum-ve-afet-yönetimi-bölümü.jpg"/>
          <p:cNvPicPr>
            <a:picLocks noChangeAspect="1" noChangeArrowheads="1"/>
          </p:cNvPicPr>
          <p:nvPr/>
        </p:nvPicPr>
        <p:blipFill>
          <a:blip r:embed="rId3" cstate="print"/>
          <a:srcRect/>
          <a:stretch>
            <a:fillRect/>
          </a:stretch>
        </p:blipFill>
        <p:spPr bwMode="auto">
          <a:xfrm>
            <a:off x="6400800" y="3505200"/>
            <a:ext cx="4800600" cy="2819400"/>
          </a:xfrm>
          <a:prstGeom prst="rect">
            <a:avLst/>
          </a:prstGeom>
          <a:noFill/>
        </p:spPr>
      </p:pic>
      <p:sp>
        <p:nvSpPr>
          <p:cNvPr id="4" name="Metin kutusu 3"/>
          <p:cNvSpPr txBox="1"/>
          <p:nvPr/>
        </p:nvSpPr>
        <p:spPr>
          <a:xfrm>
            <a:off x="1658007" y="978611"/>
            <a:ext cx="7543800" cy="523220"/>
          </a:xfrm>
          <a:prstGeom prst="rect">
            <a:avLst/>
          </a:prstGeom>
          <a:noFill/>
        </p:spPr>
        <p:txBody>
          <a:bodyPr wrap="square" rtlCol="0">
            <a:spAutoFit/>
          </a:bodyPr>
          <a:lstStyle/>
          <a:p>
            <a:r>
              <a:rPr lang="tr-TR" sz="2800" b="1" dirty="0"/>
              <a:t> Gereç ve Yöntem</a:t>
            </a:r>
            <a:endParaRPr lang="tr-TR" sz="2800" dirty="0"/>
          </a:p>
        </p:txBody>
      </p:sp>
    </p:spTree>
    <p:extLst>
      <p:ext uri="{BB962C8B-B14F-4D97-AF65-F5344CB8AC3E}">
        <p14:creationId xmlns:p14="http://schemas.microsoft.com/office/powerpoint/2010/main" val="2845641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93531" y="1056620"/>
            <a:ext cx="10515600" cy="2898775"/>
          </a:xfrm>
        </p:spPr>
        <p:txBody>
          <a:bodyPr/>
          <a:lstStyle/>
          <a:p>
            <a:pPr algn="just">
              <a:buNone/>
            </a:pPr>
            <a:r>
              <a:rPr lang="tr-TR" dirty="0" smtClean="0"/>
              <a:t> 		Başbakanlık Afet ve Acil Durum Yönetimi Merkezi hangi durumlarda faaliyete geçmez? sorusunu 136 kişi doğru (%96) , 6 kişi yanlış (%4) cevaplamıştır. </a:t>
            </a:r>
          </a:p>
          <a:p>
            <a:pPr algn="just">
              <a:buNone/>
            </a:pPr>
            <a:r>
              <a:rPr lang="tr-TR" dirty="0" smtClean="0"/>
              <a:t>		Afet ve Acil Durum Yönetimi Merkezleri illerde kimin başkanlığında kurulur? sorusunu 125 kişi doğru (%88) , 17 kişi yanlış (%12) cevaplamıştır.</a:t>
            </a:r>
            <a:endParaRPr lang="tr-TR" dirty="0"/>
          </a:p>
        </p:txBody>
      </p:sp>
      <p:pic>
        <p:nvPicPr>
          <p:cNvPr id="4" name="3 Resim" descr="afad.jpg"/>
          <p:cNvPicPr>
            <a:picLocks noChangeAspect="1"/>
          </p:cNvPicPr>
          <p:nvPr/>
        </p:nvPicPr>
        <p:blipFill>
          <a:blip r:embed="rId2" cstate="print"/>
          <a:stretch>
            <a:fillRect/>
          </a:stretch>
        </p:blipFill>
        <p:spPr>
          <a:xfrm>
            <a:off x="6781800" y="3581400"/>
            <a:ext cx="4495800" cy="2743200"/>
          </a:xfrm>
          <a:prstGeom prst="rect">
            <a:avLst/>
          </a:prstGeom>
        </p:spPr>
      </p:pic>
      <p:pic>
        <p:nvPicPr>
          <p:cNvPr id="5" name="4 Resim" descr="afad2.jpg"/>
          <p:cNvPicPr>
            <a:picLocks noChangeAspect="1"/>
          </p:cNvPicPr>
          <p:nvPr/>
        </p:nvPicPr>
        <p:blipFill>
          <a:blip r:embed="rId3" cstate="print"/>
          <a:stretch>
            <a:fillRect/>
          </a:stretch>
        </p:blipFill>
        <p:spPr>
          <a:xfrm>
            <a:off x="990600" y="3581400"/>
            <a:ext cx="5029200" cy="2743200"/>
          </a:xfrm>
          <a:prstGeom prst="rect">
            <a:avLst/>
          </a:prstGeom>
        </p:spPr>
      </p:pic>
      <p:sp>
        <p:nvSpPr>
          <p:cNvPr id="2" name="Metin kutusu 1"/>
          <p:cNvSpPr txBox="1"/>
          <p:nvPr/>
        </p:nvSpPr>
        <p:spPr>
          <a:xfrm>
            <a:off x="1752600" y="533400"/>
            <a:ext cx="7086600" cy="523220"/>
          </a:xfrm>
          <a:prstGeom prst="rect">
            <a:avLst/>
          </a:prstGeom>
          <a:noFill/>
        </p:spPr>
        <p:txBody>
          <a:bodyPr wrap="square" rtlCol="0">
            <a:spAutoFit/>
          </a:bodyPr>
          <a:lstStyle/>
          <a:p>
            <a:r>
              <a:rPr lang="tr-TR" sz="2800" b="1" dirty="0" smtClean="0"/>
              <a:t>Bulgular</a:t>
            </a:r>
            <a:endParaRPr lang="tr-TR" sz="2800" b="1" dirty="0"/>
          </a:p>
        </p:txBody>
      </p:sp>
    </p:spTree>
    <p:extLst>
      <p:ext uri="{BB962C8B-B14F-4D97-AF65-F5344CB8AC3E}">
        <p14:creationId xmlns:p14="http://schemas.microsoft.com/office/powerpoint/2010/main" val="40170908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838200"/>
            <a:ext cx="10058400" cy="1981200"/>
          </a:xfrm>
        </p:spPr>
        <p:txBody>
          <a:bodyPr>
            <a:normAutofit lnSpcReduction="10000"/>
          </a:bodyPr>
          <a:lstStyle/>
          <a:p>
            <a:pPr algn="just">
              <a:buNone/>
            </a:pPr>
            <a:r>
              <a:rPr lang="tr-TR" dirty="0" smtClean="0"/>
              <a:t>		Kimyasal Biyolojik Radyolojik Nükleer (KBRN) Tehlikelere Dair Yönetmelikte “Risk başlangıcının tespit edildiği eşik değerden itibaren, rüzgâr altında kalan, çevreyi ve yaşamı tehdit eden tehlikeli bölge” olarak tanımlanan alan ne olarak adlandırılır? sorusunu 120 kişi doğru (%85), 22 kişi yanlış (%15) cevaplamıştır. </a:t>
            </a:r>
          </a:p>
        </p:txBody>
      </p:sp>
      <p:pic>
        <p:nvPicPr>
          <p:cNvPr id="4" name="3 Resim" descr="kbrn.jpg"/>
          <p:cNvPicPr>
            <a:picLocks noChangeAspect="1"/>
          </p:cNvPicPr>
          <p:nvPr/>
        </p:nvPicPr>
        <p:blipFill>
          <a:blip r:embed="rId2" cstate="print"/>
          <a:stretch>
            <a:fillRect/>
          </a:stretch>
        </p:blipFill>
        <p:spPr>
          <a:xfrm>
            <a:off x="990600" y="2895600"/>
            <a:ext cx="4267200" cy="3200400"/>
          </a:xfrm>
          <a:prstGeom prst="rect">
            <a:avLst/>
          </a:prstGeom>
        </p:spPr>
      </p:pic>
      <p:pic>
        <p:nvPicPr>
          <p:cNvPr id="5" name="4 Resim" descr="kbrn 2.jpg"/>
          <p:cNvPicPr>
            <a:picLocks noChangeAspect="1"/>
          </p:cNvPicPr>
          <p:nvPr/>
        </p:nvPicPr>
        <p:blipFill>
          <a:blip r:embed="rId3" cstate="print"/>
          <a:stretch>
            <a:fillRect/>
          </a:stretch>
        </p:blipFill>
        <p:spPr>
          <a:xfrm>
            <a:off x="5791200" y="2971800"/>
            <a:ext cx="5029200" cy="3200400"/>
          </a:xfrm>
          <a:prstGeom prst="rect">
            <a:avLst/>
          </a:prstGeom>
        </p:spPr>
      </p:pic>
    </p:spTree>
    <p:extLst>
      <p:ext uri="{BB962C8B-B14F-4D97-AF65-F5344CB8AC3E}">
        <p14:creationId xmlns:p14="http://schemas.microsoft.com/office/powerpoint/2010/main" val="22045709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14400" y="1143000"/>
            <a:ext cx="10439400" cy="1523999"/>
          </a:xfrm>
        </p:spPr>
        <p:txBody>
          <a:bodyPr/>
          <a:lstStyle/>
          <a:p>
            <a:pPr algn="just">
              <a:buNone/>
            </a:pPr>
            <a:r>
              <a:rPr lang="tr-TR" dirty="0" smtClean="0"/>
              <a:t>		Bir afetin genel hayata etkili olup olmadığına kim tarafından karar verilir? sorusunu 93 kişi doğru (%66), 49 kişi yanlış (%34) cevaplamıştır.</a:t>
            </a:r>
          </a:p>
          <a:p>
            <a:pPr>
              <a:buNone/>
            </a:pPr>
            <a:endParaRPr lang="tr-TR" dirty="0" smtClean="0"/>
          </a:p>
          <a:p>
            <a:pPr>
              <a:buNone/>
            </a:pPr>
            <a:endParaRPr lang="tr-TR" dirty="0"/>
          </a:p>
        </p:txBody>
      </p:sp>
      <p:pic>
        <p:nvPicPr>
          <p:cNvPr id="4" name="3 Resim" descr="afet 2.jpg"/>
          <p:cNvPicPr>
            <a:picLocks noChangeAspect="1"/>
          </p:cNvPicPr>
          <p:nvPr/>
        </p:nvPicPr>
        <p:blipFill>
          <a:blip r:embed="rId2" cstate="print"/>
          <a:stretch>
            <a:fillRect/>
          </a:stretch>
        </p:blipFill>
        <p:spPr>
          <a:xfrm>
            <a:off x="6019800" y="2743200"/>
            <a:ext cx="5334000" cy="3429000"/>
          </a:xfrm>
          <a:prstGeom prst="rect">
            <a:avLst/>
          </a:prstGeom>
        </p:spPr>
      </p:pic>
      <p:pic>
        <p:nvPicPr>
          <p:cNvPr id="5" name="4 Resim" descr="afet.Jpeg"/>
          <p:cNvPicPr>
            <a:picLocks noChangeAspect="1"/>
          </p:cNvPicPr>
          <p:nvPr/>
        </p:nvPicPr>
        <p:blipFill>
          <a:blip r:embed="rId3" cstate="print"/>
          <a:stretch>
            <a:fillRect/>
          </a:stretch>
        </p:blipFill>
        <p:spPr>
          <a:xfrm>
            <a:off x="1143000" y="2743200"/>
            <a:ext cx="4333875" cy="3429000"/>
          </a:xfrm>
          <a:prstGeom prst="rect">
            <a:avLst/>
          </a:prstGeom>
        </p:spPr>
      </p:pic>
    </p:spTree>
    <p:extLst>
      <p:ext uri="{BB962C8B-B14F-4D97-AF65-F5344CB8AC3E}">
        <p14:creationId xmlns:p14="http://schemas.microsoft.com/office/powerpoint/2010/main" val="2883304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066800"/>
            <a:ext cx="10515600" cy="2822575"/>
          </a:xfrm>
        </p:spPr>
        <p:txBody>
          <a:bodyPr/>
          <a:lstStyle/>
          <a:p>
            <a:pPr algn="just">
              <a:buNone/>
            </a:pPr>
            <a:r>
              <a:rPr lang="tr-TR" dirty="0" smtClean="0"/>
              <a:t>		Acil Yardım ve Afet Yönetimi Bölümü öğrencilerinin afet mevzuatı bilgi düzeyleri yüksek olarak saptanmıştır. Katılımcıların ortalama doğru sayısı 12 ( %80 )’</a:t>
            </a:r>
            <a:r>
              <a:rPr lang="tr-TR" dirty="0" err="1" smtClean="0"/>
              <a:t>dir</a:t>
            </a:r>
            <a:r>
              <a:rPr lang="tr-TR" dirty="0" smtClean="0"/>
              <a:t>. Afet yönetim sisteminin istenen ölçüde planlanan hedeflere ulaşabilmesi için oluşturan Acil yardım ve Afet Yönetimi Bölümü öğrencilerinin afet mevzuatı ile ilgili teorik dersleri almalarının devamı sağlanmalıdır. </a:t>
            </a:r>
          </a:p>
          <a:p>
            <a:pPr>
              <a:buNone/>
            </a:pPr>
            <a:endParaRPr lang="tr-TR" dirty="0"/>
          </a:p>
        </p:txBody>
      </p:sp>
      <p:pic>
        <p:nvPicPr>
          <p:cNvPr id="4" name="3 Resim" descr="b.jpg"/>
          <p:cNvPicPr>
            <a:picLocks noChangeAspect="1"/>
          </p:cNvPicPr>
          <p:nvPr/>
        </p:nvPicPr>
        <p:blipFill>
          <a:blip r:embed="rId2" cstate="print"/>
          <a:stretch>
            <a:fillRect/>
          </a:stretch>
        </p:blipFill>
        <p:spPr>
          <a:xfrm>
            <a:off x="1143000" y="3657600"/>
            <a:ext cx="4228065" cy="2667191"/>
          </a:xfrm>
          <a:prstGeom prst="rect">
            <a:avLst/>
          </a:prstGeom>
        </p:spPr>
      </p:pic>
      <p:pic>
        <p:nvPicPr>
          <p:cNvPr id="4098" name="Picture 2" descr="J:\Afet ve Acil Tıp Kongresi 2016\fotolar\c.jpg"/>
          <p:cNvPicPr>
            <a:picLocks noChangeAspect="1" noChangeArrowheads="1"/>
          </p:cNvPicPr>
          <p:nvPr/>
        </p:nvPicPr>
        <p:blipFill>
          <a:blip r:embed="rId3" cstate="print"/>
          <a:srcRect/>
          <a:stretch>
            <a:fillRect/>
          </a:stretch>
        </p:blipFill>
        <p:spPr bwMode="auto">
          <a:xfrm>
            <a:off x="6705600" y="3505200"/>
            <a:ext cx="4572000" cy="2743200"/>
          </a:xfrm>
          <a:prstGeom prst="rect">
            <a:avLst/>
          </a:prstGeom>
          <a:noFill/>
        </p:spPr>
      </p:pic>
      <p:sp>
        <p:nvSpPr>
          <p:cNvPr id="2" name="Metin kutusu 1"/>
          <p:cNvSpPr txBox="1"/>
          <p:nvPr/>
        </p:nvSpPr>
        <p:spPr>
          <a:xfrm>
            <a:off x="914400" y="457200"/>
            <a:ext cx="6858000" cy="523220"/>
          </a:xfrm>
          <a:prstGeom prst="rect">
            <a:avLst/>
          </a:prstGeom>
          <a:noFill/>
        </p:spPr>
        <p:txBody>
          <a:bodyPr wrap="square" rtlCol="0">
            <a:spAutoFit/>
          </a:bodyPr>
          <a:lstStyle/>
          <a:p>
            <a:r>
              <a:rPr lang="tr-TR" sz="2800" b="1" dirty="0" smtClean="0"/>
              <a:t>           Sonuç ve Öneriler</a:t>
            </a:r>
            <a:endParaRPr lang="tr-TR" sz="2800" b="1" dirty="0"/>
          </a:p>
        </p:txBody>
      </p:sp>
    </p:spTree>
    <p:extLst>
      <p:ext uri="{BB962C8B-B14F-4D97-AF65-F5344CB8AC3E}">
        <p14:creationId xmlns:p14="http://schemas.microsoft.com/office/powerpoint/2010/main" val="6131134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p:txBody>
          <a:bodyPr/>
          <a:lstStyle/>
          <a:p>
            <a:endParaRPr lang="tr-TR"/>
          </a:p>
        </p:txBody>
      </p:sp>
      <p:pic>
        <p:nvPicPr>
          <p:cNvPr id="6" name="5 Resim" descr="c.jpg"/>
          <p:cNvPicPr>
            <a:picLocks noChangeAspect="1"/>
          </p:cNvPicPr>
          <p:nvPr/>
        </p:nvPicPr>
        <p:blipFill>
          <a:blip r:embed="rId2" cstate="print"/>
          <a:stretch>
            <a:fillRect/>
          </a:stretch>
        </p:blipFill>
        <p:spPr>
          <a:xfrm>
            <a:off x="914400" y="381000"/>
            <a:ext cx="4499786" cy="2848395"/>
          </a:xfrm>
          <a:prstGeom prst="rect">
            <a:avLst/>
          </a:prstGeom>
        </p:spPr>
      </p:pic>
      <p:pic>
        <p:nvPicPr>
          <p:cNvPr id="7" name="6 Resim" descr="d.jpg"/>
          <p:cNvPicPr>
            <a:picLocks noChangeAspect="1"/>
          </p:cNvPicPr>
          <p:nvPr/>
        </p:nvPicPr>
        <p:blipFill>
          <a:blip r:embed="rId3" cstate="print"/>
          <a:stretch>
            <a:fillRect/>
          </a:stretch>
        </p:blipFill>
        <p:spPr>
          <a:xfrm>
            <a:off x="6477000" y="381000"/>
            <a:ext cx="4802185" cy="2897657"/>
          </a:xfrm>
          <a:prstGeom prst="rect">
            <a:avLst/>
          </a:prstGeom>
        </p:spPr>
      </p:pic>
      <p:pic>
        <p:nvPicPr>
          <p:cNvPr id="8" name="7 Resim" descr="g.jpg"/>
          <p:cNvPicPr>
            <a:picLocks noChangeAspect="1"/>
          </p:cNvPicPr>
          <p:nvPr/>
        </p:nvPicPr>
        <p:blipFill>
          <a:blip r:embed="rId4" cstate="print"/>
          <a:stretch>
            <a:fillRect/>
          </a:stretch>
        </p:blipFill>
        <p:spPr>
          <a:xfrm>
            <a:off x="914400" y="3581400"/>
            <a:ext cx="4572000" cy="2895600"/>
          </a:xfrm>
          <a:prstGeom prst="rect">
            <a:avLst/>
          </a:prstGeom>
        </p:spPr>
      </p:pic>
      <p:pic>
        <p:nvPicPr>
          <p:cNvPr id="9" name="8 Resim" descr="h.jpg"/>
          <p:cNvPicPr>
            <a:picLocks noChangeAspect="1"/>
          </p:cNvPicPr>
          <p:nvPr/>
        </p:nvPicPr>
        <p:blipFill>
          <a:blip r:embed="rId5" cstate="print"/>
          <a:stretch>
            <a:fillRect/>
          </a:stretch>
        </p:blipFill>
        <p:spPr>
          <a:xfrm>
            <a:off x="6553200" y="3429000"/>
            <a:ext cx="4724400" cy="3048000"/>
          </a:xfrm>
          <a:prstGeom prst="rect">
            <a:avLst/>
          </a:prstGeom>
        </p:spPr>
      </p:pic>
      <p:pic>
        <p:nvPicPr>
          <p:cNvPr id="11" name="Picture 2" descr="J:\Afet ve Acil Tıp Kongresi 2016\fotolar\acil-durum-ve-afet-yönetimi-bölümü.jpg"/>
          <p:cNvPicPr>
            <a:picLocks noGrp="1" noChangeAspect="1" noChangeArrowheads="1"/>
          </p:cNvPicPr>
          <p:nvPr>
            <p:ph idx="1"/>
          </p:nvPr>
        </p:nvPicPr>
        <p:blipFill>
          <a:blip r:embed="rId6" cstate="print"/>
          <a:srcRect/>
          <a:stretch>
            <a:fillRect/>
          </a:stretch>
        </p:blipFill>
        <p:spPr bwMode="auto">
          <a:xfrm>
            <a:off x="4038600" y="2209800"/>
            <a:ext cx="3781204" cy="2501412"/>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TotalTime>
  <Words>90</Words>
  <Application>Microsoft Office PowerPoint</Application>
  <PresentationFormat>Özel</PresentationFormat>
  <Paragraphs>26</Paragraphs>
  <Slides>10</Slides>
  <Notes>0</Notes>
  <HiddenSlides>0</HiddenSlides>
  <MMClips>0</MMClips>
  <ScaleCrop>false</ScaleCrop>
  <HeadingPairs>
    <vt:vector size="4" baseType="variant">
      <vt:variant>
        <vt:lpstr>Tema</vt:lpstr>
      </vt:variant>
      <vt:variant>
        <vt:i4>1</vt:i4>
      </vt:variant>
      <vt:variant>
        <vt:lpstr>Slayt Başlıkları</vt:lpstr>
      </vt:variant>
      <vt:variant>
        <vt:i4>10</vt:i4>
      </vt:variant>
    </vt:vector>
  </HeadingPairs>
  <TitlesOfParts>
    <vt:vector size="11" baseType="lpstr">
      <vt:lpstr>Office Teması</vt:lpstr>
      <vt:lpstr>ÇANAKKALE ONSEKİZ MART ÜNİVERSİTESİ ACİL YARDIM VE AFET YÖNETİMİ BÖLÜMÜ ÖĞRENCİLERİNİN AFET MEVZUATI BİLGİ DÜZEYLERİNİN ÖLÇÜLMESİ</vt:lpstr>
      <vt:lpstr>PowerPoint Sunusu</vt:lpstr>
      <vt:lpstr>PowerPoint Sunusu</vt:lpstr>
      <vt:lpstr>PowerPoint Sunusu</vt:lpstr>
      <vt:lpstr>PowerPoint Sunusu</vt:lpstr>
      <vt:lpstr>PowerPoint Sunusu</vt:lpstr>
      <vt:lpstr>PowerPoint Sunusu</vt:lpstr>
      <vt:lpstr>PowerPoint Sunusu</vt:lpstr>
      <vt:lpstr>PowerPoint Sunusu</vt:lpstr>
      <vt:lpstr>İLGİNİZE TEŞEKKÜR EDERİM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ÇANAKKALE ONSEKİZ MART ÜNİVERSİTESİ ACİL YARDIM VE AFET YÖNETİMİ BÖLÜMÜ ÖĞRENCİLERİNİN AFET MEVZUATI BİLGİ DÜZEYLERİNİN ÖLÇÜLMESİ</dc:title>
  <cp:lastModifiedBy>nursema gündüz</cp:lastModifiedBy>
  <cp:revision>8</cp:revision>
  <dcterms:modified xsi:type="dcterms:W3CDTF">2016-05-12T18:03:13Z</dcterms:modified>
</cp:coreProperties>
</file>