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70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1" r:id="rId1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4346E-5F3E-46AB-A381-10AAA61BE4C3}" type="datetimeFigureOut">
              <a:rPr lang="tr-TR" smtClean="0"/>
              <a:t>09.05.2016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13656-1068-4AD6-A99E-11C4264030B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C6C9F-E7A9-4C8E-A354-4B0F8EB4B012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5DAD0-359F-44BC-9A6D-5365E694356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BE26-6062-46E4-887D-442F0A3DA43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BC38-EDE8-49D9-A5A9-DDA6198CBB0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F8095-86A4-40C0-AF04-6D91BB034ED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9F46-AB28-4D00-944B-8C58D327023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72E7-1BC2-4561-BF73-A47B00333C9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676F-15D8-4631-92BD-F5B4667831F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41CE-060A-45C1-9574-4CCA92FC426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573D-07EF-4FF9-9360-8C7E4EFA114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1125-BDFA-484B-901E-C9317CD1E58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CCC3-E31F-4718-A2C4-21B166E86EF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3AE0-EF53-48FC-8342-658888AD650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1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D77E6-FD4F-47A3-B140-EAD167981439}" type="slidenum">
              <a:rPr lang="tr-TR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r/url?sa=i&amp;rct=j&amp;q=&amp;esrc=s&amp;source=images&amp;cd=&amp;cad=rja&amp;uact=8&amp;ved=0ahUKEwjVp6LJ3sTMAhWHOBoKHbVzBXEQjRwIBw&amp;url=http://onedio.com/haber/30-kan-dondurucu-dogal-afet-fotografi-238828&amp;bvm=bv.121421273,d.d24&amp;psig=AFQjCNHbHIsOJMHjuh8OOzDkT5EoOxbcmw&amp;ust=14625993823350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r/url?sa=i&amp;rct=j&amp;q=&amp;esrc=s&amp;source=images&amp;cd=&amp;cad=rja&amp;uact=8&amp;ved=0ahUKEwicxfb23sTMAhUHbBoKHak2DUUQjRwIBw&amp;url=http://www.wsj.com/articles/notable-quotable-1431386756&amp;bvm=bv.121421273,d.d24&amp;psig=AFQjCNGPJ0UV39e41QxZJzoMe75AQohgyA&amp;ust=1462599748476041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tr/url?sa=i&amp;rct=j&amp;q=&amp;esrc=s&amp;source=images&amp;cd=&amp;cad=rja&amp;uact=8&amp;ved=0ahUKEwjV693t58TMAhUE6xoKHW_jCugQjRwIBw&amp;url=http://www.aksarayafetacil.gov.tr/arsivler/273&amp;bvm=bv.121421273,d.d24&amp;psig=AFQjCNE01g1H94oKTd7NHRPp3dITRn55gA&amp;ust=146260215995276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286015"/>
          </a:xfrm>
        </p:spPr>
        <p:txBody>
          <a:bodyPr>
            <a:noAutofit/>
          </a:bodyPr>
          <a:lstStyle/>
          <a:p>
            <a:r>
              <a:rPr lang="tr-TR" sz="5000" dirty="0" smtClean="0">
                <a:latin typeface="Arial Black" pitchFamily="34" charset="0"/>
              </a:rPr>
              <a:t>AFETLERDE TRİAJ HEMŞİRELİĞİ </a:t>
            </a:r>
            <a:endParaRPr lang="tr-TR" sz="5000" dirty="0">
              <a:latin typeface="Arial Black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877908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rgbClr val="960000"/>
                </a:solidFill>
              </a:rPr>
              <a:t>Hemşire Ezgi </a:t>
            </a:r>
            <a:r>
              <a:rPr lang="tr-TR" b="1" dirty="0" smtClean="0">
                <a:solidFill>
                  <a:srgbClr val="960000"/>
                </a:solidFill>
              </a:rPr>
              <a:t>AYAZLAR</a:t>
            </a:r>
          </a:p>
          <a:p>
            <a:endParaRPr lang="tr-TR" b="1" dirty="0" smtClean="0">
              <a:solidFill>
                <a:srgbClr val="960000"/>
              </a:solidFill>
            </a:endParaRPr>
          </a:p>
          <a:p>
            <a:r>
              <a:rPr lang="tr-TR" sz="2600" b="1" dirty="0" smtClean="0">
                <a:solidFill>
                  <a:srgbClr val="960000"/>
                </a:solidFill>
              </a:rPr>
              <a:t>Ankara Üniversitesi </a:t>
            </a:r>
            <a:r>
              <a:rPr lang="tr-TR" sz="2600" b="1" dirty="0" smtClean="0">
                <a:solidFill>
                  <a:srgbClr val="960000"/>
                </a:solidFill>
              </a:rPr>
              <a:t>Tıp Fakültesi</a:t>
            </a:r>
          </a:p>
          <a:p>
            <a:r>
              <a:rPr lang="tr-TR" sz="2600" b="1" dirty="0" err="1" smtClean="0">
                <a:solidFill>
                  <a:srgbClr val="960000"/>
                </a:solidFill>
              </a:rPr>
              <a:t>İbni</a:t>
            </a:r>
            <a:r>
              <a:rPr lang="tr-TR" sz="2600" b="1" dirty="0" smtClean="0">
                <a:solidFill>
                  <a:srgbClr val="960000"/>
                </a:solidFill>
              </a:rPr>
              <a:t> </a:t>
            </a:r>
            <a:r>
              <a:rPr lang="tr-TR" sz="2600" b="1" dirty="0" smtClean="0">
                <a:solidFill>
                  <a:srgbClr val="960000"/>
                </a:solidFill>
              </a:rPr>
              <a:t>Sina Araştırma ve Uygulama </a:t>
            </a:r>
            <a:r>
              <a:rPr lang="tr-TR" sz="2600" b="1" dirty="0" smtClean="0">
                <a:solidFill>
                  <a:srgbClr val="960000"/>
                </a:solidFill>
              </a:rPr>
              <a:t>Hastanesi</a:t>
            </a:r>
          </a:p>
          <a:p>
            <a:r>
              <a:rPr lang="tr-TR" sz="2600" b="1" dirty="0" smtClean="0">
                <a:solidFill>
                  <a:srgbClr val="960000"/>
                </a:solidFill>
              </a:rPr>
              <a:t>Acil  </a:t>
            </a:r>
            <a:r>
              <a:rPr lang="tr-TR" sz="2600" b="1" dirty="0" smtClean="0">
                <a:solidFill>
                  <a:srgbClr val="960000"/>
                </a:solidFill>
              </a:rPr>
              <a:t>Tıp Anabilim Dalı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643042" y="6488668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         ULUSLARARASI AFET VE ACİL TIP KONGRESİ 2016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14423"/>
            <a:ext cx="8640960" cy="221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800" dirty="0" smtClean="0"/>
              <a:t>Afetlerde </a:t>
            </a:r>
            <a:r>
              <a:rPr lang="tr-TR" sz="2800" dirty="0" smtClean="0"/>
              <a:t>ilk görev alan birim genellikle 112 ekipleri ve hastanelerin acil servisleri olmaktadır.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 smtClean="0"/>
              <a:t>	</a:t>
            </a:r>
            <a:r>
              <a:rPr lang="tr-TR" sz="2800" dirty="0" smtClean="0"/>
              <a:t>Bu </a:t>
            </a:r>
            <a:r>
              <a:rPr lang="tr-TR" sz="2800" dirty="0" smtClean="0"/>
              <a:t>da triaj hemşiresinin afetlerde rolünün önemini artırmaktadır. </a:t>
            </a:r>
            <a:endParaRPr lang="tr-TR" sz="2800" dirty="0"/>
          </a:p>
        </p:txBody>
      </p:sp>
      <p:pic>
        <p:nvPicPr>
          <p:cNvPr id="5124" name="Picture 4" descr="http://gabtor.files.wordpress.com/2010/04/kate-beckinsale-pearl-harbor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3283225"/>
            <a:ext cx="5514975" cy="33861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solidFill>
                  <a:srgbClr val="C00000"/>
                </a:solidFill>
              </a:rPr>
              <a:t>Triaj</a:t>
            </a:r>
            <a:r>
              <a:rPr lang="tr-TR" sz="3200" b="1" dirty="0" smtClean="0">
                <a:solidFill>
                  <a:srgbClr val="C00000"/>
                </a:solidFill>
              </a:rPr>
              <a:t> Hemşiresinin Afetlerdeki Rolü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tr-TR" dirty="0" err="1" smtClean="0"/>
              <a:t>Triaj</a:t>
            </a:r>
            <a:r>
              <a:rPr lang="tr-TR" dirty="0" smtClean="0"/>
              <a:t> hemşiresinin afet durumunda acil servise gelen   hastaların durumlarına göre ilgili alanlara alınmasını sağlamak, 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Acil  </a:t>
            </a:r>
            <a:r>
              <a:rPr lang="tr-TR" dirty="0" smtClean="0"/>
              <a:t>müdahale gerektiren durumların hemen müdahale edilmesini sağlamak, 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Alanlar içinde ise </a:t>
            </a:r>
            <a:r>
              <a:rPr lang="tr-TR" dirty="0" err="1" smtClean="0"/>
              <a:t>aciliyet</a:t>
            </a:r>
            <a:r>
              <a:rPr lang="tr-TR" dirty="0" smtClean="0"/>
              <a:t> sıralamasını yapmak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Afetlerin yarattığı hastalık, yaralanma ve ölümlerin belirli bir sistemle ve düzenli  kayıt altında olması, </a:t>
            </a:r>
          </a:p>
          <a:p>
            <a:pPr>
              <a:lnSpc>
                <a:spcPct val="110000"/>
              </a:lnSpc>
            </a:pPr>
            <a:r>
              <a:rPr lang="tr-TR" dirty="0" smtClean="0"/>
              <a:t>Hasta </a:t>
            </a:r>
            <a:r>
              <a:rPr lang="tr-TR" dirty="0" smtClean="0"/>
              <a:t>ve yaralı bakımlarının bütüncül ve en kısa sürede olabilmesi  </a:t>
            </a:r>
          </a:p>
          <a:p>
            <a:pPr>
              <a:lnSpc>
                <a:spcPct val="110000"/>
              </a:lnSpc>
              <a:buNone/>
            </a:pPr>
            <a:r>
              <a:rPr lang="tr-TR" dirty="0" smtClean="0"/>
              <a:t>	açısından </a:t>
            </a:r>
            <a:r>
              <a:rPr lang="tr-TR" dirty="0" smtClean="0">
                <a:solidFill>
                  <a:srgbClr val="FF0000"/>
                </a:solidFill>
              </a:rPr>
              <a:t>afet triaj hemşireliği </a:t>
            </a:r>
            <a:r>
              <a:rPr lang="tr-TR" dirty="0" smtClean="0"/>
              <a:t>önemli etkiye sahiptir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Afetlerde </a:t>
            </a:r>
            <a:r>
              <a:rPr lang="tr-TR" sz="2800" dirty="0" smtClean="0"/>
              <a:t>triaj hemşiresi;</a:t>
            </a:r>
          </a:p>
          <a:p>
            <a:r>
              <a:rPr lang="tr-TR" sz="2800" dirty="0" smtClean="0"/>
              <a:t>Olayın </a:t>
            </a:r>
            <a:r>
              <a:rPr lang="tr-TR" sz="2800" dirty="0" smtClean="0"/>
              <a:t>büyüklüğünü belirlemeli,</a:t>
            </a:r>
          </a:p>
          <a:p>
            <a:r>
              <a:rPr lang="tr-TR" sz="2800" dirty="0" smtClean="0"/>
              <a:t>Öncelikleri </a:t>
            </a:r>
            <a:r>
              <a:rPr lang="tr-TR" sz="2800" dirty="0" smtClean="0"/>
              <a:t>ve hedefleri oluşturmalı, </a:t>
            </a:r>
          </a:p>
          <a:p>
            <a:r>
              <a:rPr lang="tr-TR" sz="2800" dirty="0" smtClean="0"/>
              <a:t>Triaj </a:t>
            </a:r>
            <a:r>
              <a:rPr lang="tr-TR" sz="2800" dirty="0" smtClean="0"/>
              <a:t>ve hemşirelik bakımının devamını sağlamalıdır. </a:t>
            </a:r>
          </a:p>
          <a:p>
            <a:pPr>
              <a:buNone/>
            </a:pPr>
            <a:r>
              <a:rPr lang="tr-TR" dirty="0" smtClean="0"/>
              <a:t>		</a:t>
            </a:r>
          </a:p>
          <a:p>
            <a:endParaRPr lang="tr-TR" dirty="0"/>
          </a:p>
        </p:txBody>
      </p:sp>
      <p:pic>
        <p:nvPicPr>
          <p:cNvPr id="4098" name="Picture 2" descr="http://iblog.milliyet.com.tr/imgroot/blogv7/Blog333/2013/02/08/59/401376-3-4-b7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857628"/>
            <a:ext cx="442915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		Afet süreci ülkemizde basamakları yeni yeni oturan bir süreç olup, hemşirelik mesleği bu süreçte büyük öneme sahiptir.  </a:t>
            </a:r>
            <a:endParaRPr lang="tr-TR" dirty="0" smtClean="0"/>
          </a:p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smtClean="0"/>
              <a:t>	</a:t>
            </a:r>
            <a:r>
              <a:rPr lang="tr-TR" dirty="0" smtClean="0"/>
              <a:t>Afet </a:t>
            </a:r>
            <a:r>
              <a:rPr lang="tr-TR" dirty="0" smtClean="0"/>
              <a:t>hemşireliği ve afetlerde triaj hemşireliği eğitimleri belirli aralıklarla düzenlenmelidir. Hemşirelerin afet konusundaki eğitimlerine önem verilmeli, çok sayıda hemşirenin afetlerde afete yönelik kalifiye bakım verebilecek seviyede olması desteklenmelidir.</a:t>
            </a:r>
            <a:endParaRPr lang="tr-T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tr-TR" dirty="0" smtClean="0"/>
              <a:t>		Hemşirelik mesleği afet bakımını planlama ve yürütme yeteneklerine en iyi şekilde sahip olmalı, afete hazırlık ve müdahalelerin bütün hemşirelerin bilgi ve becerilerinin bir parçası olması gerektiği unutulmamalıdır.</a:t>
            </a:r>
            <a:endParaRPr lang="tr-T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545"/>
            <a:ext cx="9144000" cy="6722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8 Dikdörtgen"/>
          <p:cNvSpPr>
            <a:spLocks noChangeArrowheads="1"/>
          </p:cNvSpPr>
          <p:nvPr/>
        </p:nvSpPr>
        <p:spPr bwMode="auto">
          <a:xfrm>
            <a:off x="500063" y="455613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4800" b="1">
                <a:solidFill>
                  <a:srgbClr val="C00000"/>
                </a:solidFill>
                <a:latin typeface="Constantia" pitchFamily="18" charset="0"/>
              </a:rPr>
              <a:t>İlginize Teşekkür Ederim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lmhmd.files.wordpress.com/2014/05/b029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28672"/>
            <a:ext cx="7429552" cy="400052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67544" y="5510262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spc="300" dirty="0" smtClean="0">
                <a:solidFill>
                  <a:srgbClr val="FF0000"/>
                </a:solidFill>
              </a:rPr>
              <a:t>‘</a:t>
            </a:r>
            <a:r>
              <a:rPr lang="tr-TR" sz="2800" b="1" spc="300" dirty="0" smtClean="0">
                <a:solidFill>
                  <a:srgbClr val="FF0000"/>
                </a:solidFill>
              </a:rPr>
              <a:t>Tanrının en değerli armağanı olan hayat, </a:t>
            </a:r>
            <a:endParaRPr lang="tr-TR" sz="2800" b="1" spc="300" dirty="0" smtClean="0">
              <a:solidFill>
                <a:srgbClr val="FF0000"/>
              </a:solidFill>
            </a:endParaRPr>
          </a:p>
          <a:p>
            <a:r>
              <a:rPr lang="tr-TR" sz="2800" b="1" spc="300" dirty="0" smtClean="0">
                <a:solidFill>
                  <a:srgbClr val="FF0000"/>
                </a:solidFill>
              </a:rPr>
              <a:t>çok </a:t>
            </a:r>
            <a:r>
              <a:rPr lang="tr-TR" sz="2800" b="1" spc="300" dirty="0" smtClean="0">
                <a:solidFill>
                  <a:srgbClr val="FF0000"/>
                </a:solidFill>
              </a:rPr>
              <a:t>defa hemşirenin ellerine </a:t>
            </a:r>
            <a:r>
              <a:rPr lang="tr-TR" sz="2800" b="1" spc="300" dirty="0" err="1" smtClean="0">
                <a:solidFill>
                  <a:srgbClr val="FF0000"/>
                </a:solidFill>
              </a:rPr>
              <a:t>terkedilmiştir</a:t>
            </a:r>
            <a:r>
              <a:rPr lang="tr-TR" sz="2800" b="1" spc="300" dirty="0" smtClean="0">
                <a:solidFill>
                  <a:srgbClr val="FF0000"/>
                </a:solidFill>
              </a:rPr>
              <a:t>.’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			</a:t>
            </a:r>
            <a:r>
              <a:rPr lang="tr-TR" b="1" dirty="0" smtClean="0">
                <a:solidFill>
                  <a:srgbClr val="FF0000"/>
                </a:solidFill>
              </a:rPr>
              <a:t>		                      </a:t>
            </a:r>
            <a:r>
              <a:rPr lang="tr-TR" sz="1400" b="1" spc="300" dirty="0" err="1" smtClean="0">
                <a:solidFill>
                  <a:srgbClr val="FF0000"/>
                </a:solidFill>
              </a:rPr>
              <a:t>Florance</a:t>
            </a:r>
            <a:r>
              <a:rPr lang="tr-TR" sz="1400" b="1" spc="300" dirty="0" smtClean="0">
                <a:solidFill>
                  <a:srgbClr val="FF0000"/>
                </a:solidFill>
              </a:rPr>
              <a:t> </a:t>
            </a:r>
            <a:r>
              <a:rPr lang="tr-TR" sz="1400" b="1" spc="300" dirty="0" err="1" smtClean="0">
                <a:solidFill>
                  <a:srgbClr val="FF0000"/>
                </a:solidFill>
              </a:rPr>
              <a:t>Nigthingale</a:t>
            </a:r>
            <a:endParaRPr lang="tr-TR" sz="1400" b="1" spc="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1"/>
            <a:ext cx="8258204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tr-TR" dirty="0" smtClean="0"/>
              <a:t>	Afetler </a:t>
            </a:r>
            <a:r>
              <a:rPr lang="tr-TR" dirty="0" smtClean="0"/>
              <a:t>doğal olarak ya da insan eliyle meydana gelen çok sayıda insan ölümüne, yaralanmasına ve hastalanmasına sebep olan olaylar olarak tanımlanabilir. </a:t>
            </a:r>
            <a:endParaRPr lang="tr-TR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tr-TR" dirty="0" smtClean="0"/>
              <a:t>	</a:t>
            </a:r>
            <a:r>
              <a:rPr lang="tr-TR" dirty="0" smtClean="0"/>
              <a:t>Afetler</a:t>
            </a:r>
            <a:r>
              <a:rPr lang="tr-TR" dirty="0" smtClean="0"/>
              <a:t>,  toplumun günlük yaşam düzenini bozar ve uyum sağlama kapasitesinin üzerinde olup dış destekler gerektirir. </a:t>
            </a:r>
            <a:endParaRPr lang="tr-TR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tr-TR" b="1" dirty="0" smtClean="0">
                <a:solidFill>
                  <a:srgbClr val="C00000"/>
                </a:solidFill>
              </a:rPr>
              <a:t>Triaj:</a:t>
            </a:r>
            <a:r>
              <a:rPr lang="tr-TR" dirty="0" smtClean="0"/>
              <a:t> Acil Sağlık Hizmetlerine göre; çok sayıda hasta ve yaralının bulunduğu durumlarda, bunlardan öncelikli tedavi ve nakil edilmesi gerekenlerin tespiti amacıyla olay yerinde ve bunların ulaştırıldığı her sağlık kuruluşunda yapılan hızlı seçme ve kodlama işlemidir.</a:t>
            </a:r>
            <a:endParaRPr lang="tr-T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844824"/>
            <a:ext cx="4464496" cy="463711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tr-TR" dirty="0" smtClean="0"/>
              <a:t>	</a:t>
            </a:r>
            <a:r>
              <a:rPr lang="tr-TR" dirty="0" smtClean="0"/>
              <a:t>	</a:t>
            </a:r>
            <a:r>
              <a:rPr lang="tr-TR" dirty="0" smtClean="0"/>
              <a:t>Doğal </a:t>
            </a:r>
            <a:r>
              <a:rPr lang="tr-TR" dirty="0" smtClean="0"/>
              <a:t>afetlere; deprem, heyelan, </a:t>
            </a:r>
            <a:r>
              <a:rPr lang="tr-TR" dirty="0" smtClean="0"/>
              <a:t>sel, çığ, yanardağ </a:t>
            </a:r>
            <a:r>
              <a:rPr lang="tr-TR" dirty="0" smtClean="0"/>
              <a:t>patlamaları, </a:t>
            </a:r>
            <a:r>
              <a:rPr lang="tr-TR" dirty="0" err="1" smtClean="0"/>
              <a:t>tsunami</a:t>
            </a:r>
            <a:r>
              <a:rPr lang="tr-TR" dirty="0" smtClean="0"/>
              <a:t> örnek verilebilirken; insan eliyle oluşan afetlere ise  yangın, endüstriyel kazalar, trafik kazaları, terörizm, silahlı saldırı örnektir. </a:t>
            </a:r>
            <a:endParaRPr lang="tr-TR" dirty="0"/>
          </a:p>
        </p:txBody>
      </p:sp>
      <p:pic>
        <p:nvPicPr>
          <p:cNvPr id="12290" name="Picture 2" descr="https://encrypted-tbn3.gstatic.com/images?q=tbn:ANd9GcSNMn3sKOFLFD0uSyfWT-mRXS6lV3ogZgWdGKnVdVAhqxiv31CQs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26" y="2060848"/>
            <a:ext cx="4214874" cy="4076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107504" y="1285860"/>
            <a:ext cx="4320480" cy="54555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/>
              <a:t>Toplumu </a:t>
            </a:r>
            <a:r>
              <a:rPr lang="tr-TR" sz="2400" dirty="0" smtClean="0"/>
              <a:t>böylesine derinden etkileyen, çok sayıda ölüm ve yaralanmaya sebep olan olaylar sürecinde, meslek anlayışının temelinde  “bireyi, </a:t>
            </a:r>
            <a:r>
              <a:rPr lang="tr-TR" sz="2400" dirty="0" err="1" smtClean="0"/>
              <a:t>biyo</a:t>
            </a:r>
            <a:r>
              <a:rPr lang="tr-TR" sz="2400" dirty="0" smtClean="0"/>
              <a:t>-</a:t>
            </a:r>
            <a:r>
              <a:rPr lang="tr-TR" sz="2400" dirty="0" err="1" smtClean="0"/>
              <a:t>psiko</a:t>
            </a:r>
            <a:r>
              <a:rPr lang="tr-TR" sz="2400" dirty="0" smtClean="0"/>
              <a:t>-</a:t>
            </a:r>
            <a:r>
              <a:rPr lang="tr-TR" sz="2400" dirty="0" err="1" smtClean="0"/>
              <a:t>sosyo</a:t>
            </a:r>
            <a:r>
              <a:rPr lang="tr-TR" sz="2400" dirty="0" smtClean="0"/>
              <a:t>-kültürel açıdan bütüncül olarak ele almak” olan hemşirelik mesleğinin rol alması kaçınılmaz bir gerekliliktir. 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248472" cy="20717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000" dirty="0" smtClean="0"/>
              <a:t>            </a:t>
            </a:r>
            <a:r>
              <a:rPr lang="tr-TR" sz="2000" dirty="0" err="1" smtClean="0"/>
              <a:t>Florence</a:t>
            </a:r>
            <a:r>
              <a:rPr lang="tr-TR" sz="2000" dirty="0" smtClean="0"/>
              <a:t> </a:t>
            </a:r>
            <a:r>
              <a:rPr lang="tr-TR" sz="2000" dirty="0" err="1" smtClean="0"/>
              <a:t>Nightingale’in</a:t>
            </a:r>
            <a:r>
              <a:rPr lang="tr-TR" sz="2000" dirty="0" smtClean="0"/>
              <a:t> Kırım Savaşı’nda aldığı rolden sonra hemşireler  tarih boyunca, yaşanılan doğal veya insan yapımı afetlerde aktif rol almışlar, gönüllü afet yönetimi ve iş gücü kaynağını oluşturmuşlardır.</a:t>
            </a:r>
            <a:endParaRPr lang="tr-TR" sz="2000" dirty="0"/>
          </a:p>
        </p:txBody>
      </p:sp>
      <p:pic>
        <p:nvPicPr>
          <p:cNvPr id="11266" name="Picture 2" descr="https://si.wsj.net/public/resources/images/BN-IJ229_noquo0_P_201505111920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24904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www.aksarayafetacil.gov.tr/wp-content/uploads/2015/03/depre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169467"/>
            <a:ext cx="3614721" cy="3571901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3212976"/>
            <a:ext cx="4643438" cy="341154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tr-TR" dirty="0" smtClean="0"/>
              <a:t>		</a:t>
            </a:r>
            <a:endParaRPr lang="tr-TR" sz="4400" dirty="0" smtClean="0"/>
          </a:p>
          <a:p>
            <a:pPr algn="just">
              <a:lnSpc>
                <a:spcPct val="120000"/>
              </a:lnSpc>
              <a:buNone/>
            </a:pPr>
            <a:r>
              <a:rPr lang="tr-TR" sz="4400" dirty="0" smtClean="0"/>
              <a:t>     	   	</a:t>
            </a:r>
            <a:r>
              <a:rPr lang="tr-TR" sz="6000" dirty="0" smtClean="0"/>
              <a:t> Ülkemizde afet yönetim sistemi ve uygulanan afet politikaları ve dolayısıyla da afet hemşireliği 1999 Gölcük Depremi ile “uyanma </a:t>
            </a:r>
            <a:r>
              <a:rPr lang="tr-TR" sz="6000" dirty="0" err="1" smtClean="0"/>
              <a:t>dönemi”ne</a:t>
            </a:r>
            <a:r>
              <a:rPr lang="tr-TR" sz="6000" dirty="0" smtClean="0"/>
              <a:t> geçmiştir .Günümüzde yaşadığımız insan eliyle oluşan </a:t>
            </a:r>
            <a:r>
              <a:rPr lang="tr-TR" sz="6000" dirty="0" err="1" smtClean="0"/>
              <a:t>afelerde</a:t>
            </a:r>
            <a:r>
              <a:rPr lang="tr-TR" sz="6000" dirty="0" smtClean="0"/>
              <a:t> yer alan terör  olayları bu konunun önemini tekrar gündeme getirmiştir.</a:t>
            </a:r>
          </a:p>
          <a:p>
            <a:pPr>
              <a:lnSpc>
                <a:spcPct val="120000"/>
              </a:lnSpc>
            </a:pPr>
            <a:endParaRPr lang="tr-TR" sz="6000" dirty="0"/>
          </a:p>
        </p:txBody>
      </p:sp>
      <p:sp>
        <p:nvSpPr>
          <p:cNvPr id="15" name="14 Dikdörtgen"/>
          <p:cNvSpPr/>
          <p:nvPr/>
        </p:nvSpPr>
        <p:spPr>
          <a:xfrm>
            <a:off x="745698" y="1201976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Afetlere yönelik çalışmalar toplumun tamamını kapsayarak planlanmakta, yönlendirilmekte, desteklenmekte, koordine edilmekte ve ihtiyaçlar doğrultusunda mevzuat ve  kurumsal yapılar oluşturulmakta veya var olanlar yeniden düzenlenmektedir. </a:t>
            </a:r>
            <a:endParaRPr lang="tr-TR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tr-TR" dirty="0" smtClean="0"/>
              <a:t>		Uluslararası Hemşirelik </a:t>
            </a:r>
            <a:r>
              <a:rPr lang="tr-TR" dirty="0" smtClean="0"/>
              <a:t>Konseyi (ICN); </a:t>
            </a:r>
            <a:r>
              <a:rPr lang="tr-TR" dirty="0" smtClean="0"/>
              <a:t>hemşirelerin hangi alanda özelleşmiş olurlarsa olsunlar (eğitimci, araştırmacı, yönetici, </a:t>
            </a:r>
            <a:r>
              <a:rPr lang="tr-TR" dirty="0" err="1" smtClean="0"/>
              <a:t>klinisyen</a:t>
            </a:r>
            <a:r>
              <a:rPr lang="tr-TR" dirty="0" smtClean="0"/>
              <a:t>), her birinin;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Afet </a:t>
            </a:r>
            <a:r>
              <a:rPr lang="tr-TR" dirty="0" smtClean="0"/>
              <a:t>bakımını planlama ve yürütme yeteneklerine en iyi şekilde sahip olması gerektiğini, </a:t>
            </a:r>
          </a:p>
          <a:p>
            <a:pPr>
              <a:lnSpc>
                <a:spcPct val="170000"/>
              </a:lnSpc>
            </a:pPr>
            <a:r>
              <a:rPr lang="tr-TR" dirty="0" smtClean="0"/>
              <a:t>Afete </a:t>
            </a:r>
            <a:r>
              <a:rPr lang="tr-TR" dirty="0" smtClean="0"/>
              <a:t>hazırlık ve müdahalelerin bütün hemşirelerin bilgi ve becerilerinin bir parçası olması gerektiğini vurgulamıştır.</a:t>
            </a:r>
          </a:p>
          <a:p>
            <a:pPr>
              <a:lnSpc>
                <a:spcPct val="170000"/>
              </a:lnSpc>
              <a:buNone/>
            </a:pPr>
            <a:r>
              <a:rPr lang="tr-TR" dirty="0" smtClean="0"/>
              <a:t>	</a:t>
            </a:r>
            <a:endParaRPr lang="tr-T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853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smtClean="0"/>
              <a:t>Afet </a:t>
            </a:r>
            <a:r>
              <a:rPr lang="tr-TR" dirty="0" smtClean="0"/>
              <a:t>hemşiresinin afet yönetimi sürecindeki görev dağılımı;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Afet </a:t>
            </a:r>
            <a:r>
              <a:rPr lang="tr-TR" dirty="0" smtClean="0"/>
              <a:t>öncesinde hazırlık ve önleme,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Afet </a:t>
            </a:r>
            <a:r>
              <a:rPr lang="tr-TR" dirty="0" smtClean="0"/>
              <a:t>sırasında zararların azaltılması,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Afet </a:t>
            </a:r>
            <a:r>
              <a:rPr lang="tr-TR" dirty="0" smtClean="0"/>
              <a:t>sonrasında müdahale etme ve </a:t>
            </a:r>
            <a:r>
              <a:rPr lang="tr-TR" dirty="0" smtClean="0"/>
              <a:t>iyileştirmedir.</a:t>
            </a:r>
            <a:endParaRPr lang="tr-T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971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tr-TR" dirty="0" smtClean="0"/>
              <a:t>     </a:t>
            </a:r>
            <a:r>
              <a:rPr lang="tr-TR" dirty="0" smtClean="0"/>
              <a:t>Hemşirelerin </a:t>
            </a:r>
            <a:r>
              <a:rPr lang="tr-TR" dirty="0" smtClean="0"/>
              <a:t>afet yönetiminde başarılarını arttıran faktörler; 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Uygulama</a:t>
            </a:r>
            <a:r>
              <a:rPr lang="tr-TR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tr-TR" dirty="0" smtClean="0"/>
              <a:t>Eğitim </a:t>
            </a: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dirty="0" smtClean="0"/>
              <a:t>Afet </a:t>
            </a:r>
            <a:r>
              <a:rPr lang="tr-TR" dirty="0" smtClean="0"/>
              <a:t>deneyimidir.</a:t>
            </a:r>
          </a:p>
          <a:p>
            <a:pPr>
              <a:lnSpc>
                <a:spcPct val="120000"/>
              </a:lnSpc>
              <a:buNone/>
            </a:pPr>
            <a:endParaRPr lang="tr-TR" dirty="0" smtClean="0"/>
          </a:p>
          <a:p>
            <a:pPr algn="just">
              <a:lnSpc>
                <a:spcPct val="120000"/>
              </a:lnSpc>
              <a:buNone/>
            </a:pPr>
            <a:r>
              <a:rPr lang="tr-TR" dirty="0" smtClean="0"/>
              <a:t>		 Herhangi bir afet anında; koordinasyon ile işbirliği yapmada, önceliklerin belirlenmesinde ve müdahale planını uygulamada, önleyici akut bakım ihtiyaçlarını karşılamada hemşirelerin kritik rol alması ve üstün beceriler göstermesi </a:t>
            </a:r>
            <a:r>
              <a:rPr lang="tr-TR" dirty="0" smtClean="0"/>
              <a:t>gerekmektedir. </a:t>
            </a:r>
            <a:endParaRPr lang="tr-T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235</Words>
  <Application>Microsoft Office PowerPoint</Application>
  <PresentationFormat>Ekran Gösterisi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Ofis Teması</vt:lpstr>
      <vt:lpstr>1_Ofis Teması</vt:lpstr>
      <vt:lpstr>AFETLERDE TRİAJ HEMŞİRELİĞİ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Triaj Hemşiresinin Afetlerdeki Rolü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AFETLERDE TRİAJ HEMŞİRELİĞİ</dc:title>
  <dc:creator>user</dc:creator>
  <cp:lastModifiedBy>MetinKG</cp:lastModifiedBy>
  <cp:revision>26</cp:revision>
  <dcterms:created xsi:type="dcterms:W3CDTF">2016-05-06T00:20:38Z</dcterms:created>
  <dcterms:modified xsi:type="dcterms:W3CDTF">2016-05-09T09:23:26Z</dcterms:modified>
</cp:coreProperties>
</file>