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9" r:id="rId2"/>
    <p:sldId id="260" r:id="rId3"/>
    <p:sldId id="377" r:id="rId4"/>
    <p:sldId id="372" r:id="rId5"/>
    <p:sldId id="373" r:id="rId6"/>
    <p:sldId id="374" r:id="rId7"/>
    <p:sldId id="375" r:id="rId8"/>
    <p:sldId id="378" r:id="rId9"/>
    <p:sldId id="379" r:id="rId10"/>
    <p:sldId id="382" r:id="rId11"/>
    <p:sldId id="383" r:id="rId12"/>
    <p:sldId id="389" r:id="rId13"/>
    <p:sldId id="391" r:id="rId14"/>
    <p:sldId id="380" r:id="rId15"/>
    <p:sldId id="381" r:id="rId16"/>
    <p:sldId id="357" r:id="rId17"/>
    <p:sldId id="368" r:id="rId18"/>
    <p:sldId id="366" r:id="rId19"/>
    <p:sldId id="367" r:id="rId20"/>
    <p:sldId id="369" r:id="rId21"/>
    <p:sldId id="394" r:id="rId22"/>
    <p:sldId id="371" r:id="rId23"/>
    <p:sldId id="306" r:id="rId24"/>
    <p:sldId id="303" r:id="rId25"/>
    <p:sldId id="304" r:id="rId26"/>
    <p:sldId id="384" r:id="rId27"/>
    <p:sldId id="395" r:id="rId28"/>
    <p:sldId id="386" r:id="rId29"/>
    <p:sldId id="385" r:id="rId30"/>
    <p:sldId id="353" r:id="rId31"/>
    <p:sldId id="387" r:id="rId32"/>
    <p:sldId id="393" r:id="rId33"/>
    <p:sldId id="388" r:id="rId34"/>
    <p:sldId id="392" r:id="rId35"/>
    <p:sldId id="376" r:id="rId36"/>
    <p:sldId id="390" r:id="rId37"/>
    <p:sldId id="360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EB54-35EA-42B8-8606-733403B4B566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C024C-F7BB-4B38-9655-39FF991535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26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B2A79-8B79-42FC-9DE7-26D33BC706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FA58-2018-4375-AF51-E560B63B383B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78413-B7E8-4AFF-860B-2CA720607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tr/url?sa=i&amp;rct=j&amp;q=&amp;esrc=s&amp;frm=1&amp;source=images&amp;cd=&amp;cad=rja&amp;docid=gNo4XcmliPn42M&amp;tbnid=xmc_buGDeQ9ghM:&amp;ved=0CAUQjRw&amp;url=http://www.ambulance-photos.com/picture/number1065.asp&amp;ei=sh12UtWYE8jUtAbfwYHYDA&amp;bvm=bv.55819444,d.Yms&amp;psig=AFQjCNFrV4rs2M9wWibInJ6qN0RXVepJMw&amp;ust=1383558768019224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tr/url?sa=i&amp;rct=j&amp;q=&amp;esrc=s&amp;source=images&amp;cd=&amp;cad=rja&amp;uact=8&amp;docid=ww2ZgJomd6C2CM&amp;tbnid=JMEewYcwxOt42M:&amp;ved=0CAYQjRw&amp;url=http://www.amshakes.org/if-you-require-a-professional-air-health-related-transportation-visit-here/&amp;ei=9AkiU-7_J8jJtQbghYGACA&amp;bvm=bv.62922401,d.Yms&amp;psig=AFQjCNEb_O64CA3I7uPtQPgqfsP4xnJOXg&amp;ust=139482525613470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.tr/url?sa=i&amp;rct=j&amp;q=&amp;esrc=s&amp;source=images&amp;cd=&amp;cad=rja&amp;uact=8&amp;ved=0ahUKEwi7m9eJ3NLMAhVHVRoKHbMZB5EQjRwIBw&amp;url=http://www.nevsehir.ism.saglik.gov.tr/HaberDetay.aspx?HaberID=199&amp;psig=AFQjCNG0if6VphYbmGsaKbSxX8UgfrjJ2w&amp;ust=146308003555227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.tr/url?sa=i&amp;rct=j&amp;q=&amp;esrc=s&amp;source=images&amp;cd=&amp;cad=rja&amp;uact=8&amp;ved=0ahUKEwirhZyC3dLMAhXLthoKHYrQByEQjRwIBw&amp;url=http://www.bursadabugun.com/haber/festivale-giderken-hastanelik-oldular-236611.html&amp;psig=AFQjCNG0if6VphYbmGsaKbSxX8UgfrjJ2w&amp;ust=146308003555227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iR8rzsu8rJAhWG2RoKHfFSA14QjRwIBw&amp;url=http://www.haber7.com/guncel/haber/1074695-ambulans-ucak-bebekler-icin-havalandi&amp;psig=AFQjCNEmoB8Q3iSPxXsyGGNj_7KgBVeWLw&amp;ust=1449602041784117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tr/url?sa=i&amp;rct=j&amp;q=&amp;esrc=s&amp;source=images&amp;cd=&amp;cad=rja&amp;uact=8&amp;ved=0ahUKEwje-f-08bbMAhXGWhQKHegaB6wQjRwIBw&amp;url=http://www.pennlive.com/news/2016/02/harrisburg_hershey.html&amp;psig=AFQjCNHtVrA7Jl_WD0w9dCbBVTdt-WjQ6A&amp;ust=1462121166577619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tr/url?sa=i&amp;rct=j&amp;q=&amp;esrc=s&amp;source=images&amp;cd=&amp;ved=0ahUKEwizjrTr8LbMAhVGthQKHUjYBPQQjRwIBw&amp;url=http://abcnews.go.com/Health/medical-helicopters-worth-cost-risk/story?id=16155993&amp;psig=AFQjCNHtVrA7Jl_WD0w9dCbBVTdt-WjQ6A&amp;ust=146212116657761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aviastar.org/foto/bell_uh-1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r/url?sa=i&amp;rct=j&amp;q=&amp;esrc=s&amp;source=images&amp;cd=&amp;cad=rja&amp;uact=8&amp;ved=0ahUKEwi65_zCnLfMAhXEPhQKHav3AE0QjRwIBw&amp;url=http://news.pennmedicine.org/inside/2015/03/pac-its-all-about-patient-flow.html&amp;psig=AFQjCNHtVrA7Jl_WD0w9dCbBVTdt-WjQ6A&amp;ust=1462121166577619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hyperlink" Target="https://forums.spacebattles.com/threads/who-fields-the-most-impressive-destroyers.372659/" TargetMode="External"/><Relationship Id="rId2" Type="http://schemas.openxmlformats.org/officeDocument/2006/relationships/hyperlink" Target="http://www.google.com.tr/url?sa=i&amp;rct=j&amp;q=&amp;esrc=s&amp;source=images&amp;cd=&amp;cad=rja&amp;uact=8&amp;ved=0ahUKEwiO-tDV8rbMAhVFbhQKHYpwDCIQjRwIBw&amp;url=http://www.johnsonportables.com/&amp;psig=AFQjCNHtVrA7Jl_WD0w9dCbBVTdt-WjQ6A&amp;ust=146212116657761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tr/url?sa=i&amp;rct=j&amp;q=&amp;esrc=s&amp;source=images&amp;cd=&amp;cad=rja&amp;uact=8&amp;ved=0ahUKEwiO-tDV8rbMAhVFbhQKHYpwDCIQjRwIBw&amp;url=http://www.upenn.edu/almanac/volumes/v61/n22/pavilion-advanced-care.html&amp;psig=AFQjCNHtVrA7Jl_WD0w9dCbBVTdt-WjQ6A&amp;ust=1462121166577619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http://www.google.com.tr/url?sa=i&amp;rct=j&amp;q=&amp;esrc=s&amp;source=images&amp;cd=&amp;cad=rja&amp;uact=8&amp;ved=0ahUKEwjVi8zqnLfMAhXLXBQKHY99C7MQjRwIBw&amp;url=http://www.cedars-sinai.edu/Patients/Programs-and-Services/Trauma-Program/Trauma-Program-Continuum-of-Care.aspx&amp;bvm=bv.121070826,d.bGs&amp;psig=AFQjCNG6MKoz8RF4U40ZCf880hvOL2WfRQ&amp;ust=1462135318704385" TargetMode="External"/><Relationship Id="rId4" Type="http://schemas.openxmlformats.org/officeDocument/2006/relationships/hyperlink" Target="http://www.google.com.tr/url?sa=i&amp;rct=j&amp;q=&amp;esrc=s&amp;source=images&amp;cd=&amp;cad=rja&amp;uact=8&amp;ved=0ahUKEwiO-tDV8rbMAhVFbhQKHYpwDCIQjRwIBw&amp;url=http://health.usnews.com/best-hospitals/area/pa/penn-presbyterian-medical-center-6232170&amp;psig=AFQjCNHtVrA7Jl_WD0w9dCbBVTdt-WjQ6A&amp;ust=1462121166577619" TargetMode="External"/><Relationship Id="rId9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.tr/url?sa=i&amp;rct=j&amp;q=&amp;esrc=s&amp;source=images&amp;cd=&amp;cad=rja&amp;uact=8&amp;ved=0ahUKEwj8x8DY1LbMAhXHOBQKHQnVDWAQjRwIBw&amp;url=http://www.dunyabulteni.net/haber/326920/her-mahalleye-bir-acil-servis-ve-ambulans&amp;psig=AFQjCNEDrrG3IM11HHP8k6hIQz6FHvRDmQ&amp;ust=146211597107527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m.tr/url?sa=i&amp;rct=j&amp;q=&amp;esrc=s&amp;source=images&amp;cd=&amp;cad=rja&amp;uact=8&amp;ved=0ahUKEwjrzt2u1bbMAhWKXhQKHcq0DbgQjRwIBw&amp;url=http://www.gundogdurotary.org.tr/tr/fotograf-galerisi/meral-capa-travma-merkezi-acilis&amp;bvm=bv.121070826,d.bGs&amp;psig=AFQjCNFDjBvmAGJ_IptnZ22c9Z2J0_7_0Q&amp;ust=146211614130950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www.google.com.tr/url?sa=i&amp;rct=j&amp;q=&amp;esrc=s&amp;source=images&amp;cd=&amp;cad=rja&amp;uact=8&amp;ved=0CAcQjRxqFQoTCJjD6q6Wz8gCFccYLAodzrULyg&amp;url=http://www.interpals.net/country/TR&amp;psig=AFQjCNHTEjhOUvy8gb9qlZCGqQN5Vrbrxw&amp;ust=144536581303597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rmAutofit/>
          </a:bodyPr>
          <a:lstStyle/>
          <a:p>
            <a:pPr algn="l"/>
            <a:r>
              <a:rPr lang="tr-TR" b="1" dirty="0" smtClean="0"/>
              <a:t>TRAVMA MERKEZLERİ VE ÖNEMİ</a:t>
            </a:r>
            <a:endParaRPr lang="tr-TR" b="1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Dr. Öner MENTEŞ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GATA Genel Cerrahi A.D.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askerisinav.com/wp-content/uploads/2012/04/gata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5157192"/>
            <a:ext cx="1512168" cy="1440160"/>
          </a:xfrm>
          <a:prstGeom prst="rect">
            <a:avLst/>
          </a:prstGeom>
          <a:noFill/>
        </p:spPr>
      </p:pic>
      <p:cxnSp>
        <p:nvCxnSpPr>
          <p:cNvPr id="8" name="7 Düz Bağlayıcı"/>
          <p:cNvCxnSpPr/>
          <p:nvPr/>
        </p:nvCxnSpPr>
        <p:spPr>
          <a:xfrm>
            <a:off x="0" y="2204864"/>
            <a:ext cx="9144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tr-TR" dirty="0" smtClean="0"/>
              <a:t>24 SAAT	Acil Tıp Uzmanı bulundurmak gerektiğinde Genel Cerrahi ve Anesteziyoloji ve </a:t>
            </a:r>
            <a:r>
              <a:rPr lang="tr-TR" dirty="0" err="1" smtClean="0"/>
              <a:t>Reanimasyon</a:t>
            </a:r>
            <a:r>
              <a:rPr lang="tr-TR" dirty="0" smtClean="0"/>
              <a:t> uzmanı temin edebilmek,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Gerekli durumlarda Seviye I ve </a:t>
            </a:r>
            <a:r>
              <a:rPr lang="tr-TR" dirty="0" err="1" smtClean="0"/>
              <a:t>II’ye</a:t>
            </a:r>
            <a:r>
              <a:rPr lang="tr-TR" dirty="0" smtClean="0"/>
              <a:t> hasta gönderme konusunda bağlantıları yaparak merkez belirlemiş olmak,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Travma ekibi ve hemşireleri için eğitim imkanı sunarak bunu kazanmalarını sağlamak,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Travma önlenmesi konusundaki araştırmalara destek vermek,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SEVİYE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/>
              <a:t>Temel Acil Servis Donanımına sahip olmak. Travmada İleri Yaşam Desteği (ATLS) protokollerini yapabilir durumda olmak,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Travma konusunda eğitimli Doktor ve Hemşire bulundurmak,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Gerekli hallerde Yoğun Bakım ve Cerrahi imkanı sunabilmek,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SEVİYE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IV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</a:pPr>
            <a:r>
              <a:rPr lang="tr-TR" dirty="0" smtClean="0"/>
              <a:t>Temel Acil Servis Donanımına sahip olmak. Travmada İleri Yaşam Desteği (ATLS) protokollerini yapabilir durumda olmak,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Travma konusunda eğitimli Doktor ve Hemşire bulundurmak,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24 Saat devamlı hizmet vermek ? (Protokoller ile belirlenebilir)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Gerekli hallerde Yoğun Bakım ve Cerrahi imkanı sunabilmek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Gerekli durumlarda Seviye I, II ve </a:t>
            </a:r>
            <a:r>
              <a:rPr lang="tr-TR" dirty="0" err="1" smtClean="0"/>
              <a:t>III’ye</a:t>
            </a:r>
            <a:r>
              <a:rPr lang="tr-TR" dirty="0" smtClean="0"/>
              <a:t> hasta gönderme konusunda bağlantıları yaparak merkez belirlemiş olmak,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SEVİYE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39552" y="2636912"/>
            <a:ext cx="82296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TRAVMA MERKEZLERİNİN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ÖNEMİ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328592" cy="204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211960" y="2204864"/>
            <a:ext cx="421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Health Services Research</a:t>
            </a:r>
            <a:r>
              <a:rPr lang="tr-TR" b="1" dirty="0" smtClean="0">
                <a:solidFill>
                  <a:srgbClr val="FF0000"/>
                </a:solidFill>
              </a:rPr>
              <a:t> 2005;40:435-458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83568" y="3573016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SEVİYE II</a:t>
            </a:r>
            <a:endParaRPr lang="tr-TR" sz="2400" b="1" dirty="0"/>
          </a:p>
        </p:txBody>
      </p:sp>
      <p:cxnSp>
        <p:nvCxnSpPr>
          <p:cNvPr id="8" name="7 Düz Ok Bağlayıcısı"/>
          <p:cNvCxnSpPr/>
          <p:nvPr/>
        </p:nvCxnSpPr>
        <p:spPr>
          <a:xfrm>
            <a:off x="2051720" y="3789040"/>
            <a:ext cx="194421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4139952" y="3573016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SEVİYE I</a:t>
            </a:r>
            <a:endParaRPr lang="tr-TR" sz="24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372536" y="4005064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1991-1994</a:t>
            </a:r>
          </a:p>
          <a:p>
            <a:r>
              <a:rPr lang="tr-TR" dirty="0" smtClean="0"/>
              <a:t>542 HASTA</a:t>
            </a:r>
            <a:endParaRPr lang="tr-TR" dirty="0"/>
          </a:p>
        </p:txBody>
      </p:sp>
      <p:sp>
        <p:nvSpPr>
          <p:cNvPr id="11" name="1 Başlık"/>
          <p:cNvSpPr txBox="1">
            <a:spLocks/>
          </p:cNvSpPr>
          <p:nvPr/>
        </p:nvSpPr>
        <p:spPr>
          <a:xfrm>
            <a:off x="5652120" y="3573016"/>
            <a:ext cx="3168352" cy="5760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Mutlak Ölüm Oranında %10.1 Azalma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793422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5364088" y="2204864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NEJM 2006;354:366-378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95536" y="3356992"/>
            <a:ext cx="343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2001 – 2002 14 Eyalet Kapsamında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95536" y="4077072"/>
            <a:ext cx="3585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 Hastane </a:t>
            </a:r>
            <a:r>
              <a:rPr lang="tr-TR" b="1" dirty="0" smtClean="0">
                <a:solidFill>
                  <a:srgbClr val="FF0000"/>
                </a:solidFill>
              </a:rPr>
              <a:t>Seviye1 Travma Merkezi</a:t>
            </a:r>
          </a:p>
          <a:p>
            <a:r>
              <a:rPr lang="tr-TR" dirty="0" smtClean="0"/>
              <a:t>51 Hastane Travma Merkezi yok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395536" y="5085184"/>
            <a:ext cx="356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18-84 yaş arasında Travma Hastaları 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395536" y="5661248"/>
            <a:ext cx="271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1104 </a:t>
            </a:r>
            <a:r>
              <a:rPr lang="tr-TR" dirty="0" err="1" smtClean="0"/>
              <a:t>Ex</a:t>
            </a:r>
            <a:r>
              <a:rPr lang="tr-TR" dirty="0" smtClean="0"/>
              <a:t>          4087 Taburcu</a:t>
            </a:r>
            <a:endParaRPr lang="tr-TR" dirty="0"/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4139952" y="3573016"/>
            <a:ext cx="4824536" cy="122413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Seviye 1 Travma Merkezi </a:t>
            </a:r>
            <a:r>
              <a:rPr lang="tr-TR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Mortalite</a:t>
            </a:r>
            <a:r>
              <a:rPr lang="tr-TR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Oranı %7,6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Travma Merkezi Olmayan </a:t>
            </a:r>
            <a:r>
              <a:rPr lang="tr-TR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Mortalite</a:t>
            </a:r>
            <a:r>
              <a:rPr lang="tr-TR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Oranı %9,5</a:t>
            </a: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puscg_SEABREEZE_1_F_022T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536504" cy="295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Students from the Forward Aeromedical Evacuation Specialist course practise&#10;transporting a casualty to a Griffon helicopter.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455401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VC-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096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0964" name="3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0965" name="4 İçerik Yer Tutucusu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0966" name="Picture 2" descr="Stock Photo titled: Sikorsky 76A Air Ambulance Helicopter, unlicensed use prohib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36613"/>
            <a:ext cx="7453312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1987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1988" name="3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1989" name="4 İçerik Yer Tutucusu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1990" name="Picture 2" descr="http://ambulance-photos.com.s3.amazonaws.com/10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2348881"/>
            <a:ext cx="7848872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 smtClean="0"/>
              <a:t>Herhangi Bir Çıkar İlişkim Yoktur.</a:t>
            </a:r>
            <a:endParaRPr lang="tr-TR" sz="4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9421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94212" name="Picture 2" descr="http://www.vanderbilt.edu/magazines/vanderbilt-magazine/i/2009/03/sky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620713"/>
            <a:ext cx="86407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vsehir.ism.saglik.gov.tr/Resimler/034cfdd1797d4d11b5db9ed411a28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824536" cy="3044753"/>
          </a:xfrm>
          <a:prstGeom prst="rect">
            <a:avLst/>
          </a:prstGeom>
          <a:noFill/>
        </p:spPr>
      </p:pic>
      <p:pic>
        <p:nvPicPr>
          <p:cNvPr id="1028" name="Picture 4" descr="http://images.bursadabugun.com/haber-alt-resimler/2013/06/10/236611-festivale-giderken-hastanelik-oldular-51b58970b03b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429000"/>
            <a:ext cx="4762500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Paraşüt Kazazedesinin Yardımına Ambulans Uçak Yetişti - Muğ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64704"/>
            <a:ext cx="4392488" cy="1809751"/>
          </a:xfrm>
          <a:prstGeom prst="rect">
            <a:avLst/>
          </a:prstGeom>
          <a:noFill/>
        </p:spPr>
      </p:pic>
      <p:pic>
        <p:nvPicPr>
          <p:cNvPr id="101380" name="Picture 4" descr="http://image.cdn.haber7.com/haber/haber7/photos/ambulans_ucak_bebekler_icin_havalandi13793608290_h10747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84984"/>
            <a:ext cx="5857875" cy="2828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84963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662463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27088" y="2349500"/>
            <a:ext cx="720725" cy="3455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067175" y="4581525"/>
            <a:ext cx="649288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5867400" y="594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5724525" y="6092825"/>
            <a:ext cx="25138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FF0000"/>
                </a:solidFill>
                <a:latin typeface="Comic Sans MS" pitchFamily="66" charset="0"/>
              </a:rPr>
              <a:t>J </a:t>
            </a:r>
            <a:r>
              <a:rPr lang="tr-TR" sz="1200" b="1" dirty="0" err="1">
                <a:solidFill>
                  <a:srgbClr val="FF0000"/>
                </a:solidFill>
                <a:latin typeface="Comic Sans MS" pitchFamily="66" charset="0"/>
              </a:rPr>
              <a:t>Travel</a:t>
            </a:r>
            <a:r>
              <a:rPr lang="tr-TR" sz="1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1200" b="1" dirty="0" err="1">
                <a:solidFill>
                  <a:srgbClr val="FF0000"/>
                </a:solidFill>
                <a:latin typeface="Comic Sans MS" pitchFamily="66" charset="0"/>
              </a:rPr>
              <a:t>Med</a:t>
            </a:r>
            <a:r>
              <a:rPr lang="tr-TR" sz="1200" b="1" dirty="0">
                <a:solidFill>
                  <a:srgbClr val="FF0000"/>
                </a:solidFill>
                <a:latin typeface="Comic Sans MS" pitchFamily="66" charset="0"/>
              </a:rPr>
              <a:t> 2010; 17:405-9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501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7993063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7200900" cy="43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1102171" y="2133600"/>
            <a:ext cx="7934325" cy="6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+mj-lt"/>
              </a:rPr>
              <a:t>Helikopter ve kara ambulansı ile tahliye olan hastaların özellikleri </a:t>
            </a:r>
          </a:p>
          <a:p>
            <a:endParaRPr lang="tr-TR" dirty="0"/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1116013" y="5589588"/>
            <a:ext cx="6696075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5 Aşağı Ok"/>
          <p:cNvSpPr/>
          <p:nvPr/>
        </p:nvSpPr>
        <p:spPr>
          <a:xfrm>
            <a:off x="5220072" y="3861048"/>
            <a:ext cx="45719" cy="1584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Aşağı Ok"/>
          <p:cNvSpPr/>
          <p:nvPr/>
        </p:nvSpPr>
        <p:spPr>
          <a:xfrm>
            <a:off x="7164288" y="3861048"/>
            <a:ext cx="45719" cy="1584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6382747"/>
            <a:ext cx="2376264" cy="47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46815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3635375" y="836613"/>
            <a:ext cx="3024188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/>
          </a:p>
        </p:txBody>
      </p:sp>
      <p:sp>
        <p:nvSpPr>
          <p:cNvPr id="48132" name="Line 7"/>
          <p:cNvSpPr>
            <a:spLocks noChangeShapeType="1"/>
          </p:cNvSpPr>
          <p:nvPr/>
        </p:nvSpPr>
        <p:spPr bwMode="auto">
          <a:xfrm>
            <a:off x="4500563" y="1196975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33" name="Line 8"/>
          <p:cNvSpPr>
            <a:spLocks noChangeShapeType="1"/>
          </p:cNvSpPr>
          <p:nvPr/>
        </p:nvSpPr>
        <p:spPr bwMode="auto">
          <a:xfrm>
            <a:off x="4500563" y="1412875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5435600" y="1052513"/>
            <a:ext cx="1504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0000"/>
                </a:solidFill>
              </a:rPr>
              <a:t>Helikopter</a:t>
            </a:r>
          </a:p>
          <a:p>
            <a:r>
              <a:rPr lang="tr-TR" sz="1400" b="1">
                <a:solidFill>
                  <a:srgbClr val="FF0000"/>
                </a:solidFill>
              </a:rPr>
              <a:t>Kara ambulansı</a:t>
            </a:r>
          </a:p>
        </p:txBody>
      </p:sp>
      <p:sp>
        <p:nvSpPr>
          <p:cNvPr id="7" name="6 Dikdörtgen"/>
          <p:cNvSpPr/>
          <p:nvPr/>
        </p:nvSpPr>
        <p:spPr>
          <a:xfrm>
            <a:off x="2771800" y="1052736"/>
            <a:ext cx="504056" cy="576064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704" y="5877272"/>
            <a:ext cx="2664296" cy="5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768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5220072" y="2276872"/>
            <a:ext cx="340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Ann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Emerg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Med</a:t>
            </a:r>
            <a:r>
              <a:rPr lang="tr-TR" b="1" dirty="0" smtClean="0">
                <a:solidFill>
                  <a:srgbClr val="FF0000"/>
                </a:solidFill>
              </a:rPr>
              <a:t>  2013;62:351-364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11560" y="494116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Travma merkezlerine hastaların helikopter ile taşınmasının </a:t>
            </a:r>
            <a:r>
              <a:rPr lang="tr-TR" sz="2200" dirty="0" err="1" smtClean="0"/>
              <a:t>mortalite</a:t>
            </a:r>
            <a:r>
              <a:rPr lang="tr-TR" sz="2200" dirty="0" smtClean="0"/>
              <a:t> oranını %15 azalttığı belirtilmektedir.</a:t>
            </a:r>
            <a:endParaRPr lang="tr-TR" sz="2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611560" y="3501008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2010</a:t>
            </a:r>
            <a:r>
              <a:rPr lang="tr-TR" sz="2200" dirty="0" smtClean="0"/>
              <a:t> yılında </a:t>
            </a:r>
            <a:r>
              <a:rPr lang="en-US" sz="2200" dirty="0" smtClean="0"/>
              <a:t>69,700 </a:t>
            </a:r>
            <a:r>
              <a:rPr lang="tr-TR" sz="2200" dirty="0" smtClean="0"/>
              <a:t>hasta </a:t>
            </a:r>
            <a:r>
              <a:rPr lang="en-US" sz="2200" dirty="0" err="1" smtClean="0"/>
              <a:t>heli</a:t>
            </a:r>
            <a:r>
              <a:rPr lang="tr-TR" sz="2200" dirty="0" smtClean="0"/>
              <a:t>k</a:t>
            </a:r>
            <a:r>
              <a:rPr lang="en-US" sz="2200" dirty="0" err="1" smtClean="0"/>
              <a:t>opter</a:t>
            </a:r>
            <a:r>
              <a:rPr lang="en-US" sz="2200" dirty="0" smtClean="0"/>
              <a:t> </a:t>
            </a:r>
            <a:r>
              <a:rPr lang="tr-TR" sz="2200" dirty="0" smtClean="0"/>
              <a:t>ile Seviye </a:t>
            </a:r>
            <a:r>
              <a:rPr lang="en-US" sz="2200" dirty="0" smtClean="0"/>
              <a:t>I </a:t>
            </a:r>
            <a:r>
              <a:rPr lang="tr-TR" sz="2200" dirty="0" smtClean="0"/>
              <a:t>ve</a:t>
            </a:r>
            <a:r>
              <a:rPr lang="en-US" sz="2200" dirty="0" smtClean="0"/>
              <a:t> II</a:t>
            </a:r>
            <a:r>
              <a:rPr lang="tr-TR" sz="2200" dirty="0" smtClean="0"/>
              <a:t> olan merkezlere tahliye edilmişlerdir. </a:t>
            </a:r>
          </a:p>
          <a:p>
            <a:r>
              <a:rPr lang="tr-TR" sz="2200" dirty="0" smtClean="0"/>
              <a:t>Bunların </a:t>
            </a:r>
            <a:r>
              <a:rPr lang="en-US" sz="2200" dirty="0" smtClean="0"/>
              <a:t>44,700</a:t>
            </a:r>
            <a:r>
              <a:rPr lang="tr-TR" sz="2200" dirty="0" smtClean="0"/>
              <a:t>’ü</a:t>
            </a:r>
            <a:r>
              <a:rPr lang="en-US" sz="2200" dirty="0" smtClean="0"/>
              <a:t> (</a:t>
            </a:r>
            <a:r>
              <a:rPr lang="tr-TR" sz="2200" dirty="0" smtClean="0"/>
              <a:t>%</a:t>
            </a:r>
            <a:r>
              <a:rPr lang="en-US" sz="2200" dirty="0" smtClean="0"/>
              <a:t>64)</a:t>
            </a:r>
            <a:r>
              <a:rPr lang="tr-TR" sz="2200" dirty="0" smtClean="0"/>
              <a:t> olay yerinden alınan travma hastalarıdır.</a:t>
            </a:r>
            <a:endParaRPr lang="tr-TR" sz="2200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539552" y="4581128"/>
            <a:ext cx="7488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39552" y="2636912"/>
            <a:ext cx="82296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İDEAL </a:t>
            </a: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TRAVMA MERKEZİ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NASIL OLMALIDIR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.pennlive.com/home/penn-media/width620/img/news/photo/2016/02/04/19681323-mm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4" y="908720"/>
            <a:ext cx="9165154" cy="5085184"/>
          </a:xfrm>
          <a:prstGeom prst="rect">
            <a:avLst/>
          </a:prstGeom>
          <a:noFill/>
        </p:spPr>
      </p:pic>
      <p:sp>
        <p:nvSpPr>
          <p:cNvPr id="3" name="2 Aşağı Ok"/>
          <p:cNvSpPr/>
          <p:nvPr/>
        </p:nvSpPr>
        <p:spPr>
          <a:xfrm>
            <a:off x="3203848" y="1988840"/>
            <a:ext cx="288032" cy="122413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13101 L 4.16667E-6 0.2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a.abcnews.go.com/images/Health/gty_medical_helicopter_thg_120417_w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20080"/>
            <a:ext cx="9168338" cy="5157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/>
              <a:t>Travma yaşamın ilk dört </a:t>
            </a:r>
            <a:r>
              <a:rPr lang="tr-TR" dirty="0" err="1" smtClean="0"/>
              <a:t>dekatın</a:t>
            </a:r>
            <a:r>
              <a:rPr lang="tr-TR" dirty="0" smtClean="0"/>
              <a:t> da en önde gelen ölüm nedenidir.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ABD’de yılda yaklaşık olarak 60 milyon travma olgusuna müdahale edilmektedir.</a:t>
            </a:r>
          </a:p>
          <a:p>
            <a:pPr lvl="1">
              <a:buClr>
                <a:srgbClr val="FF0000"/>
              </a:buClr>
            </a:pPr>
            <a:r>
              <a:rPr lang="tr-TR" sz="2400" dirty="0" smtClean="0"/>
              <a:t>%50’si tıbbi bakım</a:t>
            </a:r>
          </a:p>
          <a:p>
            <a:pPr lvl="1">
              <a:buClr>
                <a:srgbClr val="FF0000"/>
              </a:buClr>
            </a:pPr>
            <a:r>
              <a:rPr lang="tr-TR" sz="2400" dirty="0" smtClean="0"/>
              <a:t>30 milyonun %12’si hastaneye yatarak tedavi </a:t>
            </a:r>
          </a:p>
          <a:p>
            <a:pPr lvl="1">
              <a:buClr>
                <a:srgbClr val="FF0000"/>
              </a:buClr>
            </a:pPr>
            <a:r>
              <a:rPr lang="tr-TR" sz="2400" dirty="0" smtClean="0"/>
              <a:t>9 milyon sakatlık ( 300.000 kalıcı)</a:t>
            </a:r>
          </a:p>
          <a:p>
            <a:pPr lvl="1">
              <a:buClr>
                <a:srgbClr val="FF0000"/>
              </a:buClr>
            </a:pPr>
            <a:r>
              <a:rPr lang="tr-TR" sz="2400" dirty="0" smtClean="0"/>
              <a:t>Maliyet = &gt;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5940152" y="6093296"/>
            <a:ext cx="2131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J </a:t>
            </a:r>
            <a:r>
              <a:rPr lang="tr-TR" sz="1400" b="1" dirty="0" err="1" smtClean="0">
                <a:solidFill>
                  <a:srgbClr val="FF0000"/>
                </a:solidFill>
              </a:rPr>
              <a:t>Trauma</a:t>
            </a:r>
            <a:r>
              <a:rPr lang="tr-TR" sz="1400" b="1" dirty="0" smtClean="0">
                <a:solidFill>
                  <a:srgbClr val="FF0000"/>
                </a:solidFill>
              </a:rPr>
              <a:t> 1997;42;652-658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699792" y="5085184"/>
            <a:ext cx="5472608" cy="360040"/>
          </a:xfrm>
          <a:prstGeom prst="rect">
            <a:avLst/>
          </a:prstGeom>
          <a:solidFill>
            <a:srgbClr val="FFFF0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3059832" y="5045114"/>
            <a:ext cx="4710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406 milyar $/ Yıl (</a:t>
            </a:r>
            <a:r>
              <a:rPr lang="tr-TR" sz="2000" b="1" dirty="0" smtClean="0">
                <a:solidFill>
                  <a:srgbClr val="FF0000"/>
                </a:solidFill>
              </a:rPr>
              <a:t>&gt;</a:t>
            </a:r>
            <a:r>
              <a:rPr lang="tr-TR" sz="2000" dirty="0" smtClean="0"/>
              <a:t> Kanser ve Kalp Hastalığı)</a:t>
            </a:r>
            <a:endParaRPr lang="tr-TR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2054" name="Line 11"/>
          <p:cNvSpPr>
            <a:spLocks noChangeShapeType="1"/>
          </p:cNvSpPr>
          <p:nvPr/>
        </p:nvSpPr>
        <p:spPr bwMode="auto">
          <a:xfrm flipV="1">
            <a:off x="1908175" y="5373216"/>
            <a:ext cx="6048201" cy="47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3903663" y="5734050"/>
            <a:ext cx="1031244" cy="400110"/>
          </a:xfrm>
          <a:prstGeom prst="rect">
            <a:avLst/>
          </a:prstGeom>
          <a:solidFill>
            <a:srgbClr val="FFFF00"/>
          </a:solidFill>
          <a:ln w="317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CC0000"/>
                </a:solidFill>
                <a:latin typeface="+mj-lt"/>
              </a:rPr>
              <a:t>5 Metre</a:t>
            </a:r>
          </a:p>
        </p:txBody>
      </p:sp>
      <p:sp>
        <p:nvSpPr>
          <p:cNvPr id="2056" name="Line 13"/>
          <p:cNvSpPr>
            <a:spLocks noChangeShapeType="1"/>
          </p:cNvSpPr>
          <p:nvPr/>
        </p:nvSpPr>
        <p:spPr bwMode="auto">
          <a:xfrm>
            <a:off x="1691680" y="260648"/>
            <a:ext cx="595" cy="4968577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50825" y="2997200"/>
            <a:ext cx="1031244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CC0000"/>
                </a:solidFill>
                <a:latin typeface="+mj-lt"/>
              </a:rPr>
              <a:t>5 Metre</a:t>
            </a:r>
          </a:p>
        </p:txBody>
      </p:sp>
      <p:pic>
        <p:nvPicPr>
          <p:cNvPr id="35844" name="Picture 4" descr="Bell Model 205 / UH-1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" t="33683" r="1989" b="30763"/>
          <a:stretch>
            <a:fillRect/>
          </a:stretch>
        </p:blipFill>
        <p:spPr bwMode="auto">
          <a:xfrm rot="5400000">
            <a:off x="2313192" y="2303432"/>
            <a:ext cx="4392488" cy="1459049"/>
          </a:xfrm>
          <a:prstGeom prst="rect">
            <a:avLst/>
          </a:prstGeom>
          <a:noFill/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 flipH="1" flipV="1">
            <a:off x="1979712" y="1340768"/>
            <a:ext cx="2016224" cy="1008111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 flipV="1">
            <a:off x="5004048" y="3284984"/>
            <a:ext cx="2016224" cy="1008111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5004048" y="1484783"/>
            <a:ext cx="2088232" cy="936103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1835696" y="3356992"/>
            <a:ext cx="2232248" cy="720081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051721" y="2348880"/>
            <a:ext cx="1440159" cy="100811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000" b="1" dirty="0">
                <a:solidFill>
                  <a:srgbClr val="CC0000"/>
                </a:solidFill>
                <a:latin typeface="+mj-lt"/>
              </a:rPr>
              <a:t>Emniyetli Yaklaşma Bölgesi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508104" y="2348880"/>
            <a:ext cx="1440159" cy="100811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000" b="1" dirty="0">
                <a:solidFill>
                  <a:srgbClr val="CC0000"/>
                </a:solidFill>
                <a:latin typeface="+mj-lt"/>
              </a:rPr>
              <a:t>Emniyetli Yaklaşma Bölgesi</a:t>
            </a:r>
          </a:p>
        </p:txBody>
      </p:sp>
      <p:sp>
        <p:nvSpPr>
          <p:cNvPr id="21" name="20 Sağ Ok"/>
          <p:cNvSpPr/>
          <p:nvPr/>
        </p:nvSpPr>
        <p:spPr>
          <a:xfrm>
            <a:off x="3449576" y="4725144"/>
            <a:ext cx="762384" cy="4126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Picture 6" descr="Türk Bayrakları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144016" cy="969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771800" y="1556792"/>
            <a:ext cx="3312368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GENİŞ ARENA</a:t>
            </a:r>
          </a:p>
          <a:p>
            <a:pPr algn="ctr"/>
            <a:r>
              <a:rPr lang="tr-TR" dirty="0" smtClean="0"/>
              <a:t>AMELİYATHANE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6156176" y="1556792"/>
            <a:ext cx="280831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ANJİO ÜNİTESİ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156176" y="3789040"/>
            <a:ext cx="28083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RADYOLOJİK GÖRÜNTÜLEME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179512" y="1556792"/>
            <a:ext cx="252028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LABORATUVAR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79512" y="3789040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PERSONEL SOSYAL İMKANI</a:t>
            </a:r>
            <a:endParaRPr lang="tr-TR" dirty="0"/>
          </a:p>
        </p:txBody>
      </p:sp>
      <p:pic>
        <p:nvPicPr>
          <p:cNvPr id="4098" name="Picture 2" descr="http://www.johnsonportables.com/wp-content/uploads/2013/11/renovation_deliv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520280" cy="2088232"/>
          </a:xfrm>
          <a:prstGeom prst="rect">
            <a:avLst/>
          </a:prstGeom>
          <a:noFill/>
        </p:spPr>
      </p:pic>
      <p:pic>
        <p:nvPicPr>
          <p:cNvPr id="4100" name="Picture 4" descr="http://www.usnews.com/dims4/USNEWS/61b2d6d/17177859217/resize/425x322%5E/crop/425x322+29.5+0/quality/85/?url=http%3A%2F%2Fwww.usnews.com%2Fstatic%2Fhospitalmedia%2F88%2F8879ce7a-f675-42aa-ac22-d45adb780ed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717542" cy="2160240"/>
          </a:xfrm>
          <a:prstGeom prst="rect">
            <a:avLst/>
          </a:prstGeom>
          <a:noFill/>
        </p:spPr>
      </p:pic>
      <p:pic>
        <p:nvPicPr>
          <p:cNvPr id="4102" name="Picture 6" descr="http://www.upenn.edu/almanac/volumes/v61/n22/images/Trauma-Presb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815349" cy="1872208"/>
          </a:xfrm>
          <a:prstGeom prst="rect">
            <a:avLst/>
          </a:prstGeom>
          <a:noFill/>
        </p:spPr>
      </p:pic>
      <p:pic>
        <p:nvPicPr>
          <p:cNvPr id="4104" name="Picture 8" descr="http://news.pennmedicine.org/.a/6a0120a5b452fd970c01b7c76cdc73970b-320wi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916832"/>
            <a:ext cx="3312368" cy="3312368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2483768" y="188640"/>
            <a:ext cx="396044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AYRI GİRİŞ VE ULAŞIM İMKANI</a:t>
            </a:r>
            <a:endParaRPr lang="tr-TR" dirty="0"/>
          </a:p>
        </p:txBody>
      </p:sp>
      <p:pic>
        <p:nvPicPr>
          <p:cNvPr id="13" name="Picture 10" descr="http://www.cedars-sinai.edu/Patients/Programs-and-Services/Trauma-Program/Images/Trauma-Team---Elevato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032448" cy="1376829"/>
          </a:xfrm>
          <a:prstGeom prst="rect">
            <a:avLst/>
          </a:prstGeom>
          <a:noFill/>
        </p:spPr>
      </p:pic>
      <p:sp>
        <p:nvSpPr>
          <p:cNvPr id="5122" name="AutoShape 2" descr="TRAUMA center doctors rest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24" name="AutoShape 4" descr="TRAUMA center doctors rest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6" name="Picture 6" descr="https://assets.digital.cabinet-office.gov.uk/government/uploads/system/uploads/image_data/file/25130/45150954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520280" cy="20286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ur1\20160225_0754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68342" cy="4608512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115659">
            <a:off x="7475981" y="2139557"/>
            <a:ext cx="774335" cy="24169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8112"/>
            <a:ext cx="9210504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331640" y="3212976"/>
            <a:ext cx="1296144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rgbClr val="FF0000"/>
                </a:solidFill>
              </a:rPr>
              <a:t>Travma </a:t>
            </a:r>
          </a:p>
          <a:p>
            <a:pPr algn="ctr"/>
            <a:r>
              <a:rPr lang="tr-TR" sz="1200" b="1" dirty="0" smtClean="0">
                <a:solidFill>
                  <a:srgbClr val="FF0000"/>
                </a:solidFill>
              </a:rPr>
              <a:t>Merkezi</a:t>
            </a:r>
            <a:endParaRPr lang="tr-TR" sz="1200" b="1" dirty="0">
              <a:solidFill>
                <a:srgbClr val="FF0000"/>
              </a:solidFill>
            </a:endParaRPr>
          </a:p>
        </p:txBody>
      </p:sp>
      <p:sp>
        <p:nvSpPr>
          <p:cNvPr id="4" name="3 Oval"/>
          <p:cNvSpPr/>
          <p:nvPr/>
        </p:nvSpPr>
        <p:spPr>
          <a:xfrm>
            <a:off x="6948264" y="2276872"/>
            <a:ext cx="1296144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rgbClr val="FF0000"/>
                </a:solidFill>
              </a:rPr>
              <a:t>Travma </a:t>
            </a:r>
          </a:p>
          <a:p>
            <a:pPr algn="ctr"/>
            <a:r>
              <a:rPr lang="tr-TR" sz="1200" b="1" dirty="0" smtClean="0">
                <a:solidFill>
                  <a:srgbClr val="FF0000"/>
                </a:solidFill>
              </a:rPr>
              <a:t>Merkezi</a:t>
            </a:r>
            <a:endParaRPr lang="tr-TR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52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067944" y="6294829"/>
            <a:ext cx="4821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solidFill>
                  <a:srgbClr val="FF0000"/>
                </a:solidFill>
              </a:rPr>
              <a:t>http://www.hurriyet.com.tr/yollarda-kaza-kara-nokta-mesaisi-40097927</a:t>
            </a:r>
          </a:p>
        </p:txBody>
      </p:sp>
      <p:sp>
        <p:nvSpPr>
          <p:cNvPr id="4" name="3 Oval"/>
          <p:cNvSpPr/>
          <p:nvPr/>
        </p:nvSpPr>
        <p:spPr>
          <a:xfrm>
            <a:off x="2411760" y="4149080"/>
            <a:ext cx="576064" cy="108012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 rot="18335663">
            <a:off x="2758030" y="1999402"/>
            <a:ext cx="618705" cy="165737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 rot="16375423">
            <a:off x="5463244" y="1280156"/>
            <a:ext cx="618705" cy="249585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022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acil servis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4" name="Picture 6" descr="http://media.dunyabulteni.net/haber/2015/04/10/acil-serv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536504" cy="2737545"/>
          </a:xfrm>
          <a:prstGeom prst="rect">
            <a:avLst/>
          </a:prstGeom>
          <a:noFill/>
        </p:spPr>
      </p:pic>
      <p:pic>
        <p:nvPicPr>
          <p:cNvPr id="2056" name="Picture 8" descr="http://www.gundogdurotary.org.tr/_cache/upload/photo/upload_photo__0_0_travma-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621069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amtrauma.org/resource/resmgr/Web_Page_Images/trauma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8640"/>
            <a:ext cx="2727390" cy="4104456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1403648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539552" y="6021288"/>
            <a:ext cx="8229600" cy="5760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Bölgenizdeki Travma Merkezini www. ……. bulabilirisiniz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s://www.crossed-flag-pins.com/animated-flag-gif/gifs/Turkey_240-animated-flag-gif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710697"/>
            <a:ext cx="6984777" cy="52385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43608" y="3068960"/>
            <a:ext cx="1033616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TRAVMA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4067944" y="2317522"/>
            <a:ext cx="1440160" cy="6074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4184752" y="3717032"/>
            <a:ext cx="1440160" cy="6167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3"/>
          <p:cNvSpPr txBox="1"/>
          <p:nvPr/>
        </p:nvSpPr>
        <p:spPr>
          <a:xfrm>
            <a:off x="3131840" y="2204864"/>
            <a:ext cx="83548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 SAAT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Metin kutusu 3"/>
          <p:cNvSpPr txBox="1"/>
          <p:nvPr/>
        </p:nvSpPr>
        <p:spPr>
          <a:xfrm>
            <a:off x="3088443" y="4149080"/>
            <a:ext cx="83548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4 SAAT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Metin kutusu 3"/>
          <p:cNvSpPr txBox="1"/>
          <p:nvPr/>
        </p:nvSpPr>
        <p:spPr>
          <a:xfrm>
            <a:off x="6084168" y="3140968"/>
            <a:ext cx="155273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ALTIN DÖNEM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Metin kutusu 3"/>
          <p:cNvSpPr txBox="1"/>
          <p:nvPr/>
        </p:nvSpPr>
        <p:spPr>
          <a:xfrm>
            <a:off x="1763688" y="5517232"/>
            <a:ext cx="5146794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ÖLÜMLERİN % 30’U ÖNLENEBİLİR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3" name="12 5-Nokta Yıldız"/>
          <p:cNvSpPr/>
          <p:nvPr/>
        </p:nvSpPr>
        <p:spPr>
          <a:xfrm>
            <a:off x="179512" y="2060848"/>
            <a:ext cx="2736304" cy="2376264"/>
          </a:xfrm>
          <a:prstGeom prst="star5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408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Potansiyel Önlenebilen Ölüm Nedenleri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/>
              <a:t>Kanama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/>
              <a:t>İntra</a:t>
            </a:r>
            <a:r>
              <a:rPr lang="tr-TR" dirty="0" smtClean="0"/>
              <a:t>-</a:t>
            </a:r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solid</a:t>
            </a:r>
            <a:r>
              <a:rPr lang="tr-TR" dirty="0" smtClean="0"/>
              <a:t> organ yaralanmaları, </a:t>
            </a:r>
            <a:r>
              <a:rPr lang="tr-TR" dirty="0" err="1" smtClean="0"/>
              <a:t>pelvik</a:t>
            </a:r>
            <a:r>
              <a:rPr lang="tr-TR" dirty="0" smtClean="0"/>
              <a:t> </a:t>
            </a:r>
            <a:r>
              <a:rPr lang="tr-TR" dirty="0" err="1" smtClean="0"/>
              <a:t>fraktürler</a:t>
            </a:r>
            <a:r>
              <a:rPr lang="tr-TR" dirty="0" smtClean="0"/>
              <a:t>, çoklu uzun kemik kırıkları</a:t>
            </a:r>
          </a:p>
          <a:p>
            <a:pPr marL="358775" lvl="1" indent="-358775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/>
              <a:t>Torasik</a:t>
            </a:r>
            <a:r>
              <a:rPr lang="tr-TR" dirty="0" smtClean="0"/>
              <a:t> problemler (Açık ve tansiyon </a:t>
            </a:r>
            <a:r>
              <a:rPr lang="tr-TR" dirty="0" err="1" smtClean="0"/>
              <a:t>pnomotoraks</a:t>
            </a:r>
            <a:r>
              <a:rPr lang="tr-TR" dirty="0" smtClean="0"/>
              <a:t> / </a:t>
            </a:r>
            <a:r>
              <a:rPr lang="tr-TR" dirty="0" err="1" smtClean="0"/>
              <a:t>hemotoraks</a:t>
            </a:r>
            <a:r>
              <a:rPr lang="tr-TR" dirty="0" smtClean="0"/>
              <a:t>)</a:t>
            </a:r>
          </a:p>
          <a:p>
            <a:pPr marL="358775" lvl="1" indent="-358775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/>
              <a:t>İntrakranial</a:t>
            </a:r>
            <a:r>
              <a:rPr lang="tr-TR" dirty="0" smtClean="0"/>
              <a:t> </a:t>
            </a:r>
            <a:r>
              <a:rPr lang="tr-TR" dirty="0" err="1" smtClean="0"/>
              <a:t>hematomlar</a:t>
            </a:r>
            <a:r>
              <a:rPr lang="tr-TR" dirty="0" smtClean="0"/>
              <a:t> (ilerleyici)</a:t>
            </a:r>
          </a:p>
          <a:p>
            <a:pPr lvl="1"/>
            <a:endParaRPr lang="tr-TR" dirty="0" smtClean="0"/>
          </a:p>
        </p:txBody>
      </p:sp>
      <p:cxnSp>
        <p:nvCxnSpPr>
          <p:cNvPr id="4" name="3 Düz Bağlayıcı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Metin kutusu"/>
          <p:cNvSpPr txBox="1"/>
          <p:nvPr/>
        </p:nvSpPr>
        <p:spPr>
          <a:xfrm>
            <a:off x="5940152" y="6093296"/>
            <a:ext cx="2040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J </a:t>
            </a:r>
            <a:r>
              <a:rPr lang="tr-TR" sz="1400" b="1" dirty="0" err="1" smtClean="0">
                <a:solidFill>
                  <a:srgbClr val="FF0000"/>
                </a:solidFill>
              </a:rPr>
              <a:t>Trauma</a:t>
            </a:r>
            <a:r>
              <a:rPr lang="tr-TR" sz="1400" b="1" dirty="0" smtClean="0">
                <a:solidFill>
                  <a:srgbClr val="FF0000"/>
                </a:solidFill>
              </a:rPr>
              <a:t> 1999;46;565-81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Travma Sonrası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Hayatta Kalabilme…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539552" y="4077072"/>
            <a:ext cx="2954288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Uygun </a:t>
            </a:r>
            <a:r>
              <a:rPr lang="tr-TR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Müdahale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5442520" y="4077072"/>
            <a:ext cx="308992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Müdahale İçin Geçen Süre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5436096" y="1916832"/>
            <a:ext cx="3081536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Fizyolojik Rezerv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(Hastaya Ait Faktörler)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539552" y="1916832"/>
            <a:ext cx="2987824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Travmanın Şiddeti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940152" y="6381328"/>
            <a:ext cx="1949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J </a:t>
            </a:r>
            <a:r>
              <a:rPr lang="tr-TR" sz="1400" b="1" dirty="0" err="1" smtClean="0">
                <a:solidFill>
                  <a:srgbClr val="FF0000"/>
                </a:solidFill>
              </a:rPr>
              <a:t>Trauma</a:t>
            </a:r>
            <a:r>
              <a:rPr lang="tr-TR" sz="1400" b="1" dirty="0" smtClean="0">
                <a:solidFill>
                  <a:srgbClr val="FF0000"/>
                </a:solidFill>
              </a:rPr>
              <a:t> 1995;39;232-9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23528" y="3789040"/>
            <a:ext cx="8424936" cy="1800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 Başlık"/>
          <p:cNvSpPr txBox="1">
            <a:spLocks/>
          </p:cNvSpPr>
          <p:nvPr/>
        </p:nvSpPr>
        <p:spPr>
          <a:xfrm>
            <a:off x="323528" y="5733256"/>
            <a:ext cx="8424936" cy="50405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Travma Merkezi 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/>
              <a:t>Seviye I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Seviye II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Seviye III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Seviye IV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Seviye V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Travma Merkez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Seviyeleri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tr-TR" sz="2600" dirty="0" smtClean="0"/>
              <a:t>24 SAAT	Genel Cerrahi, Kalp Damar Cerrahisi, Göğüs Cerrahisi, Ortopedi ve Travmatoloji Cerrahisi, </a:t>
            </a:r>
            <a:r>
              <a:rPr lang="tr-TR" sz="2600" dirty="0" err="1" smtClean="0"/>
              <a:t>Noroşirurji</a:t>
            </a:r>
            <a:r>
              <a:rPr lang="tr-TR" sz="2600" dirty="0" smtClean="0"/>
              <a:t>, Anesteziyoloji ve </a:t>
            </a:r>
            <a:r>
              <a:rPr lang="tr-TR" sz="2600" dirty="0" err="1" smtClean="0"/>
              <a:t>Reanimasyon</a:t>
            </a:r>
            <a:r>
              <a:rPr lang="tr-TR" sz="2600" dirty="0" smtClean="0"/>
              <a:t>, Acil Tıp, Radyoloji, Dahiliye- Yoğun Bakım, Plastik Cerrahi, Pediatri, Çene Cerrahi (</a:t>
            </a:r>
            <a:r>
              <a:rPr lang="tr-TR" sz="2600" dirty="0" err="1" smtClean="0"/>
              <a:t>KadınDoğum</a:t>
            </a:r>
            <a:r>
              <a:rPr lang="tr-TR" sz="2600" dirty="0" smtClean="0"/>
              <a:t>?) uzmanlarının bulunması</a:t>
            </a:r>
          </a:p>
          <a:p>
            <a:pPr>
              <a:buClr>
                <a:srgbClr val="FF0000"/>
              </a:buClr>
            </a:pPr>
            <a:r>
              <a:rPr lang="tr-TR" sz="2600" dirty="0" smtClean="0"/>
              <a:t>Komşu bölgeler için hasta nakli için referans durumunda olmak,</a:t>
            </a:r>
          </a:p>
          <a:p>
            <a:pPr>
              <a:buClr>
                <a:srgbClr val="FF0000"/>
              </a:buClr>
            </a:pPr>
            <a:r>
              <a:rPr lang="tr-TR" sz="2600" dirty="0" smtClean="0"/>
              <a:t>Komşu bölgeler için liderlik ve eğitim konusunda destek verebilir olmak,</a:t>
            </a:r>
          </a:p>
          <a:p>
            <a:pPr>
              <a:buClr>
                <a:srgbClr val="FF0000"/>
              </a:buClr>
            </a:pPr>
            <a:r>
              <a:rPr lang="tr-TR" sz="2600" dirty="0" smtClean="0"/>
              <a:t>Travma önlenmesi konusunda araştırmalarda bulunmak,</a:t>
            </a:r>
          </a:p>
          <a:p>
            <a:pPr>
              <a:buClr>
                <a:srgbClr val="FF0000"/>
              </a:buClr>
            </a:pPr>
            <a:r>
              <a:rPr lang="tr-TR" sz="2600" dirty="0" smtClean="0"/>
              <a:t>Yıllık olarak belli bir hasta sayısına sahip olmak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SEVİYE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/>
              <a:t>24 SAAT	Genel Cerrahi, Ortopedi ve Travmatoloji Cerrahisi, </a:t>
            </a:r>
            <a:r>
              <a:rPr lang="tr-TR" dirty="0" err="1" smtClean="0"/>
              <a:t>Noroşirurji</a:t>
            </a:r>
            <a:r>
              <a:rPr lang="tr-TR" dirty="0" smtClean="0"/>
              <a:t>, Anesteziyoloji ve </a:t>
            </a:r>
            <a:r>
              <a:rPr lang="tr-TR" dirty="0" err="1" smtClean="0"/>
              <a:t>Reanimasyon</a:t>
            </a:r>
            <a:r>
              <a:rPr lang="tr-TR" dirty="0" smtClean="0"/>
              <a:t>, Acil Tıp, Radyoloji, Yoğun Bakım,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Seviye </a:t>
            </a:r>
            <a:r>
              <a:rPr lang="tr-TR" dirty="0" err="1" smtClean="0"/>
              <a:t>I’e</a:t>
            </a:r>
            <a:r>
              <a:rPr lang="tr-TR" dirty="0" smtClean="0"/>
              <a:t> kardiyak cerrahi, hemodiyaliz ve </a:t>
            </a:r>
            <a:r>
              <a:rPr lang="tr-TR" dirty="0" err="1" smtClean="0"/>
              <a:t>mikrovaskuler</a:t>
            </a:r>
            <a:r>
              <a:rPr lang="tr-TR" dirty="0" smtClean="0"/>
              <a:t> cerrahi için hasta göndermek,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 Travma önlenmesi konusunda araştırmalarda bulunmak,</a:t>
            </a:r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SEVİYE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447</Words>
  <Application>Microsoft Office PowerPoint</Application>
  <PresentationFormat>Ekran Gösterisi (4:3)</PresentationFormat>
  <Paragraphs>106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Comic Sans MS</vt:lpstr>
      <vt:lpstr>Ofis Teması</vt:lpstr>
      <vt:lpstr>TRAVMA MERKEZLERİ VE ÖNEMİ</vt:lpstr>
      <vt:lpstr>PowerPoint Sunusu</vt:lpstr>
      <vt:lpstr>PowerPoint Sunusu</vt:lpstr>
      <vt:lpstr>PowerPoint Sunusu</vt:lpstr>
      <vt:lpstr>Potansiyel Önlenebilen Ölüm Nedenleri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 pc</dc:creator>
  <cp:lastModifiedBy>gizem</cp:lastModifiedBy>
  <cp:revision>655</cp:revision>
  <dcterms:created xsi:type="dcterms:W3CDTF">2015-10-10T14:29:03Z</dcterms:created>
  <dcterms:modified xsi:type="dcterms:W3CDTF">2017-03-24T22:33:25Z</dcterms:modified>
</cp:coreProperties>
</file>