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64" r:id="rId4"/>
    <p:sldId id="258" r:id="rId5"/>
    <p:sldId id="259" r:id="rId6"/>
    <p:sldId id="262" r:id="rId7"/>
    <p:sldId id="265" r:id="rId8"/>
    <p:sldId id="263" r:id="rId9"/>
    <p:sldId id="261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9E6-E92C-4442-9BA6-6A1443AF776D}" type="datetimeFigureOut">
              <a:rPr lang="tr-TR" smtClean="0"/>
              <a:t>14.05.2016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FE13250-CA47-4ACD-B4D0-75FE907431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8004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9E6-E92C-4442-9BA6-6A1443AF776D}" type="datetimeFigureOut">
              <a:rPr lang="tr-TR" smtClean="0"/>
              <a:t>14.05.2016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E13250-CA47-4ACD-B4D0-75FE907431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1093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9E6-E92C-4442-9BA6-6A1443AF776D}" type="datetimeFigureOut">
              <a:rPr lang="tr-TR" smtClean="0"/>
              <a:t>14.05.2016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E13250-CA47-4ACD-B4D0-75FE9074318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3745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9E6-E92C-4442-9BA6-6A1443AF776D}" type="datetimeFigureOut">
              <a:rPr lang="tr-TR" smtClean="0"/>
              <a:t>14.05.2016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E13250-CA47-4ACD-B4D0-75FE907431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16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9E6-E92C-4442-9BA6-6A1443AF776D}" type="datetimeFigureOut">
              <a:rPr lang="tr-TR" smtClean="0"/>
              <a:t>14.05.2016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E13250-CA47-4ACD-B4D0-75FE9074318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3895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9E6-E92C-4442-9BA6-6A1443AF776D}" type="datetimeFigureOut">
              <a:rPr lang="tr-TR" smtClean="0"/>
              <a:t>14.05.2016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E13250-CA47-4ACD-B4D0-75FE907431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8149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9E6-E92C-4442-9BA6-6A1443AF776D}" type="datetimeFigureOut">
              <a:rPr lang="tr-TR" smtClean="0"/>
              <a:t>14.05.2016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3250-CA47-4ACD-B4D0-75FE907431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665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9E6-E92C-4442-9BA6-6A1443AF776D}" type="datetimeFigureOut">
              <a:rPr lang="tr-TR" smtClean="0"/>
              <a:t>14.05.2016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3250-CA47-4ACD-B4D0-75FE907431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5327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9E6-E92C-4442-9BA6-6A1443AF776D}" type="datetimeFigureOut">
              <a:rPr lang="tr-TR" smtClean="0"/>
              <a:t>14.05.2016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3250-CA47-4ACD-B4D0-75FE907431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7738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9E6-E92C-4442-9BA6-6A1443AF776D}" type="datetimeFigureOut">
              <a:rPr lang="tr-TR" smtClean="0"/>
              <a:t>14.05.2016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E13250-CA47-4ACD-B4D0-75FE907431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8048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9E6-E92C-4442-9BA6-6A1443AF776D}" type="datetimeFigureOut">
              <a:rPr lang="tr-TR" smtClean="0"/>
              <a:t>14.05.2016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FE13250-CA47-4ACD-B4D0-75FE907431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1883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9E6-E92C-4442-9BA6-6A1443AF776D}" type="datetimeFigureOut">
              <a:rPr lang="tr-TR" smtClean="0"/>
              <a:t>14.05.2016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FE13250-CA47-4ACD-B4D0-75FE907431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849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9E6-E92C-4442-9BA6-6A1443AF776D}" type="datetimeFigureOut">
              <a:rPr lang="tr-TR" smtClean="0"/>
              <a:t>14.05.2016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3250-CA47-4ACD-B4D0-75FE907431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6272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9E6-E92C-4442-9BA6-6A1443AF776D}" type="datetimeFigureOut">
              <a:rPr lang="tr-TR" smtClean="0"/>
              <a:t>14.05.2016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3250-CA47-4ACD-B4D0-75FE907431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4002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9E6-E92C-4442-9BA6-6A1443AF776D}" type="datetimeFigureOut">
              <a:rPr lang="tr-TR" smtClean="0"/>
              <a:t>14.05.2016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3250-CA47-4ACD-B4D0-75FE907431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2523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F9E6-E92C-4442-9BA6-6A1443AF776D}" type="datetimeFigureOut">
              <a:rPr lang="tr-TR" smtClean="0"/>
              <a:t>14.05.2016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E13250-CA47-4ACD-B4D0-75FE907431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512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5F9E6-E92C-4442-9BA6-6A1443AF776D}" type="datetimeFigureOut">
              <a:rPr lang="tr-TR" smtClean="0"/>
              <a:t>14.05.2016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FE13250-CA47-4ACD-B4D0-75FE907431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9488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2086" y="1278228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Zırhlı </a:t>
            </a:r>
            <a:r>
              <a:rPr lang="tr-T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Polis Aracının Devrilmesi İle Oluşan Yaralanmaların </a:t>
            </a:r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İncelenmesi</a:t>
            </a:r>
            <a:b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Investigation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Injuries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Caused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Overthrow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Armored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Police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Vehicle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84101" y="4777379"/>
            <a:ext cx="10148553" cy="1126283"/>
          </a:xfrm>
        </p:spPr>
        <p:txBody>
          <a:bodyPr>
            <a:normAutofit fontScale="92500" lnSpcReduction="20000"/>
          </a:bodyPr>
          <a:lstStyle/>
          <a:p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Orhan </a:t>
            </a:r>
            <a:r>
              <a:rPr lang="tr-T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Delice,  </a:t>
            </a: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Koray </a:t>
            </a:r>
            <a:r>
              <a:rPr lang="tr-TR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Kadam</a:t>
            </a:r>
            <a:r>
              <a:rPr lang="tr-T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Erzurum Bölge Eğitim ve Araştırma Hastanesi, Erzurum, Türkiye</a:t>
            </a: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977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54865" y="846830"/>
            <a:ext cx="10515600" cy="4351338"/>
          </a:xfrm>
        </p:spPr>
        <p:txBody>
          <a:bodyPr>
            <a:normAutofit/>
          </a:bodyPr>
          <a:lstStyle/>
          <a:p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  <a:endParaRPr lang="tr-TR" sz="2600" b="1" dirty="0"/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Zırhlı araç ile olan trafik kazalarında yaralanma şekilleri ile ilgili literatürde herhangi bir bilimsel yayına rastlamadık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Acil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servisimize iki zırhlı aracın devrilmesi ile olan kazada yaralanma şekillerini inceleyerek literatüre katkı sağlamayı amaçladık. </a:t>
            </a:r>
            <a:endParaRPr lang="tr-TR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994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otokar.com.tr/tr-tr/urunler/PicGalleryarma8x8/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879"/>
            <a:ext cx="12192000" cy="6845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616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352716"/>
          </a:xfrm>
        </p:spPr>
        <p:txBody>
          <a:bodyPr/>
          <a:lstStyle/>
          <a:p>
            <a:pPr marL="0" indent="0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Dünyada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trafik kazaları yaralanmaya neden olan kazalar arasında birinci sırada yer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almaktadır.</a:t>
            </a:r>
          </a:p>
          <a:p>
            <a:pPr marL="0" indent="0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Ülkemiz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 ciddi bir halk sağlığı sorunudur ve her yıl binlerce kişi yaralanmakta veya ölmektedir. </a:t>
            </a: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5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6532" y="515155"/>
            <a:ext cx="10515600" cy="5507262"/>
          </a:xfrm>
        </p:spPr>
        <p:txBody>
          <a:bodyPr/>
          <a:lstStyle/>
          <a:p>
            <a:pPr marL="0" indent="0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bildiride zırhlı polis aracının devrilmesi sonucu meydana gelen kazada yaralanma şekillerini incelemek istedik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Yaralıların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tıbbi verileri 112 komuta merkezi ve hastanemiz kriz koordinasyon merkezi kayıtlardan tarandı ve incelendi.</a:t>
            </a:r>
          </a:p>
        </p:txBody>
      </p:sp>
    </p:spTree>
    <p:extLst>
      <p:ext uri="{BB962C8B-B14F-4D97-AF65-F5344CB8AC3E}">
        <p14:creationId xmlns:p14="http://schemas.microsoft.com/office/powerpoint/2010/main" val="2696029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43944"/>
            <a:ext cx="10515600" cy="55330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669701" y="643945"/>
            <a:ext cx="109599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latin typeface="Times New Roman" panose="02020603050405020304" pitchFamily="18" charset="0"/>
                <a:ea typeface="Helvetica-NormalTr"/>
              </a:rPr>
              <a:t>                  </a:t>
            </a:r>
            <a:r>
              <a:rPr lang="tr-TR" sz="2400" b="1" dirty="0" smtClean="0">
                <a:latin typeface="Times New Roman" panose="02020603050405020304" pitchFamily="18" charset="0"/>
                <a:ea typeface="Helvetica-NormalTr"/>
              </a:rPr>
              <a:t>Kazada </a:t>
            </a:r>
            <a:r>
              <a:rPr lang="tr-TR" sz="2400" b="1" dirty="0">
                <a:latin typeface="Times New Roman" panose="02020603050405020304" pitchFamily="18" charset="0"/>
                <a:ea typeface="Helvetica-NormalTr"/>
              </a:rPr>
              <a:t>33 polis memuru yaralanmıştır. </a:t>
            </a:r>
            <a:endParaRPr lang="tr-TR" sz="2400" b="1" dirty="0" smtClean="0">
              <a:latin typeface="Times New Roman" panose="02020603050405020304" pitchFamily="18" charset="0"/>
              <a:ea typeface="Helvetica-NormalTr"/>
            </a:endParaRPr>
          </a:p>
          <a:p>
            <a:endParaRPr lang="tr-TR" sz="2400" b="1" dirty="0" smtClean="0">
              <a:latin typeface="Times New Roman" panose="02020603050405020304" pitchFamily="18" charset="0"/>
              <a:ea typeface="Helvetica-NormalTr"/>
            </a:endParaRPr>
          </a:p>
          <a:p>
            <a:r>
              <a:rPr lang="tr-TR" sz="2400" b="1" dirty="0">
                <a:latin typeface="Times New Roman" panose="02020603050405020304" pitchFamily="18" charset="0"/>
                <a:ea typeface="Helvetica-NormalTr"/>
              </a:rPr>
              <a:t> </a:t>
            </a:r>
            <a:r>
              <a:rPr lang="tr-TR" sz="2400" b="1" dirty="0" smtClean="0">
                <a:latin typeface="Times New Roman" panose="02020603050405020304" pitchFamily="18" charset="0"/>
                <a:ea typeface="Helvetica-NormalTr"/>
              </a:rPr>
              <a:t>             Yaralıların </a:t>
            </a:r>
            <a:r>
              <a:rPr lang="tr-TR" sz="2400" b="1" dirty="0">
                <a:latin typeface="Times New Roman" panose="02020603050405020304" pitchFamily="18" charset="0"/>
                <a:ea typeface="Helvetica-NormalTr"/>
              </a:rPr>
              <a:t>hepsi erkek olup yaş ortalaması 32.03±4.99 idi. </a:t>
            </a:r>
            <a:endParaRPr lang="tr-TR" sz="2400" b="1" dirty="0" smtClean="0">
              <a:latin typeface="Times New Roman" panose="02020603050405020304" pitchFamily="18" charset="0"/>
              <a:ea typeface="Helvetica-NormalTr"/>
            </a:endParaRPr>
          </a:p>
          <a:p>
            <a:endParaRPr lang="tr-TR" sz="2400" b="1" dirty="0" smtClean="0">
              <a:latin typeface="Times New Roman" panose="02020603050405020304" pitchFamily="18" charset="0"/>
              <a:ea typeface="Helvetica-NormalTr"/>
            </a:endParaRPr>
          </a:p>
          <a:p>
            <a:r>
              <a:rPr lang="tr-TR" sz="2400" b="1" dirty="0" smtClean="0">
                <a:latin typeface="Times New Roman" panose="02020603050405020304" pitchFamily="18" charset="0"/>
                <a:ea typeface="Helvetica-NormalTr"/>
              </a:rPr>
              <a:t>              </a:t>
            </a:r>
            <a:r>
              <a:rPr lang="tr-TR" sz="2400" b="1" dirty="0" err="1" smtClean="0">
                <a:latin typeface="Times New Roman" panose="02020603050405020304" pitchFamily="18" charset="0"/>
                <a:ea typeface="Helvetica-NormalTr"/>
              </a:rPr>
              <a:t>Ekstremitelerde</a:t>
            </a:r>
            <a:r>
              <a:rPr lang="tr-TR" sz="2400" b="1" dirty="0" smtClean="0">
                <a:latin typeface="Times New Roman" panose="02020603050405020304" pitchFamily="18" charset="0"/>
                <a:ea typeface="Helvetica-NormalTr"/>
              </a:rPr>
              <a:t> </a:t>
            </a:r>
            <a:r>
              <a:rPr lang="tr-TR" sz="2400" b="1" dirty="0">
                <a:latin typeface="Times New Roman" panose="02020603050405020304" pitchFamily="18" charset="0"/>
                <a:ea typeface="Helvetica-NormalTr"/>
              </a:rPr>
              <a:t>ağrı  (48.4%) en sık şikayet </a:t>
            </a:r>
            <a:r>
              <a:rPr lang="tr-TR" sz="2400" b="1" dirty="0" smtClean="0">
                <a:latin typeface="Times New Roman" panose="02020603050405020304" pitchFamily="18" charset="0"/>
                <a:ea typeface="Helvetica-NormalTr"/>
              </a:rPr>
              <a:t>idi.</a:t>
            </a:r>
          </a:p>
          <a:p>
            <a:endParaRPr lang="tr-TR" sz="2400" b="1" dirty="0" smtClean="0">
              <a:latin typeface="Times New Roman" panose="02020603050405020304" pitchFamily="18" charset="0"/>
              <a:ea typeface="Helvetica-NormalTr"/>
            </a:endParaRPr>
          </a:p>
          <a:p>
            <a:r>
              <a:rPr lang="tr-TR" sz="2400" b="1" dirty="0" smtClean="0">
                <a:latin typeface="Times New Roman" panose="02020603050405020304" pitchFamily="18" charset="0"/>
                <a:ea typeface="Helvetica-NormalTr"/>
              </a:rPr>
              <a:t>Boyun </a:t>
            </a:r>
            <a:r>
              <a:rPr lang="tr-TR" sz="2400" b="1" dirty="0">
                <a:latin typeface="Times New Roman" panose="02020603050405020304" pitchFamily="18" charset="0"/>
                <a:ea typeface="Helvetica-NormalTr"/>
              </a:rPr>
              <a:t>ağrısı (30.3%) ve bel ağrısı (</a:t>
            </a:r>
            <a:r>
              <a:rPr lang="tr-TR" sz="2400" b="1" dirty="0" smtClean="0">
                <a:latin typeface="Times New Roman" panose="02020603050405020304" pitchFamily="18" charset="0"/>
                <a:ea typeface="Helvetica-NormalTr"/>
              </a:rPr>
              <a:t>27.2%) </a:t>
            </a:r>
            <a:r>
              <a:rPr lang="tr-TR" sz="2400" b="1" dirty="0">
                <a:latin typeface="Times New Roman" panose="02020603050405020304" pitchFamily="18" charset="0"/>
                <a:ea typeface="Helvetica-NormalTr"/>
              </a:rPr>
              <a:t>diğer en sık şikayetlerdendi</a:t>
            </a:r>
            <a:r>
              <a:rPr lang="tr-TR" sz="2400" b="1" dirty="0" smtClean="0">
                <a:latin typeface="Times New Roman" panose="02020603050405020304" pitchFamily="18" charset="0"/>
                <a:ea typeface="Helvetica-NormalTr"/>
              </a:rPr>
              <a:t>.</a:t>
            </a:r>
          </a:p>
          <a:p>
            <a:endParaRPr lang="tr-TR" sz="2400" b="1" dirty="0" smtClean="0">
              <a:latin typeface="Times New Roman" panose="02020603050405020304" pitchFamily="18" charset="0"/>
              <a:ea typeface="Helvetica-NormalTr"/>
            </a:endParaRPr>
          </a:p>
          <a:p>
            <a:r>
              <a:rPr lang="tr-TR" sz="2400" b="1" dirty="0" smtClean="0">
                <a:latin typeface="Times New Roman" panose="02020603050405020304" pitchFamily="18" charset="0"/>
                <a:ea typeface="Helvetica-NormalTr"/>
              </a:rPr>
              <a:t>Hastaların </a:t>
            </a:r>
            <a:r>
              <a:rPr lang="tr-TR" sz="2400" b="1" dirty="0">
                <a:latin typeface="Times New Roman" panose="02020603050405020304" pitchFamily="18" charset="0"/>
                <a:ea typeface="Helvetica-NormalTr"/>
              </a:rPr>
              <a:t>15.1%’ de baş, boyun ve bel ağrısının beraber görülen en sık şikayetler idi. </a:t>
            </a:r>
            <a:endParaRPr lang="tr-TR" sz="2400" b="1" dirty="0" smtClean="0">
              <a:latin typeface="Times New Roman" panose="02020603050405020304" pitchFamily="18" charset="0"/>
              <a:ea typeface="Helvetica-NormalTr"/>
            </a:endParaRPr>
          </a:p>
          <a:p>
            <a:endParaRPr lang="tr-TR" sz="2400" b="1" dirty="0" smtClean="0">
              <a:latin typeface="Times New Roman" panose="02020603050405020304" pitchFamily="18" charset="0"/>
              <a:ea typeface="Helvetica-NormalTr"/>
            </a:endParaRPr>
          </a:p>
          <a:p>
            <a:r>
              <a:rPr lang="tr-TR" sz="2400" b="1" dirty="0" smtClean="0">
                <a:latin typeface="Times New Roman" panose="02020603050405020304" pitchFamily="18" charset="0"/>
                <a:ea typeface="Helvetica-NormalTr"/>
              </a:rPr>
              <a:t>En </a:t>
            </a:r>
            <a:r>
              <a:rPr lang="tr-TR" sz="2400" b="1" dirty="0">
                <a:latin typeface="Times New Roman" panose="02020603050405020304" pitchFamily="18" charset="0"/>
                <a:ea typeface="Helvetica-NormalTr"/>
              </a:rPr>
              <a:t>sık istenen BT; beyin BT (42.4</a:t>
            </a:r>
            <a:r>
              <a:rPr lang="tr-TR" sz="2400" b="1" dirty="0" smtClean="0">
                <a:latin typeface="Times New Roman" panose="02020603050405020304" pitchFamily="18" charset="0"/>
                <a:ea typeface="Helvetica-NormalTr"/>
              </a:rPr>
              <a:t>%)</a:t>
            </a:r>
          </a:p>
          <a:p>
            <a:r>
              <a:rPr lang="tr-TR" sz="2400" b="1" dirty="0" smtClean="0">
                <a:latin typeface="Times New Roman" panose="02020603050405020304" pitchFamily="18" charset="0"/>
                <a:ea typeface="Helvetica-NormalTr"/>
              </a:rPr>
              <a:t> </a:t>
            </a:r>
          </a:p>
          <a:p>
            <a:r>
              <a:rPr lang="tr-TR" sz="2400" b="1" dirty="0" smtClean="0">
                <a:latin typeface="Times New Roman" panose="02020603050405020304" pitchFamily="18" charset="0"/>
                <a:ea typeface="Helvetica-NormalTr"/>
              </a:rPr>
              <a:t>En </a:t>
            </a:r>
            <a:r>
              <a:rPr lang="tr-TR" sz="2400" b="1" dirty="0">
                <a:latin typeface="Times New Roman" panose="02020603050405020304" pitchFamily="18" charset="0"/>
                <a:ea typeface="Helvetica-NormalTr"/>
              </a:rPr>
              <a:t>sık istenen X-ray; PA akciğer (54.5%) idi</a:t>
            </a:r>
            <a:r>
              <a:rPr lang="tr-TR" sz="2400" b="1" dirty="0" smtClean="0">
                <a:latin typeface="Times New Roman" panose="02020603050405020304" pitchFamily="18" charset="0"/>
                <a:ea typeface="Helvetica-NormalTr"/>
              </a:rPr>
              <a:t>.</a:t>
            </a:r>
          </a:p>
          <a:p>
            <a:r>
              <a:rPr lang="tr-TR" sz="2400" dirty="0" smtClean="0">
                <a:latin typeface="Times New Roman" panose="02020603050405020304" pitchFamily="18" charset="0"/>
                <a:ea typeface="Helvetica-NormalTr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3054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68192" y="978794"/>
            <a:ext cx="10036420" cy="4932428"/>
          </a:xfrm>
        </p:spPr>
        <p:txBody>
          <a:bodyPr>
            <a:norm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ea typeface="Helvetica-NormalTr"/>
              </a:rPr>
              <a:t>3 hastada </a:t>
            </a:r>
            <a:r>
              <a:rPr lang="tr-TR" sz="2400" b="1" dirty="0" err="1">
                <a:latin typeface="Times New Roman" panose="02020603050405020304" pitchFamily="18" charset="0"/>
                <a:ea typeface="Helvetica-NormalTr"/>
              </a:rPr>
              <a:t>torakal</a:t>
            </a:r>
            <a:r>
              <a:rPr lang="tr-TR" sz="2400" b="1" dirty="0">
                <a:latin typeface="Times New Roman" panose="02020603050405020304" pitchFamily="18" charset="0"/>
                <a:ea typeface="Helvetica-NormalTr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ea typeface="Helvetica-NormalTr"/>
              </a:rPr>
              <a:t>vertebra</a:t>
            </a:r>
            <a:r>
              <a:rPr lang="tr-TR" sz="2400" b="1" dirty="0">
                <a:latin typeface="Times New Roman" panose="02020603050405020304" pitchFamily="18" charset="0"/>
                <a:ea typeface="Helvetica-NormalTr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ea typeface="Helvetica-NormalTr"/>
              </a:rPr>
              <a:t>fraktürü</a:t>
            </a:r>
            <a:r>
              <a:rPr lang="tr-TR" sz="2400" b="1" dirty="0">
                <a:latin typeface="Times New Roman" panose="02020603050405020304" pitchFamily="18" charset="0"/>
                <a:ea typeface="Helvetica-NormalTr"/>
              </a:rPr>
              <a:t> (2 hasta beyin cerrahi servisine, diğeri yoğun bakıma yatırıldı) ve bir hastada </a:t>
            </a:r>
            <a:r>
              <a:rPr lang="tr-TR" sz="2400" b="1" dirty="0" err="1">
                <a:latin typeface="Times New Roman" panose="02020603050405020304" pitchFamily="18" charset="0"/>
                <a:ea typeface="Helvetica-NormalTr"/>
              </a:rPr>
              <a:t>servikal</a:t>
            </a:r>
            <a:r>
              <a:rPr lang="tr-TR" sz="2400" b="1" dirty="0">
                <a:latin typeface="Times New Roman" panose="02020603050405020304" pitchFamily="18" charset="0"/>
                <a:ea typeface="Helvetica-NormalTr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ea typeface="Helvetica-NormalTr"/>
              </a:rPr>
              <a:t>dislokasyon</a:t>
            </a:r>
            <a:r>
              <a:rPr lang="tr-TR" sz="2400" b="1" dirty="0">
                <a:latin typeface="Times New Roman" panose="02020603050405020304" pitchFamily="18" charset="0"/>
                <a:ea typeface="Helvetica-NormalTr"/>
              </a:rPr>
              <a:t> (yoğun bakıma yatırıldı) tespit edildi. </a:t>
            </a:r>
          </a:p>
          <a:p>
            <a:pPr marL="0" indent="0">
              <a:buNone/>
            </a:pPr>
            <a:endParaRPr lang="tr-TR" sz="2400" b="1" dirty="0">
              <a:latin typeface="Times New Roman" panose="02020603050405020304" pitchFamily="18" charset="0"/>
              <a:ea typeface="Helvetica-NormalTr"/>
            </a:endParaRPr>
          </a:p>
          <a:p>
            <a:r>
              <a:rPr lang="tr-TR" sz="2400" b="1" dirty="0" err="1">
                <a:latin typeface="Times New Roman" panose="02020603050405020304" pitchFamily="18" charset="0"/>
                <a:ea typeface="Helvetica-NormalTr"/>
              </a:rPr>
              <a:t>Scapula</a:t>
            </a:r>
            <a:r>
              <a:rPr lang="tr-TR" sz="2400" b="1" dirty="0">
                <a:latin typeface="Times New Roman" panose="02020603050405020304" pitchFamily="18" charset="0"/>
                <a:ea typeface="Helvetica-NormalTr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ea typeface="Helvetica-NormalTr"/>
              </a:rPr>
              <a:t>fraktürü</a:t>
            </a:r>
            <a:r>
              <a:rPr lang="tr-TR" sz="2400" b="1" dirty="0">
                <a:latin typeface="Times New Roman" panose="02020603050405020304" pitchFamily="18" charset="0"/>
                <a:ea typeface="Helvetica-NormalTr"/>
              </a:rPr>
              <a:t> tespit edilen bir hasta ortopedi servisine  yatırıldı.</a:t>
            </a:r>
          </a:p>
          <a:p>
            <a:endParaRPr lang="tr-TR" sz="2400" b="1" dirty="0">
              <a:latin typeface="Times New Roman" panose="02020603050405020304" pitchFamily="18" charset="0"/>
              <a:ea typeface="Helvetica-NormalTr"/>
            </a:endParaRPr>
          </a:p>
          <a:p>
            <a:r>
              <a:rPr lang="tr-TR" sz="2400" b="1" dirty="0">
                <a:latin typeface="Times New Roman" panose="02020603050405020304" pitchFamily="18" charset="0"/>
                <a:ea typeface="Helvetica-NormalTr"/>
              </a:rPr>
              <a:t>Kulakta derin kesi olan hasta plastik cerrahi servisine yatırıldı. </a:t>
            </a:r>
          </a:p>
          <a:p>
            <a:endParaRPr lang="tr-TR" sz="2400" b="1" dirty="0">
              <a:latin typeface="Times New Roman" panose="02020603050405020304" pitchFamily="18" charset="0"/>
              <a:ea typeface="Helvetica-NormalTr"/>
            </a:endParaRPr>
          </a:p>
          <a:p>
            <a:r>
              <a:rPr lang="tr-TR" sz="2400" b="1" dirty="0" err="1">
                <a:latin typeface="Times New Roman" panose="02020603050405020304" pitchFamily="18" charset="0"/>
                <a:ea typeface="Helvetica-NormalTr"/>
              </a:rPr>
              <a:t>Müşahadelerin</a:t>
            </a:r>
            <a:r>
              <a:rPr lang="tr-TR" sz="2400" b="1" dirty="0">
                <a:latin typeface="Times New Roman" panose="02020603050405020304" pitchFamily="18" charset="0"/>
                <a:ea typeface="Helvetica-NormalTr"/>
              </a:rPr>
              <a:t> ardından acilden taburcu edilen  hasta sayısı  27 idi. 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948933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502276"/>
            <a:ext cx="10515600" cy="56746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592247"/>
              </p:ext>
            </p:extLst>
          </p:nvPr>
        </p:nvGraphicFramePr>
        <p:xfrm>
          <a:off x="1828800" y="1481069"/>
          <a:ext cx="6479307" cy="42622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58437"/>
                <a:gridCol w="3220870"/>
              </a:tblGrid>
              <a:tr h="4732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Şikayet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Hasta sayısı ve yüzdesi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3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Baş ağrısı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8            (24%)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3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Boyun ağrısı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10         (30.3%)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3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Sırt ağrısı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           (12.1%)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3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Bel ağrısı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9            (27.2%)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3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Göğüs ağrısı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            (6%)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3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Karın ağrısı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            (6%)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3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Ekstremite ağrısı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16         (48.4%)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3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Kesi veya abrazyon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9            (27.2%)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Dikdörtgen 3"/>
          <p:cNvSpPr/>
          <p:nvPr/>
        </p:nvSpPr>
        <p:spPr>
          <a:xfrm>
            <a:off x="1828800" y="658708"/>
            <a:ext cx="577946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Helvetica-NormalTr"/>
                <a:cs typeface="Times New Roman" panose="02020603050405020304" pitchFamily="18" charset="0"/>
              </a:rPr>
              <a:t>Tablo </a:t>
            </a:r>
            <a:r>
              <a:rPr lang="tr-TR" dirty="0" smtClean="0">
                <a:latin typeface="Times New Roman" panose="02020603050405020304" pitchFamily="18" charset="0"/>
                <a:ea typeface="Helvetica-NormalTr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ea typeface="Helvetica-NormalTr"/>
                <a:cs typeface="Times New Roman" panose="02020603050405020304" pitchFamily="18" charset="0"/>
              </a:rPr>
              <a:t>Yaralıların şikayetleri ve yüzdelerini gösteren tablo 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356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6684" y="1065770"/>
            <a:ext cx="10515600" cy="50645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Zırhlı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araç kazasında en sık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ekstremitede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ağrı şikayeti olmasına rağmen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fraktür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saptanmadı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Toraks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batın yaralanmasına rastlanmamıştır.</a:t>
            </a: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İkinci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sık şikayetin boyun ve bel ağrısı olduğu bulunmuştur.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 yaralanmalarda </a:t>
            </a: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servikal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torakal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lomber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vertebralara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 edilmeli,  radyolojik görüntülemeler daha ayrıntılı incelenmelidir.</a:t>
            </a: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32678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431</TotalTime>
  <Words>324</Words>
  <Application>Microsoft Office PowerPoint</Application>
  <PresentationFormat>Geniş ekran</PresentationFormat>
  <Paragraphs>73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Helvetica-NormalTr</vt:lpstr>
      <vt:lpstr>Times New Roman</vt:lpstr>
      <vt:lpstr>Wingdings 3</vt:lpstr>
      <vt:lpstr>Duman</vt:lpstr>
      <vt:lpstr> Zırhlı Polis Aracının Devrilmesi İle Oluşan Yaralanmaların İncelenmesi Investigation of the Injuries Caused by the Overthrow of Armored Police Vehicle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Investigation of the Injuries Caused by the Overthrow of Armored Police Vehicle</dc:title>
  <dc:creator>Orhan</dc:creator>
  <cp:lastModifiedBy>orhan delice</cp:lastModifiedBy>
  <cp:revision>21</cp:revision>
  <dcterms:created xsi:type="dcterms:W3CDTF">2016-05-03T20:05:54Z</dcterms:created>
  <dcterms:modified xsi:type="dcterms:W3CDTF">2016-05-14T06:50:05Z</dcterms:modified>
</cp:coreProperties>
</file>