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6"/>
  </p:notesMasterIdLst>
  <p:sldIdLst>
    <p:sldId id="256" r:id="rId2"/>
    <p:sldId id="290" r:id="rId3"/>
    <p:sldId id="322" r:id="rId4"/>
    <p:sldId id="275" r:id="rId5"/>
    <p:sldId id="323" r:id="rId6"/>
    <p:sldId id="293" r:id="rId7"/>
    <p:sldId id="294" r:id="rId8"/>
    <p:sldId id="311" r:id="rId9"/>
    <p:sldId id="297" r:id="rId10"/>
    <p:sldId id="324" r:id="rId11"/>
    <p:sldId id="312" r:id="rId12"/>
    <p:sldId id="308" r:id="rId13"/>
    <p:sldId id="314" r:id="rId14"/>
    <p:sldId id="310" r:id="rId15"/>
    <p:sldId id="313" r:id="rId16"/>
    <p:sldId id="317" r:id="rId17"/>
    <p:sldId id="318" r:id="rId18"/>
    <p:sldId id="320" r:id="rId19"/>
    <p:sldId id="306" r:id="rId20"/>
    <p:sldId id="301" r:id="rId21"/>
    <p:sldId id="309" r:id="rId22"/>
    <p:sldId id="300" r:id="rId23"/>
    <p:sldId id="321" r:id="rId24"/>
    <p:sldId id="304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3201A-8E82-4047-BB85-02DF9BED8396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1CC78-383E-4879-9674-1FBFBED0F5C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52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BB505-88B5-BF48-BBEA-E429F4F283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77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BB505-88B5-BF48-BBEA-E429F4F283D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9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E330-E983-4020-8EE3-AD242F81F62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80422F-0ABC-4E96-83D8-9DA28C0E7CD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E330-E983-4020-8EE3-AD242F81F62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422F-0ABC-4E96-83D8-9DA28C0E7CD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E330-E983-4020-8EE3-AD242F81F62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422F-0ABC-4E96-83D8-9DA28C0E7CD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E330-E983-4020-8EE3-AD242F81F62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80422F-0ABC-4E96-83D8-9DA28C0E7CD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E330-E983-4020-8EE3-AD242F81F62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422F-0ABC-4E96-83D8-9DA28C0E7CD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E330-E983-4020-8EE3-AD242F81F62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422F-0ABC-4E96-83D8-9DA28C0E7CD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E330-E983-4020-8EE3-AD242F81F62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80422F-0ABC-4E96-83D8-9DA28C0E7CD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E330-E983-4020-8EE3-AD242F81F62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422F-0ABC-4E96-83D8-9DA28C0E7CD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E330-E983-4020-8EE3-AD242F81F62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422F-0ABC-4E96-83D8-9DA28C0E7CD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E330-E983-4020-8EE3-AD242F81F62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422F-0ABC-4E96-83D8-9DA28C0E7CD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E330-E983-4020-8EE3-AD242F81F62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422F-0ABC-4E96-83D8-9DA28C0E7CD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D3E330-E983-4020-8EE3-AD242F81F62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80422F-0ABC-4E96-83D8-9DA28C0E7CD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229600" cy="25488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6000" cap="none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ÇOKLU </a:t>
            </a:r>
            <a:br>
              <a:rPr lang="tr-TR" sz="6000" cap="none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sz="6000" cap="none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VAKALARDA HASTANE YÖNETİMİ</a:t>
            </a:r>
            <a:endParaRPr lang="tr-TR" sz="6000" cap="none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808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smtClean="0">
                <a:cs typeface="Arial" panose="020B0604020202020204" pitchFamily="34" charset="0"/>
              </a:rPr>
              <a:t>HASTANE YÖNETİMİ</a:t>
            </a:r>
            <a:endParaRPr lang="tr-TR" b="1" dirty="0">
              <a:cs typeface="Arial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72000"/>
          </a:xfrm>
        </p:spPr>
        <p:txBody>
          <a:bodyPr>
            <a:noAutofit/>
          </a:bodyPr>
          <a:lstStyle/>
          <a:p>
            <a:r>
              <a:rPr lang="tr-TR" sz="2400" b="1" dirty="0">
                <a:cs typeface="Arial" panose="020B0604020202020204" pitchFamily="34" charset="0"/>
              </a:rPr>
              <a:t>Hastane </a:t>
            </a:r>
            <a:r>
              <a:rPr lang="tr-TR" sz="2400" b="1" dirty="0" smtClean="0">
                <a:cs typeface="Arial" panose="020B0604020202020204" pitchFamily="34" charset="0"/>
              </a:rPr>
              <a:t>yöneticisi, Genel </a:t>
            </a:r>
            <a:r>
              <a:rPr lang="tr-TR" sz="2400" b="1" dirty="0">
                <a:cs typeface="Arial" panose="020B0604020202020204" pitchFamily="34" charset="0"/>
              </a:rPr>
              <a:t>S</a:t>
            </a:r>
            <a:r>
              <a:rPr lang="tr-TR" sz="2400" b="1" dirty="0" smtClean="0">
                <a:cs typeface="Arial" panose="020B0604020202020204" pitchFamily="34" charset="0"/>
              </a:rPr>
              <a:t>ekreter  konu hakkında bilgilendirilir.</a:t>
            </a:r>
          </a:p>
          <a:p>
            <a:r>
              <a:rPr lang="tr-TR" sz="2400" b="1" dirty="0" smtClean="0">
                <a:cs typeface="Arial" panose="020B0604020202020204" pitchFamily="34" charset="0"/>
              </a:rPr>
              <a:t>İhtiyaç halinde hastanenin asayişi için İlçe Emniyetten yardım istenir.</a:t>
            </a:r>
            <a:endParaRPr lang="tr-TR" sz="2400" b="1" dirty="0">
              <a:cs typeface="Arial" panose="020B0604020202020204" pitchFamily="34" charset="0"/>
            </a:endParaRPr>
          </a:p>
          <a:p>
            <a:r>
              <a:rPr lang="tr-TR" sz="2400" b="1" dirty="0" smtClean="0">
                <a:cs typeface="Arial" panose="020B0604020202020204" pitchFamily="34" charset="0"/>
              </a:rPr>
              <a:t>Güvenlik önlemleri başlar otopark boşaltılır. </a:t>
            </a:r>
          </a:p>
          <a:p>
            <a:r>
              <a:rPr lang="tr-TR" sz="2400" b="1" dirty="0" smtClean="0">
                <a:cs typeface="Arial" panose="020B0604020202020204" pitchFamily="34" charset="0"/>
              </a:rPr>
              <a:t>Genel anons ile hastane çalışanları bilgilendirilir </a:t>
            </a:r>
          </a:p>
          <a:p>
            <a:r>
              <a:rPr lang="tr-TR" sz="2400" b="1" dirty="0" smtClean="0">
                <a:cs typeface="Arial" panose="020B0604020202020204" pitchFamily="34" charset="0"/>
              </a:rPr>
              <a:t>Teknik servis ve santral uyarılır</a:t>
            </a:r>
          </a:p>
          <a:p>
            <a:r>
              <a:rPr lang="tr-TR" sz="2400" b="1" dirty="0">
                <a:cs typeface="Arial" panose="020B0604020202020204" pitchFamily="34" charset="0"/>
              </a:rPr>
              <a:t>Mümkünse rutin hasta ile olay vakasının karşılaşması engellenir.</a:t>
            </a:r>
          </a:p>
          <a:p>
            <a:r>
              <a:rPr lang="tr-TR" sz="2400" b="1" dirty="0">
                <a:cs typeface="Arial" panose="020B0604020202020204" pitchFamily="34" charset="0"/>
              </a:rPr>
              <a:t>Görüntü ve kayıt sistemi hazırlanır. </a:t>
            </a:r>
          </a:p>
          <a:p>
            <a:endParaRPr lang="tr-TR" sz="2400" b="1" dirty="0" smtClean="0">
              <a:cs typeface="Arial" panose="020B0604020202020204" pitchFamily="34" charset="0"/>
            </a:endParaRPr>
          </a:p>
          <a:p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36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Resim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KİMLİKLENDİRME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b="1" dirty="0" smtClean="0">
              <a:cs typeface="Arial" pitchFamily="34" charset="0"/>
            </a:endParaRPr>
          </a:p>
          <a:p>
            <a:r>
              <a:rPr lang="tr-TR" sz="2400" b="1" dirty="0" smtClean="0">
                <a:cs typeface="Arial" pitchFamily="34" charset="0"/>
              </a:rPr>
              <a:t>Acile müracaat kısa zamanda çok kişi ile olabilir.</a:t>
            </a:r>
          </a:p>
          <a:p>
            <a:r>
              <a:rPr lang="tr-TR" sz="2400" b="1" dirty="0" smtClean="0">
                <a:cs typeface="Arial" pitchFamily="34" charset="0"/>
              </a:rPr>
              <a:t>Olayın </a:t>
            </a:r>
            <a:r>
              <a:rPr lang="tr-TR" sz="2400" b="1" dirty="0" err="1" smtClean="0">
                <a:cs typeface="Arial" pitchFamily="34" charset="0"/>
              </a:rPr>
              <a:t>aciliyeti</a:t>
            </a:r>
            <a:r>
              <a:rPr lang="tr-TR" sz="2400" b="1" dirty="0" smtClean="0">
                <a:cs typeface="Arial" pitchFamily="34" charset="0"/>
              </a:rPr>
              <a:t> nedeni ile kayıt işlemleri gecikebilir.</a:t>
            </a:r>
          </a:p>
          <a:p>
            <a:r>
              <a:rPr lang="tr-TR" sz="2400" b="1" dirty="0" smtClean="0">
                <a:cs typeface="Arial" pitchFamily="34" charset="0"/>
              </a:rPr>
              <a:t>TC bilgisi yok ise kurum bilgisi acil haller olarak seçilir.(kimliksiz hasta 1,2,3,4..)</a:t>
            </a:r>
          </a:p>
          <a:p>
            <a:r>
              <a:rPr lang="tr-TR" sz="2400" b="1" dirty="0" smtClean="0">
                <a:cs typeface="Arial" pitchFamily="34" charset="0"/>
              </a:rPr>
              <a:t>TC var ise istisnai haller butonundan terör mağduru seçeneği seçilerek </a:t>
            </a:r>
            <a:r>
              <a:rPr lang="tr-TR" sz="2400" b="1" dirty="0" err="1" smtClean="0">
                <a:cs typeface="Arial" pitchFamily="34" charset="0"/>
              </a:rPr>
              <a:t>medulla’dan</a:t>
            </a:r>
            <a:r>
              <a:rPr lang="tr-TR" sz="2400" b="1" dirty="0" smtClean="0">
                <a:cs typeface="Arial" pitchFamily="34" charset="0"/>
              </a:rPr>
              <a:t> provizyon alınabilir.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(O ANKİ İDARİ YETKİLİ  TARAFINDAN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/>
              <a:t>Kimlik tespiti için iki personel görevlendirilir</a:t>
            </a:r>
          </a:p>
          <a:p>
            <a:pPr marL="137160" indent="0">
              <a:buNone/>
            </a:pPr>
            <a:r>
              <a:rPr lang="tr-TR" sz="2400" b="1" dirty="0" smtClean="0"/>
              <a:t>	Hazır formlar kullanılır </a:t>
            </a:r>
          </a:p>
          <a:p>
            <a:pPr marL="137160" indent="0">
              <a:buNone/>
            </a:pPr>
            <a:r>
              <a:rPr lang="tr-TR" sz="2400" b="1" dirty="0" smtClean="0"/>
              <a:t>	Hastane dışına nakledilecek vakaların nakil saati ve bilgileri toplanır.</a:t>
            </a:r>
          </a:p>
          <a:p>
            <a:pPr marL="137160" indent="0">
              <a:buNone/>
            </a:pPr>
            <a:r>
              <a:rPr lang="tr-TR" sz="2400" b="1" dirty="0" smtClean="0"/>
              <a:t>	Nakli yapan araç bilgisi yazılır .</a:t>
            </a:r>
          </a:p>
          <a:p>
            <a:pPr marL="137160" indent="0">
              <a:buNone/>
            </a:pPr>
            <a:r>
              <a:rPr lang="tr-TR" sz="2400" b="1" dirty="0" smtClean="0"/>
              <a:t>	Hastane polisine bilgi verilir.</a:t>
            </a:r>
          </a:p>
          <a:p>
            <a:r>
              <a:rPr lang="tr-TR" sz="2400" b="1" dirty="0" smtClean="0"/>
              <a:t>Özellikle yabancı uyruklu vakalar .</a:t>
            </a:r>
          </a:p>
          <a:p>
            <a:r>
              <a:rPr lang="tr-TR" sz="2400" b="1" dirty="0" smtClean="0"/>
              <a:t>Kimlik tespiti pasaport veya resmi evrak üstünden fotokopi alınarak yapılır.</a:t>
            </a:r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4458" y="307088"/>
            <a:ext cx="4787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FFFFFF"/>
                </a:solidFill>
              </a:rPr>
              <a:t>EK-2 HASTANE BİLGİ FORMU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SAKOM\Desktop\HASTAN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6632"/>
            <a:ext cx="9036496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21179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71406" y="214283"/>
          <a:ext cx="8929750" cy="6429426"/>
        </p:xfrm>
        <a:graphic>
          <a:graphicData uri="http://schemas.openxmlformats.org/drawingml/2006/table">
            <a:tbl>
              <a:tblPr/>
              <a:tblGrid>
                <a:gridCol w="147227"/>
                <a:gridCol w="1088977"/>
                <a:gridCol w="567470"/>
                <a:gridCol w="609899"/>
                <a:gridCol w="530346"/>
                <a:gridCol w="1081904"/>
                <a:gridCol w="989978"/>
                <a:gridCol w="975836"/>
                <a:gridCol w="671770"/>
                <a:gridCol w="822035"/>
                <a:gridCol w="940210"/>
                <a:gridCol w="504098"/>
              </a:tblGrid>
              <a:tr h="22127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……. HASTANESİ YARALI VE VEFAT BİLGİLERİ</a:t>
                      </a:r>
                    </a:p>
                  </a:txBody>
                  <a:tcPr marL="3594" marR="3594" marT="3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94" marR="3594" marT="3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631"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94" marR="3594" marT="3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94" marR="3594" marT="3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94" marR="3594" marT="3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3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3594" marR="3594" marT="3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ADI SOYADI</a:t>
                      </a:r>
                    </a:p>
                  </a:txBody>
                  <a:tcPr marL="3594" marR="3594" marT="3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YAŞ</a:t>
                      </a:r>
                    </a:p>
                  </a:txBody>
                  <a:tcPr marL="3594" marR="3594" marT="3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SİVİL  / ASKER</a:t>
                      </a:r>
                    </a:p>
                  </a:txBody>
                  <a:tcPr marL="3594" marR="3594" marT="3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CİNSİYET</a:t>
                      </a:r>
                    </a:p>
                  </a:txBody>
                  <a:tcPr marL="3594" marR="3594" marT="3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TANI</a:t>
                      </a:r>
                    </a:p>
                  </a:txBody>
                  <a:tcPr marL="3594" marR="3594" marT="3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NAKLEDİLEN HASTANE</a:t>
                      </a:r>
                    </a:p>
                  </a:txBody>
                  <a:tcPr marL="3594" marR="3594" marT="3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TEDAVİ EDİLDİĞİ SERVİS</a:t>
                      </a:r>
                    </a:p>
                  </a:txBody>
                  <a:tcPr marL="3594" marR="3594" marT="3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ODA NUMARASI</a:t>
                      </a:r>
                    </a:p>
                  </a:txBody>
                  <a:tcPr marL="3594" marR="3594" marT="3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TAKİP EDEN DOKTOR</a:t>
                      </a:r>
                    </a:p>
                  </a:txBody>
                  <a:tcPr marL="3594" marR="3594" marT="3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GENEL DURUM</a:t>
                      </a:r>
                    </a:p>
                  </a:txBody>
                  <a:tcPr marL="3594" marR="3594" marT="3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UYRUĞU</a:t>
                      </a:r>
                    </a:p>
                  </a:txBody>
                  <a:tcPr marL="3594" marR="3594" marT="3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22"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94" marR="3594" marT="35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94" marR="3594" marT="35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94" marR="3594" marT="35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94" marR="3594" marT="35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94" marR="3594" marT="35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94" marR="3594" marT="35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94" marR="3594" marT="35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94" marR="3594" marT="35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94" marR="3594" marT="35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94" marR="3594" marT="35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94" marR="3594" marT="35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94" marR="3594" marT="35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127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HASTANEDE VEFAT OLAN KİŞİLERİN BİLGİSİ</a:t>
                      </a:r>
                    </a:p>
                  </a:txBody>
                  <a:tcPr marL="3594" marR="3594" marT="3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94" marR="3594" marT="3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1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tr-T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94" marR="3594" marT="3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89">
                <a:tc>
                  <a:txBody>
                    <a:bodyPr/>
                    <a:lstStyle/>
                    <a:p>
                      <a:pPr algn="l" fontAlgn="b"/>
                      <a:endParaRPr lang="tr-TR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94" marR="3594" marT="3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94" marR="3594" marT="35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NÖBETÇİ ŞEF ÇANTASI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71296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6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Calibri" panose="020F0502020204030204" pitchFamily="34" charset="0"/>
              </a:rPr>
              <a:t>NÖBETÇİ ŞEF ÇANTASI</a:t>
            </a:r>
            <a:endParaRPr lang="tr-TR" sz="4000" b="1" dirty="0">
              <a:latin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2400" b="1" dirty="0" smtClean="0">
                <a:latin typeface="Calibri" panose="020F0502020204030204" pitchFamily="34" charset="0"/>
              </a:rPr>
              <a:t>Her Hastanede Mutlaka Nöbetçi Şef Çantası Olmalı, İçinde: </a:t>
            </a:r>
          </a:p>
          <a:p>
            <a:r>
              <a:rPr lang="tr-TR" sz="2400" b="1" dirty="0" smtClean="0">
                <a:latin typeface="Calibri" panose="020F0502020204030204" pitchFamily="34" charset="0"/>
              </a:rPr>
              <a:t>Nöbetçi Şef Telefonu, </a:t>
            </a:r>
          </a:p>
          <a:p>
            <a:r>
              <a:rPr lang="tr-TR" sz="2400" b="1" dirty="0" smtClean="0">
                <a:latin typeface="Calibri" panose="020F0502020204030204" pitchFamily="34" charset="0"/>
              </a:rPr>
              <a:t>Çevre hastane </a:t>
            </a:r>
            <a:r>
              <a:rPr lang="tr-TR" sz="2400" b="1" dirty="0" err="1" smtClean="0">
                <a:latin typeface="Calibri" panose="020F0502020204030204" pitchFamily="34" charset="0"/>
              </a:rPr>
              <a:t>nöb.şef</a:t>
            </a:r>
            <a:r>
              <a:rPr lang="tr-TR" sz="2400" b="1" dirty="0" smtClean="0">
                <a:latin typeface="Calibri" panose="020F0502020204030204" pitchFamily="34" charset="0"/>
              </a:rPr>
              <a:t> telefon numaraları</a:t>
            </a:r>
          </a:p>
          <a:p>
            <a:r>
              <a:rPr lang="tr-TR" sz="2400" b="1" dirty="0" smtClean="0">
                <a:latin typeface="Calibri" panose="020F0502020204030204" pitchFamily="34" charset="0"/>
              </a:rPr>
              <a:t>Hastane </a:t>
            </a:r>
            <a:r>
              <a:rPr lang="tr-TR" sz="2400" b="1" dirty="0" err="1" smtClean="0">
                <a:latin typeface="Calibri" panose="020F0502020204030204" pitchFamily="34" charset="0"/>
              </a:rPr>
              <a:t>Mühür’ü</a:t>
            </a:r>
            <a:r>
              <a:rPr lang="tr-TR" sz="2400" b="1" dirty="0" smtClean="0">
                <a:latin typeface="Calibri" panose="020F0502020204030204" pitchFamily="34" charset="0"/>
              </a:rPr>
              <a:t>,</a:t>
            </a:r>
          </a:p>
          <a:p>
            <a:r>
              <a:rPr lang="tr-TR" sz="2400" b="1" dirty="0" smtClean="0">
                <a:latin typeface="Calibri" panose="020F0502020204030204" pitchFamily="34" charset="0"/>
              </a:rPr>
              <a:t>Hastane Çalışanlarının İletişim Bilgileri,</a:t>
            </a:r>
          </a:p>
          <a:p>
            <a:r>
              <a:rPr lang="tr-TR" sz="2400" b="1" dirty="0" smtClean="0">
                <a:latin typeface="Calibri" panose="020F0502020204030204" pitchFamily="34" charset="0"/>
              </a:rPr>
              <a:t>Hastane Afet Planı basılı doküman,</a:t>
            </a:r>
          </a:p>
          <a:p>
            <a:r>
              <a:rPr lang="tr-TR" sz="2400" b="1" dirty="0" smtClean="0">
                <a:latin typeface="Calibri" panose="020F0502020204030204" pitchFamily="34" charset="0"/>
              </a:rPr>
              <a:t>Gerekli Anahtarlar,</a:t>
            </a:r>
          </a:p>
          <a:p>
            <a:r>
              <a:rPr lang="tr-TR" sz="2400" b="1" dirty="0" smtClean="0">
                <a:latin typeface="Calibri" panose="020F0502020204030204" pitchFamily="34" charset="0"/>
              </a:rPr>
              <a:t>Birlik Kriz Merkezi Telefon Numaraları,</a:t>
            </a:r>
          </a:p>
          <a:p>
            <a:r>
              <a:rPr lang="tr-TR" sz="2400" b="1" dirty="0" smtClean="0">
                <a:latin typeface="Calibri" panose="020F0502020204030204" pitchFamily="34" charset="0"/>
              </a:rPr>
              <a:t>Diğer Kuruluşların Telefon Numaraları (Emniyet, 112, İtfaiye, Belediye…)</a:t>
            </a:r>
            <a:endParaRPr lang="tr-TR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HASTANE OTOPARKI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b="1" dirty="0" smtClean="0">
              <a:cs typeface="Arial" pitchFamily="34" charset="0"/>
            </a:endParaRPr>
          </a:p>
          <a:p>
            <a:r>
              <a:rPr lang="tr-TR" sz="2400" b="1" dirty="0" smtClean="0">
                <a:cs typeface="Arial" pitchFamily="34" charset="0"/>
              </a:rPr>
              <a:t>Acil önü otopark en kısa sürede güvenlik personeli tarafından boşaltılır.</a:t>
            </a:r>
          </a:p>
          <a:p>
            <a:r>
              <a:rPr lang="tr-TR" sz="2400" b="1" dirty="0" smtClean="0">
                <a:cs typeface="Arial" pitchFamily="34" charset="0"/>
              </a:rPr>
              <a:t>Emniyet ekibinin bu bölgeye yerleşmesi sağlanır.</a:t>
            </a:r>
          </a:p>
          <a:p>
            <a:r>
              <a:rPr lang="tr-TR" sz="2400" b="1" dirty="0" smtClean="0">
                <a:cs typeface="Arial" pitchFamily="34" charset="0"/>
              </a:rPr>
              <a:t>Ambulans ve yaralı getiren araçların bölgeyi hızlı terk etmesi sağlanır.</a:t>
            </a:r>
          </a:p>
          <a:p>
            <a:r>
              <a:rPr lang="tr-TR" sz="2400" b="1" dirty="0" smtClean="0">
                <a:cs typeface="Arial" pitchFamily="34" charset="0"/>
              </a:rPr>
              <a:t>Gelen ve giden hasta kayıtları için iki veri giriş personeli burada bekletilir</a:t>
            </a:r>
            <a:r>
              <a:rPr lang="tr-TR" sz="2400" dirty="0" smtClean="0">
                <a:cs typeface="Arial" pitchFamily="34" charset="0"/>
              </a:rPr>
              <a:t>.</a:t>
            </a:r>
            <a:endParaRPr lang="tr-TR" sz="2400" dirty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b="1" dirty="0" smtClean="0">
                <a:cs typeface="Arial" panose="020B0604020202020204" pitchFamily="34" charset="0"/>
              </a:rPr>
              <a:t>ACİL DURUM TABLOSU</a:t>
            </a:r>
            <a:r>
              <a:rPr lang="tr-TR" sz="3200" b="1" dirty="0" smtClean="0"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latin typeface="Arial" pitchFamily="34" charset="0"/>
                <a:cs typeface="Arial" panose="020B0604020202020204" pitchFamily="34" charset="0"/>
              </a:rPr>
            </a:br>
            <a:endParaRPr lang="tr-T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556792"/>
            <a:ext cx="7924800" cy="4114800"/>
          </a:xfrm>
          <a:prstGeom prst="rect">
            <a:avLst/>
          </a:prstGeom>
        </p:spPr>
        <p:txBody>
          <a:bodyPr/>
          <a:lstStyle/>
          <a:p>
            <a:pPr marL="137160" indent="0">
              <a:buNone/>
            </a:pPr>
            <a:endParaRPr lang="tr-TR" sz="2400" dirty="0" smtClean="0">
              <a:solidFill>
                <a:schemeClr val="tx2">
                  <a:lumMod val="20000"/>
                  <a:lumOff val="8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tr-TR" sz="2400" b="1" dirty="0" smtClean="0">
                <a:cs typeface="Arial" panose="020B0604020202020204" pitchFamily="34" charset="0"/>
              </a:rPr>
              <a:t>Can kayıpları</a:t>
            </a:r>
          </a:p>
          <a:p>
            <a:r>
              <a:rPr lang="tr-TR" sz="2400" b="1" dirty="0" smtClean="0">
                <a:cs typeface="Arial" panose="020B0604020202020204" pitchFamily="34" charset="0"/>
              </a:rPr>
              <a:t>Kitlesel yaralanma</a:t>
            </a:r>
          </a:p>
          <a:p>
            <a:r>
              <a:rPr lang="tr-TR" sz="2400" b="1" dirty="0" smtClean="0">
                <a:cs typeface="Arial" panose="020B0604020202020204" pitchFamily="34" charset="0"/>
              </a:rPr>
              <a:t>Zaman kısıtlı</a:t>
            </a:r>
          </a:p>
          <a:p>
            <a:r>
              <a:rPr lang="tr-TR" sz="2400" b="1" dirty="0" smtClean="0">
                <a:cs typeface="Arial" panose="020B0604020202020204" pitchFamily="34" charset="0"/>
              </a:rPr>
              <a:t>Kaos</a:t>
            </a:r>
          </a:p>
          <a:p>
            <a:r>
              <a:rPr lang="tr-TR" sz="2400" b="1" dirty="0" smtClean="0">
                <a:cs typeface="Arial" panose="020B0604020202020204" pitchFamily="34" charset="0"/>
              </a:rPr>
              <a:t>Sistemin kilitlenmesi</a:t>
            </a:r>
          </a:p>
          <a:p>
            <a:r>
              <a:rPr lang="tr-TR" sz="2400" b="1" dirty="0" smtClean="0">
                <a:cs typeface="Arial" panose="020B0604020202020204" pitchFamily="34" charset="0"/>
              </a:rPr>
              <a:t>Bilgi talebi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739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185" y="836712"/>
            <a:ext cx="8071263" cy="5844533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67544" y="26064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+mj-lt"/>
                <a:cs typeface="Arial" pitchFamily="34" charset="0"/>
              </a:rPr>
              <a:t>YOĞUN BAKIM HAZIRLIĞI</a:t>
            </a:r>
          </a:p>
        </p:txBody>
      </p:sp>
    </p:spTree>
    <p:extLst>
      <p:ext uri="{BB962C8B-B14F-4D97-AF65-F5344CB8AC3E}">
        <p14:creationId xmlns:p14="http://schemas.microsoft.com/office/powerpoint/2010/main" val="2777990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AMELİYATHANE VE YOĞUNBAKIM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b="1" dirty="0" smtClean="0"/>
          </a:p>
          <a:p>
            <a:r>
              <a:rPr lang="tr-TR" sz="2400" b="1" dirty="0" smtClean="0"/>
              <a:t>Olay hakkında her iki birime bilgi verilir.</a:t>
            </a:r>
          </a:p>
          <a:p>
            <a:r>
              <a:rPr lang="tr-TR" sz="2400" b="1" dirty="0" smtClean="0"/>
              <a:t>Planlı ameliyatların iptali sağlanır.</a:t>
            </a:r>
          </a:p>
          <a:p>
            <a:r>
              <a:rPr lang="tr-TR" sz="2400" b="1" dirty="0" smtClean="0"/>
              <a:t>Yoğun Bakımdan çıkarılabilecek hastalar belirlenir.</a:t>
            </a:r>
          </a:p>
          <a:p>
            <a:r>
              <a:rPr lang="tr-TR" sz="2400" b="1" dirty="0" smtClean="0"/>
              <a:t>Başka Yoğun Bakıma gidecek hastalar belirlenir.</a:t>
            </a:r>
          </a:p>
          <a:p>
            <a:r>
              <a:rPr lang="tr-TR" sz="2400" b="1" dirty="0" smtClean="0"/>
              <a:t>Olası vakalar için hazırlık yapılır.</a:t>
            </a:r>
          </a:p>
          <a:p>
            <a:r>
              <a:rPr lang="tr-TR" sz="2400" b="1" dirty="0" smtClean="0"/>
              <a:t>Hastane Afet Planı başlatılır.</a:t>
            </a:r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DİĞER KURUMLAR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66526"/>
            <a:ext cx="8229600" cy="4788282"/>
          </a:xfrm>
        </p:spPr>
        <p:txBody>
          <a:bodyPr>
            <a:normAutofit lnSpcReduction="10000"/>
          </a:bodyPr>
          <a:lstStyle/>
          <a:p>
            <a:r>
              <a:rPr lang="tr-T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Hiçbir şekilde basın açıklaması veya bilgilendirme yapılmaz</a:t>
            </a:r>
          </a:p>
          <a:p>
            <a:r>
              <a:rPr lang="tr-T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BİLGİ AKIŞI-&gt; HASTANE -&gt;BİRLİK KRİZ MERKEZİ/GENEL SEKRETERE-&gt;İl Sağlık Müdürüne-&gt; </a:t>
            </a:r>
            <a:r>
              <a:rPr lang="tr-T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tr-T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aliliğe</a:t>
            </a:r>
          </a:p>
          <a:p>
            <a:r>
              <a:rPr lang="tr-T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Valilik tarafından AFAD  ve İl Emniyet Müdürlüğü konu hakkında bilgilendirilir.</a:t>
            </a:r>
          </a:p>
          <a:p>
            <a:r>
              <a:rPr lang="tr-T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Emniyet müdürlüğü çevre güvenliğini almakla görevlidir.</a:t>
            </a:r>
          </a:p>
          <a:p>
            <a:r>
              <a:rPr lang="tr-T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Yabancı uyruklu yaralılar için Emniyet Müdürlüğü ile görüşülüp uygun görüş gelmeden çıkış yapılmaz.</a:t>
            </a:r>
          </a:p>
          <a:p>
            <a:r>
              <a:rPr lang="tr-T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Yaralı bilgileri genel sekreterliğin kriz merkezi hariç hiç bir kişi ya da kurum ile paylaşılmaz </a:t>
            </a:r>
          </a:p>
        </p:txBody>
      </p:sp>
      <p:pic>
        <p:nvPicPr>
          <p:cNvPr id="1026" name="Picture 2" descr="C:\Users\LENOVO\Downloads\İLSAKOM__ALGORITMA_05_04_16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962" y="0"/>
            <a:ext cx="8700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728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556376" cy="620688"/>
          </a:xfrm>
        </p:spPr>
        <p:txBody>
          <a:bodyPr>
            <a:normAutofit fontScale="90000"/>
          </a:bodyPr>
          <a:lstStyle/>
          <a:p>
            <a:r>
              <a:rPr lang="tr-TR" sz="2200" b="1" dirty="0" smtClean="0"/>
              <a:t>Çoklu Vaka Yönetimi Algoritması 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40000" lnSpcReduction="20000"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Ayaktan, araç  veya ambulansla  gelen  hastaları karşılayınız  (Hasta Karşılama Yönlendirme Görevlileri)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↓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Araç-Ambulans giriş, çıkış ve park   düzenini sağlayınız   (Güvenlik Görevlileri)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↓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err="1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Triaj</a:t>
            </a: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  ve Kayıt Yapınız, Acil Sorumlu Başhekim Yardımcısına/Nöbetçi Şefe Haber veriniz  (</a:t>
            </a:r>
            <a:r>
              <a:rPr lang="tr-TR" sz="3000" b="1" dirty="0" err="1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Triaj</a:t>
            </a: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  hemşiresi,  Hasta Kayıt Görevlisi)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000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TC bilgisi yok ise kurum bilgisi  acil haller olarak seçilir (kimliksiz hasta 1,2,3,4..)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000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TC bilgisi var ise istisnai haller seçeneği seçilerek </a:t>
            </a:r>
            <a:r>
              <a:rPr lang="tr-TR" sz="3000" dirty="0" err="1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meduladan</a:t>
            </a:r>
            <a:r>
              <a:rPr lang="tr-TR" sz="3000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 provizyon alınır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↓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Hastalara  ilk müdahaleleri yapınız (Hekim, hemşire, ..)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↓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Hastane Yöneticisini bilgilendiriniz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000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İlk 15 dakika sütunlarını doldurarak Yaralı ve Vefat Bilgileri Formu   ile  ad </a:t>
            </a:r>
            <a:r>
              <a:rPr lang="tr-TR" sz="3000" dirty="0" err="1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soyad</a:t>
            </a:r>
            <a:r>
              <a:rPr lang="tr-TR" sz="3000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, nakledilmişse nakledilen hastane ve genel durumu bildiriniz.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000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Aynı Form  ile  ilk 30  dakika içinde  ilave olarak  yaş, sivil-asker, cinsiyet, tanı, tedavi edildiği servis, oda  durumu sütunlarını  doldurarak gönderiniz.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000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ilk yarım saatte  hastane yöneticisine bilgilendirmeyi güncelleyiniz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000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Her saat başı formun tamamını doldurarak güncelleyin ve gönderin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000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Başka kişi ve kurumlara  bilgilendirme yapmayınız.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↓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Duruma göre ilgili personeli  (SHS, GİHS..) göreve davet ediniz, </a:t>
            </a:r>
            <a:r>
              <a:rPr lang="tr-TR" sz="3000" b="1" dirty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(Acilden Sorumlu Başhekim Yrd./</a:t>
            </a: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Nöbetçi Şef*)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↓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Ameliyathane ve Yoğun Bakımları organize ediniz  </a:t>
            </a:r>
            <a:r>
              <a:rPr lang="tr-TR" sz="3000" b="1" dirty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(Acilden Sorumlu Başhekim Yrd./</a:t>
            </a: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Nöbetçi Şef*)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↓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Tıbbi Malzeme ve İlaç   devamlılığını sağlayınız (Eczacılar, Taşınır Kayıt Kontrol Yetkilileri)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↓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Kan temini için Kızılay ile irtibata geçiniz, aksaklık varsa Birlik Kriz Merkezini arayınız. </a:t>
            </a:r>
            <a:endParaRPr lang="tr-TR" sz="3000" b="1" dirty="0">
              <a:solidFill>
                <a:prstClr val="black"/>
              </a:solidFill>
              <a:ea typeface="Times New Roman" pitchFamily="18" charset="0"/>
              <a:cs typeface="Tahoma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*Mesai saatleri dışında tüm hastane yönetiminden nöbetçi şef sorumlu olup, hastane yöneticisi yetkilerine sahiptir.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07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749478" y="1916832"/>
            <a:ext cx="76450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TEŞEKKÜRLER </a:t>
            </a:r>
            <a:r>
              <a:rPr lang="tr-T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DR.TÜRKAY ESİN</a:t>
            </a:r>
            <a:endParaRPr lang="tr-T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1729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latin typeface="Cambria" pitchFamily="18" charset="0"/>
              </a:rPr>
              <a:t>		</a:t>
            </a:r>
            <a:br>
              <a:rPr lang="tr-TR" dirty="0" smtClean="0">
                <a:latin typeface="Cambria" pitchFamily="18" charset="0"/>
              </a:rPr>
            </a:br>
            <a:r>
              <a:rPr lang="tr-TR" sz="4400" b="1" dirty="0" smtClean="0">
                <a:cs typeface="Arial" panose="020B0604020202020204" pitchFamily="34" charset="0"/>
              </a:rPr>
              <a:t>KİMLER BAŞVURUR ?</a:t>
            </a:r>
            <a:br>
              <a:rPr lang="tr-TR" sz="4400" b="1" dirty="0" smtClean="0">
                <a:cs typeface="Arial" panose="020B0604020202020204" pitchFamily="34" charset="0"/>
              </a:rPr>
            </a:br>
            <a:endParaRPr lang="tr-TR" b="1" dirty="0"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tr-TR" sz="2400" b="1" dirty="0" smtClean="0">
                <a:cs typeface="Arial" panose="020B0604020202020204" pitchFamily="34" charset="0"/>
              </a:rPr>
              <a:t>Olaya </a:t>
            </a:r>
            <a:r>
              <a:rPr lang="tr-TR" sz="2400" b="1" dirty="0">
                <a:cs typeface="Arial" panose="020B0604020202020204" pitchFamily="34" charset="0"/>
              </a:rPr>
              <a:t>maruz </a:t>
            </a:r>
            <a:r>
              <a:rPr lang="tr-TR" sz="2400" b="1" dirty="0" smtClean="0">
                <a:cs typeface="Arial" panose="020B0604020202020204" pitchFamily="34" charset="0"/>
              </a:rPr>
              <a:t>kalanlar</a:t>
            </a:r>
            <a:endParaRPr lang="tr-TR" sz="2400" b="1" dirty="0"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tr-TR" sz="2400" b="1" dirty="0" smtClean="0">
                <a:cs typeface="Arial" panose="020B0604020202020204" pitchFamily="34" charset="0"/>
              </a:rPr>
              <a:t>Çevrede bulunup doğrudan etkilenmeyenler</a:t>
            </a:r>
          </a:p>
          <a:p>
            <a:pPr>
              <a:buFont typeface="Wingdings" pitchFamily="2" charset="2"/>
              <a:buChar char="q"/>
            </a:pPr>
            <a:r>
              <a:rPr lang="tr-TR" sz="2400" b="1" dirty="0" smtClean="0">
                <a:cs typeface="Arial" panose="020B0604020202020204" pitchFamily="34" charset="0"/>
              </a:rPr>
              <a:t>Olaya sebep olan şahıslar</a:t>
            </a:r>
          </a:p>
          <a:p>
            <a:pPr>
              <a:buFont typeface="Wingdings" pitchFamily="2" charset="2"/>
              <a:buChar char="q"/>
            </a:pPr>
            <a:r>
              <a:rPr lang="tr-TR" sz="2400" b="1" dirty="0" smtClean="0">
                <a:cs typeface="Arial" panose="020B0604020202020204" pitchFamily="34" charset="0"/>
              </a:rPr>
              <a:t>Yaralı Polis/Asker</a:t>
            </a:r>
          </a:p>
          <a:p>
            <a:pPr>
              <a:buFont typeface="Wingdings" pitchFamily="2" charset="2"/>
              <a:buChar char="q"/>
            </a:pPr>
            <a:r>
              <a:rPr lang="tr-TR" sz="2400" b="1" dirty="0" smtClean="0">
                <a:cs typeface="Arial" panose="020B0604020202020204" pitchFamily="34" charset="0"/>
              </a:rPr>
              <a:t>Diğer güvenlik elemanları</a:t>
            </a:r>
          </a:p>
          <a:p>
            <a:pPr>
              <a:buFont typeface="Wingdings" pitchFamily="2" charset="2"/>
              <a:buChar char="q"/>
            </a:pPr>
            <a:r>
              <a:rPr lang="tr-TR" sz="2400" b="1" dirty="0" smtClean="0">
                <a:cs typeface="Arial" panose="020B0604020202020204" pitchFamily="34" charset="0"/>
              </a:rPr>
              <a:t>TC uyruklu olmayanlar</a:t>
            </a:r>
          </a:p>
          <a:p>
            <a:pPr>
              <a:buFont typeface="Wingdings" pitchFamily="2" charset="2"/>
              <a:buChar char="q"/>
            </a:pPr>
            <a:r>
              <a:rPr lang="tr-TR" sz="2400" b="1" dirty="0" smtClean="0">
                <a:cs typeface="Arial" panose="020B0604020202020204" pitchFamily="34" charset="0"/>
              </a:rPr>
              <a:t>Medya mensupları</a:t>
            </a:r>
          </a:p>
          <a:p>
            <a:pPr>
              <a:buFont typeface="Wingdings" pitchFamily="2" charset="2"/>
              <a:buChar char="q"/>
            </a:pP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5772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241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 dirty="0" smtClean="0">
                <a:cs typeface="Arial" panose="020B0604020202020204" pitchFamily="34" charset="0"/>
              </a:rPr>
              <a:t>HASTANEYE MÜRACAAT</a:t>
            </a:r>
            <a:br>
              <a:rPr lang="tr-TR" sz="4000" b="1" dirty="0" smtClean="0">
                <a:cs typeface="Arial" panose="020B0604020202020204" pitchFamily="34" charset="0"/>
              </a:rPr>
            </a:br>
            <a:endParaRPr lang="tr-TR" b="1" dirty="0">
              <a:cs typeface="Arial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46245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 algn="ctr">
              <a:buNone/>
            </a:pPr>
            <a:endParaRPr lang="tr-TR" sz="2400" dirty="0" smtClean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H</a:t>
            </a:r>
            <a:r>
              <a:rPr lang="tr-TR" sz="2400" b="1" dirty="0" smtClean="0">
                <a:cs typeface="Arial" panose="020B0604020202020204" pitchFamily="34" charset="0"/>
              </a:rPr>
              <a:t>erhangi bir olağanüstü durumda kişiler olay yerini hızla terk ederler ve ilk 1 saat içinde acil servislere başvururlar.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b="1" dirty="0" smtClean="0">
                <a:cs typeface="Arial" panose="020B0604020202020204" pitchFamily="34" charset="0"/>
              </a:rPr>
              <a:t>	İlk  ulaşan yaralıların çoğu acil servise yürüyerek, taksi veya kendi özel araçları ile gelirler.Durumları genellikle hafiftir.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b="1" dirty="0" smtClean="0">
                <a:cs typeface="Arial" panose="020B0604020202020204" pitchFamily="34" charset="0"/>
              </a:rPr>
              <a:t>      Ambulans ile getirilen yaralı sayısı tüm yaralıların sayısına oranla çok azdır. Ancak durumları daha ağır olabilir.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b="1" dirty="0" smtClean="0">
                <a:cs typeface="Arial" panose="020B0604020202020204" pitchFamily="34" charset="0"/>
              </a:rPr>
              <a:t>İlk vaka geldiğinde acilde bulunan yetkili tarafından nöbetçi şef uyarılmalıdır.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b="1" dirty="0" smtClean="0">
                <a:cs typeface="Arial" panose="020B0604020202020204" pitchFamily="34" charset="0"/>
              </a:rPr>
              <a:t>Nöbetçi şef tarafından öncelikle birlik kriz merkezi haberdar edilmelidir.</a:t>
            </a:r>
          </a:p>
          <a:p>
            <a:endParaRPr lang="tr-TR" sz="1800" b="1" dirty="0" smtClean="0">
              <a:latin typeface="Arial" pitchFamily="34" charset="0"/>
            </a:endParaRPr>
          </a:p>
          <a:p>
            <a:endParaRPr lang="tr-TR" sz="1800" b="1" dirty="0" smtClean="0">
              <a:latin typeface="Arial" pitchFamily="34" charset="0"/>
            </a:endParaRPr>
          </a:p>
          <a:p>
            <a:endParaRPr lang="tr-TR" sz="1800" b="1" dirty="0" smtClean="0">
              <a:latin typeface="Arial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6459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b="1" dirty="0" smtClean="0">
                <a:cs typeface="Arial" panose="020B0604020202020204" pitchFamily="34" charset="0"/>
              </a:rPr>
              <a:t>HASTANELERDE YAŞANABİLECEK PROBLEMLER</a:t>
            </a:r>
            <a:endParaRPr lang="tr-TR" sz="4000" b="1" dirty="0">
              <a:cs typeface="Arial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1643050"/>
            <a:ext cx="8143932" cy="4214842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lvl="1">
              <a:buNone/>
            </a:pPr>
            <a:endParaRPr lang="tr-TR" sz="1800" dirty="0" smtClean="0"/>
          </a:p>
          <a:p>
            <a:pPr lvl="1">
              <a:buNone/>
            </a:pPr>
            <a:r>
              <a:rPr lang="tr-TR" sz="7400" b="1" dirty="0" err="1" smtClean="0">
                <a:cs typeface="Arial" panose="020B0604020202020204" pitchFamily="34" charset="0"/>
              </a:rPr>
              <a:t>Triaj</a:t>
            </a:r>
            <a:r>
              <a:rPr lang="tr-TR" sz="7400" b="1" dirty="0" smtClean="0">
                <a:cs typeface="Arial" panose="020B0604020202020204" pitchFamily="34" charset="0"/>
              </a:rPr>
              <a:t> </a:t>
            </a:r>
            <a:r>
              <a:rPr lang="tr-TR" sz="7400" b="1" dirty="0">
                <a:cs typeface="Arial" panose="020B0604020202020204" pitchFamily="34" charset="0"/>
              </a:rPr>
              <a:t>büyük önem taşır.  Asıl yaralılar henüz gelmemiştir. </a:t>
            </a:r>
          </a:p>
          <a:p>
            <a:r>
              <a:rPr lang="tr-TR" sz="7400" b="1" dirty="0" smtClean="0">
                <a:cs typeface="Arial" panose="020B0604020202020204" pitchFamily="34" charset="0"/>
              </a:rPr>
              <a:t>Acil servise gelen ilk yaralıların çoğu küçük yaralanmalara  maruz kalmış olabilir.</a:t>
            </a:r>
          </a:p>
          <a:p>
            <a:r>
              <a:rPr lang="tr-TR" sz="7400" b="1" dirty="0" smtClean="0">
                <a:cs typeface="Arial" panose="020B0604020202020204" pitchFamily="34" charset="0"/>
              </a:rPr>
              <a:t>Yönetim haberdar edilmeli. Özellikle ameliyathane ve yoğun bakımlar.</a:t>
            </a:r>
          </a:p>
          <a:p>
            <a:r>
              <a:rPr lang="tr-TR" sz="7400" b="1" dirty="0" smtClean="0">
                <a:cs typeface="Arial" panose="020B0604020202020204" pitchFamily="34" charset="0"/>
              </a:rPr>
              <a:t>Hasta isimleri tek elde toplanmalı, kişi belirlenmeli.</a:t>
            </a:r>
          </a:p>
          <a:p>
            <a:r>
              <a:rPr lang="tr-TR" sz="7400" b="1" dirty="0" smtClean="0">
                <a:cs typeface="Arial" panose="020B0604020202020204" pitchFamily="34" charset="0"/>
              </a:rPr>
              <a:t>Barkod çıkarılması önemlidir. Çoğu vaka isimsizdir. Bu nedenle</a:t>
            </a:r>
            <a:r>
              <a:rPr lang="tr-TR" sz="7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sz="7400" b="1" dirty="0" smtClean="0">
                <a:cs typeface="Arial" panose="020B0604020202020204" pitchFamily="34" charset="0"/>
              </a:rPr>
              <a:t>tahlil sonuçları karışır.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HASTANELERDE YAŞANABİLECEK PROBLEMLER</a:t>
            </a: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b="1" dirty="0" smtClean="0">
              <a:cs typeface="Arial" panose="020B0604020202020204" pitchFamily="34" charset="0"/>
            </a:endParaRPr>
          </a:p>
          <a:p>
            <a:r>
              <a:rPr lang="tr-TR" sz="2400" b="1" dirty="0" smtClean="0">
                <a:cs typeface="Arial" panose="020B0604020202020204" pitchFamily="34" charset="0"/>
              </a:rPr>
              <a:t>Hata yapma oranı artar.</a:t>
            </a:r>
            <a:endParaRPr lang="tr-TR" sz="2400" b="1" dirty="0">
              <a:cs typeface="Arial" panose="020B0604020202020204" pitchFamily="34" charset="0"/>
            </a:endParaRPr>
          </a:p>
          <a:p>
            <a:r>
              <a:rPr lang="tr-TR" sz="2400" b="1" dirty="0" smtClean="0">
                <a:cs typeface="Arial" panose="020B0604020202020204" pitchFamily="34" charset="0"/>
              </a:rPr>
              <a:t>Ani ve plansız gelen hastalar nedeniyle tıbbi malzeme eksikliği yaşana bilir.</a:t>
            </a:r>
          </a:p>
          <a:p>
            <a:r>
              <a:rPr lang="tr-TR" sz="2400" b="1" dirty="0" smtClean="0">
                <a:cs typeface="Arial" panose="020B0604020202020204" pitchFamily="34" charset="0"/>
              </a:rPr>
              <a:t>Hastane eczaneleri malzeme sıkıntısı çekebilir.</a:t>
            </a:r>
          </a:p>
          <a:p>
            <a:r>
              <a:rPr lang="tr-TR" sz="2400" b="1" dirty="0" smtClean="0">
                <a:cs typeface="Arial" panose="020B0604020202020204" pitchFamily="34" charset="0"/>
              </a:rPr>
              <a:t>Kan talebi kendi kan bankalarımızın yetersiz kalması durumunda Kızılay  tarafından karşılanır</a:t>
            </a:r>
            <a:r>
              <a:rPr lang="tr-TR" sz="2400" b="1" dirty="0">
                <a:cs typeface="Arial" panose="020B0604020202020204" pitchFamily="34" charset="0"/>
              </a:rPr>
              <a:t>.</a:t>
            </a:r>
            <a:endParaRPr lang="tr-TR" sz="2400" b="1" dirty="0" smtClean="0">
              <a:cs typeface="Arial" panose="020B0604020202020204" pitchFamily="34" charset="0"/>
            </a:endParaRPr>
          </a:p>
          <a:p>
            <a:r>
              <a:rPr lang="tr-TR" sz="2400" b="1" dirty="0" smtClean="0">
                <a:cs typeface="Arial" panose="020B0604020202020204" pitchFamily="34" charset="0"/>
              </a:rPr>
              <a:t>Genel </a:t>
            </a:r>
            <a:r>
              <a:rPr lang="tr-TR" sz="2400" b="1" dirty="0">
                <a:cs typeface="Arial" panose="020B0604020202020204" pitchFamily="34" charset="0"/>
              </a:rPr>
              <a:t>S</a:t>
            </a:r>
            <a:r>
              <a:rPr lang="tr-TR" sz="2400" b="1" dirty="0" smtClean="0">
                <a:cs typeface="Arial" panose="020B0604020202020204" pitchFamily="34" charset="0"/>
              </a:rPr>
              <a:t>ekretere bildirilir. Aksaklık olması durumunda Birlik Kriz Merkezi Sorumlusu’ n dan yardım istenir</a:t>
            </a:r>
            <a:r>
              <a:rPr lang="tr-T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..</a:t>
            </a:r>
            <a:endParaRPr lang="tr-T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5" descr="wflood1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cs typeface="Arial" panose="020B0604020202020204" pitchFamily="34" charset="0"/>
              </a:rPr>
              <a:t>HASTANE</a:t>
            </a:r>
            <a:r>
              <a:rPr lang="tr-TR" dirty="0" smtClean="0">
                <a:cs typeface="Arial" panose="020B0604020202020204" pitchFamily="34" charset="0"/>
              </a:rPr>
              <a:t> </a:t>
            </a:r>
            <a:r>
              <a:rPr lang="tr-TR" b="1" dirty="0" smtClean="0">
                <a:cs typeface="Arial" panose="020B0604020202020204" pitchFamily="34" charset="0"/>
              </a:rPr>
              <a:t> PROTOKOLÜ</a:t>
            </a:r>
            <a:endParaRPr lang="tr-TR" sz="4000" b="1" dirty="0">
              <a:cs typeface="Arial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752528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cs typeface="Arial" panose="020B0604020202020204" pitchFamily="34" charset="0"/>
              </a:rPr>
              <a:t>Gereksiz  giriş kapılarını kapat, bölümde çalışan personeli uyar.</a:t>
            </a:r>
          </a:p>
          <a:p>
            <a:r>
              <a:rPr lang="tr-TR" sz="2400" b="1" dirty="0" smtClean="0">
                <a:cs typeface="Arial" panose="020B0604020202020204" pitchFamily="34" charset="0"/>
              </a:rPr>
              <a:t>112 </a:t>
            </a:r>
            <a:r>
              <a:rPr lang="tr-TR" sz="2400" b="1" dirty="0" err="1" smtClean="0">
                <a:cs typeface="Arial" panose="020B0604020202020204" pitchFamily="34" charset="0"/>
              </a:rPr>
              <a:t>KKM’ni</a:t>
            </a:r>
            <a:r>
              <a:rPr lang="tr-TR" sz="2400" b="1" dirty="0" smtClean="0">
                <a:cs typeface="Arial" panose="020B0604020202020204" pitchFamily="34" charset="0"/>
              </a:rPr>
              <a:t> konu hakkında bilgilendir</a:t>
            </a:r>
            <a:r>
              <a:rPr lang="tr-TR" sz="2400" b="1" dirty="0">
                <a:cs typeface="Arial" panose="020B0604020202020204" pitchFamily="34" charset="0"/>
              </a:rPr>
              <a:t>. </a:t>
            </a:r>
            <a:r>
              <a:rPr lang="tr-TR" sz="2400" b="1" dirty="0" smtClean="0">
                <a:cs typeface="Arial" panose="020B0604020202020204" pitchFamily="34" charset="0"/>
              </a:rPr>
              <a:t>Başka hasta getirilmemesi </a:t>
            </a:r>
            <a:r>
              <a:rPr lang="tr-TR" sz="2400" b="1" dirty="0">
                <a:cs typeface="Arial" panose="020B0604020202020204" pitchFamily="34" charset="0"/>
              </a:rPr>
              <a:t>konusunda uyar.</a:t>
            </a:r>
            <a:endParaRPr lang="tr-TR" sz="2400" b="1" dirty="0" smtClean="0">
              <a:cs typeface="Arial" panose="020B0604020202020204" pitchFamily="34" charset="0"/>
            </a:endParaRPr>
          </a:p>
          <a:p>
            <a:r>
              <a:rPr lang="tr-TR" sz="2400" b="1" dirty="0" smtClean="0">
                <a:cs typeface="Arial" panose="020B0604020202020204" pitchFamily="34" charset="0"/>
              </a:rPr>
              <a:t>Hastaneden gönderilecek vakalar için boş yatak ve ambulans talep et.</a:t>
            </a:r>
          </a:p>
          <a:p>
            <a:r>
              <a:rPr lang="tr-TR" sz="2400" b="1" dirty="0" smtClean="0">
                <a:cs typeface="Arial" panose="020B0604020202020204" pitchFamily="34" charset="0"/>
              </a:rPr>
              <a:t>Acilde o anda bulunan diğer hastaları ve gerekli olmayan personeli durumuna göre bölgeden uzaklaştır.</a:t>
            </a:r>
          </a:p>
          <a:p>
            <a:r>
              <a:rPr lang="tr-TR" sz="2400" b="1" dirty="0" smtClean="0">
                <a:cs typeface="Arial" panose="020B0604020202020204" pitchFamily="34" charset="0"/>
              </a:rPr>
              <a:t> İlgili personeli göreve çağır. </a:t>
            </a:r>
          </a:p>
          <a:p>
            <a:pPr>
              <a:buNone/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536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1259</TotalTime>
  <Words>853</Words>
  <Application>Microsoft Office PowerPoint</Application>
  <PresentationFormat>Ekran Gösterisi (4:3)</PresentationFormat>
  <Paragraphs>403</Paragraphs>
  <Slides>24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</vt:lpstr>
      <vt:lpstr>Franklin Gothic Book</vt:lpstr>
      <vt:lpstr>Franklin Gothic Medium</vt:lpstr>
      <vt:lpstr>Tahoma</vt:lpstr>
      <vt:lpstr>Times New Roman</vt:lpstr>
      <vt:lpstr>Wingdings</vt:lpstr>
      <vt:lpstr>Wingdings 2</vt:lpstr>
      <vt:lpstr>Gezinti</vt:lpstr>
      <vt:lpstr>ÇOKLU    VAKALARDA HASTANE YÖNETİMİ</vt:lpstr>
      <vt:lpstr> ACİL DURUM TABLOSU </vt:lpstr>
      <vt:lpstr>   KİMLER BAŞVURUR ? </vt:lpstr>
      <vt:lpstr>PowerPoint Sunusu</vt:lpstr>
      <vt:lpstr> HASTANEYE MÜRACAAT </vt:lpstr>
      <vt:lpstr>HASTANELERDE YAŞANABİLECEK PROBLEMLER</vt:lpstr>
      <vt:lpstr>HASTANELERDE YAŞANABİLECEK PROBLEMLER</vt:lpstr>
      <vt:lpstr>PowerPoint Sunusu</vt:lpstr>
      <vt:lpstr>HASTANE  PROTOKOLÜ</vt:lpstr>
      <vt:lpstr> HASTANE YÖNETİMİ</vt:lpstr>
      <vt:lpstr>PowerPoint Sunusu</vt:lpstr>
      <vt:lpstr>KİMLİKLENDİRME</vt:lpstr>
      <vt:lpstr>PowerPoint Sunusu</vt:lpstr>
      <vt:lpstr>(O ANKİ İDARİ YETKİLİ  TARAFINDAN)</vt:lpstr>
      <vt:lpstr>PowerPoint Sunusu</vt:lpstr>
      <vt:lpstr>PowerPoint Sunusu</vt:lpstr>
      <vt:lpstr>NÖBETÇİ ŞEF ÇANTASI</vt:lpstr>
      <vt:lpstr>NÖBETÇİ ŞEF ÇANTASI</vt:lpstr>
      <vt:lpstr>HASTANE OTOPARKI</vt:lpstr>
      <vt:lpstr>PowerPoint Sunusu</vt:lpstr>
      <vt:lpstr>AMELİYATHANE VE YOĞUNBAKIM</vt:lpstr>
      <vt:lpstr>DİĞER KURUMLAR</vt:lpstr>
      <vt:lpstr>Çoklu Vaka Yönetimi Algoritması  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KBRN OLAYLARINDA HASTANE SEÇİMİ</dc:title>
  <dc:creator>turkay</dc:creator>
  <cp:lastModifiedBy>gizem</cp:lastModifiedBy>
  <cp:revision>150</cp:revision>
  <dcterms:created xsi:type="dcterms:W3CDTF">2013-06-12T07:51:53Z</dcterms:created>
  <dcterms:modified xsi:type="dcterms:W3CDTF">2017-03-24T22:18:42Z</dcterms:modified>
</cp:coreProperties>
</file>