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8" r:id="rId13"/>
    <p:sldId id="271" r:id="rId14"/>
    <p:sldId id="269" r:id="rId15"/>
    <p:sldId id="265" r:id="rId16"/>
    <p:sldId id="266" r:id="rId17"/>
    <p:sldId id="267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4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Gökyüzü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Su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u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ökyüzü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kyüzü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ökyüzü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tr-TR" dirty="0"/>
          </a:p>
        </p:txBody>
      </p:sp>
      <p:sp>
        <p:nvSpPr>
          <p:cNvPr id="8" name="Su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Su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u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tr-TR" smtClean="0"/>
              <a:pPr/>
              <a:t>12.5.2016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05872" y="347730"/>
            <a:ext cx="9602789" cy="3692711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6000" b="0" i="0" dirty="0" smtClean="0">
                <a:solidFill>
                  <a:srgbClr val="FF0000"/>
                </a:solidFill>
                <a:latin typeface="Georgia"/>
                <a:ea typeface="+mj-ea"/>
                <a:cs typeface="+mj-cs"/>
              </a:rPr>
              <a:t>Önce Ben?</a:t>
            </a:r>
            <a:r>
              <a:rPr lang="tr-TR" sz="60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/>
            </a:r>
            <a:br>
              <a:rPr lang="tr-TR" sz="60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</a:br>
            <a:r>
              <a:rPr lang="tr-TR" dirty="0" smtClean="0">
                <a:solidFill>
                  <a:srgbClr val="3691AA">
                    <a:lumMod val="50000"/>
                  </a:srgbClr>
                </a:solidFill>
                <a:latin typeface="Georgia"/>
              </a:rPr>
              <a:t>Ben Sağlıklıysam herkes sağlıklı, Ben güvendeysem herkes güvende….</a:t>
            </a:r>
            <a:endParaRPr lang="tr-TR" sz="60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754206" y="4842456"/>
            <a:ext cx="8706119" cy="1056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rgbClr val="0070C0"/>
                </a:solidFill>
                <a:latin typeface="Georgia"/>
              </a:rPr>
              <a:t>Salih ÖZEN</a:t>
            </a:r>
          </a:p>
          <a:p>
            <a:pPr>
              <a:spcBef>
                <a:spcPts val="0"/>
              </a:spcBef>
            </a:pPr>
            <a:r>
              <a:rPr lang="tr-TR" sz="1600" dirty="0" err="1" smtClean="0">
                <a:solidFill>
                  <a:schemeClr val="tx1"/>
                </a:solidFill>
                <a:latin typeface="Georgia"/>
              </a:rPr>
              <a:t>Paramedik</a:t>
            </a:r>
            <a:endParaRPr lang="tr-TR" sz="1600" dirty="0" smtClean="0">
              <a:solidFill>
                <a:schemeClr val="tx1"/>
              </a:solidFill>
              <a:latin typeface="Georgia"/>
            </a:endParaRP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İş Güvenliği Uzmanı (A)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Tehlikeli Madde Güvenlik Danışmanı</a:t>
            </a:r>
            <a:endParaRPr lang="tr-TR" sz="1600" dirty="0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Risk Değerlendirmesi Nasıl yapılır?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8" y="1353312"/>
            <a:ext cx="5802564" cy="5245257"/>
          </a:xfrm>
        </p:spPr>
      </p:pic>
    </p:spTree>
    <p:extLst>
      <p:ext uri="{BB962C8B-B14F-4D97-AF65-F5344CB8AC3E}">
        <p14:creationId xmlns:p14="http://schemas.microsoft.com/office/powerpoint/2010/main" val="38011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Tehlikeler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0371" y="1612950"/>
            <a:ext cx="3411184" cy="414223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İnsanlar</a:t>
            </a:r>
          </a:p>
          <a:p>
            <a:r>
              <a:rPr lang="tr-TR" dirty="0" smtClean="0"/>
              <a:t>Hayvanlar</a:t>
            </a:r>
          </a:p>
          <a:p>
            <a:r>
              <a:rPr lang="tr-TR" dirty="0"/>
              <a:t>Elektrik</a:t>
            </a:r>
          </a:p>
          <a:p>
            <a:r>
              <a:rPr lang="tr-TR" dirty="0" smtClean="0"/>
              <a:t>Olumsuz hava koşulları</a:t>
            </a:r>
          </a:p>
          <a:p>
            <a:r>
              <a:rPr lang="tr-TR" dirty="0" smtClean="0"/>
              <a:t>Yıkıntılar</a:t>
            </a:r>
          </a:p>
          <a:p>
            <a:r>
              <a:rPr lang="tr-TR" dirty="0" smtClean="0"/>
              <a:t>Metaller</a:t>
            </a:r>
          </a:p>
          <a:p>
            <a:r>
              <a:rPr lang="tr-TR" dirty="0" smtClean="0"/>
              <a:t>İş Makinaları</a:t>
            </a:r>
          </a:p>
          <a:p>
            <a:r>
              <a:rPr lang="tr-TR" dirty="0" smtClean="0"/>
              <a:t>Gaz sızıntıları</a:t>
            </a:r>
          </a:p>
          <a:p>
            <a:r>
              <a:rPr lang="tr-TR" dirty="0" smtClean="0"/>
              <a:t>Kirli su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567796" y="1508373"/>
            <a:ext cx="3411184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Gürültü</a:t>
            </a:r>
          </a:p>
          <a:p>
            <a:r>
              <a:rPr lang="tr-TR" dirty="0" smtClean="0"/>
              <a:t>Karanlık ortam</a:t>
            </a:r>
          </a:p>
          <a:p>
            <a:r>
              <a:rPr lang="tr-TR" dirty="0"/>
              <a:t>Hasarlı tüm </a:t>
            </a:r>
            <a:r>
              <a:rPr lang="tr-TR" dirty="0" smtClean="0"/>
              <a:t>yapılar</a:t>
            </a:r>
          </a:p>
          <a:p>
            <a:r>
              <a:rPr lang="tr-TR" dirty="0" smtClean="0"/>
              <a:t>Uygun olmayan beslenme</a:t>
            </a:r>
          </a:p>
          <a:p>
            <a:r>
              <a:rPr lang="tr-TR" dirty="0" smtClean="0"/>
              <a:t>Uygun olmayan barınma</a:t>
            </a:r>
          </a:p>
          <a:p>
            <a:r>
              <a:rPr lang="tr-TR" dirty="0" smtClean="0"/>
              <a:t>Titreşim</a:t>
            </a:r>
          </a:p>
          <a:p>
            <a:r>
              <a:rPr lang="tr-TR" dirty="0" smtClean="0"/>
              <a:t>Sıcaklık</a:t>
            </a:r>
          </a:p>
          <a:p>
            <a:r>
              <a:rPr lang="tr-TR" dirty="0" smtClean="0"/>
              <a:t>Kötü kokular</a:t>
            </a:r>
          </a:p>
          <a:p>
            <a:r>
              <a:rPr lang="tr-TR" dirty="0" smtClean="0"/>
              <a:t>Vs.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3689" r="2534" b="15493"/>
          <a:stretch/>
        </p:blipFill>
        <p:spPr>
          <a:xfrm>
            <a:off x="66327" y="61046"/>
            <a:ext cx="2240924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8403"/>
            <a:ext cx="5886450" cy="31348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241"/>
            <a:ext cx="5640947" cy="37147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5" y="3143251"/>
            <a:ext cx="6551054" cy="3714750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3" y="0"/>
            <a:ext cx="6367542" cy="3517461"/>
          </a:xfrm>
        </p:spPr>
      </p:pic>
    </p:spTree>
    <p:extLst>
      <p:ext uri="{BB962C8B-B14F-4D97-AF65-F5344CB8AC3E}">
        <p14:creationId xmlns:p14="http://schemas.microsoft.com/office/powerpoint/2010/main" val="17868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Riskler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" y="0"/>
            <a:ext cx="2655598" cy="2298876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4240127" y="1819313"/>
            <a:ext cx="4248311" cy="60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Tehlikelerin olumsuz etkileri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341120" y="2855846"/>
            <a:ext cx="1660544" cy="60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dirty="0" smtClean="0"/>
              <a:t>Hastalanma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124477" y="3157984"/>
            <a:ext cx="1660544" cy="60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dirty="0" smtClean="0"/>
              <a:t>Yaralanma </a:t>
            </a:r>
            <a:endParaRPr lang="en-US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833592" y="2855846"/>
            <a:ext cx="1660544" cy="60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dirty="0" smtClean="0"/>
              <a:t>Can kaybı </a:t>
            </a:r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678874" y="4640684"/>
            <a:ext cx="2551749" cy="60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dirty="0" err="1" smtClean="0"/>
              <a:t>Psikososyal</a:t>
            </a:r>
            <a:r>
              <a:rPr lang="tr-TR" dirty="0" smtClean="0"/>
              <a:t> etkileri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Önlemler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120" y="2100802"/>
            <a:ext cx="9509760" cy="4142232"/>
          </a:xfrm>
        </p:spPr>
        <p:txBody>
          <a:bodyPr/>
          <a:lstStyle/>
          <a:p>
            <a:pPr algn="ctr"/>
            <a:r>
              <a:rPr lang="tr-TR" dirty="0" smtClean="0"/>
              <a:t>Toplu korunma önlemleri</a:t>
            </a:r>
          </a:p>
          <a:p>
            <a:pPr algn="ctr"/>
            <a:r>
              <a:rPr lang="tr-TR" dirty="0" smtClean="0"/>
              <a:t>Kişisel koruyucu önlemler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Toplu korunma önlemleri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0066" y="1587192"/>
            <a:ext cx="2986181" cy="4142232"/>
          </a:xfrm>
        </p:spPr>
        <p:txBody>
          <a:bodyPr/>
          <a:lstStyle/>
          <a:p>
            <a:r>
              <a:rPr lang="tr-TR" dirty="0" smtClean="0"/>
              <a:t>Uyarılar</a:t>
            </a:r>
          </a:p>
          <a:p>
            <a:r>
              <a:rPr lang="tr-TR" dirty="0" smtClean="0"/>
              <a:t>İşaretler</a:t>
            </a:r>
          </a:p>
          <a:p>
            <a:r>
              <a:rPr lang="tr-TR" dirty="0" smtClean="0"/>
              <a:t>Bilgilendirmeler</a:t>
            </a:r>
          </a:p>
          <a:p>
            <a:r>
              <a:rPr lang="tr-TR" dirty="0" smtClean="0"/>
              <a:t>Yasaklamalar</a:t>
            </a:r>
          </a:p>
          <a:p>
            <a:r>
              <a:rPr lang="tr-TR" dirty="0" smtClean="0"/>
              <a:t>Aydınlatma</a:t>
            </a:r>
          </a:p>
          <a:p>
            <a:r>
              <a:rPr lang="tr-TR" dirty="0" smtClean="0"/>
              <a:t>İklimlendirme</a:t>
            </a:r>
          </a:p>
          <a:p>
            <a:r>
              <a:rPr lang="tr-TR" dirty="0" smtClean="0"/>
              <a:t>Isınma</a:t>
            </a:r>
          </a:p>
          <a:p>
            <a:r>
              <a:rPr lang="tr-TR" dirty="0" smtClean="0"/>
              <a:t>Hijyenik Beslenme</a:t>
            </a:r>
          </a:p>
          <a:p>
            <a:endParaRPr lang="en-US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696584" y="1572768"/>
            <a:ext cx="3117117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Bağışıklama</a:t>
            </a:r>
          </a:p>
          <a:p>
            <a:r>
              <a:rPr lang="tr-TR" dirty="0" smtClean="0"/>
              <a:t>İlaçlama</a:t>
            </a:r>
          </a:p>
          <a:p>
            <a:r>
              <a:rPr lang="tr-TR" dirty="0" smtClean="0"/>
              <a:t>Toz perdesi</a:t>
            </a:r>
          </a:p>
          <a:p>
            <a:r>
              <a:rPr lang="tr-TR" dirty="0" smtClean="0"/>
              <a:t>Elektrik akım korunma</a:t>
            </a:r>
          </a:p>
          <a:p>
            <a:r>
              <a:rPr lang="tr-TR" dirty="0" smtClean="0"/>
              <a:t>Sağlık kontrolleri</a:t>
            </a:r>
          </a:p>
          <a:p>
            <a:r>
              <a:rPr lang="tr-TR" dirty="0" smtClean="0"/>
              <a:t>Çevre Güvenliği</a:t>
            </a:r>
          </a:p>
          <a:p>
            <a:r>
              <a:rPr lang="tr-TR" dirty="0" smtClean="0"/>
              <a:t>Uzaklaştırma</a:t>
            </a:r>
          </a:p>
          <a:p>
            <a:r>
              <a:rPr lang="tr-TR" dirty="0" smtClean="0"/>
              <a:t>Vs.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Kişisel korunma önlemleri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5" y="1572768"/>
            <a:ext cx="12001070" cy="693914"/>
          </a:xfrm>
        </p:spPr>
        <p:txBody>
          <a:bodyPr/>
          <a:lstStyle/>
          <a:p>
            <a:pPr marL="4572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Toplu korunmanın yetersiz olduğu tüm durumlarda </a:t>
            </a:r>
            <a:r>
              <a:rPr lang="tr-TR" dirty="0" smtClean="0">
                <a:solidFill>
                  <a:schemeClr val="tx1"/>
                </a:solidFill>
              </a:rPr>
              <a:t>Kişisel koruyucu donanımlar (KKD) </a:t>
            </a:r>
            <a:r>
              <a:rPr lang="tr-TR" dirty="0" smtClean="0">
                <a:solidFill>
                  <a:srgbClr val="FF0000"/>
                </a:solidFill>
              </a:rPr>
              <a:t>kullanılmalıdır.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06" y="2266682"/>
            <a:ext cx="3622004" cy="46568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" y="2275712"/>
            <a:ext cx="3700851" cy="26183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10" y="2266682"/>
            <a:ext cx="467821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4151" y="2472744"/>
            <a:ext cx="9509760" cy="210891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4800" dirty="0">
                <a:solidFill>
                  <a:srgbClr val="FF0000"/>
                </a:solidFill>
              </a:rPr>
              <a:t>Ölü kahramanlar </a:t>
            </a:r>
            <a:endParaRPr lang="tr-TR" sz="48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tr-TR" sz="4800" dirty="0" smtClean="0">
                <a:solidFill>
                  <a:srgbClr val="FF0000"/>
                </a:solidFill>
              </a:rPr>
              <a:t>hayat kurtaramazlar.</a:t>
            </a:r>
            <a:endParaRPr lang="tr-T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Teşekkürler…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120" y="1572768"/>
            <a:ext cx="3836187" cy="1659829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Öneri ve sorularınız ….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0816" y="2715768"/>
            <a:ext cx="9509760" cy="4142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Sağlıcakla ve güvenle kalınız …..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8103159" y="4917185"/>
            <a:ext cx="3957667" cy="1712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rgbClr val="0070C0"/>
                </a:solidFill>
                <a:latin typeface="Georgia"/>
              </a:rPr>
              <a:t>Salih ÖZEN</a:t>
            </a:r>
          </a:p>
          <a:p>
            <a:pPr>
              <a:spcBef>
                <a:spcPts val="0"/>
              </a:spcBef>
            </a:pPr>
            <a:r>
              <a:rPr lang="tr-TR" sz="1600" dirty="0" err="1" smtClean="0">
                <a:solidFill>
                  <a:schemeClr val="tx1"/>
                </a:solidFill>
                <a:latin typeface="Georgia"/>
              </a:rPr>
              <a:t>Paramedik</a:t>
            </a:r>
            <a:endParaRPr lang="tr-TR" sz="1600" dirty="0" smtClean="0">
              <a:solidFill>
                <a:schemeClr val="tx1"/>
              </a:solidFill>
              <a:latin typeface="Georgia"/>
            </a:endParaRP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İş Güvenliği Uzmanı (A)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Tehlikeli Madde Güvenlik Danışmanı</a:t>
            </a:r>
          </a:p>
          <a:p>
            <a:pPr>
              <a:spcBef>
                <a:spcPts val="0"/>
              </a:spcBef>
            </a:pPr>
            <a:endParaRPr lang="tr-TR" sz="1600" dirty="0">
              <a:solidFill>
                <a:schemeClr val="tx1"/>
              </a:solidFill>
              <a:latin typeface="Georgia"/>
            </a:endParaRP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Tel: 05336310791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solidFill>
                  <a:schemeClr val="tx1"/>
                </a:solidFill>
                <a:latin typeface="Georgia"/>
              </a:rPr>
              <a:t>E:posta: prm.sozen@gmail.com</a:t>
            </a:r>
            <a:endParaRPr lang="tr-TR" sz="1600" dirty="0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41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Maalesef afet meydana geldi …</a:t>
            </a:r>
            <a:endParaRPr lang="en-US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41119" y="1653948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smtClean="0"/>
              <a:t>Ya sonrası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3" y="94445"/>
            <a:ext cx="3863662" cy="21464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655432"/>
            <a:ext cx="3905250" cy="38195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3" y="3314163"/>
            <a:ext cx="5108259" cy="34193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34" y="-78499"/>
            <a:ext cx="4108366" cy="273393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5" y="1471306"/>
            <a:ext cx="5838825" cy="30765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78" y="3441058"/>
            <a:ext cx="4665171" cy="263683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35" y="285485"/>
            <a:ext cx="3867409" cy="21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8089" y="103032"/>
            <a:ext cx="9509759" cy="191998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Afetin meydana gelmesinin hemen ardından kurtarma çalışmaları </a:t>
            </a:r>
            <a:r>
              <a:rPr lang="tr-TR" dirty="0" smtClean="0"/>
              <a:t>ve rehabilitasyon çalışmaları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8089" y="2023014"/>
            <a:ext cx="9509760" cy="3383924"/>
          </a:xfrm>
        </p:spPr>
        <p:txBody>
          <a:bodyPr/>
          <a:lstStyle/>
          <a:p>
            <a:pPr algn="ctr"/>
            <a:r>
              <a:rPr lang="tr-TR" dirty="0" smtClean="0"/>
              <a:t>Halk</a:t>
            </a:r>
          </a:p>
          <a:p>
            <a:pPr algn="ctr"/>
            <a:r>
              <a:rPr lang="tr-TR" dirty="0" smtClean="0"/>
              <a:t>Sağlık çalışanları</a:t>
            </a:r>
          </a:p>
          <a:p>
            <a:pPr algn="ctr"/>
            <a:r>
              <a:rPr lang="tr-TR" dirty="0" smtClean="0"/>
              <a:t>Afet çalışanları</a:t>
            </a:r>
          </a:p>
          <a:p>
            <a:pPr algn="ctr"/>
            <a:r>
              <a:rPr lang="tr-TR" dirty="0" smtClean="0"/>
              <a:t>İtfaiye çalışanları</a:t>
            </a:r>
          </a:p>
          <a:p>
            <a:pPr algn="ctr"/>
            <a:r>
              <a:rPr lang="tr-TR" dirty="0" smtClean="0"/>
              <a:t>Kolluk güçleri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Kurtarma ve rehabilitasyon çalışmaları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120" y="1572768"/>
            <a:ext cx="9509760" cy="1724224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Sağlığı</a:t>
            </a:r>
          </a:p>
          <a:p>
            <a:pPr algn="ctr"/>
            <a:r>
              <a:rPr lang="tr-TR" dirty="0" smtClean="0"/>
              <a:t>Güvenliği</a:t>
            </a:r>
            <a:endParaRPr lang="en-US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341120" y="4559120"/>
            <a:ext cx="9509760" cy="174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dirty="0" smtClean="0"/>
              <a:t>Peki bizlerin sağlığı ve güvenliği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45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Mevzuat ne diyor?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120" y="1572767"/>
            <a:ext cx="9509760" cy="4403029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tr-TR" sz="2600" b="1" dirty="0" smtClean="0">
                <a:solidFill>
                  <a:srgbClr val="FF0000"/>
                </a:solidFill>
              </a:rPr>
              <a:t>6331 - </a:t>
            </a:r>
            <a:r>
              <a:rPr lang="en-US" sz="2600" b="1" dirty="0" smtClean="0">
                <a:solidFill>
                  <a:srgbClr val="FF0000"/>
                </a:solidFill>
              </a:rPr>
              <a:t>İŞ </a:t>
            </a:r>
            <a:r>
              <a:rPr lang="en-US" sz="2600" b="1" dirty="0">
                <a:solidFill>
                  <a:srgbClr val="FF0000"/>
                </a:solidFill>
              </a:rPr>
              <a:t>SAĞLIĞI VE GÜVENLİĞİ KANUNU </a:t>
            </a:r>
            <a:endParaRPr lang="tr-TR" sz="2600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Kapsam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istisnalar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MADDE 2 – </a:t>
            </a:r>
            <a:r>
              <a:rPr lang="en-US" dirty="0"/>
              <a:t>(1) Bu </a:t>
            </a:r>
            <a:r>
              <a:rPr lang="en-US" dirty="0" err="1"/>
              <a:t>Kanun</a:t>
            </a:r>
            <a:r>
              <a:rPr lang="en-US" dirty="0"/>
              <a:t>;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sektöre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işlere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işyerlerine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işyerlerinin</a:t>
            </a:r>
            <a:r>
              <a:rPr lang="en-US" dirty="0"/>
              <a:t> </a:t>
            </a:r>
            <a:r>
              <a:rPr lang="en-US" dirty="0" err="1"/>
              <a:t>işverenleri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işveren</a:t>
            </a:r>
            <a:r>
              <a:rPr lang="en-US" dirty="0"/>
              <a:t> </a:t>
            </a:r>
            <a:r>
              <a:rPr lang="en-US" dirty="0" err="1"/>
              <a:t>vekillerine</a:t>
            </a:r>
            <a:r>
              <a:rPr lang="en-US" dirty="0"/>
              <a:t>, </a:t>
            </a:r>
            <a:r>
              <a:rPr lang="en-US" dirty="0" err="1"/>
              <a:t>çırak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stajyerler</a:t>
            </a:r>
            <a:r>
              <a:rPr lang="en-US" dirty="0"/>
              <a:t> de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çalışanlarına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konularına</a:t>
            </a:r>
            <a:r>
              <a:rPr lang="en-US" dirty="0"/>
              <a:t> </a:t>
            </a:r>
            <a:r>
              <a:rPr lang="en-US" dirty="0" err="1"/>
              <a:t>bakılmaksızın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 </a:t>
            </a:r>
          </a:p>
          <a:p>
            <a:r>
              <a:rPr lang="en-US" dirty="0"/>
              <a:t>(2)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Kanun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uygulanmaz</a:t>
            </a:r>
            <a:r>
              <a:rPr lang="en-US" dirty="0"/>
              <a:t>: </a:t>
            </a:r>
          </a:p>
          <a:p>
            <a:r>
              <a:rPr lang="en-US" dirty="0"/>
              <a:t>a) </a:t>
            </a:r>
            <a:r>
              <a:rPr lang="en-US" dirty="0" err="1"/>
              <a:t>Fabrika</a:t>
            </a:r>
            <a:r>
              <a:rPr lang="en-US" dirty="0"/>
              <a:t>,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, </a:t>
            </a:r>
            <a:r>
              <a:rPr lang="en-US" dirty="0" err="1"/>
              <a:t>dikimevi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işyerlerindekiler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Silahlı</a:t>
            </a:r>
            <a:r>
              <a:rPr lang="en-US" dirty="0"/>
              <a:t> </a:t>
            </a:r>
            <a:r>
              <a:rPr lang="en-US" dirty="0" err="1"/>
              <a:t>Kuvvetleri</a:t>
            </a:r>
            <a:r>
              <a:rPr lang="en-US" dirty="0"/>
              <a:t>,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kolluk</a:t>
            </a:r>
            <a:r>
              <a:rPr lang="en-US" dirty="0"/>
              <a:t> </a:t>
            </a:r>
            <a:r>
              <a:rPr lang="en-US" dirty="0" err="1"/>
              <a:t>kuvvetleri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Milli</a:t>
            </a:r>
            <a:r>
              <a:rPr lang="en-US" dirty="0"/>
              <a:t> </a:t>
            </a:r>
            <a:r>
              <a:rPr lang="en-US" dirty="0" err="1"/>
              <a:t>İstihbarat</a:t>
            </a:r>
            <a:r>
              <a:rPr lang="en-US" dirty="0"/>
              <a:t> </a:t>
            </a:r>
            <a:r>
              <a:rPr lang="en-US" dirty="0" err="1"/>
              <a:t>Teşkilatı</a:t>
            </a:r>
            <a:r>
              <a:rPr lang="en-US" dirty="0"/>
              <a:t> </a:t>
            </a:r>
            <a:r>
              <a:rPr lang="en-US" dirty="0" err="1"/>
              <a:t>Müsteşarlığının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. </a:t>
            </a:r>
          </a:p>
          <a:p>
            <a:r>
              <a:rPr lang="en-US" sz="3400" b="1" dirty="0"/>
              <a:t>b) </a:t>
            </a:r>
            <a:r>
              <a:rPr lang="en-US" sz="3400" b="1" dirty="0" err="1"/>
              <a:t>Afet</a:t>
            </a:r>
            <a:r>
              <a:rPr lang="en-US" sz="3400" b="1" dirty="0"/>
              <a:t> </a:t>
            </a:r>
            <a:r>
              <a:rPr lang="en-US" sz="3400" b="1" dirty="0" err="1"/>
              <a:t>ve</a:t>
            </a:r>
            <a:r>
              <a:rPr lang="en-US" sz="3400" b="1" dirty="0"/>
              <a:t> </a:t>
            </a:r>
            <a:r>
              <a:rPr lang="en-US" sz="3400" b="1" dirty="0" err="1"/>
              <a:t>acil</a:t>
            </a:r>
            <a:r>
              <a:rPr lang="en-US" sz="3400" b="1" dirty="0"/>
              <a:t> durum </a:t>
            </a:r>
            <a:r>
              <a:rPr lang="en-US" sz="3400" b="1" dirty="0" err="1"/>
              <a:t>birimlerinin</a:t>
            </a:r>
            <a:r>
              <a:rPr lang="en-US" sz="3400" b="1" dirty="0"/>
              <a:t> </a:t>
            </a:r>
            <a:r>
              <a:rPr lang="en-US" sz="3400" b="1" dirty="0" err="1"/>
              <a:t>müdahale</a:t>
            </a:r>
            <a:r>
              <a:rPr lang="en-US" sz="3400" b="1" dirty="0"/>
              <a:t> </a:t>
            </a:r>
            <a:r>
              <a:rPr lang="en-US" sz="3400" b="1" dirty="0" err="1"/>
              <a:t>faaliyetleri</a:t>
            </a:r>
            <a:r>
              <a:rPr lang="en-US" sz="3400" b="1" dirty="0"/>
              <a:t>. </a:t>
            </a:r>
          </a:p>
          <a:p>
            <a:r>
              <a:rPr lang="en-US" dirty="0"/>
              <a:t>c)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. </a:t>
            </a:r>
          </a:p>
          <a:p>
            <a:r>
              <a:rPr lang="en-US" dirty="0"/>
              <a:t>ç)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etmeksizin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yapanlar</a:t>
            </a:r>
            <a:r>
              <a:rPr lang="en-US" dirty="0"/>
              <a:t>. </a:t>
            </a:r>
          </a:p>
          <a:p>
            <a:r>
              <a:rPr lang="en-US" dirty="0"/>
              <a:t>d) </a:t>
            </a:r>
            <a:r>
              <a:rPr lang="en-US" dirty="0" err="1"/>
              <a:t>Hükümlü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tutuklulara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infaz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, </a:t>
            </a:r>
            <a:r>
              <a:rPr lang="en-US" dirty="0" err="1"/>
              <a:t>iyileştirme</a:t>
            </a:r>
            <a:r>
              <a:rPr lang="en-US" dirty="0"/>
              <a:t> </a:t>
            </a:r>
            <a:r>
              <a:rPr lang="en-US" dirty="0" err="1"/>
              <a:t>kapsamında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işyurdu</a:t>
            </a:r>
            <a:r>
              <a:rPr lang="en-US" dirty="0"/>
              <a:t>, </a:t>
            </a:r>
            <a:r>
              <a:rPr lang="en-US" dirty="0" err="1"/>
              <a:t>eğitim</a:t>
            </a:r>
            <a:r>
              <a:rPr lang="en-US" dirty="0"/>
              <a:t>, </a:t>
            </a:r>
            <a:r>
              <a:rPr lang="en-US" dirty="0" err="1"/>
              <a:t>güvenlik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edindirme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. </a:t>
            </a:r>
          </a:p>
          <a:p>
            <a:r>
              <a:rPr lang="en-US" dirty="0"/>
              <a:t>e) </a:t>
            </a:r>
            <a:r>
              <a:rPr lang="en-US" b="1" dirty="0"/>
              <a:t>(</a:t>
            </a:r>
            <a:r>
              <a:rPr lang="en-US" b="1" dirty="0" err="1"/>
              <a:t>Ek</a:t>
            </a:r>
            <a:r>
              <a:rPr lang="en-US" b="1" dirty="0"/>
              <a:t>: 10/9/2014-6552/15 </a:t>
            </a:r>
            <a:r>
              <a:rPr lang="en-US" b="1" dirty="0" err="1"/>
              <a:t>md.</a:t>
            </a:r>
            <a:r>
              <a:rPr lang="en-US" b="1" dirty="0"/>
              <a:t>) </a:t>
            </a:r>
            <a:r>
              <a:rPr lang="en-US" dirty="0" err="1"/>
              <a:t>Denizyolu</a:t>
            </a:r>
            <a:r>
              <a:rPr lang="en-US" dirty="0"/>
              <a:t> </a:t>
            </a:r>
            <a:r>
              <a:rPr lang="en-US" dirty="0" err="1"/>
              <a:t>taşımacılığı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araçların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seyrüsefer</a:t>
            </a:r>
            <a:r>
              <a:rPr lang="en-US" dirty="0"/>
              <a:t> </a:t>
            </a:r>
            <a:r>
              <a:rPr lang="en-US" dirty="0" err="1"/>
              <a:t>hâlleri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Biz ne yapalım?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Risk değerlendirmesi?</a:t>
            </a:r>
          </a:p>
          <a:p>
            <a:pPr algn="ctr"/>
            <a:r>
              <a:rPr lang="tr-TR" sz="3200" dirty="0" smtClean="0"/>
              <a:t>Neden?</a:t>
            </a:r>
          </a:p>
          <a:p>
            <a:pPr algn="ctr"/>
            <a:r>
              <a:rPr lang="tr-TR" sz="3200" dirty="0" smtClean="0"/>
              <a:t>Nasıl?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4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Neden Risk Değerlendirmesi?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120" y="2575774"/>
            <a:ext cx="9509760" cy="3139225"/>
          </a:xfrm>
        </p:spPr>
        <p:txBody>
          <a:bodyPr/>
          <a:lstStyle/>
          <a:p>
            <a:pPr algn="ctr"/>
            <a:r>
              <a:rPr lang="tr-TR" dirty="0" smtClean="0"/>
              <a:t>Afet bölgesinde görev yapan tüm kişilerin sağlığının ve güvenliğinin olumsuz etkilenmemesi için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7862800-6A56-4F4B-8CB8-91276A0666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Okyanus resmi sunusu (geniş ekran)</Template>
  <TotalTime>0</TotalTime>
  <Words>379</Words>
  <Application>Microsoft Office PowerPoint</Application>
  <PresentationFormat>Özel</PresentationFormat>
  <Paragraphs>96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Ocean_16x9_TP102895251</vt:lpstr>
      <vt:lpstr>Önce Ben? Ben Sağlıklıysam herkes sağlıklı, Ben güvendeysem herkes güvende….</vt:lpstr>
      <vt:lpstr>Maalesef afet meydana geldi …</vt:lpstr>
      <vt:lpstr>PowerPoint Sunusu</vt:lpstr>
      <vt:lpstr>Afetin meydana gelmesinin hemen ardından kurtarma çalışmaları ve rehabilitasyon çalışmaları </vt:lpstr>
      <vt:lpstr>Kurtarma ve rehabilitasyon çalışmaları</vt:lpstr>
      <vt:lpstr>PowerPoint Sunusu</vt:lpstr>
      <vt:lpstr>Mevzuat ne diyor?</vt:lpstr>
      <vt:lpstr>Biz ne yapalım?</vt:lpstr>
      <vt:lpstr>Neden Risk Değerlendirmesi?</vt:lpstr>
      <vt:lpstr>Risk Değerlendirmesi Nasıl yapılır?</vt:lpstr>
      <vt:lpstr>Tehlikeler</vt:lpstr>
      <vt:lpstr>PowerPoint Sunusu</vt:lpstr>
      <vt:lpstr>Riskler</vt:lpstr>
      <vt:lpstr>Önlemler</vt:lpstr>
      <vt:lpstr>Toplu korunma önlemleri</vt:lpstr>
      <vt:lpstr>Kişisel korunma önlemleri</vt:lpstr>
      <vt:lpstr>Sonuç</vt:lpstr>
      <vt:lpstr>Teşekkürler…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2016-05-10T07:24:00Z</dcterms:created>
  <dcterms:modified xsi:type="dcterms:W3CDTF">2016-05-12T19:59:59Z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