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57" r:id="rId3"/>
    <p:sldId id="258" r:id="rId4"/>
    <p:sldId id="299" r:id="rId5"/>
    <p:sldId id="315" r:id="rId6"/>
    <p:sldId id="308" r:id="rId7"/>
    <p:sldId id="260" r:id="rId8"/>
    <p:sldId id="277" r:id="rId9"/>
    <p:sldId id="300" r:id="rId10"/>
    <p:sldId id="303" r:id="rId11"/>
    <p:sldId id="290" r:id="rId12"/>
    <p:sldId id="266" r:id="rId13"/>
    <p:sldId id="278" r:id="rId14"/>
    <p:sldId id="279" r:id="rId15"/>
    <p:sldId id="287" r:id="rId16"/>
    <p:sldId id="316" r:id="rId17"/>
    <p:sldId id="280" r:id="rId18"/>
    <p:sldId id="282" r:id="rId19"/>
    <p:sldId id="281" r:id="rId20"/>
    <p:sldId id="283" r:id="rId21"/>
    <p:sldId id="309" r:id="rId22"/>
    <p:sldId id="313" r:id="rId23"/>
    <p:sldId id="284" r:id="rId24"/>
    <p:sldId id="307" r:id="rId25"/>
    <p:sldId id="306" r:id="rId26"/>
    <p:sldId id="288"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86424" autoAdjust="0"/>
  </p:normalViewPr>
  <p:slideViewPr>
    <p:cSldViewPr snapToGrid="0">
      <p:cViewPr varScale="1">
        <p:scale>
          <a:sx n="64" d="100"/>
          <a:sy n="64" d="100"/>
        </p:scale>
        <p:origin x="816" y="96"/>
      </p:cViewPr>
      <p:guideLst/>
    </p:cSldViewPr>
  </p:slideViewPr>
  <p:outlineViewPr>
    <p:cViewPr>
      <p:scale>
        <a:sx n="33" d="100"/>
        <a:sy n="33" d="100"/>
      </p:scale>
      <p:origin x="0" y="-2149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C67B45-7A27-46AB-8A8F-ECF6961A03FE}" type="doc">
      <dgm:prSet loTypeId="urn:microsoft.com/office/officeart/2005/8/layout/process5" loCatId="process" qsTypeId="urn:microsoft.com/office/officeart/2005/8/quickstyle/simple1" qsCatId="simple" csTypeId="urn:microsoft.com/office/officeart/2005/8/colors/accent1_2" csCatId="accent1" phldr="1"/>
      <dgm:spPr/>
    </dgm:pt>
    <dgm:pt modelId="{16F2F544-456B-4A11-9B3F-067914ECD16A}">
      <dgm:prSet phldrT="[Metin]"/>
      <dgm:spPr/>
      <dgm:t>
        <a:bodyPr/>
        <a:lstStyle/>
        <a:p>
          <a:r>
            <a:rPr lang="tr-TR" dirty="0" smtClean="0"/>
            <a:t>1942</a:t>
          </a:r>
        </a:p>
        <a:p>
          <a:r>
            <a:rPr lang="tr-TR" dirty="0" err="1" smtClean="0"/>
            <a:t>Igor</a:t>
          </a:r>
          <a:r>
            <a:rPr lang="tr-TR" dirty="0" smtClean="0"/>
            <a:t> </a:t>
          </a:r>
          <a:r>
            <a:rPr lang="tr-TR" dirty="0" err="1" smtClean="0"/>
            <a:t>Sikorsky</a:t>
          </a:r>
          <a:endParaRPr lang="tr-TR" dirty="0"/>
        </a:p>
      </dgm:t>
    </dgm:pt>
    <dgm:pt modelId="{7D538E85-03EA-4384-9A84-62543AD182FB}" type="parTrans" cxnId="{5A9B00FC-C45D-44B9-A5A6-94C752C19D55}">
      <dgm:prSet/>
      <dgm:spPr/>
      <dgm:t>
        <a:bodyPr/>
        <a:lstStyle/>
        <a:p>
          <a:endParaRPr lang="tr-TR"/>
        </a:p>
      </dgm:t>
    </dgm:pt>
    <dgm:pt modelId="{73869340-6F57-4846-AE51-6B7F6FC102B8}" type="sibTrans" cxnId="{5A9B00FC-C45D-44B9-A5A6-94C752C19D55}">
      <dgm:prSet/>
      <dgm:spPr/>
      <dgm:t>
        <a:bodyPr/>
        <a:lstStyle/>
        <a:p>
          <a:endParaRPr lang="tr-TR"/>
        </a:p>
      </dgm:t>
    </dgm:pt>
    <dgm:pt modelId="{43C94115-BDF1-4155-A4D1-CEF10B23AD50}">
      <dgm:prSet phldrT="[Metin]"/>
      <dgm:spPr/>
      <dgm:t>
        <a:bodyPr/>
        <a:lstStyle/>
        <a:p>
          <a:r>
            <a:rPr lang="tr-TR" dirty="0" smtClean="0"/>
            <a:t>1944 in Burma, Alaska </a:t>
          </a:r>
          <a:r>
            <a:rPr lang="tr-TR" dirty="0" err="1" smtClean="0"/>
            <a:t>and</a:t>
          </a:r>
          <a:r>
            <a:rPr lang="tr-TR" dirty="0" smtClean="0"/>
            <a:t> </a:t>
          </a:r>
          <a:r>
            <a:rPr lang="tr-TR" dirty="0" err="1" smtClean="0"/>
            <a:t>Other</a:t>
          </a:r>
          <a:r>
            <a:rPr lang="tr-TR" dirty="0" smtClean="0"/>
            <a:t> </a:t>
          </a:r>
          <a:r>
            <a:rPr lang="tr-TR" dirty="0" err="1" smtClean="0"/>
            <a:t>Rugged</a:t>
          </a:r>
          <a:r>
            <a:rPr lang="tr-TR" dirty="0" smtClean="0"/>
            <a:t> </a:t>
          </a:r>
          <a:r>
            <a:rPr lang="tr-TR" dirty="0" err="1" smtClean="0"/>
            <a:t>Terrain</a:t>
          </a:r>
          <a:endParaRPr lang="tr-TR" dirty="0"/>
        </a:p>
      </dgm:t>
    </dgm:pt>
    <dgm:pt modelId="{5C42B381-9D05-4BDA-A110-DE7BF41D8142}" type="parTrans" cxnId="{BD9E2E52-4933-4E0C-B3B9-3904F359FD7F}">
      <dgm:prSet/>
      <dgm:spPr/>
      <dgm:t>
        <a:bodyPr/>
        <a:lstStyle/>
        <a:p>
          <a:endParaRPr lang="tr-TR"/>
        </a:p>
      </dgm:t>
    </dgm:pt>
    <dgm:pt modelId="{DF00C672-6972-46AF-9C4B-1ECB28FF0A88}" type="sibTrans" cxnId="{BD9E2E52-4933-4E0C-B3B9-3904F359FD7F}">
      <dgm:prSet/>
      <dgm:spPr/>
      <dgm:t>
        <a:bodyPr/>
        <a:lstStyle/>
        <a:p>
          <a:endParaRPr lang="tr-TR"/>
        </a:p>
      </dgm:t>
    </dgm:pt>
    <dgm:pt modelId="{124E3C1C-B870-4A77-B4F1-EFD7F018D576}">
      <dgm:prSet phldrT="[Metin]"/>
      <dgm:spPr/>
      <dgm:t>
        <a:bodyPr/>
        <a:lstStyle/>
        <a:p>
          <a:r>
            <a:rPr lang="tr-TR" dirty="0" smtClean="0"/>
            <a:t>II. Dünya Savaşı</a:t>
          </a:r>
          <a:endParaRPr lang="tr-TR" dirty="0"/>
        </a:p>
      </dgm:t>
    </dgm:pt>
    <dgm:pt modelId="{303577CD-FAFE-44EB-9DD8-FC8B7E3F724E}" type="parTrans" cxnId="{394AFD41-BBE4-4441-9EE5-5D4B47EA982B}">
      <dgm:prSet/>
      <dgm:spPr/>
      <dgm:t>
        <a:bodyPr/>
        <a:lstStyle/>
        <a:p>
          <a:endParaRPr lang="tr-TR"/>
        </a:p>
      </dgm:t>
    </dgm:pt>
    <dgm:pt modelId="{6C5F3324-BFE0-4F71-B63D-B063839F8E0F}" type="sibTrans" cxnId="{394AFD41-BBE4-4441-9EE5-5D4B47EA982B}">
      <dgm:prSet/>
      <dgm:spPr/>
      <dgm:t>
        <a:bodyPr/>
        <a:lstStyle/>
        <a:p>
          <a:endParaRPr lang="tr-TR"/>
        </a:p>
      </dgm:t>
    </dgm:pt>
    <dgm:pt modelId="{4A340EAB-90F5-45C3-BB8D-FD645AD64C70}">
      <dgm:prSet/>
      <dgm:spPr/>
      <dgm:t>
        <a:bodyPr/>
        <a:lstStyle/>
        <a:p>
          <a:r>
            <a:rPr lang="tr-TR" dirty="0" smtClean="0"/>
            <a:t>Kore Savaşı</a:t>
          </a:r>
        </a:p>
        <a:p>
          <a:r>
            <a:rPr lang="tr-TR" dirty="0" smtClean="0"/>
            <a:t>(1950-1953) </a:t>
          </a:r>
          <a:endParaRPr lang="tr-TR" dirty="0"/>
        </a:p>
      </dgm:t>
    </dgm:pt>
    <dgm:pt modelId="{507587C6-8B67-4983-9958-19CEA19AD327}" type="parTrans" cxnId="{455C0C68-77CF-4FE5-B65B-4570432F207D}">
      <dgm:prSet/>
      <dgm:spPr/>
      <dgm:t>
        <a:bodyPr/>
        <a:lstStyle/>
        <a:p>
          <a:endParaRPr lang="tr-TR"/>
        </a:p>
      </dgm:t>
    </dgm:pt>
    <dgm:pt modelId="{2DE3C0A7-7C00-49E9-8F4E-DB184F5C74DF}" type="sibTrans" cxnId="{455C0C68-77CF-4FE5-B65B-4570432F207D}">
      <dgm:prSet/>
      <dgm:spPr/>
      <dgm:t>
        <a:bodyPr/>
        <a:lstStyle/>
        <a:p>
          <a:endParaRPr lang="tr-TR"/>
        </a:p>
      </dgm:t>
    </dgm:pt>
    <dgm:pt modelId="{64CCCFC4-24A0-4108-B4B8-25D5B5687502}">
      <dgm:prSet/>
      <dgm:spPr/>
      <dgm:t>
        <a:bodyPr/>
        <a:lstStyle/>
        <a:p>
          <a:r>
            <a:rPr lang="tr-TR" dirty="0" smtClean="0"/>
            <a:t>Vietnam Savaşı</a:t>
          </a:r>
        </a:p>
        <a:p>
          <a:r>
            <a:rPr lang="tr-TR" dirty="0" smtClean="0"/>
            <a:t>(1955-1965)</a:t>
          </a:r>
          <a:endParaRPr lang="tr-TR" dirty="0"/>
        </a:p>
      </dgm:t>
    </dgm:pt>
    <dgm:pt modelId="{EDD83999-FAEE-42B9-8B02-A987E74F7CE1}" type="parTrans" cxnId="{A00C3798-E489-431A-90D9-08C70CAD3A60}">
      <dgm:prSet/>
      <dgm:spPr/>
      <dgm:t>
        <a:bodyPr/>
        <a:lstStyle/>
        <a:p>
          <a:endParaRPr lang="tr-TR"/>
        </a:p>
      </dgm:t>
    </dgm:pt>
    <dgm:pt modelId="{E9A53963-9256-4726-9DAA-DA1FF56BA46C}" type="sibTrans" cxnId="{A00C3798-E489-431A-90D9-08C70CAD3A60}">
      <dgm:prSet/>
      <dgm:spPr/>
      <dgm:t>
        <a:bodyPr/>
        <a:lstStyle/>
        <a:p>
          <a:endParaRPr lang="tr-TR"/>
        </a:p>
      </dgm:t>
    </dgm:pt>
    <dgm:pt modelId="{13EBB2C5-5E41-45F0-B154-A467B94DFA11}">
      <dgm:prSet/>
      <dgm:spPr/>
      <dgm:t>
        <a:bodyPr/>
        <a:lstStyle/>
        <a:p>
          <a:r>
            <a:rPr lang="tr-TR" dirty="0" smtClean="0"/>
            <a:t>1970’lerde Almanya</a:t>
          </a:r>
        </a:p>
      </dgm:t>
    </dgm:pt>
    <dgm:pt modelId="{9CD0C391-261F-4CD3-968E-5C9B7C16C899}" type="parTrans" cxnId="{2B48893A-9D02-45DE-8CFB-2675E8D5FC7A}">
      <dgm:prSet/>
      <dgm:spPr/>
      <dgm:t>
        <a:bodyPr/>
        <a:lstStyle/>
        <a:p>
          <a:endParaRPr lang="tr-TR"/>
        </a:p>
      </dgm:t>
    </dgm:pt>
    <dgm:pt modelId="{B73493C4-D5DE-4F19-95A9-F83FC49D967F}" type="sibTrans" cxnId="{2B48893A-9D02-45DE-8CFB-2675E8D5FC7A}">
      <dgm:prSet/>
      <dgm:spPr/>
      <dgm:t>
        <a:bodyPr/>
        <a:lstStyle/>
        <a:p>
          <a:endParaRPr lang="tr-TR"/>
        </a:p>
      </dgm:t>
    </dgm:pt>
    <dgm:pt modelId="{787CBAC3-133A-40B0-A4AC-79C460CEBD06}">
      <dgm:prSet/>
      <dgm:spPr/>
      <dgm:t>
        <a:bodyPr/>
        <a:lstStyle/>
        <a:p>
          <a:r>
            <a:rPr lang="tr-TR" dirty="0" smtClean="0"/>
            <a:t>1972 ABD</a:t>
          </a:r>
        </a:p>
        <a:p>
          <a:r>
            <a:rPr lang="tr-TR" dirty="0" smtClean="0"/>
            <a:t>HEMS Hastane Temelli </a:t>
          </a:r>
          <a:endParaRPr lang="tr-TR" dirty="0"/>
        </a:p>
      </dgm:t>
    </dgm:pt>
    <dgm:pt modelId="{3DF961B3-EFBA-47F6-979D-F6A78C4A22B1}" type="parTrans" cxnId="{5E889AA0-7D57-49AC-9761-486EB7B1520C}">
      <dgm:prSet/>
      <dgm:spPr/>
      <dgm:t>
        <a:bodyPr/>
        <a:lstStyle/>
        <a:p>
          <a:endParaRPr lang="tr-TR"/>
        </a:p>
      </dgm:t>
    </dgm:pt>
    <dgm:pt modelId="{D1A8C1F5-5F5D-40C6-AC88-A144B06CA86A}" type="sibTrans" cxnId="{5E889AA0-7D57-49AC-9761-486EB7B1520C}">
      <dgm:prSet/>
      <dgm:spPr/>
      <dgm:t>
        <a:bodyPr/>
        <a:lstStyle/>
        <a:p>
          <a:endParaRPr lang="tr-TR"/>
        </a:p>
      </dgm:t>
    </dgm:pt>
    <dgm:pt modelId="{24AF6B8C-B978-4EB3-827D-D907D6A53EA1}">
      <dgm:prSet/>
      <dgm:spPr/>
      <dgm:t>
        <a:bodyPr/>
        <a:lstStyle/>
        <a:p>
          <a:r>
            <a:rPr lang="tr-TR" dirty="0" smtClean="0"/>
            <a:t>Diğer ülkelerde yaygınlaşması</a:t>
          </a:r>
          <a:endParaRPr lang="tr-TR" dirty="0"/>
        </a:p>
      </dgm:t>
    </dgm:pt>
    <dgm:pt modelId="{D28772DC-AF31-42CD-8BB8-52CB6D085372}" type="parTrans" cxnId="{06CBE2D5-0A28-4BB5-83E0-BB35BB40D4B8}">
      <dgm:prSet/>
      <dgm:spPr/>
      <dgm:t>
        <a:bodyPr/>
        <a:lstStyle/>
        <a:p>
          <a:endParaRPr lang="tr-TR"/>
        </a:p>
      </dgm:t>
    </dgm:pt>
    <dgm:pt modelId="{5B8D16B5-B5EA-410F-A7C0-DCEA73846EE9}" type="sibTrans" cxnId="{06CBE2D5-0A28-4BB5-83E0-BB35BB40D4B8}">
      <dgm:prSet/>
      <dgm:spPr/>
      <dgm:t>
        <a:bodyPr/>
        <a:lstStyle/>
        <a:p>
          <a:endParaRPr lang="tr-TR"/>
        </a:p>
      </dgm:t>
    </dgm:pt>
    <dgm:pt modelId="{0C169084-B584-45E3-82B8-93F642C90849}">
      <dgm:prSet/>
      <dgm:spPr/>
      <dgm:t>
        <a:bodyPr/>
        <a:lstStyle/>
        <a:p>
          <a:r>
            <a:rPr lang="tr-TR" dirty="0" smtClean="0"/>
            <a:t>28 Ekim 2008</a:t>
          </a:r>
        </a:p>
        <a:p>
          <a:r>
            <a:rPr lang="tr-TR" dirty="0" smtClean="0"/>
            <a:t>Türkiye’de HAS</a:t>
          </a:r>
          <a:endParaRPr lang="tr-TR" dirty="0"/>
        </a:p>
      </dgm:t>
    </dgm:pt>
    <dgm:pt modelId="{4C8F6590-56D1-46AD-90B8-3CED56446352}" type="parTrans" cxnId="{5E79DCCB-2717-47FA-A7D8-905667189435}">
      <dgm:prSet/>
      <dgm:spPr/>
      <dgm:t>
        <a:bodyPr/>
        <a:lstStyle/>
        <a:p>
          <a:endParaRPr lang="tr-TR"/>
        </a:p>
      </dgm:t>
    </dgm:pt>
    <dgm:pt modelId="{A92FFA77-0763-498A-B959-3DA481F5C4BA}" type="sibTrans" cxnId="{5E79DCCB-2717-47FA-A7D8-905667189435}">
      <dgm:prSet/>
      <dgm:spPr/>
      <dgm:t>
        <a:bodyPr/>
        <a:lstStyle/>
        <a:p>
          <a:endParaRPr lang="tr-TR"/>
        </a:p>
      </dgm:t>
    </dgm:pt>
    <dgm:pt modelId="{814F8C7C-F942-4084-A4F3-DBFFD2E9A168}">
      <dgm:prSet/>
      <dgm:spPr/>
      <dgm:t>
        <a:bodyPr/>
        <a:lstStyle/>
        <a:p>
          <a:r>
            <a:rPr lang="tr-TR" dirty="0" smtClean="0"/>
            <a:t>27 Nisan 1952 </a:t>
          </a:r>
          <a:r>
            <a:rPr lang="tr-TR" dirty="0" err="1" smtClean="0"/>
            <a:t>Swiss</a:t>
          </a:r>
          <a:r>
            <a:rPr lang="tr-TR" dirty="0" smtClean="0"/>
            <a:t> </a:t>
          </a:r>
          <a:r>
            <a:rPr lang="tr-TR" dirty="0" err="1" smtClean="0"/>
            <a:t>Air</a:t>
          </a:r>
          <a:r>
            <a:rPr lang="tr-TR" dirty="0" smtClean="0"/>
            <a:t> </a:t>
          </a:r>
          <a:r>
            <a:rPr lang="tr-TR" dirty="0" err="1" smtClean="0"/>
            <a:t>Rescue</a:t>
          </a:r>
          <a:r>
            <a:rPr lang="tr-TR" dirty="0" smtClean="0"/>
            <a:t> </a:t>
          </a:r>
          <a:r>
            <a:rPr lang="tr-TR" dirty="0" err="1" smtClean="0"/>
            <a:t>Guard</a:t>
          </a:r>
          <a:endParaRPr lang="tr-TR" dirty="0"/>
        </a:p>
      </dgm:t>
    </dgm:pt>
    <dgm:pt modelId="{31F2169D-2038-470C-809A-35ECDD329118}" type="parTrans" cxnId="{25105C8D-3575-47B9-AEC0-E794C02C41D5}">
      <dgm:prSet/>
      <dgm:spPr/>
      <dgm:t>
        <a:bodyPr/>
        <a:lstStyle/>
        <a:p>
          <a:endParaRPr lang="tr-TR"/>
        </a:p>
      </dgm:t>
    </dgm:pt>
    <dgm:pt modelId="{D2E4D759-0F6D-4645-9087-83DEF6FC8AA9}" type="sibTrans" cxnId="{25105C8D-3575-47B9-AEC0-E794C02C41D5}">
      <dgm:prSet/>
      <dgm:spPr/>
      <dgm:t>
        <a:bodyPr/>
        <a:lstStyle/>
        <a:p>
          <a:endParaRPr lang="tr-TR"/>
        </a:p>
      </dgm:t>
    </dgm:pt>
    <dgm:pt modelId="{5C8DDEB7-20BD-4FC1-99CD-B4CF3C503AD9}" type="pres">
      <dgm:prSet presAssocID="{0BC67B45-7A27-46AB-8A8F-ECF6961A03FE}" presName="diagram" presStyleCnt="0">
        <dgm:presLayoutVars>
          <dgm:dir/>
          <dgm:resizeHandles val="exact"/>
        </dgm:presLayoutVars>
      </dgm:prSet>
      <dgm:spPr/>
    </dgm:pt>
    <dgm:pt modelId="{3320BE35-CC91-4007-9FA9-2FCF113887E0}" type="pres">
      <dgm:prSet presAssocID="{16F2F544-456B-4A11-9B3F-067914ECD16A}" presName="node" presStyleLbl="node1" presStyleIdx="0" presStyleCnt="10">
        <dgm:presLayoutVars>
          <dgm:bulletEnabled val="1"/>
        </dgm:presLayoutVars>
      </dgm:prSet>
      <dgm:spPr/>
      <dgm:t>
        <a:bodyPr/>
        <a:lstStyle/>
        <a:p>
          <a:endParaRPr lang="tr-TR"/>
        </a:p>
      </dgm:t>
    </dgm:pt>
    <dgm:pt modelId="{060076EC-75CB-4C43-A2F9-0E641AF7544B}" type="pres">
      <dgm:prSet presAssocID="{73869340-6F57-4846-AE51-6B7F6FC102B8}" presName="sibTrans" presStyleLbl="sibTrans2D1" presStyleIdx="0" presStyleCnt="9"/>
      <dgm:spPr/>
      <dgm:t>
        <a:bodyPr/>
        <a:lstStyle/>
        <a:p>
          <a:endParaRPr lang="tr-TR"/>
        </a:p>
      </dgm:t>
    </dgm:pt>
    <dgm:pt modelId="{8600A423-282F-4BF0-8085-D898C6D2BD81}" type="pres">
      <dgm:prSet presAssocID="{73869340-6F57-4846-AE51-6B7F6FC102B8}" presName="connectorText" presStyleLbl="sibTrans2D1" presStyleIdx="0" presStyleCnt="9"/>
      <dgm:spPr/>
      <dgm:t>
        <a:bodyPr/>
        <a:lstStyle/>
        <a:p>
          <a:endParaRPr lang="tr-TR"/>
        </a:p>
      </dgm:t>
    </dgm:pt>
    <dgm:pt modelId="{7A501D24-8B0D-4BBE-8C3F-3A4F6DFF7B00}" type="pres">
      <dgm:prSet presAssocID="{43C94115-BDF1-4155-A4D1-CEF10B23AD50}" presName="node" presStyleLbl="node1" presStyleIdx="1" presStyleCnt="10">
        <dgm:presLayoutVars>
          <dgm:bulletEnabled val="1"/>
        </dgm:presLayoutVars>
      </dgm:prSet>
      <dgm:spPr/>
      <dgm:t>
        <a:bodyPr/>
        <a:lstStyle/>
        <a:p>
          <a:endParaRPr lang="tr-TR"/>
        </a:p>
      </dgm:t>
    </dgm:pt>
    <dgm:pt modelId="{AF4BD3EA-12ED-4A63-81B0-88F81042417C}" type="pres">
      <dgm:prSet presAssocID="{DF00C672-6972-46AF-9C4B-1ECB28FF0A88}" presName="sibTrans" presStyleLbl="sibTrans2D1" presStyleIdx="1" presStyleCnt="9"/>
      <dgm:spPr/>
      <dgm:t>
        <a:bodyPr/>
        <a:lstStyle/>
        <a:p>
          <a:endParaRPr lang="tr-TR"/>
        </a:p>
      </dgm:t>
    </dgm:pt>
    <dgm:pt modelId="{70D05E41-FF09-4973-9C85-7E1F9FA25AFD}" type="pres">
      <dgm:prSet presAssocID="{DF00C672-6972-46AF-9C4B-1ECB28FF0A88}" presName="connectorText" presStyleLbl="sibTrans2D1" presStyleIdx="1" presStyleCnt="9"/>
      <dgm:spPr/>
      <dgm:t>
        <a:bodyPr/>
        <a:lstStyle/>
        <a:p>
          <a:endParaRPr lang="tr-TR"/>
        </a:p>
      </dgm:t>
    </dgm:pt>
    <dgm:pt modelId="{7C4FB6A8-1E3F-4ED7-B414-D99F9ABA6CD5}" type="pres">
      <dgm:prSet presAssocID="{124E3C1C-B870-4A77-B4F1-EFD7F018D576}" presName="node" presStyleLbl="node1" presStyleIdx="2" presStyleCnt="10">
        <dgm:presLayoutVars>
          <dgm:bulletEnabled val="1"/>
        </dgm:presLayoutVars>
      </dgm:prSet>
      <dgm:spPr/>
      <dgm:t>
        <a:bodyPr/>
        <a:lstStyle/>
        <a:p>
          <a:endParaRPr lang="tr-TR"/>
        </a:p>
      </dgm:t>
    </dgm:pt>
    <dgm:pt modelId="{C2757316-823C-46D0-BB51-703F9C3A65F6}" type="pres">
      <dgm:prSet presAssocID="{6C5F3324-BFE0-4F71-B63D-B063839F8E0F}" presName="sibTrans" presStyleLbl="sibTrans2D1" presStyleIdx="2" presStyleCnt="9"/>
      <dgm:spPr/>
      <dgm:t>
        <a:bodyPr/>
        <a:lstStyle/>
        <a:p>
          <a:endParaRPr lang="tr-TR"/>
        </a:p>
      </dgm:t>
    </dgm:pt>
    <dgm:pt modelId="{BCDF16D6-459C-4211-AF36-BF2DA2B8DB88}" type="pres">
      <dgm:prSet presAssocID="{6C5F3324-BFE0-4F71-B63D-B063839F8E0F}" presName="connectorText" presStyleLbl="sibTrans2D1" presStyleIdx="2" presStyleCnt="9"/>
      <dgm:spPr/>
      <dgm:t>
        <a:bodyPr/>
        <a:lstStyle/>
        <a:p>
          <a:endParaRPr lang="tr-TR"/>
        </a:p>
      </dgm:t>
    </dgm:pt>
    <dgm:pt modelId="{F40EB95F-BDD3-40DF-B953-28535CC2C8D0}" type="pres">
      <dgm:prSet presAssocID="{4A340EAB-90F5-45C3-BB8D-FD645AD64C70}" presName="node" presStyleLbl="node1" presStyleIdx="3" presStyleCnt="10">
        <dgm:presLayoutVars>
          <dgm:bulletEnabled val="1"/>
        </dgm:presLayoutVars>
      </dgm:prSet>
      <dgm:spPr/>
      <dgm:t>
        <a:bodyPr/>
        <a:lstStyle/>
        <a:p>
          <a:endParaRPr lang="tr-TR"/>
        </a:p>
      </dgm:t>
    </dgm:pt>
    <dgm:pt modelId="{E0B0FBDE-1949-4014-96AA-A8EAA9755164}" type="pres">
      <dgm:prSet presAssocID="{2DE3C0A7-7C00-49E9-8F4E-DB184F5C74DF}" presName="sibTrans" presStyleLbl="sibTrans2D1" presStyleIdx="3" presStyleCnt="9"/>
      <dgm:spPr/>
      <dgm:t>
        <a:bodyPr/>
        <a:lstStyle/>
        <a:p>
          <a:endParaRPr lang="tr-TR"/>
        </a:p>
      </dgm:t>
    </dgm:pt>
    <dgm:pt modelId="{77CB06A5-ECC5-4010-BCF8-B560C2D93C18}" type="pres">
      <dgm:prSet presAssocID="{2DE3C0A7-7C00-49E9-8F4E-DB184F5C74DF}" presName="connectorText" presStyleLbl="sibTrans2D1" presStyleIdx="3" presStyleCnt="9"/>
      <dgm:spPr/>
      <dgm:t>
        <a:bodyPr/>
        <a:lstStyle/>
        <a:p>
          <a:endParaRPr lang="tr-TR"/>
        </a:p>
      </dgm:t>
    </dgm:pt>
    <dgm:pt modelId="{E84BA5A2-A1B4-48BA-8A45-68EB795507DD}" type="pres">
      <dgm:prSet presAssocID="{64CCCFC4-24A0-4108-B4B8-25D5B5687502}" presName="node" presStyleLbl="node1" presStyleIdx="4" presStyleCnt="10">
        <dgm:presLayoutVars>
          <dgm:bulletEnabled val="1"/>
        </dgm:presLayoutVars>
      </dgm:prSet>
      <dgm:spPr/>
      <dgm:t>
        <a:bodyPr/>
        <a:lstStyle/>
        <a:p>
          <a:endParaRPr lang="tr-TR"/>
        </a:p>
      </dgm:t>
    </dgm:pt>
    <dgm:pt modelId="{C63AD410-DB1C-421A-BE7F-1A15C7C62F53}" type="pres">
      <dgm:prSet presAssocID="{E9A53963-9256-4726-9DAA-DA1FF56BA46C}" presName="sibTrans" presStyleLbl="sibTrans2D1" presStyleIdx="4" presStyleCnt="9"/>
      <dgm:spPr/>
      <dgm:t>
        <a:bodyPr/>
        <a:lstStyle/>
        <a:p>
          <a:endParaRPr lang="tr-TR"/>
        </a:p>
      </dgm:t>
    </dgm:pt>
    <dgm:pt modelId="{E2F7ED42-C68B-4288-9D53-00CB8096AB5D}" type="pres">
      <dgm:prSet presAssocID="{E9A53963-9256-4726-9DAA-DA1FF56BA46C}" presName="connectorText" presStyleLbl="sibTrans2D1" presStyleIdx="4" presStyleCnt="9"/>
      <dgm:spPr/>
      <dgm:t>
        <a:bodyPr/>
        <a:lstStyle/>
        <a:p>
          <a:endParaRPr lang="tr-TR"/>
        </a:p>
      </dgm:t>
    </dgm:pt>
    <dgm:pt modelId="{41376195-CEC4-448E-B1EA-595BC5605071}" type="pres">
      <dgm:prSet presAssocID="{814F8C7C-F942-4084-A4F3-DBFFD2E9A168}" presName="node" presStyleLbl="node1" presStyleIdx="5" presStyleCnt="10">
        <dgm:presLayoutVars>
          <dgm:bulletEnabled val="1"/>
        </dgm:presLayoutVars>
      </dgm:prSet>
      <dgm:spPr/>
      <dgm:t>
        <a:bodyPr/>
        <a:lstStyle/>
        <a:p>
          <a:endParaRPr lang="tr-TR"/>
        </a:p>
      </dgm:t>
    </dgm:pt>
    <dgm:pt modelId="{5F5BBB2A-48AF-4BB4-B998-6C4750A9A1AE}" type="pres">
      <dgm:prSet presAssocID="{D2E4D759-0F6D-4645-9087-83DEF6FC8AA9}" presName="sibTrans" presStyleLbl="sibTrans2D1" presStyleIdx="5" presStyleCnt="9"/>
      <dgm:spPr/>
      <dgm:t>
        <a:bodyPr/>
        <a:lstStyle/>
        <a:p>
          <a:endParaRPr lang="tr-TR"/>
        </a:p>
      </dgm:t>
    </dgm:pt>
    <dgm:pt modelId="{C6C1E3C1-9B20-4F54-93E1-ECC86A792B49}" type="pres">
      <dgm:prSet presAssocID="{D2E4D759-0F6D-4645-9087-83DEF6FC8AA9}" presName="connectorText" presStyleLbl="sibTrans2D1" presStyleIdx="5" presStyleCnt="9"/>
      <dgm:spPr/>
      <dgm:t>
        <a:bodyPr/>
        <a:lstStyle/>
        <a:p>
          <a:endParaRPr lang="tr-TR"/>
        </a:p>
      </dgm:t>
    </dgm:pt>
    <dgm:pt modelId="{B4E74B51-9CC9-40D3-A52A-1B4A08A5465B}" type="pres">
      <dgm:prSet presAssocID="{13EBB2C5-5E41-45F0-B154-A467B94DFA11}" presName="node" presStyleLbl="node1" presStyleIdx="6" presStyleCnt="10">
        <dgm:presLayoutVars>
          <dgm:bulletEnabled val="1"/>
        </dgm:presLayoutVars>
      </dgm:prSet>
      <dgm:spPr/>
      <dgm:t>
        <a:bodyPr/>
        <a:lstStyle/>
        <a:p>
          <a:endParaRPr lang="tr-TR"/>
        </a:p>
      </dgm:t>
    </dgm:pt>
    <dgm:pt modelId="{01A71746-B5DC-4C52-9C68-CF35B26FAC94}" type="pres">
      <dgm:prSet presAssocID="{B73493C4-D5DE-4F19-95A9-F83FC49D967F}" presName="sibTrans" presStyleLbl="sibTrans2D1" presStyleIdx="6" presStyleCnt="9"/>
      <dgm:spPr/>
      <dgm:t>
        <a:bodyPr/>
        <a:lstStyle/>
        <a:p>
          <a:endParaRPr lang="tr-TR"/>
        </a:p>
      </dgm:t>
    </dgm:pt>
    <dgm:pt modelId="{F8B5A82C-366F-42AF-A749-1B99BEC76E4E}" type="pres">
      <dgm:prSet presAssocID="{B73493C4-D5DE-4F19-95A9-F83FC49D967F}" presName="connectorText" presStyleLbl="sibTrans2D1" presStyleIdx="6" presStyleCnt="9"/>
      <dgm:spPr/>
      <dgm:t>
        <a:bodyPr/>
        <a:lstStyle/>
        <a:p>
          <a:endParaRPr lang="tr-TR"/>
        </a:p>
      </dgm:t>
    </dgm:pt>
    <dgm:pt modelId="{23809F2E-6596-4394-9E66-5971204F2FC8}" type="pres">
      <dgm:prSet presAssocID="{787CBAC3-133A-40B0-A4AC-79C460CEBD06}" presName="node" presStyleLbl="node1" presStyleIdx="7" presStyleCnt="10">
        <dgm:presLayoutVars>
          <dgm:bulletEnabled val="1"/>
        </dgm:presLayoutVars>
      </dgm:prSet>
      <dgm:spPr/>
      <dgm:t>
        <a:bodyPr/>
        <a:lstStyle/>
        <a:p>
          <a:endParaRPr lang="tr-TR"/>
        </a:p>
      </dgm:t>
    </dgm:pt>
    <dgm:pt modelId="{BD9418FE-3475-4CF1-A5A9-C7228A15DBFF}" type="pres">
      <dgm:prSet presAssocID="{D1A8C1F5-5F5D-40C6-AC88-A144B06CA86A}" presName="sibTrans" presStyleLbl="sibTrans2D1" presStyleIdx="7" presStyleCnt="9"/>
      <dgm:spPr/>
      <dgm:t>
        <a:bodyPr/>
        <a:lstStyle/>
        <a:p>
          <a:endParaRPr lang="tr-TR"/>
        </a:p>
      </dgm:t>
    </dgm:pt>
    <dgm:pt modelId="{724839AE-2394-443F-9510-F3AF096B5B49}" type="pres">
      <dgm:prSet presAssocID="{D1A8C1F5-5F5D-40C6-AC88-A144B06CA86A}" presName="connectorText" presStyleLbl="sibTrans2D1" presStyleIdx="7" presStyleCnt="9"/>
      <dgm:spPr/>
      <dgm:t>
        <a:bodyPr/>
        <a:lstStyle/>
        <a:p>
          <a:endParaRPr lang="tr-TR"/>
        </a:p>
      </dgm:t>
    </dgm:pt>
    <dgm:pt modelId="{80DDEBC0-0B78-4022-9CC6-FB19A81377FA}" type="pres">
      <dgm:prSet presAssocID="{24AF6B8C-B978-4EB3-827D-D907D6A53EA1}" presName="node" presStyleLbl="node1" presStyleIdx="8" presStyleCnt="10" custLinFactNeighborY="-10481">
        <dgm:presLayoutVars>
          <dgm:bulletEnabled val="1"/>
        </dgm:presLayoutVars>
      </dgm:prSet>
      <dgm:spPr/>
      <dgm:t>
        <a:bodyPr/>
        <a:lstStyle/>
        <a:p>
          <a:endParaRPr lang="tr-TR"/>
        </a:p>
      </dgm:t>
    </dgm:pt>
    <dgm:pt modelId="{572D000F-265C-4491-80A0-BAD915C8D919}" type="pres">
      <dgm:prSet presAssocID="{5B8D16B5-B5EA-410F-A7C0-DCEA73846EE9}" presName="sibTrans" presStyleLbl="sibTrans2D1" presStyleIdx="8" presStyleCnt="9"/>
      <dgm:spPr/>
      <dgm:t>
        <a:bodyPr/>
        <a:lstStyle/>
        <a:p>
          <a:endParaRPr lang="tr-TR"/>
        </a:p>
      </dgm:t>
    </dgm:pt>
    <dgm:pt modelId="{68B65BF7-7A8E-4AB8-8302-BD9D8200D918}" type="pres">
      <dgm:prSet presAssocID="{5B8D16B5-B5EA-410F-A7C0-DCEA73846EE9}" presName="connectorText" presStyleLbl="sibTrans2D1" presStyleIdx="8" presStyleCnt="9"/>
      <dgm:spPr/>
      <dgm:t>
        <a:bodyPr/>
        <a:lstStyle/>
        <a:p>
          <a:endParaRPr lang="tr-TR"/>
        </a:p>
      </dgm:t>
    </dgm:pt>
    <dgm:pt modelId="{11C0BCF4-2C49-49C6-975D-B8C8227E309A}" type="pres">
      <dgm:prSet presAssocID="{0C169084-B584-45E3-82B8-93F642C90849}" presName="node" presStyleLbl="node1" presStyleIdx="9" presStyleCnt="10">
        <dgm:presLayoutVars>
          <dgm:bulletEnabled val="1"/>
        </dgm:presLayoutVars>
      </dgm:prSet>
      <dgm:spPr/>
      <dgm:t>
        <a:bodyPr/>
        <a:lstStyle/>
        <a:p>
          <a:endParaRPr lang="tr-TR"/>
        </a:p>
      </dgm:t>
    </dgm:pt>
  </dgm:ptLst>
  <dgm:cxnLst>
    <dgm:cxn modelId="{C1EA2380-33F3-4B45-8F35-D8E25EF25908}" type="presOf" srcId="{DF00C672-6972-46AF-9C4B-1ECB28FF0A88}" destId="{AF4BD3EA-12ED-4A63-81B0-88F81042417C}" srcOrd="0" destOrd="0" presId="urn:microsoft.com/office/officeart/2005/8/layout/process5"/>
    <dgm:cxn modelId="{2D223AEF-4344-4C69-B71C-22A93EA2C78F}" type="presOf" srcId="{B73493C4-D5DE-4F19-95A9-F83FC49D967F}" destId="{01A71746-B5DC-4C52-9C68-CF35B26FAC94}" srcOrd="0" destOrd="0" presId="urn:microsoft.com/office/officeart/2005/8/layout/process5"/>
    <dgm:cxn modelId="{432FE6FE-A445-41B3-AE2A-04B84A2A77D9}" type="presOf" srcId="{D2E4D759-0F6D-4645-9087-83DEF6FC8AA9}" destId="{C6C1E3C1-9B20-4F54-93E1-ECC86A792B49}" srcOrd="1" destOrd="0" presId="urn:microsoft.com/office/officeart/2005/8/layout/process5"/>
    <dgm:cxn modelId="{24D21F73-C0FD-4C45-B915-C6AFCCCEAB71}" type="presOf" srcId="{2DE3C0A7-7C00-49E9-8F4E-DB184F5C74DF}" destId="{77CB06A5-ECC5-4010-BCF8-B560C2D93C18}" srcOrd="1" destOrd="0" presId="urn:microsoft.com/office/officeart/2005/8/layout/process5"/>
    <dgm:cxn modelId="{3B229487-4466-43FE-BB55-EEB5B25060A9}" type="presOf" srcId="{0BC67B45-7A27-46AB-8A8F-ECF6961A03FE}" destId="{5C8DDEB7-20BD-4FC1-99CD-B4CF3C503AD9}" srcOrd="0" destOrd="0" presId="urn:microsoft.com/office/officeart/2005/8/layout/process5"/>
    <dgm:cxn modelId="{72592F4C-A91A-4ED0-8E08-9C08FFCDBB05}" type="presOf" srcId="{5B8D16B5-B5EA-410F-A7C0-DCEA73846EE9}" destId="{572D000F-265C-4491-80A0-BAD915C8D919}" srcOrd="0" destOrd="0" presId="urn:microsoft.com/office/officeart/2005/8/layout/process5"/>
    <dgm:cxn modelId="{EB46802C-4EB1-4B18-952D-CBD8D159DAC9}" type="presOf" srcId="{73869340-6F57-4846-AE51-6B7F6FC102B8}" destId="{8600A423-282F-4BF0-8085-D898C6D2BD81}" srcOrd="1" destOrd="0" presId="urn:microsoft.com/office/officeart/2005/8/layout/process5"/>
    <dgm:cxn modelId="{394AFD41-BBE4-4441-9EE5-5D4B47EA982B}" srcId="{0BC67B45-7A27-46AB-8A8F-ECF6961A03FE}" destId="{124E3C1C-B870-4A77-B4F1-EFD7F018D576}" srcOrd="2" destOrd="0" parTransId="{303577CD-FAFE-44EB-9DD8-FC8B7E3F724E}" sibTransId="{6C5F3324-BFE0-4F71-B63D-B063839F8E0F}"/>
    <dgm:cxn modelId="{BD9E2E52-4933-4E0C-B3B9-3904F359FD7F}" srcId="{0BC67B45-7A27-46AB-8A8F-ECF6961A03FE}" destId="{43C94115-BDF1-4155-A4D1-CEF10B23AD50}" srcOrd="1" destOrd="0" parTransId="{5C42B381-9D05-4BDA-A110-DE7BF41D8142}" sibTransId="{DF00C672-6972-46AF-9C4B-1ECB28FF0A88}"/>
    <dgm:cxn modelId="{CF415878-B0EF-4A54-8890-45203F181AF6}" type="presOf" srcId="{4A340EAB-90F5-45C3-BB8D-FD645AD64C70}" destId="{F40EB95F-BDD3-40DF-B953-28535CC2C8D0}" srcOrd="0" destOrd="0" presId="urn:microsoft.com/office/officeart/2005/8/layout/process5"/>
    <dgm:cxn modelId="{25105C8D-3575-47B9-AEC0-E794C02C41D5}" srcId="{0BC67B45-7A27-46AB-8A8F-ECF6961A03FE}" destId="{814F8C7C-F942-4084-A4F3-DBFFD2E9A168}" srcOrd="5" destOrd="0" parTransId="{31F2169D-2038-470C-809A-35ECDD329118}" sibTransId="{D2E4D759-0F6D-4645-9087-83DEF6FC8AA9}"/>
    <dgm:cxn modelId="{015EC068-080E-4A95-B45E-254EE9D4ED59}" type="presOf" srcId="{43C94115-BDF1-4155-A4D1-CEF10B23AD50}" destId="{7A501D24-8B0D-4BBE-8C3F-3A4F6DFF7B00}" srcOrd="0" destOrd="0" presId="urn:microsoft.com/office/officeart/2005/8/layout/process5"/>
    <dgm:cxn modelId="{3705382B-08E4-4951-8FE8-1BDC919EF985}" type="presOf" srcId="{13EBB2C5-5E41-45F0-B154-A467B94DFA11}" destId="{B4E74B51-9CC9-40D3-A52A-1B4A08A5465B}" srcOrd="0" destOrd="0" presId="urn:microsoft.com/office/officeart/2005/8/layout/process5"/>
    <dgm:cxn modelId="{ABA1CB83-37E4-4745-825D-2ABCB3DA6D65}" type="presOf" srcId="{2DE3C0A7-7C00-49E9-8F4E-DB184F5C74DF}" destId="{E0B0FBDE-1949-4014-96AA-A8EAA9755164}" srcOrd="0" destOrd="0" presId="urn:microsoft.com/office/officeart/2005/8/layout/process5"/>
    <dgm:cxn modelId="{767E07D2-A2D0-4705-8B7C-7FAC68AD0940}" type="presOf" srcId="{D1A8C1F5-5F5D-40C6-AC88-A144B06CA86A}" destId="{BD9418FE-3475-4CF1-A5A9-C7228A15DBFF}" srcOrd="0" destOrd="0" presId="urn:microsoft.com/office/officeart/2005/8/layout/process5"/>
    <dgm:cxn modelId="{B0ABDE5F-C3B5-450B-96BC-439B601ED613}" type="presOf" srcId="{24AF6B8C-B978-4EB3-827D-D907D6A53EA1}" destId="{80DDEBC0-0B78-4022-9CC6-FB19A81377FA}" srcOrd="0" destOrd="0" presId="urn:microsoft.com/office/officeart/2005/8/layout/process5"/>
    <dgm:cxn modelId="{1423EB75-DD05-407D-9217-F7782A910234}" type="presOf" srcId="{0C169084-B584-45E3-82B8-93F642C90849}" destId="{11C0BCF4-2C49-49C6-975D-B8C8227E309A}" srcOrd="0" destOrd="0" presId="urn:microsoft.com/office/officeart/2005/8/layout/process5"/>
    <dgm:cxn modelId="{AFE593AE-F9B9-4D7C-9ECA-6849D8CAB139}" type="presOf" srcId="{73869340-6F57-4846-AE51-6B7F6FC102B8}" destId="{060076EC-75CB-4C43-A2F9-0E641AF7544B}" srcOrd="0" destOrd="0" presId="urn:microsoft.com/office/officeart/2005/8/layout/process5"/>
    <dgm:cxn modelId="{A00C3798-E489-431A-90D9-08C70CAD3A60}" srcId="{0BC67B45-7A27-46AB-8A8F-ECF6961A03FE}" destId="{64CCCFC4-24A0-4108-B4B8-25D5B5687502}" srcOrd="4" destOrd="0" parTransId="{EDD83999-FAEE-42B9-8B02-A987E74F7CE1}" sibTransId="{E9A53963-9256-4726-9DAA-DA1FF56BA46C}"/>
    <dgm:cxn modelId="{C17814E5-D441-49B5-9E37-0DC4694FB7FD}" type="presOf" srcId="{D1A8C1F5-5F5D-40C6-AC88-A144B06CA86A}" destId="{724839AE-2394-443F-9510-F3AF096B5B49}" srcOrd="1" destOrd="0" presId="urn:microsoft.com/office/officeart/2005/8/layout/process5"/>
    <dgm:cxn modelId="{0C154102-BA5D-452A-BA68-192354D93354}" type="presOf" srcId="{64CCCFC4-24A0-4108-B4B8-25D5B5687502}" destId="{E84BA5A2-A1B4-48BA-8A45-68EB795507DD}" srcOrd="0" destOrd="0" presId="urn:microsoft.com/office/officeart/2005/8/layout/process5"/>
    <dgm:cxn modelId="{4190F4EB-59EA-4B2F-9987-6A8ED519A440}" type="presOf" srcId="{787CBAC3-133A-40B0-A4AC-79C460CEBD06}" destId="{23809F2E-6596-4394-9E66-5971204F2FC8}" srcOrd="0" destOrd="0" presId="urn:microsoft.com/office/officeart/2005/8/layout/process5"/>
    <dgm:cxn modelId="{5E889AA0-7D57-49AC-9761-486EB7B1520C}" srcId="{0BC67B45-7A27-46AB-8A8F-ECF6961A03FE}" destId="{787CBAC3-133A-40B0-A4AC-79C460CEBD06}" srcOrd="7" destOrd="0" parTransId="{3DF961B3-EFBA-47F6-979D-F6A78C4A22B1}" sibTransId="{D1A8C1F5-5F5D-40C6-AC88-A144B06CA86A}"/>
    <dgm:cxn modelId="{5A9B00FC-C45D-44B9-A5A6-94C752C19D55}" srcId="{0BC67B45-7A27-46AB-8A8F-ECF6961A03FE}" destId="{16F2F544-456B-4A11-9B3F-067914ECD16A}" srcOrd="0" destOrd="0" parTransId="{7D538E85-03EA-4384-9A84-62543AD182FB}" sibTransId="{73869340-6F57-4846-AE51-6B7F6FC102B8}"/>
    <dgm:cxn modelId="{DCCDF100-63E0-44B2-927A-3F2F30E64DAF}" type="presOf" srcId="{E9A53963-9256-4726-9DAA-DA1FF56BA46C}" destId="{C63AD410-DB1C-421A-BE7F-1A15C7C62F53}" srcOrd="0" destOrd="0" presId="urn:microsoft.com/office/officeart/2005/8/layout/process5"/>
    <dgm:cxn modelId="{5E79DCCB-2717-47FA-A7D8-905667189435}" srcId="{0BC67B45-7A27-46AB-8A8F-ECF6961A03FE}" destId="{0C169084-B584-45E3-82B8-93F642C90849}" srcOrd="9" destOrd="0" parTransId="{4C8F6590-56D1-46AD-90B8-3CED56446352}" sibTransId="{A92FFA77-0763-498A-B959-3DA481F5C4BA}"/>
    <dgm:cxn modelId="{3EADE0ED-D4C1-457F-A44D-A3610DCB30D5}" type="presOf" srcId="{814F8C7C-F942-4084-A4F3-DBFFD2E9A168}" destId="{41376195-CEC4-448E-B1EA-595BC5605071}" srcOrd="0" destOrd="0" presId="urn:microsoft.com/office/officeart/2005/8/layout/process5"/>
    <dgm:cxn modelId="{043C321F-0A76-4996-885E-AF34EAC316D6}" type="presOf" srcId="{D2E4D759-0F6D-4645-9087-83DEF6FC8AA9}" destId="{5F5BBB2A-48AF-4BB4-B998-6C4750A9A1AE}" srcOrd="0" destOrd="0" presId="urn:microsoft.com/office/officeart/2005/8/layout/process5"/>
    <dgm:cxn modelId="{2349E068-052B-4663-9294-CD4958F6EE7C}" type="presOf" srcId="{DF00C672-6972-46AF-9C4B-1ECB28FF0A88}" destId="{70D05E41-FF09-4973-9C85-7E1F9FA25AFD}" srcOrd="1" destOrd="0" presId="urn:microsoft.com/office/officeart/2005/8/layout/process5"/>
    <dgm:cxn modelId="{455C0C68-77CF-4FE5-B65B-4570432F207D}" srcId="{0BC67B45-7A27-46AB-8A8F-ECF6961A03FE}" destId="{4A340EAB-90F5-45C3-BB8D-FD645AD64C70}" srcOrd="3" destOrd="0" parTransId="{507587C6-8B67-4983-9958-19CEA19AD327}" sibTransId="{2DE3C0A7-7C00-49E9-8F4E-DB184F5C74DF}"/>
    <dgm:cxn modelId="{FC788D37-D57E-47C1-8DB4-1FBEBC3B035C}" type="presOf" srcId="{16F2F544-456B-4A11-9B3F-067914ECD16A}" destId="{3320BE35-CC91-4007-9FA9-2FCF113887E0}" srcOrd="0" destOrd="0" presId="urn:microsoft.com/office/officeart/2005/8/layout/process5"/>
    <dgm:cxn modelId="{06CBE2D5-0A28-4BB5-83E0-BB35BB40D4B8}" srcId="{0BC67B45-7A27-46AB-8A8F-ECF6961A03FE}" destId="{24AF6B8C-B978-4EB3-827D-D907D6A53EA1}" srcOrd="8" destOrd="0" parTransId="{D28772DC-AF31-42CD-8BB8-52CB6D085372}" sibTransId="{5B8D16B5-B5EA-410F-A7C0-DCEA73846EE9}"/>
    <dgm:cxn modelId="{38F0827C-06FA-40CB-B75A-D20418DAF1EA}" type="presOf" srcId="{6C5F3324-BFE0-4F71-B63D-B063839F8E0F}" destId="{BCDF16D6-459C-4211-AF36-BF2DA2B8DB88}" srcOrd="1" destOrd="0" presId="urn:microsoft.com/office/officeart/2005/8/layout/process5"/>
    <dgm:cxn modelId="{5145F631-5F92-4B06-AD93-44199BC580D1}" type="presOf" srcId="{124E3C1C-B870-4A77-B4F1-EFD7F018D576}" destId="{7C4FB6A8-1E3F-4ED7-B414-D99F9ABA6CD5}" srcOrd="0" destOrd="0" presId="urn:microsoft.com/office/officeart/2005/8/layout/process5"/>
    <dgm:cxn modelId="{960E1C30-125D-4D8F-BD74-88DE538699AB}" type="presOf" srcId="{E9A53963-9256-4726-9DAA-DA1FF56BA46C}" destId="{E2F7ED42-C68B-4288-9D53-00CB8096AB5D}" srcOrd="1" destOrd="0" presId="urn:microsoft.com/office/officeart/2005/8/layout/process5"/>
    <dgm:cxn modelId="{74550AD8-E598-481F-ABD7-3D135C334CBF}" type="presOf" srcId="{6C5F3324-BFE0-4F71-B63D-B063839F8E0F}" destId="{C2757316-823C-46D0-BB51-703F9C3A65F6}" srcOrd="0" destOrd="0" presId="urn:microsoft.com/office/officeart/2005/8/layout/process5"/>
    <dgm:cxn modelId="{67182458-EE71-4E24-BAFF-FB343AA1FF5D}" type="presOf" srcId="{5B8D16B5-B5EA-410F-A7C0-DCEA73846EE9}" destId="{68B65BF7-7A8E-4AB8-8302-BD9D8200D918}" srcOrd="1" destOrd="0" presId="urn:microsoft.com/office/officeart/2005/8/layout/process5"/>
    <dgm:cxn modelId="{A1ECD8F7-54C8-47A7-8BFC-1159AC2F1815}" type="presOf" srcId="{B73493C4-D5DE-4F19-95A9-F83FC49D967F}" destId="{F8B5A82C-366F-42AF-A749-1B99BEC76E4E}" srcOrd="1" destOrd="0" presId="urn:microsoft.com/office/officeart/2005/8/layout/process5"/>
    <dgm:cxn modelId="{2B48893A-9D02-45DE-8CFB-2675E8D5FC7A}" srcId="{0BC67B45-7A27-46AB-8A8F-ECF6961A03FE}" destId="{13EBB2C5-5E41-45F0-B154-A467B94DFA11}" srcOrd="6" destOrd="0" parTransId="{9CD0C391-261F-4CD3-968E-5C9B7C16C899}" sibTransId="{B73493C4-D5DE-4F19-95A9-F83FC49D967F}"/>
    <dgm:cxn modelId="{F1BC485F-BFF7-4E5C-A9E9-CE0F4572971A}" type="presParOf" srcId="{5C8DDEB7-20BD-4FC1-99CD-B4CF3C503AD9}" destId="{3320BE35-CC91-4007-9FA9-2FCF113887E0}" srcOrd="0" destOrd="0" presId="urn:microsoft.com/office/officeart/2005/8/layout/process5"/>
    <dgm:cxn modelId="{7721D97A-9DC0-4712-B455-6A5D2DA5C063}" type="presParOf" srcId="{5C8DDEB7-20BD-4FC1-99CD-B4CF3C503AD9}" destId="{060076EC-75CB-4C43-A2F9-0E641AF7544B}" srcOrd="1" destOrd="0" presId="urn:microsoft.com/office/officeart/2005/8/layout/process5"/>
    <dgm:cxn modelId="{38E9D7FC-0E4E-4614-80C7-D609D9483970}" type="presParOf" srcId="{060076EC-75CB-4C43-A2F9-0E641AF7544B}" destId="{8600A423-282F-4BF0-8085-D898C6D2BD81}" srcOrd="0" destOrd="0" presId="urn:microsoft.com/office/officeart/2005/8/layout/process5"/>
    <dgm:cxn modelId="{FAC468A2-95C4-49DB-9550-290254AA4B6C}" type="presParOf" srcId="{5C8DDEB7-20BD-4FC1-99CD-B4CF3C503AD9}" destId="{7A501D24-8B0D-4BBE-8C3F-3A4F6DFF7B00}" srcOrd="2" destOrd="0" presId="urn:microsoft.com/office/officeart/2005/8/layout/process5"/>
    <dgm:cxn modelId="{67C04A55-36A9-49B8-AB47-9CA9C873FBA0}" type="presParOf" srcId="{5C8DDEB7-20BD-4FC1-99CD-B4CF3C503AD9}" destId="{AF4BD3EA-12ED-4A63-81B0-88F81042417C}" srcOrd="3" destOrd="0" presId="urn:microsoft.com/office/officeart/2005/8/layout/process5"/>
    <dgm:cxn modelId="{8A46AA20-A73F-4114-8E14-87C467687BCD}" type="presParOf" srcId="{AF4BD3EA-12ED-4A63-81B0-88F81042417C}" destId="{70D05E41-FF09-4973-9C85-7E1F9FA25AFD}" srcOrd="0" destOrd="0" presId="urn:microsoft.com/office/officeart/2005/8/layout/process5"/>
    <dgm:cxn modelId="{318EB14E-5259-4B82-9D07-989BD0130C14}" type="presParOf" srcId="{5C8DDEB7-20BD-4FC1-99CD-B4CF3C503AD9}" destId="{7C4FB6A8-1E3F-4ED7-B414-D99F9ABA6CD5}" srcOrd="4" destOrd="0" presId="urn:microsoft.com/office/officeart/2005/8/layout/process5"/>
    <dgm:cxn modelId="{255F362D-BDF3-4195-B422-60149A5BCE4E}" type="presParOf" srcId="{5C8DDEB7-20BD-4FC1-99CD-B4CF3C503AD9}" destId="{C2757316-823C-46D0-BB51-703F9C3A65F6}" srcOrd="5" destOrd="0" presId="urn:microsoft.com/office/officeart/2005/8/layout/process5"/>
    <dgm:cxn modelId="{B34734CD-44D2-414B-B237-DA5E39BA0709}" type="presParOf" srcId="{C2757316-823C-46D0-BB51-703F9C3A65F6}" destId="{BCDF16D6-459C-4211-AF36-BF2DA2B8DB88}" srcOrd="0" destOrd="0" presId="urn:microsoft.com/office/officeart/2005/8/layout/process5"/>
    <dgm:cxn modelId="{6B84D11B-561E-4145-B202-2FD906FB5FE0}" type="presParOf" srcId="{5C8DDEB7-20BD-4FC1-99CD-B4CF3C503AD9}" destId="{F40EB95F-BDD3-40DF-B953-28535CC2C8D0}" srcOrd="6" destOrd="0" presId="urn:microsoft.com/office/officeart/2005/8/layout/process5"/>
    <dgm:cxn modelId="{F2423A07-7689-4ABF-82E9-559DB5BBFE57}" type="presParOf" srcId="{5C8DDEB7-20BD-4FC1-99CD-B4CF3C503AD9}" destId="{E0B0FBDE-1949-4014-96AA-A8EAA9755164}" srcOrd="7" destOrd="0" presId="urn:microsoft.com/office/officeart/2005/8/layout/process5"/>
    <dgm:cxn modelId="{2BEF334B-93D3-44D2-9CB6-68CC26E6FB0E}" type="presParOf" srcId="{E0B0FBDE-1949-4014-96AA-A8EAA9755164}" destId="{77CB06A5-ECC5-4010-BCF8-B560C2D93C18}" srcOrd="0" destOrd="0" presId="urn:microsoft.com/office/officeart/2005/8/layout/process5"/>
    <dgm:cxn modelId="{94880407-E51C-46E6-9810-29EC24E1AA09}" type="presParOf" srcId="{5C8DDEB7-20BD-4FC1-99CD-B4CF3C503AD9}" destId="{E84BA5A2-A1B4-48BA-8A45-68EB795507DD}" srcOrd="8" destOrd="0" presId="urn:microsoft.com/office/officeart/2005/8/layout/process5"/>
    <dgm:cxn modelId="{8E126FB9-A3D2-4EA2-A5E9-AD6EED8E37B9}" type="presParOf" srcId="{5C8DDEB7-20BD-4FC1-99CD-B4CF3C503AD9}" destId="{C63AD410-DB1C-421A-BE7F-1A15C7C62F53}" srcOrd="9" destOrd="0" presId="urn:microsoft.com/office/officeart/2005/8/layout/process5"/>
    <dgm:cxn modelId="{6B07E891-7F02-4638-AA5F-72DCBDFDF0DD}" type="presParOf" srcId="{C63AD410-DB1C-421A-BE7F-1A15C7C62F53}" destId="{E2F7ED42-C68B-4288-9D53-00CB8096AB5D}" srcOrd="0" destOrd="0" presId="urn:microsoft.com/office/officeart/2005/8/layout/process5"/>
    <dgm:cxn modelId="{3BF83978-8BA5-40D0-93C3-6C5739CE3BCE}" type="presParOf" srcId="{5C8DDEB7-20BD-4FC1-99CD-B4CF3C503AD9}" destId="{41376195-CEC4-448E-B1EA-595BC5605071}" srcOrd="10" destOrd="0" presId="urn:microsoft.com/office/officeart/2005/8/layout/process5"/>
    <dgm:cxn modelId="{7F862038-6B69-4660-931B-429C2C4C64BD}" type="presParOf" srcId="{5C8DDEB7-20BD-4FC1-99CD-B4CF3C503AD9}" destId="{5F5BBB2A-48AF-4BB4-B998-6C4750A9A1AE}" srcOrd="11" destOrd="0" presId="urn:microsoft.com/office/officeart/2005/8/layout/process5"/>
    <dgm:cxn modelId="{8E37F4C1-FB39-4F1F-939E-B0F2A2ABBAEB}" type="presParOf" srcId="{5F5BBB2A-48AF-4BB4-B998-6C4750A9A1AE}" destId="{C6C1E3C1-9B20-4F54-93E1-ECC86A792B49}" srcOrd="0" destOrd="0" presId="urn:microsoft.com/office/officeart/2005/8/layout/process5"/>
    <dgm:cxn modelId="{1657B4F3-4E94-4816-B633-7CBF3404531C}" type="presParOf" srcId="{5C8DDEB7-20BD-4FC1-99CD-B4CF3C503AD9}" destId="{B4E74B51-9CC9-40D3-A52A-1B4A08A5465B}" srcOrd="12" destOrd="0" presId="urn:microsoft.com/office/officeart/2005/8/layout/process5"/>
    <dgm:cxn modelId="{642FBCEE-581D-4FC0-B65B-492F940ACCDF}" type="presParOf" srcId="{5C8DDEB7-20BD-4FC1-99CD-B4CF3C503AD9}" destId="{01A71746-B5DC-4C52-9C68-CF35B26FAC94}" srcOrd="13" destOrd="0" presId="urn:microsoft.com/office/officeart/2005/8/layout/process5"/>
    <dgm:cxn modelId="{F5C31BBE-BC50-46DF-8170-E77696EE8E07}" type="presParOf" srcId="{01A71746-B5DC-4C52-9C68-CF35B26FAC94}" destId="{F8B5A82C-366F-42AF-A749-1B99BEC76E4E}" srcOrd="0" destOrd="0" presId="urn:microsoft.com/office/officeart/2005/8/layout/process5"/>
    <dgm:cxn modelId="{BA2FB725-F731-4650-91D9-3F7176C52611}" type="presParOf" srcId="{5C8DDEB7-20BD-4FC1-99CD-B4CF3C503AD9}" destId="{23809F2E-6596-4394-9E66-5971204F2FC8}" srcOrd="14" destOrd="0" presId="urn:microsoft.com/office/officeart/2005/8/layout/process5"/>
    <dgm:cxn modelId="{1BE7935E-8069-42E3-9BA4-0A8CBEDCEAF7}" type="presParOf" srcId="{5C8DDEB7-20BD-4FC1-99CD-B4CF3C503AD9}" destId="{BD9418FE-3475-4CF1-A5A9-C7228A15DBFF}" srcOrd="15" destOrd="0" presId="urn:microsoft.com/office/officeart/2005/8/layout/process5"/>
    <dgm:cxn modelId="{BDA2801C-C20C-4378-9152-C863E5D63A9F}" type="presParOf" srcId="{BD9418FE-3475-4CF1-A5A9-C7228A15DBFF}" destId="{724839AE-2394-443F-9510-F3AF096B5B49}" srcOrd="0" destOrd="0" presId="urn:microsoft.com/office/officeart/2005/8/layout/process5"/>
    <dgm:cxn modelId="{AC8566C7-9EDA-44CB-870E-B047FD7B9461}" type="presParOf" srcId="{5C8DDEB7-20BD-4FC1-99CD-B4CF3C503AD9}" destId="{80DDEBC0-0B78-4022-9CC6-FB19A81377FA}" srcOrd="16" destOrd="0" presId="urn:microsoft.com/office/officeart/2005/8/layout/process5"/>
    <dgm:cxn modelId="{190F6023-7A92-4329-86A0-5D3E7E50F4C9}" type="presParOf" srcId="{5C8DDEB7-20BD-4FC1-99CD-B4CF3C503AD9}" destId="{572D000F-265C-4491-80A0-BAD915C8D919}" srcOrd="17" destOrd="0" presId="urn:microsoft.com/office/officeart/2005/8/layout/process5"/>
    <dgm:cxn modelId="{F68B13F2-009A-4356-97E7-FC026A7C6AB9}" type="presParOf" srcId="{572D000F-265C-4491-80A0-BAD915C8D919}" destId="{68B65BF7-7A8E-4AB8-8302-BD9D8200D918}" srcOrd="0" destOrd="0" presId="urn:microsoft.com/office/officeart/2005/8/layout/process5"/>
    <dgm:cxn modelId="{C40541CF-F897-4B74-BC82-7293AE19A9B9}" type="presParOf" srcId="{5C8DDEB7-20BD-4FC1-99CD-B4CF3C503AD9}" destId="{11C0BCF4-2C49-49C6-975D-B8C8227E309A}" srcOrd="1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A2532-874F-4224-84EF-72878202719D}" type="datetimeFigureOut">
              <a:rPr lang="tr-TR" smtClean="0"/>
              <a:t>25.03.2017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EA2081-3EF5-4234-8FCE-CEB45250174E}" type="slidenum">
              <a:rPr lang="tr-TR" smtClean="0"/>
              <a:t>‹#›</a:t>
            </a:fld>
            <a:endParaRPr lang="tr-TR"/>
          </a:p>
        </p:txBody>
      </p:sp>
    </p:spTree>
    <p:extLst>
      <p:ext uri="{BB962C8B-B14F-4D97-AF65-F5344CB8AC3E}">
        <p14:creationId xmlns:p14="http://schemas.microsoft.com/office/powerpoint/2010/main" val="1277201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3EA2081-3EF5-4234-8FCE-CEB45250174E}" type="slidenum">
              <a:rPr lang="tr-TR" smtClean="0"/>
              <a:t>3</a:t>
            </a:fld>
            <a:endParaRPr lang="tr-TR"/>
          </a:p>
        </p:txBody>
      </p:sp>
    </p:spTree>
    <p:extLst>
      <p:ext uri="{BB962C8B-B14F-4D97-AF65-F5344CB8AC3E}">
        <p14:creationId xmlns:p14="http://schemas.microsoft.com/office/powerpoint/2010/main" val="787784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Kırsal alanda arama ve kurtarma, önemli eğitim ve deneyim gerektiren havada tıbbi bakım ve taşımanın özel bir alanıdır. Pek çok standart hava tıbbı personeli arama ve kurtarma (AK) teknikleri konusunda herhangi bir eğitime sahip değildir. </a:t>
            </a:r>
            <a:r>
              <a:rPr lang="tr-TR" dirty="0" err="1" smtClean="0"/>
              <a:t>Search</a:t>
            </a:r>
            <a:r>
              <a:rPr lang="tr-TR" dirty="0" smtClean="0"/>
              <a:t> </a:t>
            </a:r>
            <a:r>
              <a:rPr lang="tr-TR" dirty="0" err="1" smtClean="0"/>
              <a:t>and</a:t>
            </a:r>
            <a:r>
              <a:rPr lang="tr-TR" dirty="0" smtClean="0"/>
              <a:t> </a:t>
            </a:r>
            <a:r>
              <a:rPr lang="tr-TR" dirty="0" err="1" smtClean="0"/>
              <a:t>Rescue</a:t>
            </a:r>
            <a:r>
              <a:rPr lang="tr-TR" dirty="0" smtClean="0"/>
              <a:t>: SAR</a:t>
            </a:r>
          </a:p>
          <a:p>
            <a:endParaRPr lang="tr-TR" dirty="0"/>
          </a:p>
        </p:txBody>
      </p:sp>
      <p:sp>
        <p:nvSpPr>
          <p:cNvPr id="4" name="Slayt Numarası Yer Tutucusu 3"/>
          <p:cNvSpPr>
            <a:spLocks noGrp="1"/>
          </p:cNvSpPr>
          <p:nvPr>
            <p:ph type="sldNum" sz="quarter" idx="10"/>
          </p:nvPr>
        </p:nvSpPr>
        <p:spPr/>
        <p:txBody>
          <a:bodyPr/>
          <a:lstStyle/>
          <a:p>
            <a:fld id="{D3EA2081-3EF5-4234-8FCE-CEB45250174E}" type="slidenum">
              <a:rPr lang="tr-TR" smtClean="0"/>
              <a:t>17</a:t>
            </a:fld>
            <a:endParaRPr lang="tr-TR"/>
          </a:p>
        </p:txBody>
      </p:sp>
    </p:spTree>
    <p:extLst>
      <p:ext uri="{BB962C8B-B14F-4D97-AF65-F5344CB8AC3E}">
        <p14:creationId xmlns:p14="http://schemas.microsoft.com/office/powerpoint/2010/main" val="360572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3EA2081-3EF5-4234-8FCE-CEB45250174E}" type="slidenum">
              <a:rPr lang="tr-TR" smtClean="0"/>
              <a:t>19</a:t>
            </a:fld>
            <a:endParaRPr lang="tr-TR"/>
          </a:p>
        </p:txBody>
      </p:sp>
    </p:spTree>
    <p:extLst>
      <p:ext uri="{BB962C8B-B14F-4D97-AF65-F5344CB8AC3E}">
        <p14:creationId xmlns:p14="http://schemas.microsoft.com/office/powerpoint/2010/main" val="2714598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İsviçre’de 3 farklı şirket hava kurtarma hizmetlerini yürütmektedir. </a:t>
            </a:r>
            <a:r>
              <a:rPr lang="tr-TR" dirty="0" err="1" smtClean="0"/>
              <a:t>Swiss</a:t>
            </a:r>
            <a:r>
              <a:rPr lang="tr-TR" dirty="0" smtClean="0"/>
              <a:t> </a:t>
            </a:r>
            <a:r>
              <a:rPr lang="tr-TR" dirty="0" err="1" smtClean="0"/>
              <a:t>Air</a:t>
            </a:r>
            <a:r>
              <a:rPr lang="tr-TR" dirty="0" smtClean="0"/>
              <a:t> </a:t>
            </a:r>
            <a:r>
              <a:rPr lang="tr-TR" dirty="0" err="1" smtClean="0"/>
              <a:t>Rescue</a:t>
            </a:r>
            <a:r>
              <a:rPr lang="tr-TR" dirty="0" smtClean="0"/>
              <a:t>,</a:t>
            </a:r>
            <a:r>
              <a:rPr lang="tr-TR" baseline="0" dirty="0" smtClean="0"/>
              <a:t> </a:t>
            </a:r>
            <a:r>
              <a:rPr lang="tr-TR" baseline="0" dirty="0" err="1" smtClean="0"/>
              <a:t>Air</a:t>
            </a:r>
            <a:r>
              <a:rPr lang="tr-TR" baseline="0" dirty="0" smtClean="0"/>
              <a:t> </a:t>
            </a:r>
            <a:r>
              <a:rPr lang="tr-TR" baseline="0" dirty="0" err="1" smtClean="0"/>
              <a:t>Glacier</a:t>
            </a:r>
            <a:r>
              <a:rPr lang="tr-TR" baseline="0" dirty="0" smtClean="0"/>
              <a:t> ve </a:t>
            </a:r>
            <a:r>
              <a:rPr lang="tr-TR" baseline="0" dirty="0" err="1" smtClean="0"/>
              <a:t>Air</a:t>
            </a:r>
            <a:r>
              <a:rPr lang="tr-TR" baseline="0" dirty="0" smtClean="0"/>
              <a:t> </a:t>
            </a:r>
            <a:r>
              <a:rPr lang="tr-TR" baseline="0" dirty="0" err="1" smtClean="0"/>
              <a:t>Zermatt</a:t>
            </a:r>
            <a:endParaRPr lang="tr-TR" baseline="0" dirty="0" smtClean="0"/>
          </a:p>
          <a:p>
            <a:r>
              <a:rPr lang="tr-TR" baseline="0" dirty="0" smtClean="0"/>
              <a:t>Helikopterle her yıl 8.000 in üzerinde hasta taşınmakta bunların yaklaşık 5.500’ü kaza/olay yerinden </a:t>
            </a:r>
          </a:p>
          <a:p>
            <a:r>
              <a:rPr lang="tr-TR" baseline="0" dirty="0" smtClean="0"/>
              <a:t>Helikopterlerin %80 doktor %20 Paramedik</a:t>
            </a:r>
          </a:p>
          <a:p>
            <a:r>
              <a:rPr lang="tr-TR" baseline="0" dirty="0" smtClean="0"/>
              <a:t>Fiziksel olarak fit, ileri dağcılık eğitimi almış personel</a:t>
            </a:r>
            <a:endParaRPr lang="tr-TR" dirty="0"/>
          </a:p>
        </p:txBody>
      </p:sp>
      <p:sp>
        <p:nvSpPr>
          <p:cNvPr id="4" name="Slayt Numarası Yer Tutucusu 3"/>
          <p:cNvSpPr>
            <a:spLocks noGrp="1"/>
          </p:cNvSpPr>
          <p:nvPr>
            <p:ph type="sldNum" sz="quarter" idx="10"/>
          </p:nvPr>
        </p:nvSpPr>
        <p:spPr/>
        <p:txBody>
          <a:bodyPr/>
          <a:lstStyle/>
          <a:p>
            <a:fld id="{D3EA2081-3EF5-4234-8FCE-CEB45250174E}" type="slidenum">
              <a:rPr lang="tr-TR" smtClean="0"/>
              <a:t>22</a:t>
            </a:fld>
            <a:endParaRPr lang="tr-TR"/>
          </a:p>
        </p:txBody>
      </p:sp>
    </p:spTree>
    <p:extLst>
      <p:ext uri="{BB962C8B-B14F-4D97-AF65-F5344CB8AC3E}">
        <p14:creationId xmlns:p14="http://schemas.microsoft.com/office/powerpoint/2010/main" val="2453172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1.Avrupada Helikopter</a:t>
            </a:r>
            <a:r>
              <a:rPr lang="tr-TR" baseline="0" dirty="0" smtClean="0"/>
              <a:t> Ambulans kullanım dağılımı..</a:t>
            </a:r>
          </a:p>
          <a:p>
            <a:r>
              <a:rPr lang="tr-TR" baseline="0" dirty="0" smtClean="0"/>
              <a:t>2. Sarı işaretli olan noktalar Avrupa Hava Ambulans Komitesine üye ülkeler ve istasyonları</a:t>
            </a:r>
          </a:p>
          <a:p>
            <a:r>
              <a:rPr lang="tr-TR" dirty="0" smtClean="0"/>
              <a:t>Türkiye’de 2008 yılında başlayan helikopter</a:t>
            </a:r>
            <a:r>
              <a:rPr lang="tr-TR" baseline="0" dirty="0" smtClean="0"/>
              <a:t> ambulanslarla bugüne kadar yaklaşık 25 bin hasta/yaralı  hizmet vermiştir. Ayrıca yaklaşık 2.000 organ nakli vakalarında ambulans helikopterlerden faydalanılmıştır. Nisan 2016 itibari ile helikopterlerin bazıları (bursa, Çanakkale ve Ankara) gece uçuş yapmaya başlamıştır.</a:t>
            </a:r>
            <a:endParaRPr lang="tr-TR" dirty="0"/>
          </a:p>
        </p:txBody>
      </p:sp>
      <p:sp>
        <p:nvSpPr>
          <p:cNvPr id="4" name="Slayt Numarası Yer Tutucusu 3"/>
          <p:cNvSpPr>
            <a:spLocks noGrp="1"/>
          </p:cNvSpPr>
          <p:nvPr>
            <p:ph type="sldNum" sz="quarter" idx="10"/>
          </p:nvPr>
        </p:nvSpPr>
        <p:spPr/>
        <p:txBody>
          <a:bodyPr/>
          <a:lstStyle/>
          <a:p>
            <a:fld id="{D3EA2081-3EF5-4234-8FCE-CEB45250174E}" type="slidenum">
              <a:rPr lang="tr-TR" smtClean="0"/>
              <a:t>24</a:t>
            </a:fld>
            <a:endParaRPr lang="tr-TR"/>
          </a:p>
        </p:txBody>
      </p:sp>
    </p:spTree>
    <p:extLst>
      <p:ext uri="{BB962C8B-B14F-4D97-AF65-F5344CB8AC3E}">
        <p14:creationId xmlns:p14="http://schemas.microsoft.com/office/powerpoint/2010/main" val="95377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Kayıtlara göre tarihteki ilk havadan insan nakli 1870 yılında Fransa-Prusya savaşında 160 yaralı askerin sıcak hava balonları ile düşman siperlerinin üzerinden geçerek taşınması ve tahliye edilmesidir</a:t>
            </a:r>
            <a:r>
              <a:rPr lang="tr-TR" sz="1200" kern="1200" baseline="30000" dirty="0" smtClean="0">
                <a:solidFill>
                  <a:schemeClr val="tx1"/>
                </a:solidFill>
                <a:effectLst/>
                <a:latin typeface="+mn-lt"/>
                <a:ea typeface="+mn-ea"/>
                <a:cs typeface="+mn-cs"/>
              </a:rPr>
              <a:t>1</a:t>
            </a:r>
          </a:p>
          <a:p>
            <a:r>
              <a:rPr lang="tr-TR" sz="1200" kern="1200" dirty="0" smtClean="0">
                <a:solidFill>
                  <a:schemeClr val="tx1"/>
                </a:solidFill>
                <a:effectLst/>
                <a:latin typeface="+mn-lt"/>
                <a:ea typeface="+mn-ea"/>
                <a:cs typeface="+mn-cs"/>
              </a:rPr>
              <a:t>1985’te yapılan bilimsel</a:t>
            </a:r>
            <a:r>
              <a:rPr lang="tr-TR" sz="1200" kern="1200" baseline="0" dirty="0" smtClean="0">
                <a:solidFill>
                  <a:schemeClr val="tx1"/>
                </a:solidFill>
                <a:effectLst/>
                <a:latin typeface="+mn-lt"/>
                <a:ea typeface="+mn-ea"/>
                <a:cs typeface="+mn-cs"/>
              </a:rPr>
              <a:t> bir çalışma havadan tıbbi tahliyenin önemini göstermesi açısından oldukça önemli</a:t>
            </a: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II. Dünya Savaşı, 18-30, 18.3</a:t>
            </a:r>
          </a:p>
          <a:p>
            <a:r>
              <a:rPr lang="tr-TR" sz="1200" kern="1200" dirty="0" smtClean="0">
                <a:solidFill>
                  <a:schemeClr val="tx1"/>
                </a:solidFill>
                <a:effectLst/>
                <a:latin typeface="+mn-lt"/>
                <a:ea typeface="+mn-ea"/>
                <a:cs typeface="+mn-cs"/>
              </a:rPr>
              <a:t>II. Dünya Savaşı, 4-6, 3.3</a:t>
            </a:r>
          </a:p>
          <a:p>
            <a:r>
              <a:rPr lang="tr-TR" sz="1200" kern="1200" dirty="0" smtClean="0">
                <a:solidFill>
                  <a:schemeClr val="tx1"/>
                </a:solidFill>
                <a:effectLst/>
                <a:latin typeface="+mn-lt"/>
                <a:ea typeface="+mn-ea"/>
                <a:cs typeface="+mn-cs"/>
              </a:rPr>
              <a:t>Kore Savaşı, 2-4, 2.4</a:t>
            </a:r>
          </a:p>
          <a:p>
            <a:r>
              <a:rPr lang="tr-TR" sz="1200" kern="1200" dirty="0" smtClean="0">
                <a:solidFill>
                  <a:schemeClr val="tx1"/>
                </a:solidFill>
                <a:effectLst/>
                <a:latin typeface="+mn-lt"/>
                <a:ea typeface="+mn-ea"/>
                <a:cs typeface="+mn-cs"/>
              </a:rPr>
              <a:t>Vietnam Savaşı, 1-2, 1.8</a:t>
            </a:r>
          </a:p>
          <a:p>
            <a:endParaRPr lang="tr-TR" dirty="0"/>
          </a:p>
        </p:txBody>
      </p:sp>
      <p:sp>
        <p:nvSpPr>
          <p:cNvPr id="4" name="Slayt Numarası Yer Tutucusu 3"/>
          <p:cNvSpPr>
            <a:spLocks noGrp="1"/>
          </p:cNvSpPr>
          <p:nvPr>
            <p:ph type="sldNum" sz="quarter" idx="10"/>
          </p:nvPr>
        </p:nvSpPr>
        <p:spPr/>
        <p:txBody>
          <a:bodyPr/>
          <a:lstStyle/>
          <a:p>
            <a:fld id="{D3EA2081-3EF5-4234-8FCE-CEB45250174E}" type="slidenum">
              <a:rPr lang="tr-TR" smtClean="0"/>
              <a:t>4</a:t>
            </a:fld>
            <a:endParaRPr lang="tr-TR"/>
          </a:p>
        </p:txBody>
      </p:sp>
    </p:spTree>
    <p:extLst>
      <p:ext uri="{BB962C8B-B14F-4D97-AF65-F5344CB8AC3E}">
        <p14:creationId xmlns:p14="http://schemas.microsoft.com/office/powerpoint/2010/main" val="3731465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3EA2081-3EF5-4234-8FCE-CEB45250174E}" type="slidenum">
              <a:rPr lang="tr-TR" smtClean="0"/>
              <a:t>5</a:t>
            </a:fld>
            <a:endParaRPr lang="tr-TR"/>
          </a:p>
        </p:txBody>
      </p:sp>
    </p:spTree>
    <p:extLst>
      <p:ext uri="{BB962C8B-B14F-4D97-AF65-F5344CB8AC3E}">
        <p14:creationId xmlns:p14="http://schemas.microsoft.com/office/powerpoint/2010/main" val="2012955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Dikey İniş ve kalkış yapabilme,</a:t>
            </a:r>
          </a:p>
          <a:p>
            <a:r>
              <a:rPr lang="tr-TR" dirty="0" smtClean="0"/>
              <a:t>Havada sabit kalabilme,</a:t>
            </a:r>
          </a:p>
          <a:p>
            <a:r>
              <a:rPr lang="tr-TR" dirty="0" smtClean="0"/>
              <a:t>Yüksek derecede ani manevra kabiliyeti,</a:t>
            </a:r>
          </a:p>
          <a:p>
            <a:endParaRPr lang="tr-TR" dirty="0"/>
          </a:p>
        </p:txBody>
      </p:sp>
      <p:sp>
        <p:nvSpPr>
          <p:cNvPr id="4" name="Slayt Numarası Yer Tutucusu 3"/>
          <p:cNvSpPr>
            <a:spLocks noGrp="1"/>
          </p:cNvSpPr>
          <p:nvPr>
            <p:ph type="sldNum" sz="quarter" idx="10"/>
          </p:nvPr>
        </p:nvSpPr>
        <p:spPr/>
        <p:txBody>
          <a:bodyPr/>
          <a:lstStyle/>
          <a:p>
            <a:fld id="{D3EA2081-3EF5-4234-8FCE-CEB45250174E}" type="slidenum">
              <a:rPr lang="tr-TR" smtClean="0"/>
              <a:t>6</a:t>
            </a:fld>
            <a:endParaRPr lang="tr-TR"/>
          </a:p>
        </p:txBody>
      </p:sp>
    </p:spTree>
    <p:extLst>
      <p:ext uri="{BB962C8B-B14F-4D97-AF65-F5344CB8AC3E}">
        <p14:creationId xmlns:p14="http://schemas.microsoft.com/office/powerpoint/2010/main" val="689756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3EA2081-3EF5-4234-8FCE-CEB45250174E}" type="slidenum">
              <a:rPr lang="tr-TR" smtClean="0"/>
              <a:t>12</a:t>
            </a:fld>
            <a:endParaRPr lang="tr-TR"/>
          </a:p>
        </p:txBody>
      </p:sp>
    </p:spTree>
    <p:extLst>
      <p:ext uri="{BB962C8B-B14F-4D97-AF65-F5344CB8AC3E}">
        <p14:creationId xmlns:p14="http://schemas.microsoft.com/office/powerpoint/2010/main" val="2797532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dirty="0" smtClean="0"/>
              <a:t>İkincil yanıt görevi, hastanın belirli derecede stabile edildiği bir sağlık kuruluşundan (Hastane) daha ileri bakım alabileceği hastaneye nakil görevinin gerçekleştirilmesidir. Bu tip görevlerde hasta/yaralı açısından nakil süresinin önemi ve maliyet açısından kara ambulansları ile karşılaştırılmalıdır.</a:t>
            </a:r>
          </a:p>
          <a:p>
            <a:pPr algn="just"/>
            <a:r>
              <a:rPr lang="tr-TR" dirty="0" smtClean="0"/>
              <a:t>Bu görevler çok uzak mesafelere ve zor doğa koşulları ile karşılaşılmasına rağmen hava nakil aracı olarak genellikle helikopterler kullanılmaktadır. İkincil yanıtta kullanılacak tıbbi uçuş personeli hastanın ihtiyaçlarına göre değişiklik göstermektedir. </a:t>
            </a:r>
          </a:p>
          <a:p>
            <a:pPr algn="just"/>
            <a:r>
              <a:rPr lang="tr-TR" dirty="0" smtClean="0"/>
              <a:t>Havayoluyla hasta hizmetleri tipik olarak uçuş hemşireleri, ilk ve acil yardım teknikerleri/teknisyenleri, anestezi teknikerleri veya uzmanları ve uçuş doktorlarını gerektirir. </a:t>
            </a:r>
          </a:p>
          <a:p>
            <a:endParaRPr lang="tr-TR" dirty="0"/>
          </a:p>
        </p:txBody>
      </p:sp>
      <p:sp>
        <p:nvSpPr>
          <p:cNvPr id="4" name="Slayt Numarası Yer Tutucusu 3"/>
          <p:cNvSpPr>
            <a:spLocks noGrp="1"/>
          </p:cNvSpPr>
          <p:nvPr>
            <p:ph type="sldNum" sz="quarter" idx="10"/>
          </p:nvPr>
        </p:nvSpPr>
        <p:spPr/>
        <p:txBody>
          <a:bodyPr/>
          <a:lstStyle/>
          <a:p>
            <a:fld id="{D3EA2081-3EF5-4234-8FCE-CEB45250174E}" type="slidenum">
              <a:rPr lang="tr-TR" smtClean="0"/>
              <a:t>13</a:t>
            </a:fld>
            <a:endParaRPr lang="tr-TR"/>
          </a:p>
        </p:txBody>
      </p:sp>
    </p:spTree>
    <p:extLst>
      <p:ext uri="{BB962C8B-B14F-4D97-AF65-F5344CB8AC3E}">
        <p14:creationId xmlns:p14="http://schemas.microsoft.com/office/powerpoint/2010/main" val="1878070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dirty="0" smtClean="0"/>
              <a:t>Üçüncül yanıtta, yer değiştirmesi veya mevcut bulunduğu hastanede bulunmayan özel hizmetlerin gerektiği yatan hastaların ülkesel veya bölgesel olarak gerçekleştirilen nakilleridir.</a:t>
            </a:r>
          </a:p>
          <a:p>
            <a:pPr algn="just"/>
            <a:r>
              <a:rPr lang="tr-TR" dirty="0" smtClean="0"/>
              <a:t> Üçüncül transportlar hastanın </a:t>
            </a:r>
            <a:r>
              <a:rPr lang="tr-TR" dirty="0" err="1" smtClean="0"/>
              <a:t>aciliyeti</a:t>
            </a:r>
            <a:r>
              <a:rPr lang="tr-TR" dirty="0" smtClean="0"/>
              <a:t>, uçuş mesafesi ve nakil maliyetine göre helikopter ve uçak ile gerçekleştirilebilir.  Bu tip hizmetler genellikle dünya çapında görev yapan özel ticari kuruluşlar tarafından sağlanmaktadır. </a:t>
            </a:r>
          </a:p>
          <a:p>
            <a:endParaRPr lang="tr-TR" dirty="0"/>
          </a:p>
        </p:txBody>
      </p:sp>
      <p:sp>
        <p:nvSpPr>
          <p:cNvPr id="4" name="Slayt Numarası Yer Tutucusu 3"/>
          <p:cNvSpPr>
            <a:spLocks noGrp="1"/>
          </p:cNvSpPr>
          <p:nvPr>
            <p:ph type="sldNum" sz="quarter" idx="10"/>
          </p:nvPr>
        </p:nvSpPr>
        <p:spPr/>
        <p:txBody>
          <a:bodyPr/>
          <a:lstStyle/>
          <a:p>
            <a:fld id="{D3EA2081-3EF5-4234-8FCE-CEB45250174E}" type="slidenum">
              <a:rPr lang="tr-TR" smtClean="0"/>
              <a:t>14</a:t>
            </a:fld>
            <a:endParaRPr lang="tr-TR"/>
          </a:p>
        </p:txBody>
      </p:sp>
    </p:spTree>
    <p:extLst>
      <p:ext uri="{BB962C8B-B14F-4D97-AF65-F5344CB8AC3E}">
        <p14:creationId xmlns:p14="http://schemas.microsoft.com/office/powerpoint/2010/main" val="1905008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Glaskow</a:t>
            </a:r>
            <a:r>
              <a:rPr lang="tr-TR" dirty="0" smtClean="0"/>
              <a:t> Koma Skalası, Revize Edilmiş Travma Skorları, NACA tarafından oluşturulmuş skala değerlendirmede</a:t>
            </a:r>
            <a:r>
              <a:rPr lang="tr-TR" baseline="0" dirty="0" smtClean="0"/>
              <a:t> kullanılmaktadır. </a:t>
            </a:r>
            <a:endParaRPr lang="tr-TR" dirty="0"/>
          </a:p>
        </p:txBody>
      </p:sp>
      <p:sp>
        <p:nvSpPr>
          <p:cNvPr id="4" name="Slayt Numarası Yer Tutucusu 3"/>
          <p:cNvSpPr>
            <a:spLocks noGrp="1"/>
          </p:cNvSpPr>
          <p:nvPr>
            <p:ph type="sldNum" sz="quarter" idx="10"/>
          </p:nvPr>
        </p:nvSpPr>
        <p:spPr/>
        <p:txBody>
          <a:bodyPr/>
          <a:lstStyle/>
          <a:p>
            <a:fld id="{D3EA2081-3EF5-4234-8FCE-CEB45250174E}" type="slidenum">
              <a:rPr lang="tr-TR" smtClean="0"/>
              <a:t>15</a:t>
            </a:fld>
            <a:endParaRPr lang="tr-TR"/>
          </a:p>
        </p:txBody>
      </p:sp>
    </p:spTree>
    <p:extLst>
      <p:ext uri="{BB962C8B-B14F-4D97-AF65-F5344CB8AC3E}">
        <p14:creationId xmlns:p14="http://schemas.microsoft.com/office/powerpoint/2010/main" val="2952806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rabicPeriod"/>
            </a:pPr>
            <a:r>
              <a:rPr lang="tr-TR" dirty="0" smtClean="0"/>
              <a:t>İçi boş organlarda yırtılma, tansiyon </a:t>
            </a:r>
            <a:r>
              <a:rPr lang="tr-TR" dirty="0" err="1" smtClean="0"/>
              <a:t>pnömotoraks</a:t>
            </a:r>
            <a:r>
              <a:rPr lang="tr-TR" dirty="0" smtClean="0"/>
              <a:t> gelişebilir. İçi</a:t>
            </a:r>
            <a:r>
              <a:rPr lang="tr-TR" baseline="0" dirty="0" smtClean="0"/>
              <a:t> kapalı hava dolu havalı </a:t>
            </a:r>
            <a:r>
              <a:rPr lang="tr-TR" baseline="0" dirty="0" err="1" smtClean="0"/>
              <a:t>atel</a:t>
            </a:r>
            <a:r>
              <a:rPr lang="tr-TR" baseline="0" dirty="0" smtClean="0"/>
              <a:t>, </a:t>
            </a:r>
            <a:r>
              <a:rPr lang="tr-TR" baseline="0" dirty="0" err="1" smtClean="0"/>
              <a:t>endotrkeal</a:t>
            </a:r>
            <a:r>
              <a:rPr lang="tr-TR" baseline="0" dirty="0" smtClean="0"/>
              <a:t> tüp gibi tıbbi araçlar olumsuz etkilenir. </a:t>
            </a:r>
          </a:p>
          <a:p>
            <a:pPr marL="228600" indent="-228600">
              <a:buAutoNum type="arabicPeriod"/>
            </a:pPr>
            <a:endParaRPr lang="tr-TR" dirty="0"/>
          </a:p>
        </p:txBody>
      </p:sp>
      <p:sp>
        <p:nvSpPr>
          <p:cNvPr id="4" name="Slayt Numarası Yer Tutucusu 3"/>
          <p:cNvSpPr>
            <a:spLocks noGrp="1"/>
          </p:cNvSpPr>
          <p:nvPr>
            <p:ph type="sldNum" sz="quarter" idx="10"/>
          </p:nvPr>
        </p:nvSpPr>
        <p:spPr/>
        <p:txBody>
          <a:bodyPr/>
          <a:lstStyle/>
          <a:p>
            <a:fld id="{D3EA2081-3EF5-4234-8FCE-CEB45250174E}" type="slidenum">
              <a:rPr lang="tr-TR" smtClean="0"/>
              <a:t>16</a:t>
            </a:fld>
            <a:endParaRPr lang="tr-TR"/>
          </a:p>
        </p:txBody>
      </p:sp>
    </p:spTree>
    <p:extLst>
      <p:ext uri="{BB962C8B-B14F-4D97-AF65-F5344CB8AC3E}">
        <p14:creationId xmlns:p14="http://schemas.microsoft.com/office/powerpoint/2010/main" val="481808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E29623D-57D3-4B72-93DD-0CE3055783E0}" type="datetime1">
              <a:rPr lang="tr-TR" smtClean="0"/>
              <a:t>25.03.2017</a:t>
            </a:fld>
            <a:endParaRPr lang="tr-TR"/>
          </a:p>
        </p:txBody>
      </p:sp>
      <p:sp>
        <p:nvSpPr>
          <p:cNvPr id="5" name="Altbilgi Yer Tutucusu 4"/>
          <p:cNvSpPr>
            <a:spLocks noGrp="1"/>
          </p:cNvSpPr>
          <p:nvPr>
            <p:ph type="ftr" sz="quarter" idx="11"/>
          </p:nvPr>
        </p:nvSpPr>
        <p:spPr/>
        <p:txBody>
          <a:bodyPr/>
          <a:lstStyle/>
          <a:p>
            <a:r>
              <a:rPr lang="tr-TR" smtClean="0"/>
              <a:t>13-15 Mayıs 2016, Congresium-ANKARA</a:t>
            </a:r>
            <a:endParaRPr lang="tr-TR"/>
          </a:p>
        </p:txBody>
      </p:sp>
      <p:sp>
        <p:nvSpPr>
          <p:cNvPr id="6" name="Slayt Numarası Yer Tutucusu 5"/>
          <p:cNvSpPr>
            <a:spLocks noGrp="1"/>
          </p:cNvSpPr>
          <p:nvPr>
            <p:ph type="sldNum" sz="quarter" idx="12"/>
          </p:nvPr>
        </p:nvSpPr>
        <p:spPr/>
        <p:txBody>
          <a:bodyPr/>
          <a:lstStyle/>
          <a:p>
            <a:fld id="{76C847A0-291E-46B8-9538-33CEFA737912}" type="slidenum">
              <a:rPr lang="tr-TR" smtClean="0"/>
              <a:t>‹#›</a:t>
            </a:fld>
            <a:endParaRPr lang="tr-TR"/>
          </a:p>
        </p:txBody>
      </p:sp>
    </p:spTree>
    <p:extLst>
      <p:ext uri="{BB962C8B-B14F-4D97-AF65-F5344CB8AC3E}">
        <p14:creationId xmlns:p14="http://schemas.microsoft.com/office/powerpoint/2010/main" val="465213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86F65B0-8D81-4B52-BB35-109BD8BFA6D7}" type="datetime1">
              <a:rPr lang="tr-TR" smtClean="0"/>
              <a:t>25.03.2017</a:t>
            </a:fld>
            <a:endParaRPr lang="tr-TR"/>
          </a:p>
        </p:txBody>
      </p:sp>
      <p:sp>
        <p:nvSpPr>
          <p:cNvPr id="5" name="Altbilgi Yer Tutucusu 4"/>
          <p:cNvSpPr>
            <a:spLocks noGrp="1"/>
          </p:cNvSpPr>
          <p:nvPr>
            <p:ph type="ftr" sz="quarter" idx="11"/>
          </p:nvPr>
        </p:nvSpPr>
        <p:spPr/>
        <p:txBody>
          <a:bodyPr/>
          <a:lstStyle/>
          <a:p>
            <a:r>
              <a:rPr lang="tr-TR" smtClean="0"/>
              <a:t>13-15 Mayıs 2016, Congresium-ANKARA</a:t>
            </a:r>
            <a:endParaRPr lang="tr-TR"/>
          </a:p>
        </p:txBody>
      </p:sp>
      <p:sp>
        <p:nvSpPr>
          <p:cNvPr id="6" name="Slayt Numarası Yer Tutucusu 5"/>
          <p:cNvSpPr>
            <a:spLocks noGrp="1"/>
          </p:cNvSpPr>
          <p:nvPr>
            <p:ph type="sldNum" sz="quarter" idx="12"/>
          </p:nvPr>
        </p:nvSpPr>
        <p:spPr/>
        <p:txBody>
          <a:bodyPr/>
          <a:lstStyle/>
          <a:p>
            <a:fld id="{76C847A0-291E-46B8-9538-33CEFA737912}" type="slidenum">
              <a:rPr lang="tr-TR" smtClean="0"/>
              <a:t>‹#›</a:t>
            </a:fld>
            <a:endParaRPr lang="tr-TR"/>
          </a:p>
        </p:txBody>
      </p:sp>
    </p:spTree>
    <p:extLst>
      <p:ext uri="{BB962C8B-B14F-4D97-AF65-F5344CB8AC3E}">
        <p14:creationId xmlns:p14="http://schemas.microsoft.com/office/powerpoint/2010/main" val="297288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B69A1CB-6D23-4712-832F-AD741DF973CF}" type="datetime1">
              <a:rPr lang="tr-TR" smtClean="0"/>
              <a:t>25.03.2017</a:t>
            </a:fld>
            <a:endParaRPr lang="tr-TR"/>
          </a:p>
        </p:txBody>
      </p:sp>
      <p:sp>
        <p:nvSpPr>
          <p:cNvPr id="5" name="Altbilgi Yer Tutucusu 4"/>
          <p:cNvSpPr>
            <a:spLocks noGrp="1"/>
          </p:cNvSpPr>
          <p:nvPr>
            <p:ph type="ftr" sz="quarter" idx="11"/>
          </p:nvPr>
        </p:nvSpPr>
        <p:spPr/>
        <p:txBody>
          <a:bodyPr/>
          <a:lstStyle/>
          <a:p>
            <a:r>
              <a:rPr lang="tr-TR" smtClean="0"/>
              <a:t>13-15 Mayıs 2016, Congresium-ANKARA</a:t>
            </a:r>
            <a:endParaRPr lang="tr-TR"/>
          </a:p>
        </p:txBody>
      </p:sp>
      <p:sp>
        <p:nvSpPr>
          <p:cNvPr id="6" name="Slayt Numarası Yer Tutucusu 5"/>
          <p:cNvSpPr>
            <a:spLocks noGrp="1"/>
          </p:cNvSpPr>
          <p:nvPr>
            <p:ph type="sldNum" sz="quarter" idx="12"/>
          </p:nvPr>
        </p:nvSpPr>
        <p:spPr/>
        <p:txBody>
          <a:bodyPr/>
          <a:lstStyle/>
          <a:p>
            <a:fld id="{76C847A0-291E-46B8-9538-33CEFA737912}" type="slidenum">
              <a:rPr lang="tr-TR" smtClean="0"/>
              <a:t>‹#›</a:t>
            </a:fld>
            <a:endParaRPr lang="tr-TR"/>
          </a:p>
        </p:txBody>
      </p:sp>
    </p:spTree>
    <p:extLst>
      <p:ext uri="{BB962C8B-B14F-4D97-AF65-F5344CB8AC3E}">
        <p14:creationId xmlns:p14="http://schemas.microsoft.com/office/powerpoint/2010/main" val="1175536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714CF88-C4BA-4460-8E0C-3335437531FF}" type="datetime1">
              <a:rPr lang="tr-TR" smtClean="0"/>
              <a:t>25.03.2017</a:t>
            </a:fld>
            <a:endParaRPr lang="tr-TR"/>
          </a:p>
        </p:txBody>
      </p:sp>
      <p:sp>
        <p:nvSpPr>
          <p:cNvPr id="5" name="Altbilgi Yer Tutucusu 4"/>
          <p:cNvSpPr>
            <a:spLocks noGrp="1"/>
          </p:cNvSpPr>
          <p:nvPr>
            <p:ph type="ftr" sz="quarter" idx="11"/>
          </p:nvPr>
        </p:nvSpPr>
        <p:spPr/>
        <p:txBody>
          <a:bodyPr/>
          <a:lstStyle/>
          <a:p>
            <a:r>
              <a:rPr lang="tr-TR" smtClean="0"/>
              <a:t>13-15 Mayıs 2016, Congresium-ANKARA</a:t>
            </a:r>
            <a:endParaRPr lang="tr-TR"/>
          </a:p>
        </p:txBody>
      </p:sp>
      <p:sp>
        <p:nvSpPr>
          <p:cNvPr id="6" name="Slayt Numarası Yer Tutucusu 5"/>
          <p:cNvSpPr>
            <a:spLocks noGrp="1"/>
          </p:cNvSpPr>
          <p:nvPr>
            <p:ph type="sldNum" sz="quarter" idx="12"/>
          </p:nvPr>
        </p:nvSpPr>
        <p:spPr/>
        <p:txBody>
          <a:bodyPr/>
          <a:lstStyle/>
          <a:p>
            <a:fld id="{76C847A0-291E-46B8-9538-33CEFA737912}" type="slidenum">
              <a:rPr lang="tr-TR" smtClean="0"/>
              <a:t>‹#›</a:t>
            </a:fld>
            <a:endParaRPr lang="tr-TR"/>
          </a:p>
        </p:txBody>
      </p:sp>
    </p:spTree>
    <p:extLst>
      <p:ext uri="{BB962C8B-B14F-4D97-AF65-F5344CB8AC3E}">
        <p14:creationId xmlns:p14="http://schemas.microsoft.com/office/powerpoint/2010/main" val="62516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32D1D7C-F872-467E-95E3-90BF09ED1495}" type="datetime1">
              <a:rPr lang="tr-TR" smtClean="0"/>
              <a:t>25.03.2017</a:t>
            </a:fld>
            <a:endParaRPr lang="tr-TR"/>
          </a:p>
        </p:txBody>
      </p:sp>
      <p:sp>
        <p:nvSpPr>
          <p:cNvPr id="5" name="Altbilgi Yer Tutucusu 4"/>
          <p:cNvSpPr>
            <a:spLocks noGrp="1"/>
          </p:cNvSpPr>
          <p:nvPr>
            <p:ph type="ftr" sz="quarter" idx="11"/>
          </p:nvPr>
        </p:nvSpPr>
        <p:spPr/>
        <p:txBody>
          <a:bodyPr/>
          <a:lstStyle/>
          <a:p>
            <a:r>
              <a:rPr lang="tr-TR" smtClean="0"/>
              <a:t>13-15 Mayıs 2016, Congresium-ANKARA</a:t>
            </a:r>
            <a:endParaRPr lang="tr-TR"/>
          </a:p>
        </p:txBody>
      </p:sp>
      <p:sp>
        <p:nvSpPr>
          <p:cNvPr id="6" name="Slayt Numarası Yer Tutucusu 5"/>
          <p:cNvSpPr>
            <a:spLocks noGrp="1"/>
          </p:cNvSpPr>
          <p:nvPr>
            <p:ph type="sldNum" sz="quarter" idx="12"/>
          </p:nvPr>
        </p:nvSpPr>
        <p:spPr/>
        <p:txBody>
          <a:bodyPr/>
          <a:lstStyle/>
          <a:p>
            <a:fld id="{76C847A0-291E-46B8-9538-33CEFA737912}" type="slidenum">
              <a:rPr lang="tr-TR" smtClean="0"/>
              <a:t>‹#›</a:t>
            </a:fld>
            <a:endParaRPr lang="tr-TR"/>
          </a:p>
        </p:txBody>
      </p:sp>
    </p:spTree>
    <p:extLst>
      <p:ext uri="{BB962C8B-B14F-4D97-AF65-F5344CB8AC3E}">
        <p14:creationId xmlns:p14="http://schemas.microsoft.com/office/powerpoint/2010/main" val="2422265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DDDAC8E-2F0B-4A19-9F8D-03D0C101C862}" type="datetime1">
              <a:rPr lang="tr-TR" smtClean="0"/>
              <a:t>25.03.2017</a:t>
            </a:fld>
            <a:endParaRPr lang="tr-TR"/>
          </a:p>
        </p:txBody>
      </p:sp>
      <p:sp>
        <p:nvSpPr>
          <p:cNvPr id="6" name="Altbilgi Yer Tutucusu 5"/>
          <p:cNvSpPr>
            <a:spLocks noGrp="1"/>
          </p:cNvSpPr>
          <p:nvPr>
            <p:ph type="ftr" sz="quarter" idx="11"/>
          </p:nvPr>
        </p:nvSpPr>
        <p:spPr/>
        <p:txBody>
          <a:bodyPr/>
          <a:lstStyle/>
          <a:p>
            <a:r>
              <a:rPr lang="tr-TR" smtClean="0"/>
              <a:t>13-15 Mayıs 2016, Congresium-ANKARA</a:t>
            </a:r>
            <a:endParaRPr lang="tr-TR"/>
          </a:p>
        </p:txBody>
      </p:sp>
      <p:sp>
        <p:nvSpPr>
          <p:cNvPr id="7" name="Slayt Numarası Yer Tutucusu 6"/>
          <p:cNvSpPr>
            <a:spLocks noGrp="1"/>
          </p:cNvSpPr>
          <p:nvPr>
            <p:ph type="sldNum" sz="quarter" idx="12"/>
          </p:nvPr>
        </p:nvSpPr>
        <p:spPr/>
        <p:txBody>
          <a:bodyPr/>
          <a:lstStyle/>
          <a:p>
            <a:fld id="{76C847A0-291E-46B8-9538-33CEFA737912}" type="slidenum">
              <a:rPr lang="tr-TR" smtClean="0"/>
              <a:t>‹#›</a:t>
            </a:fld>
            <a:endParaRPr lang="tr-TR"/>
          </a:p>
        </p:txBody>
      </p:sp>
    </p:spTree>
    <p:extLst>
      <p:ext uri="{BB962C8B-B14F-4D97-AF65-F5344CB8AC3E}">
        <p14:creationId xmlns:p14="http://schemas.microsoft.com/office/powerpoint/2010/main" val="809246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7368046-8C44-4012-801F-4E1E7E3E3C68}" type="datetime1">
              <a:rPr lang="tr-TR" smtClean="0"/>
              <a:t>25.03.2017</a:t>
            </a:fld>
            <a:endParaRPr lang="tr-TR"/>
          </a:p>
        </p:txBody>
      </p:sp>
      <p:sp>
        <p:nvSpPr>
          <p:cNvPr id="8" name="Altbilgi Yer Tutucusu 7"/>
          <p:cNvSpPr>
            <a:spLocks noGrp="1"/>
          </p:cNvSpPr>
          <p:nvPr>
            <p:ph type="ftr" sz="quarter" idx="11"/>
          </p:nvPr>
        </p:nvSpPr>
        <p:spPr/>
        <p:txBody>
          <a:bodyPr/>
          <a:lstStyle/>
          <a:p>
            <a:r>
              <a:rPr lang="tr-TR" smtClean="0"/>
              <a:t>13-15 Mayıs 2016, Congresium-ANKARA</a:t>
            </a:r>
            <a:endParaRPr lang="tr-TR"/>
          </a:p>
        </p:txBody>
      </p:sp>
      <p:sp>
        <p:nvSpPr>
          <p:cNvPr id="9" name="Slayt Numarası Yer Tutucusu 8"/>
          <p:cNvSpPr>
            <a:spLocks noGrp="1"/>
          </p:cNvSpPr>
          <p:nvPr>
            <p:ph type="sldNum" sz="quarter" idx="12"/>
          </p:nvPr>
        </p:nvSpPr>
        <p:spPr/>
        <p:txBody>
          <a:bodyPr/>
          <a:lstStyle/>
          <a:p>
            <a:fld id="{76C847A0-291E-46B8-9538-33CEFA737912}" type="slidenum">
              <a:rPr lang="tr-TR" smtClean="0"/>
              <a:t>‹#›</a:t>
            </a:fld>
            <a:endParaRPr lang="tr-TR"/>
          </a:p>
        </p:txBody>
      </p:sp>
    </p:spTree>
    <p:extLst>
      <p:ext uri="{BB962C8B-B14F-4D97-AF65-F5344CB8AC3E}">
        <p14:creationId xmlns:p14="http://schemas.microsoft.com/office/powerpoint/2010/main" val="255221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17369B5-5F6A-4346-A7A7-6343BC8A75A7}" type="datetime1">
              <a:rPr lang="tr-TR" smtClean="0"/>
              <a:t>25.03.2017</a:t>
            </a:fld>
            <a:endParaRPr lang="tr-TR"/>
          </a:p>
        </p:txBody>
      </p:sp>
      <p:sp>
        <p:nvSpPr>
          <p:cNvPr id="4" name="Altbilgi Yer Tutucusu 3"/>
          <p:cNvSpPr>
            <a:spLocks noGrp="1"/>
          </p:cNvSpPr>
          <p:nvPr>
            <p:ph type="ftr" sz="quarter" idx="11"/>
          </p:nvPr>
        </p:nvSpPr>
        <p:spPr/>
        <p:txBody>
          <a:bodyPr/>
          <a:lstStyle/>
          <a:p>
            <a:r>
              <a:rPr lang="tr-TR" smtClean="0"/>
              <a:t>13-15 Mayıs 2016, Congresium-ANKARA</a:t>
            </a:r>
            <a:endParaRPr lang="tr-TR"/>
          </a:p>
        </p:txBody>
      </p:sp>
      <p:sp>
        <p:nvSpPr>
          <p:cNvPr id="5" name="Slayt Numarası Yer Tutucusu 4"/>
          <p:cNvSpPr>
            <a:spLocks noGrp="1"/>
          </p:cNvSpPr>
          <p:nvPr>
            <p:ph type="sldNum" sz="quarter" idx="12"/>
          </p:nvPr>
        </p:nvSpPr>
        <p:spPr/>
        <p:txBody>
          <a:bodyPr/>
          <a:lstStyle/>
          <a:p>
            <a:fld id="{76C847A0-291E-46B8-9538-33CEFA737912}" type="slidenum">
              <a:rPr lang="tr-TR" smtClean="0"/>
              <a:t>‹#›</a:t>
            </a:fld>
            <a:endParaRPr lang="tr-TR"/>
          </a:p>
        </p:txBody>
      </p:sp>
    </p:spTree>
    <p:extLst>
      <p:ext uri="{BB962C8B-B14F-4D97-AF65-F5344CB8AC3E}">
        <p14:creationId xmlns:p14="http://schemas.microsoft.com/office/powerpoint/2010/main" val="56756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5DC2E7A-EB89-4431-942F-577BF42AC12D}" type="datetime1">
              <a:rPr lang="tr-TR" smtClean="0"/>
              <a:t>25.03.2017</a:t>
            </a:fld>
            <a:endParaRPr lang="tr-TR"/>
          </a:p>
        </p:txBody>
      </p:sp>
      <p:sp>
        <p:nvSpPr>
          <p:cNvPr id="3" name="Altbilgi Yer Tutucusu 2"/>
          <p:cNvSpPr>
            <a:spLocks noGrp="1"/>
          </p:cNvSpPr>
          <p:nvPr>
            <p:ph type="ftr" sz="quarter" idx="11"/>
          </p:nvPr>
        </p:nvSpPr>
        <p:spPr/>
        <p:txBody>
          <a:bodyPr/>
          <a:lstStyle/>
          <a:p>
            <a:r>
              <a:rPr lang="tr-TR" smtClean="0"/>
              <a:t>13-15 Mayıs 2016, Congresium-ANKARA</a:t>
            </a:r>
            <a:endParaRPr lang="tr-TR"/>
          </a:p>
        </p:txBody>
      </p:sp>
      <p:sp>
        <p:nvSpPr>
          <p:cNvPr id="4" name="Slayt Numarası Yer Tutucusu 3"/>
          <p:cNvSpPr>
            <a:spLocks noGrp="1"/>
          </p:cNvSpPr>
          <p:nvPr>
            <p:ph type="sldNum" sz="quarter" idx="12"/>
          </p:nvPr>
        </p:nvSpPr>
        <p:spPr/>
        <p:txBody>
          <a:bodyPr/>
          <a:lstStyle/>
          <a:p>
            <a:fld id="{76C847A0-291E-46B8-9538-33CEFA737912}" type="slidenum">
              <a:rPr lang="tr-TR" smtClean="0"/>
              <a:t>‹#›</a:t>
            </a:fld>
            <a:endParaRPr lang="tr-TR"/>
          </a:p>
        </p:txBody>
      </p:sp>
    </p:spTree>
    <p:extLst>
      <p:ext uri="{BB962C8B-B14F-4D97-AF65-F5344CB8AC3E}">
        <p14:creationId xmlns:p14="http://schemas.microsoft.com/office/powerpoint/2010/main" val="99835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FBCFACF-F212-4FBD-AFCD-774D995D347E}" type="datetime1">
              <a:rPr lang="tr-TR" smtClean="0"/>
              <a:t>25.03.2017</a:t>
            </a:fld>
            <a:endParaRPr lang="tr-TR"/>
          </a:p>
        </p:txBody>
      </p:sp>
      <p:sp>
        <p:nvSpPr>
          <p:cNvPr id="6" name="Altbilgi Yer Tutucusu 5"/>
          <p:cNvSpPr>
            <a:spLocks noGrp="1"/>
          </p:cNvSpPr>
          <p:nvPr>
            <p:ph type="ftr" sz="quarter" idx="11"/>
          </p:nvPr>
        </p:nvSpPr>
        <p:spPr/>
        <p:txBody>
          <a:bodyPr/>
          <a:lstStyle/>
          <a:p>
            <a:r>
              <a:rPr lang="tr-TR" smtClean="0"/>
              <a:t>13-15 Mayıs 2016, Congresium-ANKARA</a:t>
            </a:r>
            <a:endParaRPr lang="tr-TR"/>
          </a:p>
        </p:txBody>
      </p:sp>
      <p:sp>
        <p:nvSpPr>
          <p:cNvPr id="7" name="Slayt Numarası Yer Tutucusu 6"/>
          <p:cNvSpPr>
            <a:spLocks noGrp="1"/>
          </p:cNvSpPr>
          <p:nvPr>
            <p:ph type="sldNum" sz="quarter" idx="12"/>
          </p:nvPr>
        </p:nvSpPr>
        <p:spPr/>
        <p:txBody>
          <a:bodyPr/>
          <a:lstStyle/>
          <a:p>
            <a:fld id="{76C847A0-291E-46B8-9538-33CEFA737912}" type="slidenum">
              <a:rPr lang="tr-TR" smtClean="0"/>
              <a:t>‹#›</a:t>
            </a:fld>
            <a:endParaRPr lang="tr-TR"/>
          </a:p>
        </p:txBody>
      </p:sp>
    </p:spTree>
    <p:extLst>
      <p:ext uri="{BB962C8B-B14F-4D97-AF65-F5344CB8AC3E}">
        <p14:creationId xmlns:p14="http://schemas.microsoft.com/office/powerpoint/2010/main" val="354642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A7A809A-C0CC-4A52-8E2D-47AEC7EDC6F1}" type="datetime1">
              <a:rPr lang="tr-TR" smtClean="0"/>
              <a:t>25.03.2017</a:t>
            </a:fld>
            <a:endParaRPr lang="tr-TR"/>
          </a:p>
        </p:txBody>
      </p:sp>
      <p:sp>
        <p:nvSpPr>
          <p:cNvPr id="6" name="Altbilgi Yer Tutucusu 5"/>
          <p:cNvSpPr>
            <a:spLocks noGrp="1"/>
          </p:cNvSpPr>
          <p:nvPr>
            <p:ph type="ftr" sz="quarter" idx="11"/>
          </p:nvPr>
        </p:nvSpPr>
        <p:spPr/>
        <p:txBody>
          <a:bodyPr/>
          <a:lstStyle/>
          <a:p>
            <a:r>
              <a:rPr lang="tr-TR" smtClean="0"/>
              <a:t>13-15 Mayıs 2016, Congresium-ANKARA</a:t>
            </a:r>
            <a:endParaRPr lang="tr-TR"/>
          </a:p>
        </p:txBody>
      </p:sp>
      <p:sp>
        <p:nvSpPr>
          <p:cNvPr id="7" name="Slayt Numarası Yer Tutucusu 6"/>
          <p:cNvSpPr>
            <a:spLocks noGrp="1"/>
          </p:cNvSpPr>
          <p:nvPr>
            <p:ph type="sldNum" sz="quarter" idx="12"/>
          </p:nvPr>
        </p:nvSpPr>
        <p:spPr/>
        <p:txBody>
          <a:bodyPr/>
          <a:lstStyle/>
          <a:p>
            <a:fld id="{76C847A0-291E-46B8-9538-33CEFA737912}" type="slidenum">
              <a:rPr lang="tr-TR" smtClean="0"/>
              <a:t>‹#›</a:t>
            </a:fld>
            <a:endParaRPr lang="tr-TR"/>
          </a:p>
        </p:txBody>
      </p:sp>
    </p:spTree>
    <p:extLst>
      <p:ext uri="{BB962C8B-B14F-4D97-AF65-F5344CB8AC3E}">
        <p14:creationId xmlns:p14="http://schemas.microsoft.com/office/powerpoint/2010/main" val="3639423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3DB6E-1034-4118-9CBF-92C0426C8BB3}" type="datetime1">
              <a:rPr lang="tr-TR" smtClean="0"/>
              <a:t>25.03.2017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13-15 Mayıs 2016, Congresium-ANKARA</a:t>
            </a: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847A0-291E-46B8-9538-33CEFA737912}" type="slidenum">
              <a:rPr lang="tr-TR" smtClean="0"/>
              <a:t>‹#›</a:t>
            </a:fld>
            <a:endParaRPr lang="tr-TR"/>
          </a:p>
        </p:txBody>
      </p:sp>
    </p:spTree>
    <p:extLst>
      <p:ext uri="{BB962C8B-B14F-4D97-AF65-F5344CB8AC3E}">
        <p14:creationId xmlns:p14="http://schemas.microsoft.com/office/powerpoint/2010/main" val="3469057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14368" y="1998328"/>
            <a:ext cx="11719035" cy="904185"/>
          </a:xfrm>
        </p:spPr>
        <p:txBody>
          <a:bodyPr>
            <a:normAutofit/>
          </a:bodyPr>
          <a:lstStyle/>
          <a:p>
            <a:r>
              <a:rPr lang="tr-TR" sz="5400" b="1" dirty="0" smtClean="0"/>
              <a:t>Helikopterle Kurtarma ve Tıbbi Tahliye</a:t>
            </a:r>
            <a:endParaRPr lang="tr-TR" sz="5400" b="1" dirty="0"/>
          </a:p>
        </p:txBody>
      </p:sp>
      <p:sp>
        <p:nvSpPr>
          <p:cNvPr id="3" name="Alt Başlık 2"/>
          <p:cNvSpPr>
            <a:spLocks noGrp="1"/>
          </p:cNvSpPr>
          <p:nvPr>
            <p:ph type="subTitle" idx="1"/>
          </p:nvPr>
        </p:nvSpPr>
        <p:spPr>
          <a:xfrm>
            <a:off x="1601886" y="3370580"/>
            <a:ext cx="9144000" cy="1655762"/>
          </a:xfrm>
        </p:spPr>
        <p:txBody>
          <a:bodyPr>
            <a:normAutofit/>
          </a:bodyPr>
          <a:lstStyle/>
          <a:p>
            <a:r>
              <a:rPr lang="tr-TR" dirty="0" smtClean="0"/>
              <a:t>Arş. Gör. Hüseyin KOÇAK </a:t>
            </a:r>
            <a:r>
              <a:rPr lang="tr-TR" dirty="0" err="1" smtClean="0"/>
              <a:t>Msc</a:t>
            </a:r>
            <a:r>
              <a:rPr lang="tr-TR" dirty="0" smtClean="0"/>
              <a:t>, DM</a:t>
            </a:r>
          </a:p>
          <a:p>
            <a:r>
              <a:rPr lang="tr-TR" sz="1600" dirty="0" smtClean="0"/>
              <a:t>ÇOMU SBF Acil Yardım ve Afet Yönetimi</a:t>
            </a:r>
          </a:p>
          <a:p>
            <a:r>
              <a:rPr lang="tr-TR" sz="1600" dirty="0" err="1" smtClean="0"/>
              <a:t>Bezmialem</a:t>
            </a:r>
            <a:r>
              <a:rPr lang="tr-TR" sz="1600" dirty="0" smtClean="0"/>
              <a:t> Vakıf Üniversitesi SBE Afet Tıbbı Doktora Programı Öğrencisi</a:t>
            </a:r>
          </a:p>
          <a:p>
            <a:r>
              <a:rPr lang="tr-TR" sz="1600" dirty="0" smtClean="0"/>
              <a:t>Acil Yardım ve Afet Yöneticileri Derneği Başkanı</a:t>
            </a:r>
            <a:endParaRPr lang="tr-TR" sz="1600" dirty="0"/>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20992" y="162964"/>
            <a:ext cx="1967031" cy="1285590"/>
          </a:xfrm>
          <a:prstGeom prst="rect">
            <a:avLst/>
          </a:prstGeom>
        </p:spPr>
      </p:pic>
      <p:pic>
        <p:nvPicPr>
          <p:cNvPr id="5" name="Resim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8160" y="116455"/>
            <a:ext cx="1429693" cy="1413807"/>
          </a:xfrm>
          <a:prstGeom prst="rect">
            <a:avLst/>
          </a:prstGeom>
        </p:spPr>
      </p:pic>
      <p:pic>
        <p:nvPicPr>
          <p:cNvPr id="7" name="Resim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7035" y="0"/>
            <a:ext cx="2053705" cy="2224725"/>
          </a:xfrm>
          <a:prstGeom prst="rect">
            <a:avLst/>
          </a:prstGeom>
        </p:spPr>
      </p:pic>
      <p:pic>
        <p:nvPicPr>
          <p:cNvPr id="8" name="Resim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38068" y="5026342"/>
            <a:ext cx="4635020" cy="1715665"/>
          </a:xfrm>
          <a:prstGeom prst="rect">
            <a:avLst/>
          </a:prstGeom>
        </p:spPr>
      </p:pic>
    </p:spTree>
    <p:extLst>
      <p:ext uri="{BB962C8B-B14F-4D97-AF65-F5344CB8AC3E}">
        <p14:creationId xmlns:p14="http://schemas.microsoft.com/office/powerpoint/2010/main" val="3403526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4" name="Altbilgi Yer Tutucusu 3"/>
          <p:cNvSpPr>
            <a:spLocks noGrp="1"/>
          </p:cNvSpPr>
          <p:nvPr>
            <p:ph type="ftr" sz="quarter" idx="11"/>
          </p:nvPr>
        </p:nvSpPr>
        <p:spPr>
          <a:xfrm>
            <a:off x="3932886" y="6335330"/>
            <a:ext cx="4114800" cy="365125"/>
          </a:xfrm>
        </p:spPr>
        <p:txBody>
          <a:bodyPr/>
          <a:lstStyle/>
          <a:p>
            <a:r>
              <a:rPr lang="tr-TR" smtClean="0"/>
              <a:t>13-15 Mayıs 2016, Congresium-ANKARA</a:t>
            </a:r>
            <a:endParaRPr lang="tr-TR"/>
          </a:p>
        </p:txBody>
      </p:sp>
      <p:pic>
        <p:nvPicPr>
          <p:cNvPr id="6" name="Resim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273" y="1547946"/>
            <a:ext cx="5895072" cy="3633009"/>
          </a:xfrm>
          <a:prstGeom prst="rect">
            <a:avLst/>
          </a:prstGeom>
        </p:spPr>
      </p:pic>
      <p:sp>
        <p:nvSpPr>
          <p:cNvPr id="3" name="İçerik Yer Tutucusu 2"/>
          <p:cNvSpPr>
            <a:spLocks noGrp="1"/>
          </p:cNvSpPr>
          <p:nvPr>
            <p:ph idx="1"/>
          </p:nvPr>
        </p:nvSpPr>
        <p:spPr>
          <a:xfrm>
            <a:off x="1632015" y="1610084"/>
            <a:ext cx="10515600" cy="4351338"/>
          </a:xfrm>
        </p:spPr>
        <p:txBody>
          <a:bodyPr/>
          <a:lstStyle/>
          <a:p>
            <a:r>
              <a:rPr lang="tr-TR" dirty="0" smtClean="0"/>
              <a:t> </a:t>
            </a:r>
            <a:endParaRPr lang="tr-TR" dirty="0"/>
          </a:p>
        </p:txBody>
      </p:sp>
      <p:pic>
        <p:nvPicPr>
          <p:cNvPr id="7" name="Resim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23432" y="71258"/>
            <a:ext cx="1660735" cy="1754367"/>
          </a:xfrm>
          <a:prstGeom prst="rect">
            <a:avLst/>
          </a:prstGeom>
        </p:spPr>
      </p:pic>
      <p:pic>
        <p:nvPicPr>
          <p:cNvPr id="8" name="Picture 2" descr="https://assets.digital.cabinet-office.gov.uk/government/uploads/system/uploads/image_data/file/8245/20100107-Sea_King_picks_up_.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7982" y="1522686"/>
            <a:ext cx="5525291" cy="3683527"/>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567777" y="5523861"/>
            <a:ext cx="11423444" cy="784830"/>
          </a:xfrm>
          <a:prstGeom prst="rect">
            <a:avLst/>
          </a:prstGeom>
        </p:spPr>
        <p:txBody>
          <a:bodyPr wrap="square">
            <a:spAutoFit/>
          </a:bodyPr>
          <a:lstStyle/>
          <a:p>
            <a:r>
              <a:rPr lang="tr-TR" sz="900" dirty="0" smtClean="0"/>
              <a:t>Kaynak: 1.https</a:t>
            </a:r>
            <a:r>
              <a:rPr lang="tr-TR" sz="900" dirty="0"/>
              <a:t>://</a:t>
            </a:r>
            <a:r>
              <a:rPr lang="tr-TR" sz="900" dirty="0" smtClean="0"/>
              <a:t>www.google.com.tr/search?q=hava+ambulans&amp;biw=1536&amp;bih=754&amp;source=lnms&amp;tbm=isch&amp;sa=X&amp;ved=0ahUKEwi8r7PWucXMAhXFOhQKHafiCbkQ_AUIBigB#tbm=isch&amp;tbs=rimg%3ACbvFmb2PXR8hIjgHAc1hev4tbxSZPeTW7dgQdourScAZCpHL5MyoXZgxQ3_1BXwWzji2_1W3BNG61Pne3i3tkqC4qZ4ioSCQcBzWF6_1i1vEfiayO6oJHmZKhIJFJk95Nbt2BARDWzVqB4mVRMqEgl2i6tJwBkKkRE4p4SYPhWdyCoSCcvkzKhdmDFDEewE86XivQ5gKhIJf8FfBbOOLb8RwImNq0m-fzcqEglbcE0brU-d7RGoVdWd0hl_15yoSCeLe2SoLipniEXLQxeJ4XVmj&amp;q=helicopter%20rescue%20in%20obstacle%20terrain&amp;imgrc=EtT-00LdKlqFgM%3A</a:t>
            </a:r>
            <a:endParaRPr lang="tr-TR" sz="900" dirty="0"/>
          </a:p>
          <a:p>
            <a:r>
              <a:rPr lang="tr-TR" sz="900" dirty="0" smtClean="0"/>
              <a:t>2. http</a:t>
            </a:r>
            <a:r>
              <a:rPr lang="tr-TR" sz="900" dirty="0"/>
              <a:t>://www.priority1airrescue.com/test-media-page/</a:t>
            </a:r>
          </a:p>
        </p:txBody>
      </p:sp>
    </p:spTree>
    <p:extLst>
      <p:ext uri="{BB962C8B-B14F-4D97-AF65-F5344CB8AC3E}">
        <p14:creationId xmlns:p14="http://schemas.microsoft.com/office/powerpoint/2010/main" val="1000730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pic>
        <p:nvPicPr>
          <p:cNvPr id="5" name="İçerik Yer Tutucusu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3098" y="118047"/>
            <a:ext cx="6088611" cy="3739250"/>
          </a:xfrm>
          <a:prstGeom prst="rect">
            <a:avLst/>
          </a:prstGeom>
        </p:spPr>
      </p:pic>
      <p:sp>
        <p:nvSpPr>
          <p:cNvPr id="4" name="Altbilgi Yer Tutucusu 3"/>
          <p:cNvSpPr>
            <a:spLocks noGrp="1"/>
          </p:cNvSpPr>
          <p:nvPr>
            <p:ph type="ftr" sz="quarter" idx="11"/>
          </p:nvPr>
        </p:nvSpPr>
        <p:spPr/>
        <p:txBody>
          <a:bodyPr/>
          <a:lstStyle/>
          <a:p>
            <a:r>
              <a:rPr lang="tr-TR" smtClean="0"/>
              <a:t>13-15 Mayıs 2016, Congresium-ANKARA</a:t>
            </a:r>
            <a:endParaRPr lang="tr-TR"/>
          </a:p>
        </p:txBody>
      </p:sp>
      <p:pic>
        <p:nvPicPr>
          <p:cNvPr id="3" name="Resim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1709" y="1605127"/>
            <a:ext cx="6000291" cy="4106535"/>
          </a:xfrm>
          <a:prstGeom prst="rect">
            <a:avLst/>
          </a:prstGeom>
        </p:spPr>
      </p:pic>
      <p:sp>
        <p:nvSpPr>
          <p:cNvPr id="6" name="Dikdörtgen 5"/>
          <p:cNvSpPr/>
          <p:nvPr/>
        </p:nvSpPr>
        <p:spPr>
          <a:xfrm>
            <a:off x="6096000" y="5779744"/>
            <a:ext cx="6096000" cy="646331"/>
          </a:xfrm>
          <a:prstGeom prst="rect">
            <a:avLst/>
          </a:prstGeom>
        </p:spPr>
        <p:txBody>
          <a:bodyPr>
            <a:spAutoFit/>
          </a:bodyPr>
          <a:lstStyle/>
          <a:p>
            <a:r>
              <a:rPr lang="tr-TR" sz="1200" b="1" dirty="0" smtClean="0"/>
              <a:t>Kaynak: </a:t>
            </a:r>
            <a:r>
              <a:rPr lang="tr-TR" sz="1200" dirty="0" smtClean="0"/>
              <a:t>https</a:t>
            </a:r>
            <a:r>
              <a:rPr lang="tr-TR" sz="1200" dirty="0"/>
              <a:t>://dutchbyassociation.files.wordpress.com/2009/02/mv_noordam_15may07_ucn088_07_156768.jpg</a:t>
            </a:r>
          </a:p>
        </p:txBody>
      </p:sp>
      <p:pic>
        <p:nvPicPr>
          <p:cNvPr id="7" name="Resim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23432" y="71258"/>
            <a:ext cx="1660735" cy="1754367"/>
          </a:xfrm>
          <a:prstGeom prst="rect">
            <a:avLst/>
          </a:prstGeom>
        </p:spPr>
      </p:pic>
    </p:spTree>
    <p:extLst>
      <p:ext uri="{BB962C8B-B14F-4D97-AF65-F5344CB8AC3E}">
        <p14:creationId xmlns:p14="http://schemas.microsoft.com/office/powerpoint/2010/main" val="1483879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78283"/>
            <a:ext cx="10515600" cy="1325563"/>
          </a:xfrm>
        </p:spPr>
        <p:txBody>
          <a:bodyPr/>
          <a:lstStyle/>
          <a:p>
            <a:r>
              <a:rPr lang="tr-TR" b="1" dirty="0" smtClean="0"/>
              <a:t>Helikopterle Acil Tıbbi Hizmetlerde Travma Bakımı Yaklaşımı</a:t>
            </a:r>
            <a:endParaRPr lang="tr-TR" b="1"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864871468"/>
              </p:ext>
            </p:extLst>
          </p:nvPr>
        </p:nvGraphicFramePr>
        <p:xfrm>
          <a:off x="838200" y="1950589"/>
          <a:ext cx="5447906" cy="3399176"/>
        </p:xfrm>
        <a:graphic>
          <a:graphicData uri="http://schemas.openxmlformats.org/drawingml/2006/table">
            <a:tbl>
              <a:tblPr firstRow="1" bandRow="1">
                <a:tableStyleId>{5C22544A-7EE6-4342-B048-85BDC9FD1C3A}</a:tableStyleId>
              </a:tblPr>
              <a:tblGrid>
                <a:gridCol w="208280"/>
                <a:gridCol w="1822844"/>
                <a:gridCol w="3416782"/>
              </a:tblGrid>
              <a:tr h="679835">
                <a:tc rowSpan="2">
                  <a:txBody>
                    <a:bodyPr/>
                    <a:lstStyle/>
                    <a:p>
                      <a:endParaRPr lang="tr-TR" dirty="0"/>
                    </a:p>
                  </a:txBody>
                  <a:tcPr/>
                </a:tc>
                <a:tc>
                  <a:txBody>
                    <a:bodyPr/>
                    <a:lstStyle/>
                    <a:p>
                      <a:r>
                        <a:rPr lang="tr-TR" dirty="0" smtClean="0"/>
                        <a:t>Yaralanma Mekanizmaları</a:t>
                      </a:r>
                      <a:endParaRPr lang="tr-TR" dirty="0"/>
                    </a:p>
                  </a:txBody>
                  <a:tcPr/>
                </a:tc>
                <a:tc>
                  <a:txBody>
                    <a:bodyPr/>
                    <a:lstStyle/>
                    <a:p>
                      <a:r>
                        <a:rPr lang="tr-TR" dirty="0" smtClean="0"/>
                        <a:t>Tıbbi Uçuş Personeli Tarafından Gerçekleştirilebilen Hizmetler</a:t>
                      </a:r>
                      <a:endParaRPr lang="tr-TR" dirty="0"/>
                    </a:p>
                  </a:txBody>
                  <a:tcPr/>
                </a:tc>
              </a:tr>
              <a:tr h="2719341">
                <a:tc vMerge="1">
                  <a:txBody>
                    <a:bodyPr/>
                    <a:lstStyle/>
                    <a:p>
                      <a:endParaRPr lang="tr-TR" dirty="0"/>
                    </a:p>
                  </a:txBody>
                  <a:tcPr/>
                </a:tc>
                <a:tc>
                  <a:txBody>
                    <a:bodyPr/>
                    <a:lstStyle/>
                    <a:p>
                      <a:pPr>
                        <a:buFontTx/>
                        <a:buChar char="-"/>
                      </a:pPr>
                      <a:r>
                        <a:rPr lang="tr-TR" dirty="0" smtClean="0"/>
                        <a:t>Motorlu Araç Kazaları,</a:t>
                      </a:r>
                    </a:p>
                    <a:p>
                      <a:pPr>
                        <a:buFontTx/>
                        <a:buChar char="-"/>
                      </a:pPr>
                      <a:r>
                        <a:rPr lang="tr-TR" dirty="0" smtClean="0"/>
                        <a:t>Düşmeler,</a:t>
                      </a:r>
                    </a:p>
                    <a:p>
                      <a:pPr>
                        <a:buFontTx/>
                        <a:buChar char="-"/>
                      </a:pPr>
                      <a:r>
                        <a:rPr lang="tr-TR" dirty="0" smtClean="0"/>
                        <a:t>Endüstriyel ve tarımsal kazalar,</a:t>
                      </a:r>
                    </a:p>
                    <a:p>
                      <a:pPr>
                        <a:buFontTx/>
                        <a:buChar char="-"/>
                      </a:pPr>
                      <a:r>
                        <a:rPr lang="tr-TR" dirty="0" smtClean="0"/>
                        <a:t>Yanıklar, </a:t>
                      </a:r>
                    </a:p>
                    <a:p>
                      <a:pPr>
                        <a:buFontTx/>
                        <a:buChar char="-"/>
                      </a:pPr>
                      <a:r>
                        <a:rPr lang="tr-TR" dirty="0" smtClean="0"/>
                        <a:t>Spor Kazaları,</a:t>
                      </a:r>
                    </a:p>
                    <a:p>
                      <a:pPr>
                        <a:buFontTx/>
                        <a:buChar char="-"/>
                      </a:pPr>
                      <a:r>
                        <a:rPr lang="tr-TR" dirty="0" smtClean="0"/>
                        <a:t>Boğulmalar, </a:t>
                      </a:r>
                    </a:p>
                    <a:p>
                      <a:pPr>
                        <a:buFontTx/>
                        <a:buChar char="-"/>
                      </a:pPr>
                      <a:r>
                        <a:rPr lang="tr-TR" dirty="0" err="1" smtClean="0"/>
                        <a:t>Hipotermi</a:t>
                      </a:r>
                      <a:endParaRPr lang="tr-TR" dirty="0" smtClean="0"/>
                    </a:p>
                  </a:txBody>
                  <a:tcPr/>
                </a:tc>
                <a:tc>
                  <a:txBody>
                    <a:bodyPr/>
                    <a:lstStyle/>
                    <a:p>
                      <a:r>
                        <a:rPr lang="tr-TR" dirty="0" err="1" smtClean="0"/>
                        <a:t>Endotrakiyal</a:t>
                      </a:r>
                      <a:r>
                        <a:rPr lang="tr-TR" dirty="0" smtClean="0"/>
                        <a:t> </a:t>
                      </a:r>
                      <a:r>
                        <a:rPr lang="tr-TR" dirty="0" err="1" smtClean="0"/>
                        <a:t>Entübasyon</a:t>
                      </a:r>
                      <a:r>
                        <a:rPr lang="tr-TR" dirty="0" smtClean="0"/>
                        <a:t>,</a:t>
                      </a:r>
                    </a:p>
                    <a:p>
                      <a:r>
                        <a:rPr lang="tr-TR" dirty="0" err="1" smtClean="0"/>
                        <a:t>Kardiyopulmoner</a:t>
                      </a:r>
                      <a:r>
                        <a:rPr lang="tr-TR" dirty="0" smtClean="0"/>
                        <a:t> </a:t>
                      </a:r>
                      <a:r>
                        <a:rPr lang="tr-TR" dirty="0" err="1" smtClean="0"/>
                        <a:t>Resusitasyon</a:t>
                      </a:r>
                      <a:r>
                        <a:rPr lang="tr-TR" dirty="0" smtClean="0"/>
                        <a:t>,</a:t>
                      </a:r>
                    </a:p>
                    <a:p>
                      <a:r>
                        <a:rPr lang="tr-TR" dirty="0" err="1" smtClean="0"/>
                        <a:t>İntravenöz</a:t>
                      </a:r>
                      <a:r>
                        <a:rPr lang="tr-TR" baseline="0" dirty="0" smtClean="0"/>
                        <a:t> Girişimler,</a:t>
                      </a:r>
                    </a:p>
                    <a:p>
                      <a:r>
                        <a:rPr lang="tr-TR" baseline="0" dirty="0" err="1" smtClean="0"/>
                        <a:t>Extraksiyon</a:t>
                      </a:r>
                      <a:r>
                        <a:rPr lang="tr-TR" baseline="0" dirty="0" smtClean="0"/>
                        <a:t> ve Sabitleme,</a:t>
                      </a:r>
                    </a:p>
                    <a:p>
                      <a:r>
                        <a:rPr lang="tr-TR" baseline="0" dirty="0" err="1" smtClean="0"/>
                        <a:t>Nazogastrik</a:t>
                      </a:r>
                      <a:r>
                        <a:rPr lang="tr-TR" baseline="0" dirty="0" smtClean="0"/>
                        <a:t> Tüp Uygulaması,</a:t>
                      </a:r>
                    </a:p>
                    <a:p>
                      <a:r>
                        <a:rPr lang="tr-TR" baseline="0" dirty="0" err="1" smtClean="0"/>
                        <a:t>Trekeastomi</a:t>
                      </a:r>
                      <a:r>
                        <a:rPr lang="tr-TR" baseline="0" dirty="0" smtClean="0"/>
                        <a:t>,</a:t>
                      </a:r>
                    </a:p>
                    <a:p>
                      <a:r>
                        <a:rPr lang="tr-TR" baseline="0" dirty="0" err="1" smtClean="0"/>
                        <a:t>Krikotirotomi</a:t>
                      </a:r>
                      <a:r>
                        <a:rPr lang="tr-TR" baseline="0" dirty="0" smtClean="0"/>
                        <a:t>,</a:t>
                      </a:r>
                    </a:p>
                    <a:p>
                      <a:r>
                        <a:rPr lang="tr-TR" baseline="0" dirty="0" err="1" smtClean="0"/>
                        <a:t>Perikardiyosentez</a:t>
                      </a:r>
                      <a:r>
                        <a:rPr lang="tr-TR" baseline="0" dirty="0" smtClean="0"/>
                        <a:t>,</a:t>
                      </a:r>
                    </a:p>
                  </a:txBody>
                  <a:tcPr/>
                </a:tc>
              </a:tr>
            </a:tbl>
          </a:graphicData>
        </a:graphic>
      </p:graphicFrame>
      <p:sp>
        <p:nvSpPr>
          <p:cNvPr id="4" name="Altbilgi Yer Tutucusu 3"/>
          <p:cNvSpPr>
            <a:spLocks noGrp="1"/>
          </p:cNvSpPr>
          <p:nvPr>
            <p:ph type="ftr" sz="quarter" idx="11"/>
          </p:nvPr>
        </p:nvSpPr>
        <p:spPr/>
        <p:txBody>
          <a:bodyPr/>
          <a:lstStyle/>
          <a:p>
            <a:r>
              <a:rPr lang="tr-TR" smtClean="0"/>
              <a:t>13-15 Mayıs 2016, Congresium-ANKARA</a:t>
            </a:r>
            <a:endParaRPr lang="tr-TR"/>
          </a:p>
        </p:txBody>
      </p:sp>
      <p:pic>
        <p:nvPicPr>
          <p:cNvPr id="6" name="Resim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23432" y="71258"/>
            <a:ext cx="1660735" cy="1754367"/>
          </a:xfrm>
          <a:prstGeom prst="rect">
            <a:avLst/>
          </a:prstGeom>
        </p:spPr>
      </p:pic>
      <p:pic>
        <p:nvPicPr>
          <p:cNvPr id="2050" name="Picture 2" descr="P1AROps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56071" y="1603846"/>
            <a:ext cx="4680016" cy="455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124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2380" y="143965"/>
            <a:ext cx="10515600" cy="1325563"/>
          </a:xfrm>
        </p:spPr>
        <p:txBody>
          <a:bodyPr/>
          <a:lstStyle/>
          <a:p>
            <a:pPr lvl="0"/>
            <a:r>
              <a:rPr lang="tr-TR" b="1" i="1" dirty="0"/>
              <a:t>İkincil Yanıt (</a:t>
            </a:r>
            <a:r>
              <a:rPr lang="tr-TR" b="1" i="1" dirty="0" err="1"/>
              <a:t>Secondary</a:t>
            </a:r>
            <a:r>
              <a:rPr lang="tr-TR" b="1" i="1" dirty="0"/>
              <a:t> </a:t>
            </a:r>
            <a:r>
              <a:rPr lang="tr-TR" b="1" i="1" dirty="0" err="1"/>
              <a:t>Response</a:t>
            </a:r>
            <a:r>
              <a:rPr lang="tr-TR" b="1" i="1" dirty="0" smtClean="0"/>
              <a:t>)</a:t>
            </a:r>
            <a:endParaRPr lang="tr-TR" dirty="0"/>
          </a:p>
        </p:txBody>
      </p:sp>
      <p:sp>
        <p:nvSpPr>
          <p:cNvPr id="3" name="İçerik Yer Tutucusu 2"/>
          <p:cNvSpPr>
            <a:spLocks noGrp="1"/>
          </p:cNvSpPr>
          <p:nvPr>
            <p:ph idx="1"/>
          </p:nvPr>
        </p:nvSpPr>
        <p:spPr>
          <a:xfrm>
            <a:off x="659524" y="1246419"/>
            <a:ext cx="5608882" cy="4264091"/>
          </a:xfrm>
        </p:spPr>
        <p:txBody>
          <a:bodyPr>
            <a:normAutofit/>
          </a:bodyPr>
          <a:lstStyle/>
          <a:p>
            <a:pPr algn="just"/>
            <a:r>
              <a:rPr lang="tr-TR" dirty="0" smtClean="0"/>
              <a:t>Hastaneler Arası Hasta Nakil,</a:t>
            </a:r>
          </a:p>
          <a:p>
            <a:pPr algn="just"/>
            <a:r>
              <a:rPr lang="tr-TR" dirty="0" smtClean="0"/>
              <a:t>Özel tedavi Merkezlerine Nakil,</a:t>
            </a:r>
          </a:p>
          <a:p>
            <a:pPr algn="just"/>
            <a:r>
              <a:rPr lang="tr-TR" dirty="0" smtClean="0"/>
              <a:t>Organ Nakli</a:t>
            </a:r>
            <a:endParaRPr lang="tr-TR" dirty="0"/>
          </a:p>
        </p:txBody>
      </p:sp>
      <p:sp>
        <p:nvSpPr>
          <p:cNvPr id="4" name="Altbilgi Yer Tutucusu 3"/>
          <p:cNvSpPr>
            <a:spLocks noGrp="1"/>
          </p:cNvSpPr>
          <p:nvPr>
            <p:ph type="ftr" sz="quarter" idx="11"/>
          </p:nvPr>
        </p:nvSpPr>
        <p:spPr>
          <a:xfrm>
            <a:off x="4211006" y="6492875"/>
            <a:ext cx="4114800" cy="365125"/>
          </a:xfrm>
        </p:spPr>
        <p:txBody>
          <a:bodyPr/>
          <a:lstStyle/>
          <a:p>
            <a:r>
              <a:rPr lang="tr-TR" smtClean="0"/>
              <a:t>13-15 Mayıs 2016, Congresium-ANKARA</a:t>
            </a:r>
            <a:endParaRPr lang="tr-TR" dirty="0"/>
          </a:p>
        </p:txBody>
      </p:sp>
      <p:pic>
        <p:nvPicPr>
          <p:cNvPr id="5" name="Resim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08717" y="-9427"/>
            <a:ext cx="1660735" cy="1754367"/>
          </a:xfrm>
          <a:prstGeom prst="rect">
            <a:avLst/>
          </a:prstGeom>
        </p:spPr>
      </p:pic>
      <p:pic>
        <p:nvPicPr>
          <p:cNvPr id="6" name="Resim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2477" y="2781465"/>
            <a:ext cx="5327132" cy="3270662"/>
          </a:xfrm>
          <a:prstGeom prst="rect">
            <a:avLst/>
          </a:prstGeom>
        </p:spPr>
      </p:pic>
      <p:pic>
        <p:nvPicPr>
          <p:cNvPr id="7" name="Resim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4813" y="2781465"/>
            <a:ext cx="5179741" cy="3272280"/>
          </a:xfrm>
          <a:prstGeom prst="rect">
            <a:avLst/>
          </a:prstGeom>
        </p:spPr>
      </p:pic>
      <p:sp>
        <p:nvSpPr>
          <p:cNvPr id="8" name="Dikdörtgen 7"/>
          <p:cNvSpPr/>
          <p:nvPr/>
        </p:nvSpPr>
        <p:spPr>
          <a:xfrm>
            <a:off x="953577" y="6155692"/>
            <a:ext cx="10218920" cy="400110"/>
          </a:xfrm>
          <a:prstGeom prst="rect">
            <a:avLst/>
          </a:prstGeom>
        </p:spPr>
        <p:txBody>
          <a:bodyPr wrap="square">
            <a:spAutoFit/>
          </a:bodyPr>
          <a:lstStyle/>
          <a:p>
            <a:r>
              <a:rPr lang="tr-TR" sz="1000" dirty="0" smtClean="0"/>
              <a:t>Kaynak</a:t>
            </a:r>
            <a:r>
              <a:rPr lang="tr-TR" sz="1000" dirty="0"/>
              <a:t> </a:t>
            </a:r>
            <a:r>
              <a:rPr lang="tr-TR" sz="1000" dirty="0" smtClean="0"/>
              <a:t>Resim 1:  </a:t>
            </a:r>
            <a:r>
              <a:rPr lang="tr-TR" sz="1000" dirty="0"/>
              <a:t>https://</a:t>
            </a:r>
            <a:r>
              <a:rPr lang="tr-TR" sz="1000" dirty="0" smtClean="0"/>
              <a:t>www.ucsf.edu/news/2014/10/119541/staff-gears-hospitals%E2%80%99-feb-1-debut</a:t>
            </a:r>
          </a:p>
          <a:p>
            <a:r>
              <a:rPr lang="tr-TR" sz="1000" dirty="0" smtClean="0"/>
              <a:t>Resim 2: http</a:t>
            </a:r>
            <a:r>
              <a:rPr lang="tr-TR" sz="1000" dirty="0"/>
              <a:t>://aa.com.tr/tr/saglik/gece-goruslu-ambulans-helikopterler-ucusa-hazir/69971</a:t>
            </a:r>
          </a:p>
        </p:txBody>
      </p:sp>
    </p:spTree>
    <p:extLst>
      <p:ext uri="{BB962C8B-B14F-4D97-AF65-F5344CB8AC3E}">
        <p14:creationId xmlns:p14="http://schemas.microsoft.com/office/powerpoint/2010/main" val="2747072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lvl="0"/>
            <a:r>
              <a:rPr lang="tr-TR" b="1" i="1" dirty="0"/>
              <a:t>Üçüncül Yanıt (</a:t>
            </a:r>
            <a:r>
              <a:rPr lang="tr-TR" b="1" i="1" dirty="0" err="1"/>
              <a:t>Tertiary</a:t>
            </a:r>
            <a:r>
              <a:rPr lang="tr-TR" b="1" i="1" dirty="0"/>
              <a:t> </a:t>
            </a:r>
            <a:r>
              <a:rPr lang="tr-TR" b="1" i="1" dirty="0" err="1"/>
              <a:t>Response</a:t>
            </a:r>
            <a:r>
              <a:rPr lang="tr-TR" b="1" i="1" dirty="0"/>
              <a:t>)</a:t>
            </a:r>
            <a:endParaRPr lang="tr-TR" dirty="0"/>
          </a:p>
        </p:txBody>
      </p:sp>
      <p:sp>
        <p:nvSpPr>
          <p:cNvPr id="3" name="İçerik Yer Tutucusu 2"/>
          <p:cNvSpPr>
            <a:spLocks noGrp="1"/>
          </p:cNvSpPr>
          <p:nvPr>
            <p:ph idx="1"/>
          </p:nvPr>
        </p:nvSpPr>
        <p:spPr>
          <a:xfrm>
            <a:off x="642736" y="1690688"/>
            <a:ext cx="10515600" cy="4351338"/>
          </a:xfrm>
        </p:spPr>
        <p:txBody>
          <a:bodyPr/>
          <a:lstStyle/>
          <a:p>
            <a:r>
              <a:rPr lang="tr-TR" dirty="0" smtClean="0"/>
              <a:t>Bölgeler arası,</a:t>
            </a:r>
          </a:p>
          <a:p>
            <a:r>
              <a:rPr lang="tr-TR" dirty="0" smtClean="0"/>
              <a:t>Ülkeler Arası,</a:t>
            </a:r>
          </a:p>
          <a:p>
            <a:endParaRPr lang="tr-TR" dirty="0"/>
          </a:p>
        </p:txBody>
      </p:sp>
      <p:sp>
        <p:nvSpPr>
          <p:cNvPr id="4" name="Altbilgi Yer Tutucusu 3"/>
          <p:cNvSpPr>
            <a:spLocks noGrp="1"/>
          </p:cNvSpPr>
          <p:nvPr>
            <p:ph type="ftr" sz="quarter" idx="11"/>
          </p:nvPr>
        </p:nvSpPr>
        <p:spPr/>
        <p:txBody>
          <a:bodyPr/>
          <a:lstStyle/>
          <a:p>
            <a:r>
              <a:rPr lang="tr-TR" smtClean="0"/>
              <a:t>13-15 Mayıs 2016, Congresium-ANKARA</a:t>
            </a:r>
            <a:endParaRPr lang="tr-TR"/>
          </a:p>
        </p:txBody>
      </p:sp>
      <p:pic>
        <p:nvPicPr>
          <p:cNvPr id="5" name="Resim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08717" y="-9427"/>
            <a:ext cx="1660735" cy="1754367"/>
          </a:xfrm>
          <a:prstGeom prst="rect">
            <a:avLst/>
          </a:prstGeom>
        </p:spPr>
      </p:pic>
      <p:pic>
        <p:nvPicPr>
          <p:cNvPr id="3074" name="Picture 2" descr="http://www.havaambulansi24.com/wp-content/uploads/2015/03/1428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29312" y="3016251"/>
            <a:ext cx="615315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736" y="3016251"/>
            <a:ext cx="4791112" cy="2762875"/>
          </a:xfrm>
          <a:prstGeom prst="rect">
            <a:avLst/>
          </a:prstGeom>
        </p:spPr>
      </p:pic>
    </p:spTree>
    <p:extLst>
      <p:ext uri="{BB962C8B-B14F-4D97-AF65-F5344CB8AC3E}">
        <p14:creationId xmlns:p14="http://schemas.microsoft.com/office/powerpoint/2010/main" val="1220664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a:t>Helikopter Tıbbi Kurtarma Görev </a:t>
            </a:r>
            <a:r>
              <a:rPr lang="tr-TR" b="1" u="sng" dirty="0" smtClean="0"/>
              <a:t>Tipleri</a:t>
            </a:r>
            <a:endParaRPr lang="tr-TR" dirty="0"/>
          </a:p>
        </p:txBody>
      </p:sp>
      <p:sp>
        <p:nvSpPr>
          <p:cNvPr id="3" name="İçerik Yer Tutucusu 2"/>
          <p:cNvSpPr>
            <a:spLocks noGrp="1"/>
          </p:cNvSpPr>
          <p:nvPr>
            <p:ph idx="1"/>
          </p:nvPr>
        </p:nvSpPr>
        <p:spPr/>
        <p:txBody>
          <a:bodyPr>
            <a:normAutofit fontScale="92500" lnSpcReduction="20000"/>
          </a:bodyPr>
          <a:lstStyle/>
          <a:p>
            <a:pPr lvl="0"/>
            <a:r>
              <a:rPr lang="tr-TR" dirty="0"/>
              <a:t>Travma Hastaları,</a:t>
            </a:r>
          </a:p>
          <a:p>
            <a:pPr lvl="0"/>
            <a:r>
              <a:rPr lang="tr-TR" dirty="0"/>
              <a:t>Kardiyak Rahatsızlıklar,</a:t>
            </a:r>
          </a:p>
          <a:p>
            <a:pPr lvl="0"/>
            <a:r>
              <a:rPr lang="tr-TR" dirty="0"/>
              <a:t>Kardiyak olmayan Hastalar,</a:t>
            </a:r>
          </a:p>
          <a:p>
            <a:pPr lvl="0"/>
            <a:r>
              <a:rPr lang="tr-TR" dirty="0" err="1"/>
              <a:t>Pediyatrik</a:t>
            </a:r>
            <a:r>
              <a:rPr lang="tr-TR" dirty="0"/>
              <a:t> Hastalar,</a:t>
            </a:r>
          </a:p>
          <a:p>
            <a:pPr lvl="0"/>
            <a:r>
              <a:rPr lang="tr-TR" dirty="0" err="1"/>
              <a:t>Perinatal</a:t>
            </a:r>
            <a:r>
              <a:rPr lang="tr-TR" dirty="0"/>
              <a:t> Hastalar,</a:t>
            </a:r>
          </a:p>
          <a:p>
            <a:pPr lvl="0"/>
            <a:r>
              <a:rPr lang="tr-TR" dirty="0" err="1" smtClean="0"/>
              <a:t>Neonatal</a:t>
            </a:r>
            <a:endParaRPr lang="tr-TR" dirty="0"/>
          </a:p>
          <a:p>
            <a:pPr lvl="0"/>
            <a:r>
              <a:rPr lang="tr-TR" dirty="0"/>
              <a:t>Arama ve Kurtarma</a:t>
            </a:r>
          </a:p>
          <a:p>
            <a:r>
              <a:rPr lang="tr-TR" dirty="0" smtClean="0"/>
              <a:t>Organ nakil ekibinin taşınmasında veya organların naklinde,</a:t>
            </a:r>
          </a:p>
          <a:p>
            <a:r>
              <a:rPr lang="tr-TR" dirty="0" smtClean="0"/>
              <a:t>Medikal Ekiplerin ve Lojistik Malzemelerin taşınmasında (Özellikle afet durumlarında)</a:t>
            </a:r>
          </a:p>
          <a:p>
            <a:r>
              <a:rPr lang="tr-TR" dirty="0" smtClean="0"/>
              <a:t>Adalardan Hasta Sevki</a:t>
            </a:r>
            <a:endParaRPr lang="tr-TR" dirty="0"/>
          </a:p>
        </p:txBody>
      </p:sp>
      <p:sp>
        <p:nvSpPr>
          <p:cNvPr id="4" name="Altbilgi Yer Tutucusu 3"/>
          <p:cNvSpPr>
            <a:spLocks noGrp="1"/>
          </p:cNvSpPr>
          <p:nvPr>
            <p:ph type="ftr" sz="quarter" idx="11"/>
          </p:nvPr>
        </p:nvSpPr>
        <p:spPr/>
        <p:txBody>
          <a:bodyPr/>
          <a:lstStyle/>
          <a:p>
            <a:r>
              <a:rPr lang="tr-TR" smtClean="0"/>
              <a:t>13-15 Mayıs 2016, Congresium-ANKARA</a:t>
            </a:r>
            <a:endParaRPr lang="tr-TR"/>
          </a:p>
        </p:txBody>
      </p:sp>
      <p:pic>
        <p:nvPicPr>
          <p:cNvPr id="5" name="Resim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08717" y="-9427"/>
            <a:ext cx="1660735" cy="1754367"/>
          </a:xfrm>
          <a:prstGeom prst="rect">
            <a:avLst/>
          </a:prstGeom>
        </p:spPr>
      </p:pic>
    </p:spTree>
    <p:extLst>
      <p:ext uri="{BB962C8B-B14F-4D97-AF65-F5344CB8AC3E}">
        <p14:creationId xmlns:p14="http://schemas.microsoft.com/office/powerpoint/2010/main" val="233177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500062"/>
            <a:ext cx="10515600" cy="1325563"/>
          </a:xfrm>
        </p:spPr>
        <p:txBody>
          <a:bodyPr/>
          <a:lstStyle/>
          <a:p>
            <a:r>
              <a:rPr lang="tr-TR" b="1" dirty="0" smtClean="0"/>
              <a:t>Uçuş Fizyolojisi</a:t>
            </a:r>
            <a:endParaRPr lang="tr-TR" b="1" dirty="0"/>
          </a:p>
        </p:txBody>
      </p:sp>
      <p:sp>
        <p:nvSpPr>
          <p:cNvPr id="3" name="İçerik Yer Tutucusu 2"/>
          <p:cNvSpPr>
            <a:spLocks noGrp="1"/>
          </p:cNvSpPr>
          <p:nvPr>
            <p:ph idx="1"/>
          </p:nvPr>
        </p:nvSpPr>
        <p:spPr/>
        <p:txBody>
          <a:bodyPr/>
          <a:lstStyle/>
          <a:p>
            <a:r>
              <a:rPr lang="tr-TR" dirty="0" err="1" smtClean="0"/>
              <a:t>Boyle’un</a:t>
            </a:r>
            <a:r>
              <a:rPr lang="tr-TR" dirty="0" smtClean="0"/>
              <a:t> Kanunu (Yükseklik arttıkça, atmosferik basınç düşer ve gaz hacmi genişler)</a:t>
            </a:r>
          </a:p>
          <a:p>
            <a:r>
              <a:rPr lang="tr-TR" dirty="0" err="1" smtClean="0"/>
              <a:t>Charlas’ın</a:t>
            </a:r>
            <a:r>
              <a:rPr lang="tr-TR" dirty="0" smtClean="0"/>
              <a:t> Kanunu (Yükseklik arttıkça, sıcaklık düşer)</a:t>
            </a:r>
          </a:p>
          <a:p>
            <a:r>
              <a:rPr lang="tr-TR" dirty="0" err="1" smtClean="0"/>
              <a:t>Dalton’un</a:t>
            </a:r>
            <a:r>
              <a:rPr lang="tr-TR" dirty="0" smtClean="0"/>
              <a:t> Kanunu Yükseklik arttıkça, havada P02, kandaki PAO2,PACO2 ve O2 Sat. Düşer)</a:t>
            </a:r>
          </a:p>
          <a:p>
            <a:r>
              <a:rPr lang="tr-TR" dirty="0" smtClean="0"/>
              <a:t>Uçuş Stresi</a:t>
            </a:r>
          </a:p>
        </p:txBody>
      </p:sp>
      <p:sp>
        <p:nvSpPr>
          <p:cNvPr id="4" name="Altbilgi Yer Tutucusu 3"/>
          <p:cNvSpPr>
            <a:spLocks noGrp="1"/>
          </p:cNvSpPr>
          <p:nvPr>
            <p:ph type="ftr" sz="quarter" idx="11"/>
          </p:nvPr>
        </p:nvSpPr>
        <p:spPr/>
        <p:txBody>
          <a:bodyPr/>
          <a:lstStyle/>
          <a:p>
            <a:r>
              <a:rPr lang="tr-TR" smtClean="0"/>
              <a:t>13-15 Mayıs 2016, Congresium-ANKARA</a:t>
            </a:r>
            <a:endParaRPr lang="tr-TR"/>
          </a:p>
        </p:txBody>
      </p:sp>
      <p:pic>
        <p:nvPicPr>
          <p:cNvPr id="5" name="Resim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23432" y="71258"/>
            <a:ext cx="1660735" cy="1754367"/>
          </a:xfrm>
          <a:prstGeom prst="rect">
            <a:avLst/>
          </a:prstGeom>
        </p:spPr>
      </p:pic>
    </p:spTree>
    <p:extLst>
      <p:ext uri="{BB962C8B-B14F-4D97-AF65-F5344CB8AC3E}">
        <p14:creationId xmlns:p14="http://schemas.microsoft.com/office/powerpoint/2010/main" val="1474949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23432" y="71258"/>
            <a:ext cx="1660735" cy="1754367"/>
          </a:xfrm>
          <a:prstGeom prst="rect">
            <a:avLst/>
          </a:prstGeom>
        </p:spPr>
      </p:pic>
      <p:sp>
        <p:nvSpPr>
          <p:cNvPr id="2" name="Unvan 1"/>
          <p:cNvSpPr>
            <a:spLocks noGrp="1"/>
          </p:cNvSpPr>
          <p:nvPr>
            <p:ph type="title"/>
          </p:nvPr>
        </p:nvSpPr>
        <p:spPr/>
        <p:txBody>
          <a:bodyPr/>
          <a:lstStyle/>
          <a:p>
            <a:r>
              <a:rPr lang="tr-TR" b="1" i="1" dirty="0"/>
              <a:t>Helikopterle </a:t>
            </a:r>
            <a:r>
              <a:rPr lang="tr-TR" b="1" i="1" dirty="0" smtClean="0"/>
              <a:t>Arama, Kurtarma </a:t>
            </a:r>
            <a:r>
              <a:rPr lang="tr-TR" b="1" i="1" dirty="0"/>
              <a:t>ve Tıbbi Tahliye</a:t>
            </a:r>
            <a:endParaRPr lang="tr-TR" dirty="0"/>
          </a:p>
        </p:txBody>
      </p:sp>
      <p:sp>
        <p:nvSpPr>
          <p:cNvPr id="3" name="İçerik Yer Tutucusu 2"/>
          <p:cNvSpPr>
            <a:spLocks noGrp="1"/>
          </p:cNvSpPr>
          <p:nvPr>
            <p:ph idx="1"/>
          </p:nvPr>
        </p:nvSpPr>
        <p:spPr>
          <a:xfrm>
            <a:off x="838200" y="1379913"/>
            <a:ext cx="10515600" cy="4797050"/>
          </a:xfrm>
        </p:spPr>
        <p:txBody>
          <a:bodyPr>
            <a:normAutofit fontScale="92500" lnSpcReduction="10000"/>
          </a:bodyPr>
          <a:lstStyle/>
          <a:p>
            <a:r>
              <a:rPr lang="tr-TR" b="1" u="sng" dirty="0" smtClean="0"/>
              <a:t>Helikopterler</a:t>
            </a:r>
            <a:r>
              <a:rPr lang="tr-TR" dirty="0" smtClean="0"/>
              <a:t>;</a:t>
            </a:r>
          </a:p>
          <a:p>
            <a:pPr lvl="1" algn="just"/>
            <a:r>
              <a:rPr lang="tr-TR" dirty="0" smtClean="0"/>
              <a:t>Deniz veya kara parçasına yakın yükseklikteki arama faaliyetleri,</a:t>
            </a:r>
          </a:p>
          <a:p>
            <a:pPr lvl="1" algn="just"/>
            <a:r>
              <a:rPr lang="tr-TR" dirty="0" smtClean="0"/>
              <a:t>Arama alanının değerlendirilmesi,</a:t>
            </a:r>
          </a:p>
          <a:p>
            <a:pPr lvl="1" algn="just"/>
            <a:r>
              <a:rPr lang="tr-TR" dirty="0" smtClean="0"/>
              <a:t>Araç, gereç ve profesyonel ekiplerin olay yerine naklini içeren AK faaliyetlerine yardım ederler.</a:t>
            </a:r>
            <a:r>
              <a:rPr lang="tr-TR" dirty="0"/>
              <a:t> </a:t>
            </a:r>
            <a:endParaRPr lang="tr-TR" dirty="0" smtClean="0"/>
          </a:p>
          <a:p>
            <a:pPr lvl="1" algn="just"/>
            <a:r>
              <a:rPr lang="tr-TR" dirty="0" smtClean="0"/>
              <a:t>Uçaklar </a:t>
            </a:r>
            <a:r>
              <a:rPr lang="tr-TR" dirty="0"/>
              <a:t>ise daha çok daha uzun mesafede yaralı/hasta taşınması için ikincil yanıt olarak kullanılabilir. </a:t>
            </a:r>
          </a:p>
          <a:p>
            <a:r>
              <a:rPr lang="tr-TR" b="1" u="sng" dirty="0" smtClean="0"/>
              <a:t>Anahtar Bileşenler;</a:t>
            </a:r>
          </a:p>
          <a:p>
            <a:pPr lvl="1"/>
            <a:r>
              <a:rPr lang="tr-TR" dirty="0"/>
              <a:t>H</a:t>
            </a:r>
            <a:r>
              <a:rPr lang="tr-TR" dirty="0" smtClean="0"/>
              <a:t>ava şartları,</a:t>
            </a:r>
          </a:p>
          <a:p>
            <a:pPr lvl="1"/>
            <a:r>
              <a:rPr lang="tr-TR" dirty="0" smtClean="0"/>
              <a:t>Topoğrafya,</a:t>
            </a:r>
          </a:p>
          <a:p>
            <a:pPr lvl="1"/>
            <a:r>
              <a:rPr lang="tr-TR" dirty="0" smtClean="0"/>
              <a:t>Kesintisiz İletişim ağı,</a:t>
            </a:r>
          </a:p>
          <a:p>
            <a:pPr lvl="1"/>
            <a:r>
              <a:rPr lang="tr-TR" dirty="0" smtClean="0"/>
              <a:t>Tıbbi Tedavi kabiliyeti,</a:t>
            </a:r>
          </a:p>
          <a:p>
            <a:pPr lvl="1"/>
            <a:r>
              <a:rPr lang="tr-TR" dirty="0" smtClean="0"/>
              <a:t>Tıbbi Tahliye Kabiliyeti.</a:t>
            </a:r>
          </a:p>
        </p:txBody>
      </p:sp>
      <p:sp>
        <p:nvSpPr>
          <p:cNvPr id="4" name="Altbilgi Yer Tutucusu 3"/>
          <p:cNvSpPr>
            <a:spLocks noGrp="1"/>
          </p:cNvSpPr>
          <p:nvPr>
            <p:ph type="ftr" sz="quarter" idx="11"/>
          </p:nvPr>
        </p:nvSpPr>
        <p:spPr/>
        <p:txBody>
          <a:bodyPr/>
          <a:lstStyle/>
          <a:p>
            <a:r>
              <a:rPr lang="tr-TR" smtClean="0"/>
              <a:t>13-15 Mayıs 2016, Congresium-ANKARA</a:t>
            </a:r>
            <a:endParaRPr lang="tr-TR"/>
          </a:p>
        </p:txBody>
      </p:sp>
    </p:spTree>
    <p:extLst>
      <p:ext uri="{BB962C8B-B14F-4D97-AF65-F5344CB8AC3E}">
        <p14:creationId xmlns:p14="http://schemas.microsoft.com/office/powerpoint/2010/main" val="3950089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08717" y="-9427"/>
            <a:ext cx="1660735" cy="1754367"/>
          </a:xfrm>
          <a:prstGeom prst="rect">
            <a:avLst/>
          </a:prstGeom>
        </p:spPr>
      </p:pic>
      <p:sp>
        <p:nvSpPr>
          <p:cNvPr id="2" name="Unvan 1"/>
          <p:cNvSpPr>
            <a:spLocks noGrp="1"/>
          </p:cNvSpPr>
          <p:nvPr>
            <p:ph type="title"/>
          </p:nvPr>
        </p:nvSpPr>
        <p:spPr/>
        <p:txBody>
          <a:bodyPr/>
          <a:lstStyle/>
          <a:p>
            <a:r>
              <a:rPr lang="tr-TR" b="1" i="1" dirty="0">
                <a:solidFill>
                  <a:prstClr val="black"/>
                </a:solidFill>
              </a:rPr>
              <a:t>Helikopterle Arama, Kurtarma ve Tıbbi Tahliye</a:t>
            </a:r>
            <a:endParaRPr lang="tr-TR" dirty="0"/>
          </a:p>
        </p:txBody>
      </p:sp>
      <p:sp>
        <p:nvSpPr>
          <p:cNvPr id="3" name="İçerik Yer Tutucusu 2"/>
          <p:cNvSpPr>
            <a:spLocks noGrp="1"/>
          </p:cNvSpPr>
          <p:nvPr>
            <p:ph idx="1"/>
          </p:nvPr>
        </p:nvSpPr>
        <p:spPr/>
        <p:txBody>
          <a:bodyPr>
            <a:normAutofit/>
          </a:bodyPr>
          <a:lstStyle/>
          <a:p>
            <a:pPr algn="just"/>
            <a:r>
              <a:rPr lang="tr-TR" dirty="0" smtClean="0"/>
              <a:t>Helikopterler</a:t>
            </a:r>
            <a:r>
              <a:rPr lang="tr-TR" dirty="0"/>
              <a:t>, dağlık ve kırsal bölgelerde kurtarmaya </a:t>
            </a:r>
            <a:r>
              <a:rPr lang="tr-TR" b="1" u="sng" dirty="0"/>
              <a:t>ek olarak</a:t>
            </a:r>
            <a:r>
              <a:rPr lang="tr-TR" dirty="0"/>
              <a:t>, </a:t>
            </a:r>
            <a:endParaRPr lang="tr-TR" dirty="0" smtClean="0"/>
          </a:p>
          <a:p>
            <a:pPr lvl="1" algn="just"/>
            <a:r>
              <a:rPr lang="tr-TR" sz="2800" dirty="0" smtClean="0"/>
              <a:t>Deniz </a:t>
            </a:r>
            <a:r>
              <a:rPr lang="tr-TR" sz="2800" dirty="0"/>
              <a:t>ve açık sularda, </a:t>
            </a:r>
            <a:endParaRPr lang="tr-TR" sz="2800" dirty="0" smtClean="0"/>
          </a:p>
          <a:p>
            <a:pPr lvl="1" algn="just"/>
            <a:r>
              <a:rPr lang="tr-TR" sz="2800" dirty="0"/>
              <a:t>Y</a:t>
            </a:r>
            <a:r>
              <a:rPr lang="tr-TR" sz="2800" dirty="0" smtClean="0"/>
              <a:t>atay </a:t>
            </a:r>
            <a:r>
              <a:rPr lang="tr-TR" sz="2800" dirty="0"/>
              <a:t>kaya </a:t>
            </a:r>
            <a:r>
              <a:rPr lang="tr-TR" sz="2800" dirty="0" smtClean="0"/>
              <a:t>yüzeyleri gibi özel durumlar ile </a:t>
            </a:r>
          </a:p>
          <a:p>
            <a:pPr lvl="1" algn="just"/>
            <a:r>
              <a:rPr lang="tr-TR" sz="2800" dirty="0" smtClean="0"/>
              <a:t>Sel, </a:t>
            </a:r>
            <a:endParaRPr lang="tr-TR" sz="2800" dirty="0"/>
          </a:p>
          <a:p>
            <a:pPr lvl="1" algn="just"/>
            <a:r>
              <a:rPr lang="tr-TR" sz="2800" dirty="0" smtClean="0"/>
              <a:t>Heyelan,</a:t>
            </a:r>
          </a:p>
          <a:p>
            <a:pPr lvl="1" algn="just"/>
            <a:r>
              <a:rPr lang="tr-TR" sz="2800" dirty="0" smtClean="0"/>
              <a:t>Deprem,</a:t>
            </a:r>
          </a:p>
          <a:p>
            <a:pPr marL="82550" lvl="1" indent="0" algn="just">
              <a:buNone/>
            </a:pPr>
            <a:r>
              <a:rPr lang="tr-TR" sz="2800" dirty="0" smtClean="0"/>
              <a:t>gibi </a:t>
            </a:r>
            <a:r>
              <a:rPr lang="tr-TR" sz="2800" dirty="0"/>
              <a:t>kara araçları </a:t>
            </a:r>
            <a:r>
              <a:rPr lang="tr-TR" sz="2800" dirty="0" smtClean="0"/>
              <a:t>ulaşımın mümkün olmadığı </a:t>
            </a:r>
            <a:r>
              <a:rPr lang="tr-TR" sz="2800" i="1" u="sng" dirty="0" smtClean="0"/>
              <a:t>afet </a:t>
            </a:r>
            <a:r>
              <a:rPr lang="tr-TR" sz="2800" i="1" u="sng" dirty="0"/>
              <a:t>durumları</a:t>
            </a:r>
            <a:r>
              <a:rPr lang="tr-TR" sz="2800" dirty="0"/>
              <a:t>nda </a:t>
            </a:r>
            <a:r>
              <a:rPr lang="tr-TR" sz="2800" dirty="0" smtClean="0"/>
              <a:t>helikopterle </a:t>
            </a:r>
            <a:r>
              <a:rPr lang="tr-TR" sz="2800" dirty="0"/>
              <a:t>kurtarma gereklidir. </a:t>
            </a:r>
            <a:endParaRPr lang="tr-TR" sz="2800" dirty="0" smtClean="0"/>
          </a:p>
        </p:txBody>
      </p:sp>
      <p:sp>
        <p:nvSpPr>
          <p:cNvPr id="4" name="Altbilgi Yer Tutucusu 3"/>
          <p:cNvSpPr>
            <a:spLocks noGrp="1"/>
          </p:cNvSpPr>
          <p:nvPr>
            <p:ph type="ftr" sz="quarter" idx="11"/>
          </p:nvPr>
        </p:nvSpPr>
        <p:spPr/>
        <p:txBody>
          <a:bodyPr/>
          <a:lstStyle/>
          <a:p>
            <a:r>
              <a:rPr lang="tr-TR" smtClean="0"/>
              <a:t>13-15 Mayıs 2016, Congresium-ANKARA</a:t>
            </a:r>
            <a:endParaRPr lang="tr-TR"/>
          </a:p>
        </p:txBody>
      </p:sp>
    </p:spTree>
    <p:extLst>
      <p:ext uri="{BB962C8B-B14F-4D97-AF65-F5344CB8AC3E}">
        <p14:creationId xmlns:p14="http://schemas.microsoft.com/office/powerpoint/2010/main" val="3301082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08717" y="-9427"/>
            <a:ext cx="1660735" cy="1754367"/>
          </a:xfrm>
          <a:prstGeom prst="rect">
            <a:avLst/>
          </a:prstGeom>
        </p:spPr>
      </p:pic>
      <p:sp>
        <p:nvSpPr>
          <p:cNvPr id="2" name="Unvan 1"/>
          <p:cNvSpPr>
            <a:spLocks noGrp="1"/>
          </p:cNvSpPr>
          <p:nvPr>
            <p:ph type="title"/>
          </p:nvPr>
        </p:nvSpPr>
        <p:spPr/>
        <p:txBody>
          <a:bodyPr/>
          <a:lstStyle/>
          <a:p>
            <a:r>
              <a:rPr lang="tr-TR" b="1" i="1" dirty="0">
                <a:solidFill>
                  <a:prstClr val="black"/>
                </a:solidFill>
              </a:rPr>
              <a:t>Helikopterle Arama, Kurtarma ve Tıbbi Tahliye</a:t>
            </a:r>
            <a:endParaRPr lang="tr-TR" dirty="0"/>
          </a:p>
        </p:txBody>
      </p:sp>
      <p:sp>
        <p:nvSpPr>
          <p:cNvPr id="3" name="İçerik Yer Tutucusu 2"/>
          <p:cNvSpPr>
            <a:spLocks noGrp="1"/>
          </p:cNvSpPr>
          <p:nvPr>
            <p:ph idx="1"/>
          </p:nvPr>
        </p:nvSpPr>
        <p:spPr>
          <a:xfrm>
            <a:off x="838200" y="1690688"/>
            <a:ext cx="10515600" cy="4486275"/>
          </a:xfrm>
        </p:spPr>
        <p:txBody>
          <a:bodyPr>
            <a:normAutofit/>
          </a:bodyPr>
          <a:lstStyle/>
          <a:p>
            <a:pPr marL="228600" lvl="1" algn="just">
              <a:spcBef>
                <a:spcPts val="1000"/>
              </a:spcBef>
            </a:pPr>
            <a:r>
              <a:rPr lang="tr-TR" dirty="0"/>
              <a:t>Dağ tırmanma, yüksek eğimden aşağı kayma, dağ bisikleti, yamaç paraşütü gibi dağ sporu etkinliklerinde insan sayıları oldukça fazladır. Bu gibi etkinliklerde coğrafi alanın genişliği, etkinliklerin içerdiği risk, yaralanmaların karışık bir yapıda gelişme durumlarına bağlı olarak acil yardım hizmetleri açısından önem arz etmektedir. </a:t>
            </a:r>
          </a:p>
          <a:p>
            <a:pPr algn="just"/>
            <a:r>
              <a:rPr lang="tr-TR" dirty="0" smtClean="0"/>
              <a:t>Helikopterle </a:t>
            </a:r>
            <a:r>
              <a:rPr lang="tr-TR" dirty="0"/>
              <a:t>kurtarma operasyonları </a:t>
            </a:r>
            <a:endParaRPr lang="tr-TR" dirty="0" smtClean="0"/>
          </a:p>
          <a:p>
            <a:pPr lvl="1" algn="just"/>
            <a:r>
              <a:rPr lang="tr-TR" dirty="0"/>
              <a:t>D</a:t>
            </a:r>
            <a:r>
              <a:rPr lang="tr-TR" dirty="0" smtClean="0"/>
              <a:t>üşük </a:t>
            </a:r>
            <a:r>
              <a:rPr lang="tr-TR" dirty="0"/>
              <a:t>görüş açısı, </a:t>
            </a:r>
            <a:endParaRPr lang="tr-TR" dirty="0" smtClean="0"/>
          </a:p>
          <a:p>
            <a:pPr lvl="1" algn="just"/>
            <a:r>
              <a:rPr lang="tr-TR" dirty="0"/>
              <a:t>G</a:t>
            </a:r>
            <a:r>
              <a:rPr lang="tr-TR" dirty="0" smtClean="0"/>
              <a:t>üçlü </a:t>
            </a:r>
            <a:r>
              <a:rPr lang="tr-TR" dirty="0"/>
              <a:t>rüzgârlar, </a:t>
            </a:r>
            <a:endParaRPr lang="tr-TR" dirty="0" smtClean="0"/>
          </a:p>
          <a:p>
            <a:pPr lvl="1" algn="just"/>
            <a:r>
              <a:rPr lang="tr-TR" dirty="0"/>
              <a:t>G</a:t>
            </a:r>
            <a:r>
              <a:rPr lang="tr-TR" dirty="0" smtClean="0"/>
              <a:t>ece </a:t>
            </a:r>
            <a:r>
              <a:rPr lang="tr-TR" dirty="0"/>
              <a:t>görevleri, </a:t>
            </a:r>
            <a:endParaRPr lang="tr-TR" dirty="0" smtClean="0"/>
          </a:p>
          <a:p>
            <a:pPr lvl="1" algn="just"/>
            <a:r>
              <a:rPr lang="tr-TR" dirty="0"/>
              <a:t>E</a:t>
            </a:r>
            <a:r>
              <a:rPr lang="tr-TR" dirty="0" smtClean="0"/>
              <a:t>ğimin </a:t>
            </a:r>
            <a:r>
              <a:rPr lang="tr-TR" dirty="0"/>
              <a:t>yüksek olduğu alanlar ve </a:t>
            </a:r>
            <a:endParaRPr lang="tr-TR" dirty="0" smtClean="0"/>
          </a:p>
          <a:p>
            <a:pPr lvl="1" algn="just"/>
            <a:r>
              <a:rPr lang="tr-TR" dirty="0"/>
              <a:t>D</a:t>
            </a:r>
            <a:r>
              <a:rPr lang="tr-TR" dirty="0" smtClean="0"/>
              <a:t>üşük </a:t>
            </a:r>
            <a:r>
              <a:rPr lang="tr-TR" dirty="0"/>
              <a:t>mesafeli çekerek </a:t>
            </a:r>
            <a:r>
              <a:rPr lang="tr-TR" dirty="0" smtClean="0"/>
              <a:t>kurtarma</a:t>
            </a:r>
          </a:p>
        </p:txBody>
      </p:sp>
      <p:sp>
        <p:nvSpPr>
          <p:cNvPr id="4" name="Altbilgi Yer Tutucusu 3"/>
          <p:cNvSpPr>
            <a:spLocks noGrp="1"/>
          </p:cNvSpPr>
          <p:nvPr>
            <p:ph type="ftr" sz="quarter" idx="11"/>
          </p:nvPr>
        </p:nvSpPr>
        <p:spPr/>
        <p:txBody>
          <a:bodyPr/>
          <a:lstStyle/>
          <a:p>
            <a:r>
              <a:rPr lang="tr-TR" smtClean="0"/>
              <a:t>13-15 Mayıs 2016, Congresium-ANKARA</a:t>
            </a:r>
            <a:endParaRPr lang="tr-TR"/>
          </a:p>
        </p:txBody>
      </p:sp>
    </p:spTree>
    <p:extLst>
      <p:ext uri="{BB962C8B-B14F-4D97-AF65-F5344CB8AC3E}">
        <p14:creationId xmlns:p14="http://schemas.microsoft.com/office/powerpoint/2010/main" val="4130910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3484" y="410368"/>
            <a:ext cx="10515600" cy="1325563"/>
          </a:xfrm>
        </p:spPr>
        <p:txBody>
          <a:bodyPr/>
          <a:lstStyle/>
          <a:p>
            <a:r>
              <a:rPr lang="tr-TR" dirty="0" smtClean="0"/>
              <a:t>Sunuş </a:t>
            </a:r>
            <a:endParaRPr lang="tr-TR" dirty="0"/>
          </a:p>
        </p:txBody>
      </p:sp>
      <p:sp>
        <p:nvSpPr>
          <p:cNvPr id="3" name="İçerik Yer Tutucusu 2"/>
          <p:cNvSpPr>
            <a:spLocks noGrp="1"/>
          </p:cNvSpPr>
          <p:nvPr>
            <p:ph idx="1"/>
          </p:nvPr>
        </p:nvSpPr>
        <p:spPr>
          <a:xfrm>
            <a:off x="838200" y="1481959"/>
            <a:ext cx="10515600" cy="4883400"/>
          </a:xfrm>
        </p:spPr>
        <p:txBody>
          <a:bodyPr>
            <a:normAutofit fontScale="92500" lnSpcReduction="10000"/>
          </a:bodyPr>
          <a:lstStyle/>
          <a:p>
            <a:r>
              <a:rPr lang="tr-TR" dirty="0" smtClean="0"/>
              <a:t>Helikopterlerin</a:t>
            </a:r>
          </a:p>
          <a:p>
            <a:pPr marL="1071563" indent="-514350">
              <a:buFont typeface="Wingdings" panose="05000000000000000000" pitchFamily="2" charset="2"/>
              <a:buChar char="ü"/>
            </a:pPr>
            <a:r>
              <a:rPr lang="tr-TR" dirty="0" smtClean="0"/>
              <a:t>Acil Sağlık Hizmetleri Açısından Önemi </a:t>
            </a:r>
          </a:p>
          <a:p>
            <a:pPr marL="1071563" indent="-514350">
              <a:buFont typeface="Wingdings" panose="05000000000000000000" pitchFamily="2" charset="2"/>
              <a:buChar char="ü"/>
            </a:pPr>
            <a:r>
              <a:rPr lang="tr-TR" dirty="0" smtClean="0"/>
              <a:t>Helikopterlerin Kurtarma Açısından Tarihçesi ve Dünya’daki Durum</a:t>
            </a:r>
          </a:p>
          <a:p>
            <a:pPr marL="1071563" indent="-514350">
              <a:buFont typeface="Wingdings" panose="05000000000000000000" pitchFamily="2" charset="2"/>
              <a:buChar char="ü"/>
            </a:pPr>
            <a:r>
              <a:rPr lang="tr-TR" dirty="0" smtClean="0"/>
              <a:t>Görev Tipleri </a:t>
            </a:r>
          </a:p>
          <a:p>
            <a:pPr marL="1071563" indent="-514350">
              <a:buFont typeface="Wingdings" panose="05000000000000000000" pitchFamily="2" charset="2"/>
              <a:buChar char="ü"/>
            </a:pPr>
            <a:r>
              <a:rPr lang="tr-TR" dirty="0" err="1" smtClean="0"/>
              <a:t>Endikasyonlar</a:t>
            </a:r>
            <a:endParaRPr lang="tr-TR" dirty="0"/>
          </a:p>
          <a:p>
            <a:r>
              <a:rPr lang="tr-TR" dirty="0" smtClean="0"/>
              <a:t>Helikopterle Arama Kurtarma ve Tıbbi </a:t>
            </a:r>
            <a:r>
              <a:rPr lang="tr-TR" dirty="0" err="1" smtClean="0"/>
              <a:t>Tahliye’de</a:t>
            </a:r>
            <a:endParaRPr lang="tr-TR" dirty="0" smtClean="0"/>
          </a:p>
          <a:p>
            <a:pPr marL="1071563" lvl="1" indent="-441325">
              <a:buFont typeface="Wingdings" panose="05000000000000000000" pitchFamily="2" charset="2"/>
              <a:buChar char="ü"/>
            </a:pPr>
            <a:r>
              <a:rPr lang="tr-TR" sz="2800" dirty="0" smtClean="0"/>
              <a:t>Helikopterlerin Kullanım amacı,</a:t>
            </a:r>
          </a:p>
          <a:p>
            <a:pPr marL="1071563" lvl="1" indent="-441325">
              <a:buFont typeface="Wingdings" panose="05000000000000000000" pitchFamily="2" charset="2"/>
              <a:buChar char="ü"/>
            </a:pPr>
            <a:r>
              <a:rPr lang="tr-TR" sz="2800" dirty="0" smtClean="0"/>
              <a:t>Riskler,</a:t>
            </a:r>
          </a:p>
          <a:p>
            <a:pPr marL="1071563" lvl="1" indent="-441325">
              <a:buFont typeface="Wingdings" panose="05000000000000000000" pitchFamily="2" charset="2"/>
              <a:buChar char="ü"/>
            </a:pPr>
            <a:r>
              <a:rPr lang="tr-TR" sz="2800" dirty="0" smtClean="0"/>
              <a:t>Tıbbi Müdahalenin Boyutunu Etkileyen Faktörler</a:t>
            </a:r>
          </a:p>
          <a:p>
            <a:pPr marL="1071563" lvl="1" indent="-441325">
              <a:buFont typeface="Wingdings" panose="05000000000000000000" pitchFamily="2" charset="2"/>
              <a:buChar char="ü"/>
            </a:pPr>
            <a:r>
              <a:rPr lang="tr-TR" sz="2800" dirty="0" err="1" smtClean="0"/>
              <a:t>Kurtarma’da</a:t>
            </a:r>
            <a:r>
              <a:rPr lang="tr-TR" sz="2800" dirty="0" smtClean="0"/>
              <a:t> tıbbi açıdan özel durumlar</a:t>
            </a:r>
          </a:p>
          <a:p>
            <a:r>
              <a:rPr lang="tr-TR" dirty="0" smtClean="0"/>
              <a:t>Havadan Tıbbi </a:t>
            </a:r>
            <a:r>
              <a:rPr lang="tr-TR" dirty="0" err="1" smtClean="0"/>
              <a:t>Tahliye’de</a:t>
            </a:r>
            <a:r>
              <a:rPr lang="tr-TR" dirty="0" smtClean="0"/>
              <a:t> Özel Problemler</a:t>
            </a:r>
          </a:p>
          <a:p>
            <a:endParaRPr lang="tr-TR" dirty="0" smtClean="0"/>
          </a:p>
          <a:p>
            <a:endParaRPr lang="tr-TR" dirty="0"/>
          </a:p>
        </p:txBody>
      </p:sp>
      <p:sp>
        <p:nvSpPr>
          <p:cNvPr id="4" name="Altbilgi Yer Tutucusu 3"/>
          <p:cNvSpPr>
            <a:spLocks noGrp="1"/>
          </p:cNvSpPr>
          <p:nvPr>
            <p:ph type="ftr" sz="quarter" idx="11"/>
          </p:nvPr>
        </p:nvSpPr>
        <p:spPr/>
        <p:txBody>
          <a:bodyPr/>
          <a:lstStyle/>
          <a:p>
            <a:r>
              <a:rPr lang="tr-TR" smtClean="0"/>
              <a:t>13-15 Mayıs 2016, Congresium-ANKARA</a:t>
            </a:r>
            <a:endParaRPr lang="tr-TR"/>
          </a:p>
        </p:txBody>
      </p:sp>
      <p:pic>
        <p:nvPicPr>
          <p:cNvPr id="5" name="Resim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08717" y="-9427"/>
            <a:ext cx="1660735" cy="1754367"/>
          </a:xfrm>
          <a:prstGeom prst="rect">
            <a:avLst/>
          </a:prstGeom>
        </p:spPr>
      </p:pic>
    </p:spTree>
    <p:extLst>
      <p:ext uri="{BB962C8B-B14F-4D97-AF65-F5344CB8AC3E}">
        <p14:creationId xmlns:p14="http://schemas.microsoft.com/office/powerpoint/2010/main" val="2334322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23432" y="71258"/>
            <a:ext cx="1660735" cy="1754367"/>
          </a:xfrm>
          <a:prstGeom prst="rect">
            <a:avLst/>
          </a:prstGeom>
        </p:spPr>
      </p:pic>
      <p:sp>
        <p:nvSpPr>
          <p:cNvPr id="2" name="Unvan 1"/>
          <p:cNvSpPr>
            <a:spLocks noGrp="1"/>
          </p:cNvSpPr>
          <p:nvPr>
            <p:ph type="title"/>
          </p:nvPr>
        </p:nvSpPr>
        <p:spPr/>
        <p:txBody>
          <a:bodyPr/>
          <a:lstStyle/>
          <a:p>
            <a:r>
              <a:rPr lang="tr-TR" b="1" i="1" dirty="0">
                <a:solidFill>
                  <a:prstClr val="black"/>
                </a:solidFill>
              </a:rPr>
              <a:t>Helikopterle Arama, Kurtarma ve Tıbbi Tahliye</a:t>
            </a:r>
            <a:endParaRPr lang="tr-TR" dirty="0"/>
          </a:p>
        </p:txBody>
      </p:sp>
      <p:sp>
        <p:nvSpPr>
          <p:cNvPr id="3" name="İçerik Yer Tutucusu 2"/>
          <p:cNvSpPr>
            <a:spLocks noGrp="1"/>
          </p:cNvSpPr>
          <p:nvPr>
            <p:ph idx="1"/>
          </p:nvPr>
        </p:nvSpPr>
        <p:spPr>
          <a:xfrm>
            <a:off x="791459" y="1982919"/>
            <a:ext cx="10609082" cy="4486275"/>
          </a:xfrm>
        </p:spPr>
        <p:txBody>
          <a:bodyPr>
            <a:normAutofit fontScale="77500" lnSpcReduction="20000"/>
          </a:bodyPr>
          <a:lstStyle/>
          <a:p>
            <a:pPr algn="just"/>
            <a:r>
              <a:rPr lang="tr-TR" dirty="0" smtClean="0"/>
              <a:t>Hastayı/yaralıyı </a:t>
            </a:r>
            <a:r>
              <a:rPr lang="tr-TR" dirty="0"/>
              <a:t>helikoptere almadan önce alanda sunulan tıbbi müdahalenin </a:t>
            </a:r>
            <a:r>
              <a:rPr lang="tr-TR" dirty="0" smtClean="0"/>
              <a:t>boyutu</a:t>
            </a:r>
          </a:p>
          <a:p>
            <a:pPr marL="811213" indent="-95250" algn="just">
              <a:buFont typeface="Wingdings" panose="05000000000000000000" pitchFamily="2" charset="2"/>
              <a:buChar char="ü"/>
            </a:pPr>
            <a:r>
              <a:rPr lang="tr-TR" dirty="0" smtClean="0"/>
              <a:t>    Yaralıların </a:t>
            </a:r>
            <a:r>
              <a:rPr lang="tr-TR" dirty="0"/>
              <a:t>durumu, </a:t>
            </a:r>
            <a:endParaRPr lang="tr-TR" dirty="0" smtClean="0"/>
          </a:p>
          <a:p>
            <a:pPr marL="715963" indent="487363" algn="just">
              <a:buFont typeface="Wingdings" panose="05000000000000000000" pitchFamily="2" charset="2"/>
              <a:buChar char="ü"/>
            </a:pPr>
            <a:r>
              <a:rPr lang="tr-TR" dirty="0" smtClean="0"/>
              <a:t>Alan </a:t>
            </a:r>
            <a:r>
              <a:rPr lang="tr-TR" dirty="0"/>
              <a:t>güvenliği, </a:t>
            </a:r>
            <a:endParaRPr lang="tr-TR" dirty="0" smtClean="0"/>
          </a:p>
          <a:p>
            <a:pPr marL="715963" indent="487363" algn="just">
              <a:buFont typeface="Wingdings" panose="05000000000000000000" pitchFamily="2" charset="2"/>
              <a:buChar char="ü"/>
            </a:pPr>
            <a:r>
              <a:rPr lang="tr-TR" dirty="0" smtClean="0"/>
              <a:t>Tıbbi </a:t>
            </a:r>
            <a:r>
              <a:rPr lang="tr-TR" dirty="0"/>
              <a:t>desteğe ulaşılabilirlik, </a:t>
            </a:r>
            <a:endParaRPr lang="tr-TR" dirty="0" smtClean="0"/>
          </a:p>
          <a:p>
            <a:pPr marL="715963" indent="487363" algn="just">
              <a:buFont typeface="Wingdings" panose="05000000000000000000" pitchFamily="2" charset="2"/>
              <a:buChar char="ü"/>
            </a:pPr>
            <a:r>
              <a:rPr lang="tr-TR" dirty="0" smtClean="0"/>
              <a:t>Kurtarıcıların </a:t>
            </a:r>
            <a:r>
              <a:rPr lang="tr-TR" dirty="0"/>
              <a:t>medikal becerileri, </a:t>
            </a:r>
            <a:endParaRPr lang="tr-TR" dirty="0" smtClean="0"/>
          </a:p>
          <a:p>
            <a:pPr marL="715963" indent="487363" algn="just">
              <a:buFont typeface="Wingdings" panose="05000000000000000000" pitchFamily="2" charset="2"/>
              <a:buChar char="ü"/>
            </a:pPr>
            <a:r>
              <a:rPr lang="tr-TR" dirty="0" smtClean="0"/>
              <a:t>Hava </a:t>
            </a:r>
            <a:r>
              <a:rPr lang="tr-TR" dirty="0"/>
              <a:t>şartları, </a:t>
            </a:r>
            <a:endParaRPr lang="tr-TR" dirty="0" smtClean="0"/>
          </a:p>
          <a:p>
            <a:pPr marL="715963" indent="487363" algn="just">
              <a:buFont typeface="Wingdings" panose="05000000000000000000" pitchFamily="2" charset="2"/>
              <a:buChar char="ü"/>
            </a:pPr>
            <a:r>
              <a:rPr lang="tr-TR" dirty="0" smtClean="0"/>
              <a:t>Helikopterin </a:t>
            </a:r>
            <a:r>
              <a:rPr lang="tr-TR" dirty="0"/>
              <a:t>havada asılı kalabilme yeteneği ve süresi, </a:t>
            </a:r>
            <a:endParaRPr lang="tr-TR" dirty="0" smtClean="0"/>
          </a:p>
          <a:p>
            <a:pPr marL="715963" indent="487363" algn="just">
              <a:buFont typeface="Wingdings" panose="05000000000000000000" pitchFamily="2" charset="2"/>
              <a:buChar char="ü"/>
            </a:pPr>
            <a:r>
              <a:rPr lang="tr-TR" dirty="0" smtClean="0"/>
              <a:t>İleri </a:t>
            </a:r>
            <a:r>
              <a:rPr lang="tr-TR" dirty="0"/>
              <a:t>tedaviye tahmini uçuş süresini içeren pek çok faktöre bağlıdır. </a:t>
            </a:r>
            <a:endParaRPr lang="tr-TR" dirty="0" smtClean="0"/>
          </a:p>
          <a:p>
            <a:pPr marL="715963" indent="0" algn="just">
              <a:buNone/>
            </a:pPr>
            <a:endParaRPr lang="tr-TR" dirty="0" smtClean="0"/>
          </a:p>
          <a:p>
            <a:pPr marL="263525" indent="-263525" algn="just"/>
            <a:r>
              <a:rPr lang="tr-TR" dirty="0" smtClean="0"/>
              <a:t>AK </a:t>
            </a:r>
            <a:r>
              <a:rPr lang="tr-TR" dirty="0"/>
              <a:t>operasyonlarında karar verme süreçlerinin etkin </a:t>
            </a:r>
            <a:r>
              <a:rPr lang="tr-TR" dirty="0" smtClean="0"/>
              <a:t>bir şekilde </a:t>
            </a:r>
            <a:r>
              <a:rPr lang="tr-TR" dirty="0"/>
              <a:t>devam edebilmesi için kurtarma timi ve uçuş personeli arasında </a:t>
            </a:r>
            <a:r>
              <a:rPr lang="tr-TR" b="1" dirty="0" smtClean="0"/>
              <a:t>iyi ve kesintisiz </a:t>
            </a:r>
            <a:r>
              <a:rPr lang="tr-TR" b="1" dirty="0"/>
              <a:t>bir iletişimin sağlanması temel gereklilik</a:t>
            </a:r>
            <a:r>
              <a:rPr lang="tr-TR" dirty="0"/>
              <a:t>tir. </a:t>
            </a:r>
          </a:p>
          <a:p>
            <a:pPr algn="just"/>
            <a:endParaRPr lang="tr-TR" dirty="0"/>
          </a:p>
        </p:txBody>
      </p:sp>
      <p:sp>
        <p:nvSpPr>
          <p:cNvPr id="4" name="Altbilgi Yer Tutucusu 3"/>
          <p:cNvSpPr>
            <a:spLocks noGrp="1"/>
          </p:cNvSpPr>
          <p:nvPr>
            <p:ph type="ftr" sz="quarter" idx="11"/>
          </p:nvPr>
        </p:nvSpPr>
        <p:spPr/>
        <p:txBody>
          <a:bodyPr/>
          <a:lstStyle/>
          <a:p>
            <a:r>
              <a:rPr lang="tr-TR" smtClean="0"/>
              <a:t>13-15 Mayıs 2016, Congresium-ANKARA</a:t>
            </a:r>
            <a:endParaRPr lang="tr-TR"/>
          </a:p>
        </p:txBody>
      </p:sp>
    </p:spTree>
    <p:extLst>
      <p:ext uri="{BB962C8B-B14F-4D97-AF65-F5344CB8AC3E}">
        <p14:creationId xmlns:p14="http://schemas.microsoft.com/office/powerpoint/2010/main" val="321503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t>Kurtarma’da</a:t>
            </a:r>
            <a:r>
              <a:rPr lang="tr-TR" b="1" dirty="0" smtClean="0"/>
              <a:t> Özel Durumlar</a:t>
            </a:r>
            <a:endParaRPr lang="tr-TR" b="1" dirty="0"/>
          </a:p>
        </p:txBody>
      </p:sp>
      <p:sp>
        <p:nvSpPr>
          <p:cNvPr id="3" name="İçerik Yer Tutucusu 2"/>
          <p:cNvSpPr>
            <a:spLocks noGrp="1"/>
          </p:cNvSpPr>
          <p:nvPr>
            <p:ph idx="1"/>
          </p:nvPr>
        </p:nvSpPr>
        <p:spPr/>
        <p:txBody>
          <a:bodyPr/>
          <a:lstStyle/>
          <a:p>
            <a:pPr algn="just"/>
            <a:r>
              <a:rPr lang="tr-TR" dirty="0"/>
              <a:t>Özellikle hava şartları bozuksa veya alan doğal olarak helikopterin inişi için güvensizse hayatta kalanların tıbbi tedavisine kazanın/afetin olduğu alanda derhal başlanmalıdır. </a:t>
            </a:r>
          </a:p>
          <a:p>
            <a:pPr algn="just"/>
            <a:r>
              <a:rPr lang="tr-TR" dirty="0"/>
              <a:t>Eğer yaralıyı </a:t>
            </a:r>
            <a:r>
              <a:rPr lang="tr-TR" dirty="0" smtClean="0"/>
              <a:t>yukarı çekerek </a:t>
            </a:r>
            <a:r>
              <a:rPr lang="tr-TR" dirty="0"/>
              <a:t>kurtarmak gerekirse </a:t>
            </a:r>
            <a:r>
              <a:rPr lang="tr-TR" b="1" i="1" dirty="0"/>
              <a:t>ikincil </a:t>
            </a:r>
            <a:r>
              <a:rPr lang="tr-TR" b="1" i="1" dirty="0" err="1"/>
              <a:t>multitravma</a:t>
            </a:r>
            <a:r>
              <a:rPr lang="tr-TR" b="1" i="1" dirty="0"/>
              <a:t> potansiyeli </a:t>
            </a:r>
            <a:r>
              <a:rPr lang="tr-TR" dirty="0"/>
              <a:t>açısından hasta dikkatli bir şekilde </a:t>
            </a:r>
            <a:r>
              <a:rPr lang="tr-TR" b="1" u="sng" dirty="0" err="1"/>
              <a:t>spinal</a:t>
            </a:r>
            <a:r>
              <a:rPr lang="tr-TR" b="1" u="sng" dirty="0"/>
              <a:t> </a:t>
            </a:r>
            <a:r>
              <a:rPr lang="tr-TR" b="1" u="sng" dirty="0" err="1"/>
              <a:t>immobilizasyon</a:t>
            </a:r>
            <a:r>
              <a:rPr lang="tr-TR" b="1" u="sng" dirty="0"/>
              <a:t> </a:t>
            </a:r>
            <a:r>
              <a:rPr lang="tr-TR" dirty="0"/>
              <a:t>yapıldıktan sonra kurtarma halatı veya sepeti/sedyesi aracılığı ile tahliye edilmelidir. </a:t>
            </a:r>
          </a:p>
          <a:p>
            <a:endParaRPr lang="tr-TR" dirty="0"/>
          </a:p>
        </p:txBody>
      </p:sp>
      <p:sp>
        <p:nvSpPr>
          <p:cNvPr id="4" name="Altbilgi Yer Tutucusu 3"/>
          <p:cNvSpPr>
            <a:spLocks noGrp="1"/>
          </p:cNvSpPr>
          <p:nvPr>
            <p:ph type="ftr" sz="quarter" idx="11"/>
          </p:nvPr>
        </p:nvSpPr>
        <p:spPr/>
        <p:txBody>
          <a:bodyPr/>
          <a:lstStyle/>
          <a:p>
            <a:r>
              <a:rPr lang="tr-TR" smtClean="0"/>
              <a:t>13-15 Mayıs 2016, Congresium-ANKARA</a:t>
            </a:r>
            <a:endParaRPr lang="tr-TR"/>
          </a:p>
        </p:txBody>
      </p:sp>
      <p:pic>
        <p:nvPicPr>
          <p:cNvPr id="5" name="Resim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23432" y="71258"/>
            <a:ext cx="1660735" cy="1754367"/>
          </a:xfrm>
          <a:prstGeom prst="rect">
            <a:avLst/>
          </a:prstGeom>
        </p:spPr>
      </p:pic>
    </p:spTree>
    <p:extLst>
      <p:ext uri="{BB962C8B-B14F-4D97-AF65-F5344CB8AC3E}">
        <p14:creationId xmlns:p14="http://schemas.microsoft.com/office/powerpoint/2010/main" val="350375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43856" y="71258"/>
            <a:ext cx="1304772" cy="1378335"/>
          </a:xfrm>
          <a:prstGeom prst="rect">
            <a:avLst/>
          </a:prstGeom>
        </p:spPr>
      </p:pic>
      <p:sp>
        <p:nvSpPr>
          <p:cNvPr id="2" name="Unvan 1"/>
          <p:cNvSpPr>
            <a:spLocks noGrp="1"/>
          </p:cNvSpPr>
          <p:nvPr>
            <p:ph type="title"/>
          </p:nvPr>
        </p:nvSpPr>
        <p:spPr>
          <a:xfrm>
            <a:off x="680884" y="312046"/>
            <a:ext cx="9135778" cy="865113"/>
          </a:xfrm>
        </p:spPr>
        <p:txBody>
          <a:bodyPr/>
          <a:lstStyle/>
          <a:p>
            <a:r>
              <a:rPr lang="tr-TR" b="1" dirty="0" smtClean="0"/>
              <a:t>İsviçre </a:t>
            </a:r>
            <a:endParaRPr lang="tr-TR" b="1" dirty="0"/>
          </a:p>
        </p:txBody>
      </p:sp>
      <p:sp>
        <p:nvSpPr>
          <p:cNvPr id="3" name="İçerik Yer Tutucusu 2"/>
          <p:cNvSpPr>
            <a:spLocks noGrp="1"/>
          </p:cNvSpPr>
          <p:nvPr>
            <p:ph idx="1"/>
          </p:nvPr>
        </p:nvSpPr>
        <p:spPr/>
        <p:txBody>
          <a:bodyPr/>
          <a:lstStyle/>
          <a:p>
            <a:r>
              <a:rPr lang="tr-TR" dirty="0" smtClean="0"/>
              <a:t> </a:t>
            </a:r>
            <a:endParaRPr lang="tr-TR" dirty="0"/>
          </a:p>
        </p:txBody>
      </p:sp>
      <p:sp>
        <p:nvSpPr>
          <p:cNvPr id="4" name="Altbilgi Yer Tutucusu 3"/>
          <p:cNvSpPr>
            <a:spLocks noGrp="1"/>
          </p:cNvSpPr>
          <p:nvPr>
            <p:ph type="ftr" sz="quarter" idx="11"/>
          </p:nvPr>
        </p:nvSpPr>
        <p:spPr/>
        <p:txBody>
          <a:bodyPr/>
          <a:lstStyle/>
          <a:p>
            <a:r>
              <a:rPr lang="tr-TR" smtClean="0"/>
              <a:t>13-15 Mayıs 2016, Congresium-ANKARA</a:t>
            </a:r>
            <a:endParaRPr lang="tr-TR"/>
          </a:p>
        </p:txBody>
      </p:sp>
      <p:pic>
        <p:nvPicPr>
          <p:cNvPr id="1026" name="Picture 2" descr="https://fbcdn-sphotos-b-a.akamaihd.net/hphotos-ak-xap1/t31.0-8/13116193_1247351791961300_7134139667233288934_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4959" y="1449593"/>
            <a:ext cx="5792002" cy="39581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content-vie1-1.xx.fbcdn.net/t31.0-8/10379829_931319840231165_1590208255723633788_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5999" y="1449593"/>
            <a:ext cx="5673725" cy="3958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610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23432" y="71258"/>
            <a:ext cx="1660735" cy="1754367"/>
          </a:xfrm>
          <a:prstGeom prst="rect">
            <a:avLst/>
          </a:prstGeom>
        </p:spPr>
      </p:pic>
      <p:sp>
        <p:nvSpPr>
          <p:cNvPr id="2" name="Unvan 1"/>
          <p:cNvSpPr>
            <a:spLocks noGrp="1"/>
          </p:cNvSpPr>
          <p:nvPr>
            <p:ph type="title"/>
          </p:nvPr>
        </p:nvSpPr>
        <p:spPr/>
        <p:txBody>
          <a:bodyPr>
            <a:normAutofit/>
          </a:bodyPr>
          <a:lstStyle/>
          <a:p>
            <a:pPr algn="just"/>
            <a:r>
              <a:rPr lang="tr-TR" sz="4000" b="1" i="1" dirty="0"/>
              <a:t>Yaygın Olarak Görülen Havadan Tıbbi Transport Esnasındaki </a:t>
            </a:r>
            <a:r>
              <a:rPr lang="tr-TR" sz="4000" b="1" i="1" dirty="0" smtClean="0"/>
              <a:t>Problemler</a:t>
            </a:r>
            <a:endParaRPr lang="tr-TR" sz="4000" dirty="0"/>
          </a:p>
        </p:txBody>
      </p:sp>
      <p:sp>
        <p:nvSpPr>
          <p:cNvPr id="3" name="İçerik Yer Tutucusu 2"/>
          <p:cNvSpPr>
            <a:spLocks noGrp="1"/>
          </p:cNvSpPr>
          <p:nvPr>
            <p:ph idx="1"/>
          </p:nvPr>
        </p:nvSpPr>
        <p:spPr/>
        <p:txBody>
          <a:bodyPr numCol="2">
            <a:normAutofit/>
          </a:bodyPr>
          <a:lstStyle/>
          <a:p>
            <a:r>
              <a:rPr lang="tr-TR" dirty="0"/>
              <a:t>Hareket</a:t>
            </a:r>
            <a:r>
              <a:rPr lang="tr-TR" dirty="0" smtClean="0"/>
              <a:t>,</a:t>
            </a:r>
          </a:p>
          <a:p>
            <a:r>
              <a:rPr lang="tr-TR" dirty="0" smtClean="0"/>
              <a:t>Titreşim</a:t>
            </a:r>
            <a:r>
              <a:rPr lang="tr-TR" dirty="0"/>
              <a:t>, </a:t>
            </a:r>
            <a:endParaRPr lang="tr-TR" dirty="0" smtClean="0"/>
          </a:p>
          <a:p>
            <a:r>
              <a:rPr lang="tr-TR" dirty="0" smtClean="0"/>
              <a:t>Gürültü</a:t>
            </a:r>
            <a:r>
              <a:rPr lang="tr-TR" dirty="0"/>
              <a:t>, </a:t>
            </a:r>
            <a:endParaRPr lang="tr-TR" dirty="0" smtClean="0"/>
          </a:p>
          <a:p>
            <a:r>
              <a:rPr lang="tr-TR" dirty="0" smtClean="0"/>
              <a:t>Sıcaklık </a:t>
            </a:r>
            <a:r>
              <a:rPr lang="tr-TR" dirty="0"/>
              <a:t>değişiklikleri, </a:t>
            </a:r>
            <a:endParaRPr lang="tr-TR" dirty="0" smtClean="0"/>
          </a:p>
          <a:p>
            <a:r>
              <a:rPr lang="tr-TR" dirty="0" smtClean="0"/>
              <a:t>Kuru </a:t>
            </a:r>
            <a:r>
              <a:rPr lang="tr-TR" dirty="0"/>
              <a:t>hava, </a:t>
            </a:r>
            <a:endParaRPr lang="tr-TR" dirty="0" smtClean="0"/>
          </a:p>
          <a:p>
            <a:endParaRPr lang="tr-TR" dirty="0" smtClean="0"/>
          </a:p>
          <a:p>
            <a:endParaRPr lang="tr-TR" dirty="0" smtClean="0"/>
          </a:p>
          <a:p>
            <a:endParaRPr lang="tr-TR" dirty="0"/>
          </a:p>
          <a:p>
            <a:r>
              <a:rPr lang="tr-TR" dirty="0"/>
              <a:t>A</a:t>
            </a:r>
            <a:r>
              <a:rPr lang="tr-TR" dirty="0" smtClean="0"/>
              <a:t>tmosferik </a:t>
            </a:r>
            <a:r>
              <a:rPr lang="tr-TR" dirty="0"/>
              <a:t>basınç değişiklikleri, </a:t>
            </a:r>
            <a:endParaRPr lang="tr-TR" dirty="0" smtClean="0"/>
          </a:p>
          <a:p>
            <a:r>
              <a:rPr lang="tr-TR" dirty="0"/>
              <a:t>K</a:t>
            </a:r>
            <a:r>
              <a:rPr lang="tr-TR" dirty="0" smtClean="0"/>
              <a:t>abin </a:t>
            </a:r>
            <a:r>
              <a:rPr lang="tr-TR" dirty="0"/>
              <a:t>genişliğinin sınırlı olması, </a:t>
            </a:r>
            <a:endParaRPr lang="tr-TR" dirty="0" smtClean="0"/>
          </a:p>
          <a:p>
            <a:r>
              <a:rPr lang="tr-TR" dirty="0"/>
              <a:t>U</a:t>
            </a:r>
            <a:r>
              <a:rPr lang="tr-TR" dirty="0" smtClean="0"/>
              <a:t>çuş korkusu.</a:t>
            </a:r>
            <a:endParaRPr lang="tr-TR" dirty="0"/>
          </a:p>
        </p:txBody>
      </p:sp>
      <p:sp>
        <p:nvSpPr>
          <p:cNvPr id="4" name="Altbilgi Yer Tutucusu 3"/>
          <p:cNvSpPr>
            <a:spLocks noGrp="1"/>
          </p:cNvSpPr>
          <p:nvPr>
            <p:ph type="ftr" sz="quarter" idx="11"/>
          </p:nvPr>
        </p:nvSpPr>
        <p:spPr/>
        <p:txBody>
          <a:bodyPr/>
          <a:lstStyle/>
          <a:p>
            <a:r>
              <a:rPr lang="tr-TR" smtClean="0"/>
              <a:t>13-15 Mayıs 2016, Congresium-ANKARA</a:t>
            </a:r>
            <a:endParaRPr lang="tr-TR"/>
          </a:p>
        </p:txBody>
      </p:sp>
    </p:spTree>
    <p:extLst>
      <p:ext uri="{BB962C8B-B14F-4D97-AF65-F5344CB8AC3E}">
        <p14:creationId xmlns:p14="http://schemas.microsoft.com/office/powerpoint/2010/main" val="3795303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pic>
        <p:nvPicPr>
          <p:cNvPr id="5" name="İçerik Yer Tutucusu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60958" y="251348"/>
            <a:ext cx="8734956" cy="5699649"/>
          </a:xfrm>
          <a:prstGeom prst="rect">
            <a:avLst/>
          </a:prstGeom>
        </p:spPr>
      </p:pic>
      <p:sp>
        <p:nvSpPr>
          <p:cNvPr id="4" name="Altbilgi Yer Tutucusu 3"/>
          <p:cNvSpPr>
            <a:spLocks noGrp="1"/>
          </p:cNvSpPr>
          <p:nvPr>
            <p:ph type="ftr" sz="quarter" idx="11"/>
          </p:nvPr>
        </p:nvSpPr>
        <p:spPr/>
        <p:txBody>
          <a:bodyPr/>
          <a:lstStyle/>
          <a:p>
            <a:r>
              <a:rPr lang="tr-TR" smtClean="0"/>
              <a:t>13-15 Mayıs 2016, Congresium-ANKARA</a:t>
            </a:r>
            <a:endParaRPr lang="tr-TR"/>
          </a:p>
        </p:txBody>
      </p:sp>
      <p:pic>
        <p:nvPicPr>
          <p:cNvPr id="6" name="Resim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23432" y="71258"/>
            <a:ext cx="1660735" cy="1754367"/>
          </a:xfrm>
          <a:prstGeom prst="rect">
            <a:avLst/>
          </a:prstGeom>
        </p:spPr>
      </p:pic>
    </p:spTree>
    <p:extLst>
      <p:ext uri="{BB962C8B-B14F-4D97-AF65-F5344CB8AC3E}">
        <p14:creationId xmlns:p14="http://schemas.microsoft.com/office/powerpoint/2010/main" val="21995928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23432" y="71258"/>
            <a:ext cx="1660735" cy="1754367"/>
          </a:xfrm>
          <a:prstGeom prst="rect">
            <a:avLst/>
          </a:prstGeom>
        </p:spPr>
      </p:pic>
      <p:sp>
        <p:nvSpPr>
          <p:cNvPr id="2" name="Unvan 1"/>
          <p:cNvSpPr>
            <a:spLocks noGrp="1"/>
          </p:cNvSpPr>
          <p:nvPr>
            <p:ph type="title"/>
          </p:nvPr>
        </p:nvSpPr>
        <p:spPr>
          <a:xfrm>
            <a:off x="157656" y="162507"/>
            <a:ext cx="10689020" cy="1325563"/>
          </a:xfrm>
        </p:spPr>
        <p:txBody>
          <a:bodyPr>
            <a:normAutofit/>
          </a:bodyPr>
          <a:lstStyle/>
          <a:p>
            <a:r>
              <a:rPr lang="tr-TR" sz="3600" dirty="0" smtClean="0"/>
              <a:t>Dinlediğiniz İçin Teşekkür Ederim/</a:t>
            </a:r>
            <a:r>
              <a:rPr lang="tr-TR" sz="3600" dirty="0" err="1" smtClean="0"/>
              <a:t>Thank</a:t>
            </a:r>
            <a:r>
              <a:rPr lang="tr-TR" sz="3600" dirty="0" smtClean="0"/>
              <a:t> </a:t>
            </a:r>
            <a:r>
              <a:rPr lang="tr-TR" sz="3600" dirty="0" err="1" smtClean="0"/>
              <a:t>You</a:t>
            </a:r>
            <a:r>
              <a:rPr lang="tr-TR" sz="3600" dirty="0" smtClean="0"/>
              <a:t> </a:t>
            </a:r>
            <a:r>
              <a:rPr lang="tr-TR" sz="3600" dirty="0" err="1" smtClean="0"/>
              <a:t>for</a:t>
            </a:r>
            <a:r>
              <a:rPr lang="tr-TR" sz="3600" dirty="0" smtClean="0"/>
              <a:t> </a:t>
            </a:r>
            <a:r>
              <a:rPr lang="tr-TR" sz="3600" dirty="0" err="1" smtClean="0"/>
              <a:t>Listening</a:t>
            </a:r>
            <a:endParaRPr lang="tr-TR" sz="3600" dirty="0"/>
          </a:p>
        </p:txBody>
      </p:sp>
      <p:sp>
        <p:nvSpPr>
          <p:cNvPr id="3" name="İçerik Yer Tutucusu 2"/>
          <p:cNvSpPr>
            <a:spLocks noGrp="1"/>
          </p:cNvSpPr>
          <p:nvPr>
            <p:ph idx="1"/>
          </p:nvPr>
        </p:nvSpPr>
        <p:spPr>
          <a:xfrm>
            <a:off x="838199" y="1137799"/>
            <a:ext cx="10515600" cy="4351338"/>
          </a:xfrm>
        </p:spPr>
        <p:txBody>
          <a:bodyPr>
            <a:normAutofit/>
          </a:bodyPr>
          <a:lstStyle/>
          <a:p>
            <a:pPr marL="0" indent="0" algn="ctr">
              <a:buNone/>
            </a:pPr>
            <a:r>
              <a:rPr lang="tr-TR" sz="4000" u="sng" dirty="0" err="1" smtClean="0"/>
              <a:t>Igor</a:t>
            </a:r>
            <a:r>
              <a:rPr lang="tr-TR" sz="4000" u="sng" dirty="0" smtClean="0"/>
              <a:t> </a:t>
            </a:r>
            <a:r>
              <a:rPr lang="tr-TR" sz="4000" u="sng" dirty="0" err="1" smtClean="0"/>
              <a:t>Sikorsky</a:t>
            </a:r>
            <a:r>
              <a:rPr lang="tr-TR" sz="4000" u="sng" dirty="0" smtClean="0"/>
              <a:t>, 1947</a:t>
            </a:r>
          </a:p>
          <a:p>
            <a:pPr marL="0" indent="0" algn="ctr">
              <a:buNone/>
            </a:pPr>
            <a:endParaRPr lang="tr-TR" sz="4000" u="sng" dirty="0" smtClean="0"/>
          </a:p>
          <a:p>
            <a:pPr algn="ctr"/>
            <a:r>
              <a:rPr lang="en-US" sz="4000" b="1" dirty="0" smtClean="0"/>
              <a:t>‘‘</a:t>
            </a:r>
            <a:r>
              <a:rPr lang="en-US" sz="4000" b="1" dirty="0"/>
              <a:t>If you are in trouble anywhere in the world, an airplane can fly over and drop flowers, but a helicopter can land and save your life.’’</a:t>
            </a:r>
            <a:endParaRPr lang="en-US" sz="4000" b="1" dirty="0">
              <a:effectLst/>
            </a:endParaRPr>
          </a:p>
        </p:txBody>
      </p:sp>
      <p:sp>
        <p:nvSpPr>
          <p:cNvPr id="4" name="Altbilgi Yer Tutucusu 3"/>
          <p:cNvSpPr>
            <a:spLocks noGrp="1"/>
          </p:cNvSpPr>
          <p:nvPr>
            <p:ph type="ftr" sz="quarter" idx="11"/>
          </p:nvPr>
        </p:nvSpPr>
        <p:spPr/>
        <p:txBody>
          <a:bodyPr/>
          <a:lstStyle/>
          <a:p>
            <a:r>
              <a:rPr lang="tr-TR" smtClean="0"/>
              <a:t>13-15 Mayıs 2016, Congresium-ANKARA</a:t>
            </a:r>
            <a:endParaRPr lang="tr-TR"/>
          </a:p>
        </p:txBody>
      </p:sp>
      <p:pic>
        <p:nvPicPr>
          <p:cNvPr id="5" name="Resim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9491" y="4256799"/>
            <a:ext cx="7583617" cy="2464676"/>
          </a:xfrm>
          <a:prstGeom prst="rect">
            <a:avLst/>
          </a:prstGeom>
        </p:spPr>
      </p:pic>
    </p:spTree>
    <p:extLst>
      <p:ext uri="{BB962C8B-B14F-4D97-AF65-F5344CB8AC3E}">
        <p14:creationId xmlns:p14="http://schemas.microsoft.com/office/powerpoint/2010/main" val="3765928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p:txBody>
          <a:bodyPr>
            <a:normAutofit fontScale="70000" lnSpcReduction="20000"/>
          </a:bodyPr>
          <a:lstStyle/>
          <a:p>
            <a:pPr marL="0" indent="0">
              <a:buNone/>
            </a:pPr>
            <a:r>
              <a:rPr lang="tr-TR" dirty="0"/>
              <a:t>1. 	</a:t>
            </a:r>
            <a:r>
              <a:rPr lang="tr-TR" dirty="0" err="1"/>
              <a:t>Allen</a:t>
            </a:r>
            <a:r>
              <a:rPr lang="tr-TR" dirty="0"/>
              <a:t> RC, Cooper JL. </a:t>
            </a:r>
            <a:r>
              <a:rPr lang="tr-TR" i="1" dirty="0" err="1"/>
              <a:t>Helicopter</a:t>
            </a:r>
            <a:r>
              <a:rPr lang="tr-TR" i="1" dirty="0"/>
              <a:t> </a:t>
            </a:r>
            <a:r>
              <a:rPr lang="tr-TR" i="1" dirty="0" err="1"/>
              <a:t>Rescue</a:t>
            </a:r>
            <a:r>
              <a:rPr lang="tr-TR" i="1" dirty="0"/>
              <a:t> </a:t>
            </a:r>
            <a:r>
              <a:rPr lang="tr-TR" i="1" dirty="0" err="1"/>
              <a:t>and</a:t>
            </a:r>
            <a:r>
              <a:rPr lang="tr-TR" i="1" dirty="0"/>
              <a:t> </a:t>
            </a:r>
            <a:r>
              <a:rPr lang="tr-TR" i="1" dirty="0" err="1"/>
              <a:t>Aeromedical</a:t>
            </a:r>
            <a:r>
              <a:rPr lang="tr-TR" i="1" dirty="0"/>
              <a:t> Transport *</a:t>
            </a:r>
            <a:r>
              <a:rPr lang="tr-TR" dirty="0"/>
              <a:t>. </a:t>
            </a:r>
            <a:r>
              <a:rPr lang="tr-TR" dirty="0" err="1"/>
              <a:t>Wilderness</a:t>
            </a:r>
            <a:r>
              <a:rPr lang="tr-TR" dirty="0"/>
              <a:t> </a:t>
            </a:r>
            <a:r>
              <a:rPr lang="tr-TR" dirty="0" err="1"/>
              <a:t>Medicine</a:t>
            </a:r>
            <a:r>
              <a:rPr lang="tr-TR" dirty="0"/>
              <a:t>. </a:t>
            </a:r>
            <a:r>
              <a:rPr lang="tr-TR" dirty="0" err="1"/>
              <a:t>Auerbach</a:t>
            </a:r>
            <a:r>
              <a:rPr lang="tr-TR" dirty="0"/>
              <a:t> P. </a:t>
            </a:r>
            <a:r>
              <a:rPr lang="tr-TR" dirty="0" err="1"/>
              <a:t>Sixth</a:t>
            </a:r>
            <a:r>
              <a:rPr lang="tr-TR" dirty="0"/>
              <a:t> </a:t>
            </a:r>
            <a:r>
              <a:rPr lang="tr-TR" dirty="0" err="1"/>
              <a:t>Edit</a:t>
            </a:r>
            <a:r>
              <a:rPr lang="tr-TR" dirty="0"/>
              <a:t>. </a:t>
            </a:r>
            <a:r>
              <a:rPr lang="tr-TR" dirty="0" err="1"/>
              <a:t>Elsevier</a:t>
            </a:r>
            <a:r>
              <a:rPr lang="tr-TR" dirty="0"/>
              <a:t> </a:t>
            </a:r>
            <a:r>
              <a:rPr lang="tr-TR" dirty="0" err="1"/>
              <a:t>Inc</a:t>
            </a:r>
            <a:r>
              <a:rPr lang="tr-TR" dirty="0"/>
              <a:t>. doi:10.1016/B978-1-4377-1678-8.00040-4.</a:t>
            </a:r>
          </a:p>
          <a:p>
            <a:pPr marL="0" indent="0">
              <a:buNone/>
            </a:pPr>
            <a:r>
              <a:rPr lang="tr-TR" dirty="0"/>
              <a:t>2.         </a:t>
            </a:r>
            <a:r>
              <a:rPr lang="tr-TR" dirty="0" err="1"/>
              <a:t>DeGennaro</a:t>
            </a:r>
            <a:r>
              <a:rPr lang="tr-TR" dirty="0"/>
              <a:t> V, </a:t>
            </a:r>
            <a:r>
              <a:rPr lang="tr-TR" dirty="0" err="1"/>
              <a:t>Owen</a:t>
            </a:r>
            <a:r>
              <a:rPr lang="tr-TR" dirty="0"/>
              <a:t> J, </a:t>
            </a:r>
            <a:r>
              <a:rPr lang="tr-TR" dirty="0" err="1"/>
              <a:t>Chandler</a:t>
            </a:r>
            <a:r>
              <a:rPr lang="tr-TR" dirty="0"/>
              <a:t> J, </a:t>
            </a:r>
            <a:r>
              <a:rPr lang="tr-TR" dirty="0" err="1"/>
              <a:t>McDaniel</a:t>
            </a:r>
            <a:r>
              <a:rPr lang="tr-TR" dirty="0"/>
              <a:t> R. </a:t>
            </a:r>
            <a:r>
              <a:rPr lang="tr-TR" dirty="0" err="1"/>
              <a:t>Operational</a:t>
            </a:r>
            <a:r>
              <a:rPr lang="tr-TR" dirty="0"/>
              <a:t> </a:t>
            </a:r>
            <a:r>
              <a:rPr lang="tr-TR" dirty="0" err="1"/>
              <a:t>implementation</a:t>
            </a:r>
            <a:r>
              <a:rPr lang="tr-TR" dirty="0"/>
              <a:t> </a:t>
            </a:r>
            <a:r>
              <a:rPr lang="tr-TR" dirty="0" err="1"/>
              <a:t>and</a:t>
            </a:r>
            <a:r>
              <a:rPr lang="tr-TR" dirty="0"/>
              <a:t> </a:t>
            </a:r>
            <a:r>
              <a:rPr lang="tr-TR" dirty="0" err="1"/>
              <a:t>lessons</a:t>
            </a:r>
            <a:r>
              <a:rPr lang="tr-TR" dirty="0"/>
              <a:t> </a:t>
            </a:r>
            <a:r>
              <a:rPr lang="tr-TR" dirty="0" err="1"/>
              <a:t>learned</a:t>
            </a:r>
            <a:r>
              <a:rPr lang="tr-TR" dirty="0"/>
              <a:t> </a:t>
            </a:r>
            <a:r>
              <a:rPr lang="tr-TR" dirty="0" err="1"/>
              <a:t>from</a:t>
            </a:r>
            <a:r>
              <a:rPr lang="tr-TR" dirty="0"/>
              <a:t> </a:t>
            </a:r>
            <a:r>
              <a:rPr lang="tr-TR" dirty="0" err="1"/>
              <a:t>Haiti’s</a:t>
            </a:r>
            <a:r>
              <a:rPr lang="tr-TR" dirty="0"/>
              <a:t> </a:t>
            </a:r>
            <a:r>
              <a:rPr lang="tr-TR" dirty="0" err="1"/>
              <a:t>first</a:t>
            </a:r>
            <a:r>
              <a:rPr lang="tr-TR" dirty="0"/>
              <a:t> </a:t>
            </a:r>
            <a:r>
              <a:rPr lang="tr-TR" dirty="0" err="1"/>
              <a:t>helicopter</a:t>
            </a:r>
            <a:r>
              <a:rPr lang="tr-TR" dirty="0"/>
              <a:t> </a:t>
            </a:r>
            <a:r>
              <a:rPr lang="tr-TR" dirty="0" err="1"/>
              <a:t>air</a:t>
            </a:r>
            <a:r>
              <a:rPr lang="tr-TR" dirty="0"/>
              <a:t> </a:t>
            </a:r>
            <a:r>
              <a:rPr lang="tr-TR" dirty="0" err="1"/>
              <a:t>ambulance</a:t>
            </a:r>
            <a:r>
              <a:rPr lang="tr-TR" dirty="0"/>
              <a:t>. </a:t>
            </a:r>
            <a:r>
              <a:rPr lang="tr-TR" i="1" dirty="0" err="1"/>
              <a:t>Injury</a:t>
            </a:r>
            <a:r>
              <a:rPr lang="tr-TR" dirty="0"/>
              <a:t>. 2015. doi:10.1016/j.injury.2015.12.001.</a:t>
            </a:r>
          </a:p>
          <a:p>
            <a:pPr marL="0" indent="0">
              <a:buNone/>
            </a:pPr>
            <a:r>
              <a:rPr lang="tr-TR" dirty="0"/>
              <a:t>3. 	</a:t>
            </a:r>
            <a:r>
              <a:rPr lang="tr-TR" dirty="0" err="1"/>
              <a:t>Andruszkow</a:t>
            </a:r>
            <a:r>
              <a:rPr lang="tr-TR" dirty="0"/>
              <a:t> H, </a:t>
            </a:r>
            <a:r>
              <a:rPr lang="tr-TR" dirty="0" err="1"/>
              <a:t>Hildebrand</a:t>
            </a:r>
            <a:r>
              <a:rPr lang="tr-TR" dirty="0"/>
              <a:t> F, </a:t>
            </a:r>
            <a:r>
              <a:rPr lang="tr-TR" dirty="0" err="1"/>
              <a:t>Lefering</a:t>
            </a:r>
            <a:r>
              <a:rPr lang="tr-TR" dirty="0"/>
              <a:t> R, </a:t>
            </a:r>
            <a:r>
              <a:rPr lang="tr-TR" dirty="0" err="1"/>
              <a:t>Pape</a:t>
            </a:r>
            <a:r>
              <a:rPr lang="tr-TR" dirty="0"/>
              <a:t> HC, </a:t>
            </a:r>
            <a:r>
              <a:rPr lang="tr-TR" dirty="0" err="1"/>
              <a:t>Hoffmann</a:t>
            </a:r>
            <a:r>
              <a:rPr lang="tr-TR" dirty="0"/>
              <a:t> R, </a:t>
            </a:r>
            <a:r>
              <a:rPr lang="tr-TR" dirty="0" err="1"/>
              <a:t>Schweigkofler</a:t>
            </a:r>
            <a:r>
              <a:rPr lang="tr-TR" dirty="0"/>
              <a:t> U. Ten </a:t>
            </a:r>
            <a:r>
              <a:rPr lang="tr-TR" dirty="0" err="1"/>
              <a:t>years</a:t>
            </a:r>
            <a:r>
              <a:rPr lang="tr-TR" dirty="0"/>
              <a:t> of </a:t>
            </a:r>
            <a:r>
              <a:rPr lang="tr-TR" dirty="0" err="1"/>
              <a:t>helicopter</a:t>
            </a:r>
            <a:r>
              <a:rPr lang="tr-TR" dirty="0"/>
              <a:t> </a:t>
            </a:r>
            <a:r>
              <a:rPr lang="tr-TR" dirty="0" err="1"/>
              <a:t>emergency</a:t>
            </a:r>
            <a:r>
              <a:rPr lang="tr-TR" dirty="0"/>
              <a:t> </a:t>
            </a:r>
            <a:r>
              <a:rPr lang="tr-TR" dirty="0" err="1"/>
              <a:t>medical</a:t>
            </a:r>
            <a:r>
              <a:rPr lang="tr-TR" dirty="0"/>
              <a:t> </a:t>
            </a:r>
            <a:r>
              <a:rPr lang="tr-TR" dirty="0" err="1"/>
              <a:t>services</a:t>
            </a:r>
            <a:r>
              <a:rPr lang="tr-TR" dirty="0"/>
              <a:t> in Germany: Do </a:t>
            </a:r>
            <a:r>
              <a:rPr lang="tr-TR" dirty="0" err="1"/>
              <a:t>we</a:t>
            </a:r>
            <a:r>
              <a:rPr lang="tr-TR" dirty="0"/>
              <a:t> </a:t>
            </a:r>
            <a:r>
              <a:rPr lang="tr-TR" dirty="0" err="1"/>
              <a:t>still</a:t>
            </a:r>
            <a:r>
              <a:rPr lang="tr-TR" dirty="0"/>
              <a:t> </a:t>
            </a:r>
            <a:r>
              <a:rPr lang="tr-TR" dirty="0" err="1"/>
              <a:t>need</a:t>
            </a:r>
            <a:r>
              <a:rPr lang="tr-TR" dirty="0"/>
              <a:t> </a:t>
            </a:r>
            <a:r>
              <a:rPr lang="tr-TR" dirty="0" err="1"/>
              <a:t>the</a:t>
            </a:r>
            <a:r>
              <a:rPr lang="tr-TR" dirty="0"/>
              <a:t> </a:t>
            </a:r>
            <a:r>
              <a:rPr lang="tr-TR" dirty="0" err="1"/>
              <a:t>helicopter</a:t>
            </a:r>
            <a:r>
              <a:rPr lang="tr-TR" dirty="0"/>
              <a:t> </a:t>
            </a:r>
            <a:r>
              <a:rPr lang="tr-TR" dirty="0" err="1"/>
              <a:t>rescue</a:t>
            </a:r>
            <a:r>
              <a:rPr lang="tr-TR" dirty="0"/>
              <a:t> in </a:t>
            </a:r>
            <a:r>
              <a:rPr lang="tr-TR" dirty="0" err="1"/>
              <a:t>multiple</a:t>
            </a:r>
            <a:r>
              <a:rPr lang="tr-TR" dirty="0"/>
              <a:t> </a:t>
            </a:r>
            <a:r>
              <a:rPr lang="tr-TR" dirty="0" err="1"/>
              <a:t>traumatised</a:t>
            </a:r>
            <a:r>
              <a:rPr lang="tr-TR" dirty="0"/>
              <a:t> </a:t>
            </a:r>
            <a:r>
              <a:rPr lang="tr-TR" dirty="0" err="1"/>
              <a:t>patients</a:t>
            </a:r>
            <a:r>
              <a:rPr lang="tr-TR" dirty="0"/>
              <a:t>? </a:t>
            </a:r>
            <a:r>
              <a:rPr lang="tr-TR" i="1" dirty="0" err="1"/>
              <a:t>Injury</a:t>
            </a:r>
            <a:r>
              <a:rPr lang="tr-TR" dirty="0"/>
              <a:t>. 2014;45:S53-S58. doi:10.1016/j.injury.2014.08.018.</a:t>
            </a:r>
          </a:p>
          <a:p>
            <a:pPr marL="0" indent="0">
              <a:buNone/>
            </a:pPr>
            <a:r>
              <a:rPr lang="tr-TR" dirty="0"/>
              <a:t>4. 	</a:t>
            </a:r>
            <a:r>
              <a:rPr lang="tr-TR" dirty="0" err="1"/>
              <a:t>Blumen</a:t>
            </a:r>
            <a:r>
              <a:rPr lang="tr-TR" dirty="0"/>
              <a:t> IJ, </a:t>
            </a:r>
            <a:r>
              <a:rPr lang="tr-TR" dirty="0" err="1"/>
              <a:t>Rodenberg</a:t>
            </a:r>
            <a:r>
              <a:rPr lang="tr-TR" dirty="0"/>
              <a:t> H, Thomas SH. </a:t>
            </a:r>
            <a:r>
              <a:rPr lang="tr-TR" dirty="0" err="1"/>
              <a:t>Chapter</a:t>
            </a:r>
            <a:r>
              <a:rPr lang="tr-TR" dirty="0"/>
              <a:t> 191 - </a:t>
            </a:r>
            <a:r>
              <a:rPr lang="tr-TR" dirty="0" err="1"/>
              <a:t>Air</a:t>
            </a:r>
            <a:r>
              <a:rPr lang="tr-TR" dirty="0"/>
              <a:t> </a:t>
            </a:r>
            <a:r>
              <a:rPr lang="tr-TR" dirty="0" err="1"/>
              <a:t>Medical</a:t>
            </a:r>
            <a:r>
              <a:rPr lang="tr-TR" dirty="0"/>
              <a:t> Transport. </a:t>
            </a:r>
            <a:r>
              <a:rPr lang="tr-TR" i="1" dirty="0" err="1"/>
              <a:t>Rosen’s</a:t>
            </a:r>
            <a:r>
              <a:rPr lang="tr-TR" i="1" dirty="0"/>
              <a:t> </a:t>
            </a:r>
            <a:r>
              <a:rPr lang="tr-TR" i="1" dirty="0" err="1"/>
              <a:t>Emerg</a:t>
            </a:r>
            <a:r>
              <a:rPr lang="tr-TR" i="1" dirty="0"/>
              <a:t> </a:t>
            </a:r>
            <a:r>
              <a:rPr lang="tr-TR" i="1" dirty="0" err="1"/>
              <a:t>Med</a:t>
            </a:r>
            <a:r>
              <a:rPr lang="tr-TR" dirty="0"/>
              <a:t>. 2010:2469-2475. doi:10.1016/B978-1-4557-0605-1.00191-3.</a:t>
            </a:r>
          </a:p>
          <a:p>
            <a:pPr marL="0" indent="0">
              <a:buNone/>
            </a:pPr>
            <a:r>
              <a:rPr lang="tr-TR" dirty="0"/>
              <a:t>5. 	</a:t>
            </a:r>
            <a:r>
              <a:rPr lang="tr-TR" dirty="0" err="1"/>
              <a:t>Grissom</a:t>
            </a:r>
            <a:r>
              <a:rPr lang="tr-TR" dirty="0"/>
              <a:t> CK, Thomas F, James B. </a:t>
            </a:r>
            <a:r>
              <a:rPr lang="tr-TR" dirty="0" err="1"/>
              <a:t>Medical</a:t>
            </a:r>
            <a:r>
              <a:rPr lang="tr-TR" dirty="0"/>
              <a:t> </a:t>
            </a:r>
            <a:r>
              <a:rPr lang="tr-TR" dirty="0" err="1"/>
              <a:t>helicopters</a:t>
            </a:r>
            <a:r>
              <a:rPr lang="tr-TR" dirty="0"/>
              <a:t> in </a:t>
            </a:r>
            <a:r>
              <a:rPr lang="tr-TR" dirty="0" err="1"/>
              <a:t>wilderness</a:t>
            </a:r>
            <a:r>
              <a:rPr lang="tr-TR" dirty="0"/>
              <a:t> </a:t>
            </a:r>
            <a:r>
              <a:rPr lang="tr-TR" dirty="0" err="1"/>
              <a:t>search</a:t>
            </a:r>
            <a:r>
              <a:rPr lang="tr-TR" dirty="0"/>
              <a:t> </a:t>
            </a:r>
            <a:r>
              <a:rPr lang="tr-TR" dirty="0" err="1"/>
              <a:t>and</a:t>
            </a:r>
            <a:r>
              <a:rPr lang="tr-TR" dirty="0"/>
              <a:t> </a:t>
            </a:r>
            <a:r>
              <a:rPr lang="tr-TR" dirty="0" err="1"/>
              <a:t>rescue</a:t>
            </a:r>
            <a:r>
              <a:rPr lang="tr-TR" dirty="0"/>
              <a:t> </a:t>
            </a:r>
            <a:r>
              <a:rPr lang="tr-TR" dirty="0" err="1"/>
              <a:t>operations</a:t>
            </a:r>
            <a:r>
              <a:rPr lang="tr-TR" dirty="0"/>
              <a:t>. </a:t>
            </a:r>
            <a:r>
              <a:rPr lang="tr-TR" i="1" dirty="0" err="1"/>
              <a:t>Air</a:t>
            </a:r>
            <a:r>
              <a:rPr lang="tr-TR" i="1" dirty="0"/>
              <a:t> </a:t>
            </a:r>
            <a:r>
              <a:rPr lang="tr-TR" i="1" dirty="0" err="1"/>
              <a:t>Med</a:t>
            </a:r>
            <a:r>
              <a:rPr lang="tr-TR" i="1" dirty="0"/>
              <a:t> J</a:t>
            </a:r>
            <a:r>
              <a:rPr lang="tr-TR" dirty="0"/>
              <a:t>. 2006;25(1):18-25. doi:10.1016/j.amj.2005.10.002.</a:t>
            </a:r>
          </a:p>
          <a:p>
            <a:pPr marL="514350" indent="-514350">
              <a:buAutoNum type="arabicPeriod" startAt="6"/>
            </a:pPr>
            <a:r>
              <a:rPr lang="tr-TR" dirty="0" err="1" smtClean="0"/>
              <a:t>Crowe</a:t>
            </a:r>
            <a:r>
              <a:rPr lang="tr-TR" dirty="0" smtClean="0"/>
              <a:t> </a:t>
            </a:r>
            <a:r>
              <a:rPr lang="tr-TR" dirty="0"/>
              <a:t>RP, </a:t>
            </a:r>
            <a:r>
              <a:rPr lang="tr-TR" dirty="0" err="1"/>
              <a:t>Levine</a:t>
            </a:r>
            <a:r>
              <a:rPr lang="tr-TR" dirty="0"/>
              <a:t> R, </a:t>
            </a:r>
            <a:r>
              <a:rPr lang="tr-TR" dirty="0" err="1"/>
              <a:t>Bentley</a:t>
            </a:r>
            <a:r>
              <a:rPr lang="tr-TR" dirty="0"/>
              <a:t> MA. </a:t>
            </a:r>
            <a:r>
              <a:rPr lang="tr-TR" dirty="0" err="1"/>
              <a:t>Prehospital</a:t>
            </a:r>
            <a:r>
              <a:rPr lang="tr-TR" dirty="0"/>
              <a:t> </a:t>
            </a:r>
            <a:r>
              <a:rPr lang="tr-TR" dirty="0" err="1"/>
              <a:t>Helicopter</a:t>
            </a:r>
            <a:r>
              <a:rPr lang="tr-TR" dirty="0"/>
              <a:t> </a:t>
            </a:r>
            <a:r>
              <a:rPr lang="tr-TR" dirty="0" err="1"/>
              <a:t>Air</a:t>
            </a:r>
            <a:r>
              <a:rPr lang="tr-TR" dirty="0"/>
              <a:t> </a:t>
            </a:r>
            <a:r>
              <a:rPr lang="tr-TR" dirty="0" err="1"/>
              <a:t>Ambulances</a:t>
            </a:r>
            <a:r>
              <a:rPr lang="tr-TR" dirty="0"/>
              <a:t> </a:t>
            </a:r>
            <a:r>
              <a:rPr lang="tr-TR" dirty="0" err="1"/>
              <a:t>Part</a:t>
            </a:r>
            <a:r>
              <a:rPr lang="tr-TR" dirty="0"/>
              <a:t> 1: Access, </a:t>
            </a:r>
            <a:r>
              <a:rPr lang="tr-TR" dirty="0" err="1"/>
              <a:t>Protocols</a:t>
            </a:r>
            <a:r>
              <a:rPr lang="tr-TR" dirty="0"/>
              <a:t>, </a:t>
            </a:r>
            <a:r>
              <a:rPr lang="tr-TR" dirty="0" err="1"/>
              <a:t>and</a:t>
            </a:r>
            <a:r>
              <a:rPr lang="tr-TR" dirty="0"/>
              <a:t> </a:t>
            </a:r>
            <a:r>
              <a:rPr lang="tr-TR" dirty="0" err="1"/>
              <a:t>Utilization</a:t>
            </a:r>
            <a:r>
              <a:rPr lang="tr-TR" dirty="0"/>
              <a:t>. </a:t>
            </a:r>
            <a:r>
              <a:rPr lang="tr-TR" i="1" dirty="0" err="1"/>
              <a:t>Air</a:t>
            </a:r>
            <a:r>
              <a:rPr lang="tr-TR" i="1" dirty="0"/>
              <a:t> </a:t>
            </a:r>
            <a:r>
              <a:rPr lang="tr-TR" i="1" dirty="0" err="1"/>
              <a:t>Med</a:t>
            </a:r>
            <a:r>
              <a:rPr lang="tr-TR" i="1" dirty="0"/>
              <a:t> J</a:t>
            </a:r>
            <a:r>
              <a:rPr lang="tr-TR" dirty="0"/>
              <a:t>. 2015;34(6):333-336. doi:10.1016/j.amj.2015.06.004</a:t>
            </a:r>
            <a:r>
              <a:rPr lang="tr-TR" dirty="0" smtClean="0"/>
              <a:t>.</a:t>
            </a:r>
          </a:p>
          <a:p>
            <a:pPr marL="514350" indent="-514350">
              <a:buAutoNum type="arabicPeriod" startAt="6"/>
            </a:pPr>
            <a:r>
              <a:rPr lang="tr-TR" dirty="0"/>
              <a:t>http://www.hemnet.jp/english/world/index.html</a:t>
            </a:r>
          </a:p>
          <a:p>
            <a:pPr marL="0" indent="0">
              <a:buNone/>
            </a:pPr>
            <a:endParaRPr lang="tr-TR" dirty="0"/>
          </a:p>
        </p:txBody>
      </p:sp>
      <p:sp>
        <p:nvSpPr>
          <p:cNvPr id="4" name="Altbilgi Yer Tutucusu 3"/>
          <p:cNvSpPr>
            <a:spLocks noGrp="1"/>
          </p:cNvSpPr>
          <p:nvPr>
            <p:ph type="ftr" sz="quarter" idx="11"/>
          </p:nvPr>
        </p:nvSpPr>
        <p:spPr/>
        <p:txBody>
          <a:bodyPr/>
          <a:lstStyle/>
          <a:p>
            <a:r>
              <a:rPr lang="tr-TR" smtClean="0"/>
              <a:t>13-15 Mayıs 2016, Congresium-ANKARA</a:t>
            </a:r>
            <a:endParaRPr lang="tr-TR"/>
          </a:p>
        </p:txBody>
      </p:sp>
    </p:spTree>
    <p:extLst>
      <p:ext uri="{BB962C8B-B14F-4D97-AF65-F5344CB8AC3E}">
        <p14:creationId xmlns:p14="http://schemas.microsoft.com/office/powerpoint/2010/main" val="1205590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a:t>
            </a:r>
            <a:endParaRPr lang="tr-TR" dirty="0"/>
          </a:p>
        </p:txBody>
      </p:sp>
      <p:sp>
        <p:nvSpPr>
          <p:cNvPr id="3" name="İçerik Yer Tutucusu 2"/>
          <p:cNvSpPr>
            <a:spLocks noGrp="1"/>
          </p:cNvSpPr>
          <p:nvPr>
            <p:ph idx="1"/>
          </p:nvPr>
        </p:nvSpPr>
        <p:spPr>
          <a:xfrm>
            <a:off x="583676" y="1448553"/>
            <a:ext cx="10515600" cy="4351338"/>
          </a:xfrm>
        </p:spPr>
        <p:txBody>
          <a:bodyPr>
            <a:normAutofit/>
          </a:bodyPr>
          <a:lstStyle/>
          <a:p>
            <a:pPr algn="just"/>
            <a:r>
              <a:rPr lang="tr-TR" dirty="0" smtClean="0"/>
              <a:t>Acil </a:t>
            </a:r>
            <a:r>
              <a:rPr lang="tr-TR" dirty="0"/>
              <a:t>sağlık hizmetleri sisteminin temel </a:t>
            </a:r>
            <a:r>
              <a:rPr lang="tr-TR" dirty="0" smtClean="0"/>
              <a:t>amacı:</a:t>
            </a:r>
          </a:p>
          <a:p>
            <a:pPr lvl="1" algn="just"/>
            <a:r>
              <a:rPr lang="tr-TR" b="1" dirty="0" smtClean="0"/>
              <a:t>İlk </a:t>
            </a:r>
            <a:r>
              <a:rPr lang="tr-TR" b="1" dirty="0"/>
              <a:t>tedavi ve hızlı transport edebilme yeteneği</a:t>
            </a:r>
            <a:r>
              <a:rPr lang="tr-TR" dirty="0"/>
              <a:t>, </a:t>
            </a:r>
            <a:endParaRPr lang="tr-TR" dirty="0" smtClean="0"/>
          </a:p>
          <a:p>
            <a:pPr lvl="1" algn="just"/>
            <a:r>
              <a:rPr lang="tr-TR" u="sng" dirty="0" smtClean="0"/>
              <a:t>Morbidite </a:t>
            </a:r>
            <a:r>
              <a:rPr lang="tr-TR" u="sng" dirty="0"/>
              <a:t>ve mortalite oranlarının </a:t>
            </a:r>
            <a:r>
              <a:rPr lang="tr-TR" u="sng" dirty="0" smtClean="0"/>
              <a:t>azaltılması</a:t>
            </a:r>
            <a:r>
              <a:rPr lang="tr-TR" dirty="0" smtClean="0"/>
              <a:t> </a:t>
            </a:r>
            <a:endParaRPr lang="tr-TR" dirty="0"/>
          </a:p>
          <a:p>
            <a:pPr lvl="1" algn="just"/>
            <a:endParaRPr lang="tr-TR" dirty="0"/>
          </a:p>
          <a:p>
            <a:pPr marL="228600" lvl="1" algn="just"/>
            <a:r>
              <a:rPr lang="tr-TR" dirty="0" smtClean="0"/>
              <a:t>Acil </a:t>
            </a:r>
            <a:r>
              <a:rPr lang="tr-TR" dirty="0"/>
              <a:t>Sağlık Hizmetleri</a:t>
            </a:r>
          </a:p>
          <a:p>
            <a:pPr marL="457200" lvl="1" indent="0" algn="just">
              <a:buNone/>
            </a:pPr>
            <a:r>
              <a:rPr lang="tr-TR" dirty="0"/>
              <a:t>	</a:t>
            </a:r>
            <a:r>
              <a:rPr lang="tr-TR" b="1" u="sng" dirty="0"/>
              <a:t>Hava Ambulans Sistemi</a:t>
            </a:r>
          </a:p>
          <a:p>
            <a:pPr marL="457200" lvl="1" indent="0" algn="just">
              <a:buNone/>
            </a:pPr>
            <a:r>
              <a:rPr lang="tr-TR" dirty="0"/>
              <a:t>	Kara Ambulans Sistemi</a:t>
            </a:r>
          </a:p>
          <a:p>
            <a:pPr marL="457200" lvl="1" indent="0" algn="just">
              <a:buNone/>
            </a:pPr>
            <a:r>
              <a:rPr lang="tr-TR" dirty="0"/>
              <a:t>	Deniz </a:t>
            </a:r>
            <a:r>
              <a:rPr lang="tr-TR" dirty="0" smtClean="0"/>
              <a:t>Ambulans Sistemi</a:t>
            </a:r>
            <a:endParaRPr lang="tr-TR" dirty="0"/>
          </a:p>
          <a:p>
            <a:pPr marL="457200" lvl="1" indent="0" algn="just">
              <a:buNone/>
            </a:pPr>
            <a:endParaRPr lang="tr-TR" dirty="0"/>
          </a:p>
        </p:txBody>
      </p:sp>
      <p:sp>
        <p:nvSpPr>
          <p:cNvPr id="4" name="Altbilgi Yer Tutucusu 3"/>
          <p:cNvSpPr>
            <a:spLocks noGrp="1"/>
          </p:cNvSpPr>
          <p:nvPr>
            <p:ph type="ftr" sz="quarter" idx="11"/>
          </p:nvPr>
        </p:nvSpPr>
        <p:spPr/>
        <p:txBody>
          <a:bodyPr/>
          <a:lstStyle/>
          <a:p>
            <a:r>
              <a:rPr lang="tr-TR" smtClean="0"/>
              <a:t>13-15 Mayıs 2016, Congresium-ANKARA</a:t>
            </a:r>
            <a:endParaRPr lang="tr-TR"/>
          </a:p>
        </p:txBody>
      </p:sp>
      <p:pic>
        <p:nvPicPr>
          <p:cNvPr id="5" name="Resim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08717" y="-9427"/>
            <a:ext cx="1660735" cy="1754367"/>
          </a:xfrm>
          <a:prstGeom prst="rect">
            <a:avLst/>
          </a:prstGeom>
        </p:spPr>
      </p:pic>
    </p:spTree>
    <p:extLst>
      <p:ext uri="{BB962C8B-B14F-4D97-AF65-F5344CB8AC3E}">
        <p14:creationId xmlns:p14="http://schemas.microsoft.com/office/powerpoint/2010/main" val="2017133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Tarihsel Olarak Helikopterin Gelişimi Yaralı Tahliyesinde Kullanımı </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5939238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ltbilgi Yer Tutucusu 3"/>
          <p:cNvSpPr>
            <a:spLocks noGrp="1"/>
          </p:cNvSpPr>
          <p:nvPr>
            <p:ph type="ftr" sz="quarter" idx="11"/>
          </p:nvPr>
        </p:nvSpPr>
        <p:spPr/>
        <p:txBody>
          <a:bodyPr/>
          <a:lstStyle/>
          <a:p>
            <a:r>
              <a:rPr lang="tr-TR" smtClean="0"/>
              <a:t>13-15 Mayıs 2016, Congresium-ANKARA</a:t>
            </a:r>
            <a:endParaRPr lang="tr-TR"/>
          </a:p>
        </p:txBody>
      </p:sp>
      <p:pic>
        <p:nvPicPr>
          <p:cNvPr id="6" name="Resim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408717" y="-9427"/>
            <a:ext cx="1660735" cy="1754367"/>
          </a:xfrm>
          <a:prstGeom prst="rect">
            <a:avLst/>
          </a:prstGeom>
        </p:spPr>
      </p:pic>
    </p:spTree>
    <p:extLst>
      <p:ext uri="{BB962C8B-B14F-4D97-AF65-F5344CB8AC3E}">
        <p14:creationId xmlns:p14="http://schemas.microsoft.com/office/powerpoint/2010/main" val="317448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08717" y="-9427"/>
            <a:ext cx="1660735" cy="1754367"/>
          </a:xfrm>
          <a:prstGeom prst="rect">
            <a:avLst/>
          </a:prstGeom>
        </p:spPr>
      </p:pic>
      <p:sp>
        <p:nvSpPr>
          <p:cNvPr id="2" name="Unvan 1"/>
          <p:cNvSpPr>
            <a:spLocks noGrp="1"/>
          </p:cNvSpPr>
          <p:nvPr>
            <p:ph type="title"/>
          </p:nvPr>
        </p:nvSpPr>
        <p:spPr/>
        <p:txBody>
          <a:bodyPr/>
          <a:lstStyle/>
          <a:p>
            <a:r>
              <a:rPr lang="tr-TR" dirty="0" smtClean="0"/>
              <a:t>Dünya’da Helikopter Ambulans Sistemleri</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4184815069"/>
              </p:ext>
            </p:extLst>
          </p:nvPr>
        </p:nvGraphicFramePr>
        <p:xfrm>
          <a:off x="838201" y="1549946"/>
          <a:ext cx="9570515" cy="5068801"/>
        </p:xfrm>
        <a:graphic>
          <a:graphicData uri="http://schemas.openxmlformats.org/drawingml/2006/table">
            <a:tbl>
              <a:tblPr firstRow="1" bandRow="1">
                <a:tableStyleId>{5C22544A-7EE6-4342-B048-85BDC9FD1C3A}</a:tableStyleId>
              </a:tblPr>
              <a:tblGrid>
                <a:gridCol w="1914103"/>
                <a:gridCol w="1914103"/>
                <a:gridCol w="1914103"/>
                <a:gridCol w="1914103"/>
                <a:gridCol w="1914103"/>
              </a:tblGrid>
              <a:tr h="651891">
                <a:tc>
                  <a:txBody>
                    <a:bodyPr/>
                    <a:lstStyle/>
                    <a:p>
                      <a:r>
                        <a:rPr lang="tr-TR" u="none" dirty="0" smtClean="0"/>
                        <a:t>Ülke</a:t>
                      </a:r>
                      <a:endParaRPr lang="tr-TR" u="none" dirty="0"/>
                    </a:p>
                  </a:txBody>
                  <a:tcPr/>
                </a:tc>
                <a:tc>
                  <a:txBody>
                    <a:bodyPr/>
                    <a:lstStyle/>
                    <a:p>
                      <a:r>
                        <a:rPr lang="tr-TR" u="none" dirty="0" smtClean="0"/>
                        <a:t>Yıl</a:t>
                      </a:r>
                      <a:endParaRPr lang="tr-TR" u="none" dirty="0"/>
                    </a:p>
                  </a:txBody>
                  <a:tcPr/>
                </a:tc>
                <a:tc>
                  <a:txBody>
                    <a:bodyPr/>
                    <a:lstStyle/>
                    <a:p>
                      <a:r>
                        <a:rPr lang="tr-TR" u="none" dirty="0" smtClean="0"/>
                        <a:t>Kara Alanı (km²)</a:t>
                      </a:r>
                      <a:endParaRPr lang="tr-TR" u="none" dirty="0"/>
                    </a:p>
                  </a:txBody>
                  <a:tcPr/>
                </a:tc>
                <a:tc>
                  <a:txBody>
                    <a:bodyPr/>
                    <a:lstStyle/>
                    <a:p>
                      <a:r>
                        <a:rPr lang="tr-TR" u="none" dirty="0" smtClean="0"/>
                        <a:t>HEMS Sayısı</a:t>
                      </a:r>
                      <a:endParaRPr lang="tr-TR" u="none" dirty="0"/>
                    </a:p>
                  </a:txBody>
                  <a:tcPr/>
                </a:tc>
                <a:tc>
                  <a:txBody>
                    <a:bodyPr/>
                    <a:lstStyle/>
                    <a:p>
                      <a:r>
                        <a:rPr lang="tr-TR" u="none" dirty="0" smtClean="0"/>
                        <a:t>Ana Hizmet Sağlayıcı</a:t>
                      </a:r>
                      <a:endParaRPr lang="tr-TR" u="none" dirty="0"/>
                    </a:p>
                  </a:txBody>
                  <a:tcPr/>
                </a:tc>
              </a:tr>
              <a:tr h="377683">
                <a:tc>
                  <a:txBody>
                    <a:bodyPr/>
                    <a:lstStyle/>
                    <a:p>
                      <a:r>
                        <a:rPr lang="tr-TR" dirty="0" smtClean="0"/>
                        <a:t>Almanya</a:t>
                      </a:r>
                      <a:endParaRPr lang="tr-TR" dirty="0"/>
                    </a:p>
                  </a:txBody>
                  <a:tcPr/>
                </a:tc>
                <a:tc>
                  <a:txBody>
                    <a:bodyPr/>
                    <a:lstStyle/>
                    <a:p>
                      <a:pPr algn="r"/>
                      <a:r>
                        <a:rPr lang="tr-TR" dirty="0" smtClean="0"/>
                        <a:t>1970</a:t>
                      </a:r>
                      <a:endParaRPr lang="tr-TR" dirty="0"/>
                    </a:p>
                  </a:txBody>
                  <a:tcPr/>
                </a:tc>
                <a:tc>
                  <a:txBody>
                    <a:bodyPr/>
                    <a:lstStyle/>
                    <a:p>
                      <a:pPr algn="r"/>
                      <a:r>
                        <a:rPr lang="tr-TR" dirty="0" smtClean="0"/>
                        <a:t>357</a:t>
                      </a:r>
                      <a:endParaRPr lang="tr-TR" dirty="0"/>
                    </a:p>
                  </a:txBody>
                  <a:tcPr/>
                </a:tc>
                <a:tc>
                  <a:txBody>
                    <a:bodyPr/>
                    <a:lstStyle/>
                    <a:p>
                      <a:pPr algn="r"/>
                      <a:r>
                        <a:rPr lang="tr-TR" dirty="0" smtClean="0"/>
                        <a:t>72</a:t>
                      </a:r>
                      <a:endParaRPr lang="tr-TR" dirty="0"/>
                    </a:p>
                  </a:txBody>
                  <a:tcPr/>
                </a:tc>
                <a:tc>
                  <a:txBody>
                    <a:bodyPr/>
                    <a:lstStyle/>
                    <a:p>
                      <a:r>
                        <a:rPr lang="tr-TR" dirty="0" smtClean="0"/>
                        <a:t>ADAC, DRF</a:t>
                      </a:r>
                      <a:endParaRPr lang="tr-TR" dirty="0"/>
                    </a:p>
                  </a:txBody>
                  <a:tcPr/>
                </a:tc>
              </a:tr>
              <a:tr h="377683">
                <a:tc>
                  <a:txBody>
                    <a:bodyPr/>
                    <a:lstStyle/>
                    <a:p>
                      <a:r>
                        <a:rPr lang="tr-TR" dirty="0" smtClean="0"/>
                        <a:t>U.S.A</a:t>
                      </a:r>
                      <a:endParaRPr lang="tr-TR" dirty="0"/>
                    </a:p>
                  </a:txBody>
                  <a:tcPr/>
                </a:tc>
                <a:tc>
                  <a:txBody>
                    <a:bodyPr/>
                    <a:lstStyle/>
                    <a:p>
                      <a:pPr algn="r"/>
                      <a:r>
                        <a:rPr lang="tr-TR" dirty="0" smtClean="0"/>
                        <a:t>1972</a:t>
                      </a:r>
                      <a:endParaRPr lang="tr-TR" dirty="0"/>
                    </a:p>
                  </a:txBody>
                  <a:tcPr/>
                </a:tc>
                <a:tc>
                  <a:txBody>
                    <a:bodyPr/>
                    <a:lstStyle/>
                    <a:p>
                      <a:pPr algn="r"/>
                      <a:r>
                        <a:rPr lang="tr-TR" dirty="0" smtClean="0"/>
                        <a:t>9,366</a:t>
                      </a:r>
                      <a:endParaRPr lang="tr-TR" dirty="0"/>
                    </a:p>
                  </a:txBody>
                  <a:tcPr/>
                </a:tc>
                <a:tc>
                  <a:txBody>
                    <a:bodyPr/>
                    <a:lstStyle/>
                    <a:p>
                      <a:pPr algn="r"/>
                      <a:r>
                        <a:rPr lang="tr-TR" dirty="0" smtClean="0"/>
                        <a:t>714</a:t>
                      </a:r>
                      <a:endParaRPr lang="tr-TR" dirty="0"/>
                    </a:p>
                  </a:txBody>
                  <a:tcPr/>
                </a:tc>
                <a:tc>
                  <a:txBody>
                    <a:bodyPr/>
                    <a:lstStyle/>
                    <a:p>
                      <a:r>
                        <a:rPr lang="tr-TR" dirty="0" smtClean="0"/>
                        <a:t>Ticari Helikopter </a:t>
                      </a:r>
                      <a:endParaRPr lang="tr-TR" dirty="0"/>
                    </a:p>
                  </a:txBody>
                  <a:tcPr/>
                </a:tc>
              </a:tr>
              <a:tr h="377683">
                <a:tc>
                  <a:txBody>
                    <a:bodyPr/>
                    <a:lstStyle/>
                    <a:p>
                      <a:r>
                        <a:rPr lang="tr-TR" dirty="0" smtClean="0"/>
                        <a:t>İsviçre</a:t>
                      </a:r>
                      <a:endParaRPr lang="tr-TR" dirty="0"/>
                    </a:p>
                  </a:txBody>
                  <a:tcPr/>
                </a:tc>
                <a:tc>
                  <a:txBody>
                    <a:bodyPr/>
                    <a:lstStyle/>
                    <a:p>
                      <a:pPr algn="r"/>
                      <a:r>
                        <a:rPr lang="tr-TR" dirty="0" smtClean="0"/>
                        <a:t>1973</a:t>
                      </a:r>
                      <a:endParaRPr lang="tr-TR" dirty="0"/>
                    </a:p>
                  </a:txBody>
                  <a:tcPr/>
                </a:tc>
                <a:tc>
                  <a:txBody>
                    <a:bodyPr/>
                    <a:lstStyle/>
                    <a:p>
                      <a:pPr algn="r"/>
                      <a:r>
                        <a:rPr lang="tr-TR" dirty="0" smtClean="0"/>
                        <a:t>41</a:t>
                      </a:r>
                      <a:endParaRPr lang="tr-TR" dirty="0"/>
                    </a:p>
                  </a:txBody>
                  <a:tcPr/>
                </a:tc>
                <a:tc>
                  <a:txBody>
                    <a:bodyPr/>
                    <a:lstStyle/>
                    <a:p>
                      <a:pPr algn="r"/>
                      <a:r>
                        <a:rPr lang="tr-TR" dirty="0" smtClean="0"/>
                        <a:t>13</a:t>
                      </a:r>
                      <a:endParaRPr lang="tr-TR" dirty="0"/>
                    </a:p>
                  </a:txBody>
                  <a:tcPr/>
                </a:tc>
                <a:tc>
                  <a:txBody>
                    <a:bodyPr/>
                    <a:lstStyle/>
                    <a:p>
                      <a:r>
                        <a:rPr lang="tr-TR" dirty="0" smtClean="0"/>
                        <a:t>REGA</a:t>
                      </a:r>
                      <a:endParaRPr lang="tr-TR" dirty="0"/>
                    </a:p>
                  </a:txBody>
                  <a:tcPr/>
                </a:tc>
              </a:tr>
              <a:tr h="377683">
                <a:tc>
                  <a:txBody>
                    <a:bodyPr/>
                    <a:lstStyle/>
                    <a:p>
                      <a:r>
                        <a:rPr lang="tr-TR" dirty="0" smtClean="0"/>
                        <a:t>Avusturya</a:t>
                      </a:r>
                      <a:endParaRPr lang="tr-TR" dirty="0"/>
                    </a:p>
                  </a:txBody>
                  <a:tcPr/>
                </a:tc>
                <a:tc>
                  <a:txBody>
                    <a:bodyPr/>
                    <a:lstStyle/>
                    <a:p>
                      <a:pPr algn="r"/>
                      <a:r>
                        <a:rPr lang="tr-TR" dirty="0" smtClean="0"/>
                        <a:t>1983</a:t>
                      </a:r>
                      <a:endParaRPr lang="tr-TR" dirty="0"/>
                    </a:p>
                  </a:txBody>
                  <a:tcPr/>
                </a:tc>
                <a:tc>
                  <a:txBody>
                    <a:bodyPr/>
                    <a:lstStyle/>
                    <a:p>
                      <a:pPr algn="r"/>
                      <a:r>
                        <a:rPr lang="tr-TR" dirty="0" smtClean="0"/>
                        <a:t>84</a:t>
                      </a:r>
                      <a:endParaRPr lang="tr-TR" dirty="0"/>
                    </a:p>
                  </a:txBody>
                  <a:tcPr/>
                </a:tc>
                <a:tc>
                  <a:txBody>
                    <a:bodyPr/>
                    <a:lstStyle/>
                    <a:p>
                      <a:pPr algn="r"/>
                      <a:r>
                        <a:rPr lang="tr-TR" dirty="0" smtClean="0"/>
                        <a:t>28</a:t>
                      </a:r>
                      <a:endParaRPr lang="tr-TR" dirty="0"/>
                    </a:p>
                  </a:txBody>
                  <a:tcPr/>
                </a:tc>
                <a:tc>
                  <a:txBody>
                    <a:bodyPr/>
                    <a:lstStyle/>
                    <a:p>
                      <a:r>
                        <a:rPr lang="tr-TR" dirty="0" smtClean="0"/>
                        <a:t>OEAMTC</a:t>
                      </a:r>
                      <a:endParaRPr lang="tr-TR" dirty="0"/>
                    </a:p>
                  </a:txBody>
                  <a:tcPr/>
                </a:tc>
              </a:tr>
              <a:tr h="377683">
                <a:tc>
                  <a:txBody>
                    <a:bodyPr/>
                    <a:lstStyle/>
                    <a:p>
                      <a:r>
                        <a:rPr lang="tr-TR" dirty="0" smtClean="0"/>
                        <a:t>Fransa</a:t>
                      </a:r>
                      <a:endParaRPr lang="tr-TR" dirty="0"/>
                    </a:p>
                  </a:txBody>
                  <a:tcPr/>
                </a:tc>
                <a:tc>
                  <a:txBody>
                    <a:bodyPr/>
                    <a:lstStyle/>
                    <a:p>
                      <a:pPr algn="r"/>
                      <a:r>
                        <a:rPr lang="tr-TR" dirty="0" smtClean="0"/>
                        <a:t>1983</a:t>
                      </a:r>
                      <a:endParaRPr lang="tr-TR" dirty="0"/>
                    </a:p>
                  </a:txBody>
                  <a:tcPr/>
                </a:tc>
                <a:tc>
                  <a:txBody>
                    <a:bodyPr/>
                    <a:lstStyle/>
                    <a:p>
                      <a:pPr algn="r"/>
                      <a:r>
                        <a:rPr lang="tr-TR" dirty="0" smtClean="0"/>
                        <a:t>544</a:t>
                      </a:r>
                      <a:endParaRPr lang="tr-TR" dirty="0"/>
                    </a:p>
                  </a:txBody>
                  <a:tcPr/>
                </a:tc>
                <a:tc>
                  <a:txBody>
                    <a:bodyPr/>
                    <a:lstStyle/>
                    <a:p>
                      <a:pPr algn="r"/>
                      <a:r>
                        <a:rPr lang="tr-TR" dirty="0" smtClean="0"/>
                        <a:t>30</a:t>
                      </a:r>
                      <a:endParaRPr lang="tr-TR" dirty="0"/>
                    </a:p>
                  </a:txBody>
                  <a:tcPr/>
                </a:tc>
                <a:tc>
                  <a:txBody>
                    <a:bodyPr/>
                    <a:lstStyle/>
                    <a:p>
                      <a:r>
                        <a:rPr lang="tr-TR" dirty="0" smtClean="0"/>
                        <a:t>SAMU</a:t>
                      </a:r>
                      <a:endParaRPr lang="tr-TR" dirty="0"/>
                    </a:p>
                  </a:txBody>
                  <a:tcPr/>
                </a:tc>
              </a:tr>
              <a:tr h="377683">
                <a:tc>
                  <a:txBody>
                    <a:bodyPr/>
                    <a:lstStyle/>
                    <a:p>
                      <a:r>
                        <a:rPr lang="tr-TR" dirty="0" smtClean="0"/>
                        <a:t>U.K.</a:t>
                      </a:r>
                      <a:endParaRPr lang="tr-TR" dirty="0"/>
                    </a:p>
                  </a:txBody>
                  <a:tcPr/>
                </a:tc>
                <a:tc>
                  <a:txBody>
                    <a:bodyPr/>
                    <a:lstStyle/>
                    <a:p>
                      <a:pPr algn="r"/>
                      <a:r>
                        <a:rPr lang="tr-TR" dirty="0" smtClean="0"/>
                        <a:t>1987</a:t>
                      </a:r>
                      <a:endParaRPr lang="tr-TR" dirty="0"/>
                    </a:p>
                  </a:txBody>
                  <a:tcPr/>
                </a:tc>
                <a:tc>
                  <a:txBody>
                    <a:bodyPr/>
                    <a:lstStyle/>
                    <a:p>
                      <a:pPr algn="r"/>
                      <a:r>
                        <a:rPr lang="tr-TR" dirty="0" smtClean="0"/>
                        <a:t>243</a:t>
                      </a:r>
                      <a:endParaRPr lang="tr-TR" dirty="0"/>
                    </a:p>
                  </a:txBody>
                  <a:tcPr/>
                </a:tc>
                <a:tc>
                  <a:txBody>
                    <a:bodyPr/>
                    <a:lstStyle/>
                    <a:p>
                      <a:pPr algn="r"/>
                      <a:r>
                        <a:rPr lang="tr-TR" dirty="0" smtClean="0"/>
                        <a:t>26</a:t>
                      </a:r>
                      <a:endParaRPr lang="tr-TR" dirty="0"/>
                    </a:p>
                  </a:txBody>
                  <a:tcPr/>
                </a:tc>
                <a:tc>
                  <a:txBody>
                    <a:bodyPr/>
                    <a:lstStyle/>
                    <a:p>
                      <a:r>
                        <a:rPr lang="tr-TR" dirty="0" smtClean="0"/>
                        <a:t>Özel Fon</a:t>
                      </a:r>
                      <a:endParaRPr lang="tr-TR" dirty="0"/>
                    </a:p>
                  </a:txBody>
                  <a:tcPr/>
                </a:tc>
              </a:tr>
              <a:tr h="377683">
                <a:tc>
                  <a:txBody>
                    <a:bodyPr/>
                    <a:lstStyle/>
                    <a:p>
                      <a:r>
                        <a:rPr lang="tr-TR" dirty="0" smtClean="0"/>
                        <a:t>İtalya</a:t>
                      </a:r>
                      <a:endParaRPr lang="tr-TR" dirty="0"/>
                    </a:p>
                  </a:txBody>
                  <a:tcPr/>
                </a:tc>
                <a:tc>
                  <a:txBody>
                    <a:bodyPr/>
                    <a:lstStyle/>
                    <a:p>
                      <a:pPr algn="r"/>
                      <a:r>
                        <a:rPr lang="tr-TR" dirty="0" smtClean="0"/>
                        <a:t>1987</a:t>
                      </a:r>
                      <a:endParaRPr lang="tr-TR" dirty="0"/>
                    </a:p>
                  </a:txBody>
                  <a:tcPr/>
                </a:tc>
                <a:tc>
                  <a:txBody>
                    <a:bodyPr/>
                    <a:lstStyle/>
                    <a:p>
                      <a:pPr algn="r"/>
                      <a:r>
                        <a:rPr lang="tr-TR" dirty="0" smtClean="0"/>
                        <a:t>301</a:t>
                      </a:r>
                      <a:endParaRPr lang="tr-TR" dirty="0"/>
                    </a:p>
                  </a:txBody>
                  <a:tcPr/>
                </a:tc>
                <a:tc>
                  <a:txBody>
                    <a:bodyPr/>
                    <a:lstStyle/>
                    <a:p>
                      <a:pPr algn="r"/>
                      <a:r>
                        <a:rPr lang="tr-TR" dirty="0" smtClean="0"/>
                        <a:t>48</a:t>
                      </a:r>
                      <a:endParaRPr lang="tr-TR" dirty="0"/>
                    </a:p>
                  </a:txBody>
                  <a:tcPr/>
                </a:tc>
                <a:tc>
                  <a:txBody>
                    <a:bodyPr/>
                    <a:lstStyle/>
                    <a:p>
                      <a:r>
                        <a:rPr lang="tr-TR" dirty="0" smtClean="0"/>
                        <a:t>Ticari</a:t>
                      </a:r>
                      <a:endParaRPr lang="tr-TR" dirty="0"/>
                    </a:p>
                  </a:txBody>
                  <a:tcPr/>
                </a:tc>
              </a:tr>
              <a:tr h="377683">
                <a:tc>
                  <a:txBody>
                    <a:bodyPr/>
                    <a:lstStyle/>
                    <a:p>
                      <a:r>
                        <a:rPr lang="tr-TR" dirty="0" smtClean="0"/>
                        <a:t>İspanya</a:t>
                      </a:r>
                      <a:endParaRPr lang="tr-TR" dirty="0"/>
                    </a:p>
                  </a:txBody>
                  <a:tcPr/>
                </a:tc>
                <a:tc>
                  <a:txBody>
                    <a:bodyPr/>
                    <a:lstStyle/>
                    <a:p>
                      <a:pPr algn="r"/>
                      <a:r>
                        <a:rPr lang="tr-TR" dirty="0" smtClean="0"/>
                        <a:t>1989</a:t>
                      </a:r>
                      <a:endParaRPr lang="tr-TR" dirty="0"/>
                    </a:p>
                  </a:txBody>
                  <a:tcPr/>
                </a:tc>
                <a:tc>
                  <a:txBody>
                    <a:bodyPr/>
                    <a:lstStyle/>
                    <a:p>
                      <a:pPr algn="r"/>
                      <a:r>
                        <a:rPr lang="tr-TR" dirty="0" smtClean="0"/>
                        <a:t>506</a:t>
                      </a:r>
                      <a:endParaRPr lang="tr-TR" dirty="0"/>
                    </a:p>
                  </a:txBody>
                  <a:tcPr/>
                </a:tc>
                <a:tc>
                  <a:txBody>
                    <a:bodyPr/>
                    <a:lstStyle/>
                    <a:p>
                      <a:pPr algn="r"/>
                      <a:r>
                        <a:rPr lang="tr-TR" dirty="0" smtClean="0"/>
                        <a:t>25</a:t>
                      </a:r>
                      <a:endParaRPr lang="tr-TR" dirty="0"/>
                    </a:p>
                  </a:txBody>
                  <a:tcPr/>
                </a:tc>
                <a:tc>
                  <a:txBody>
                    <a:bodyPr/>
                    <a:lstStyle/>
                    <a:p>
                      <a:r>
                        <a:rPr lang="tr-TR" dirty="0" smtClean="0"/>
                        <a:t>THİ</a:t>
                      </a:r>
                      <a:endParaRPr lang="tr-TR" dirty="0"/>
                    </a:p>
                  </a:txBody>
                  <a:tcPr/>
                </a:tc>
              </a:tr>
              <a:tr h="377683">
                <a:tc>
                  <a:txBody>
                    <a:bodyPr/>
                    <a:lstStyle/>
                    <a:p>
                      <a:r>
                        <a:rPr lang="tr-TR" dirty="0" smtClean="0"/>
                        <a:t>Hollanda</a:t>
                      </a:r>
                      <a:endParaRPr lang="tr-TR" dirty="0"/>
                    </a:p>
                  </a:txBody>
                  <a:tcPr/>
                </a:tc>
                <a:tc>
                  <a:txBody>
                    <a:bodyPr/>
                    <a:lstStyle/>
                    <a:p>
                      <a:pPr algn="r"/>
                      <a:r>
                        <a:rPr lang="tr-TR" dirty="0" smtClean="0"/>
                        <a:t>1995</a:t>
                      </a:r>
                      <a:endParaRPr lang="tr-TR" dirty="0"/>
                    </a:p>
                  </a:txBody>
                  <a:tcPr/>
                </a:tc>
                <a:tc>
                  <a:txBody>
                    <a:bodyPr/>
                    <a:lstStyle/>
                    <a:p>
                      <a:pPr algn="r"/>
                      <a:r>
                        <a:rPr lang="tr-TR" dirty="0" smtClean="0"/>
                        <a:t>42</a:t>
                      </a:r>
                      <a:endParaRPr lang="tr-TR" dirty="0"/>
                    </a:p>
                  </a:txBody>
                  <a:tcPr/>
                </a:tc>
                <a:tc>
                  <a:txBody>
                    <a:bodyPr/>
                    <a:lstStyle/>
                    <a:p>
                      <a:pPr algn="r"/>
                      <a:r>
                        <a:rPr lang="tr-TR" dirty="0" smtClean="0"/>
                        <a:t>4</a:t>
                      </a:r>
                      <a:endParaRPr lang="tr-TR" dirty="0"/>
                    </a:p>
                  </a:txBody>
                  <a:tcPr/>
                </a:tc>
                <a:tc>
                  <a:txBody>
                    <a:bodyPr/>
                    <a:lstStyle/>
                    <a:p>
                      <a:r>
                        <a:rPr lang="tr-TR" dirty="0" smtClean="0"/>
                        <a:t>THİ</a:t>
                      </a:r>
                      <a:endParaRPr lang="tr-TR" dirty="0"/>
                    </a:p>
                  </a:txBody>
                  <a:tcPr/>
                </a:tc>
              </a:tr>
              <a:tr h="377683">
                <a:tc>
                  <a:txBody>
                    <a:bodyPr/>
                    <a:lstStyle/>
                    <a:p>
                      <a:r>
                        <a:rPr lang="tr-TR" dirty="0" smtClean="0"/>
                        <a:t>Japonya</a:t>
                      </a:r>
                      <a:endParaRPr lang="tr-TR" dirty="0"/>
                    </a:p>
                  </a:txBody>
                  <a:tcPr/>
                </a:tc>
                <a:tc>
                  <a:txBody>
                    <a:bodyPr/>
                    <a:lstStyle/>
                    <a:p>
                      <a:pPr algn="r"/>
                      <a:r>
                        <a:rPr lang="tr-TR" dirty="0" smtClean="0"/>
                        <a:t>2001</a:t>
                      </a:r>
                      <a:endParaRPr lang="tr-TR" dirty="0"/>
                    </a:p>
                  </a:txBody>
                  <a:tcPr/>
                </a:tc>
                <a:tc>
                  <a:txBody>
                    <a:bodyPr/>
                    <a:lstStyle/>
                    <a:p>
                      <a:pPr algn="r"/>
                      <a:r>
                        <a:rPr lang="tr-TR" dirty="0" smtClean="0"/>
                        <a:t>378</a:t>
                      </a:r>
                      <a:endParaRPr lang="tr-TR" dirty="0"/>
                    </a:p>
                  </a:txBody>
                  <a:tcPr/>
                </a:tc>
                <a:tc>
                  <a:txBody>
                    <a:bodyPr/>
                    <a:lstStyle/>
                    <a:p>
                      <a:pPr algn="r"/>
                      <a:r>
                        <a:rPr lang="tr-TR" dirty="0" smtClean="0"/>
                        <a:t>26</a:t>
                      </a:r>
                      <a:endParaRPr lang="tr-TR" dirty="0"/>
                    </a:p>
                  </a:txBody>
                  <a:tcPr/>
                </a:tc>
                <a:tc>
                  <a:txBody>
                    <a:bodyPr/>
                    <a:lstStyle/>
                    <a:p>
                      <a:r>
                        <a:rPr lang="tr-TR" dirty="0" smtClean="0"/>
                        <a:t>THİ</a:t>
                      </a:r>
                      <a:endParaRPr lang="tr-TR" dirty="0"/>
                    </a:p>
                  </a:txBody>
                  <a:tcPr/>
                </a:tc>
              </a:tr>
              <a:tr h="377683">
                <a:tc>
                  <a:txBody>
                    <a:bodyPr/>
                    <a:lstStyle/>
                    <a:p>
                      <a:r>
                        <a:rPr lang="tr-TR" dirty="0" smtClean="0"/>
                        <a:t>Türkiye</a:t>
                      </a:r>
                      <a:endParaRPr lang="tr-TR" dirty="0"/>
                    </a:p>
                  </a:txBody>
                  <a:tcPr/>
                </a:tc>
                <a:tc>
                  <a:txBody>
                    <a:bodyPr/>
                    <a:lstStyle/>
                    <a:p>
                      <a:pPr algn="r"/>
                      <a:r>
                        <a:rPr lang="tr-TR" dirty="0" smtClean="0"/>
                        <a:t>2008</a:t>
                      </a:r>
                      <a:endParaRPr lang="tr-TR" dirty="0"/>
                    </a:p>
                  </a:txBody>
                  <a:tcPr/>
                </a:tc>
                <a:tc>
                  <a:txBody>
                    <a:bodyPr/>
                    <a:lstStyle/>
                    <a:p>
                      <a:pPr algn="r"/>
                      <a:r>
                        <a:rPr lang="tr-TR" dirty="0" smtClean="0"/>
                        <a:t>780</a:t>
                      </a:r>
                      <a:endParaRPr lang="tr-TR" dirty="0"/>
                    </a:p>
                  </a:txBody>
                  <a:tcPr/>
                </a:tc>
                <a:tc>
                  <a:txBody>
                    <a:bodyPr/>
                    <a:lstStyle/>
                    <a:p>
                      <a:pPr algn="r"/>
                      <a:r>
                        <a:rPr lang="tr-TR" dirty="0" smtClean="0"/>
                        <a:t>17</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THİ&amp;GÖKSAR</a:t>
                      </a:r>
                    </a:p>
                    <a:p>
                      <a:endParaRPr lang="tr-TR" dirty="0"/>
                    </a:p>
                  </a:txBody>
                  <a:tcPr/>
                </a:tc>
              </a:tr>
            </a:tbl>
          </a:graphicData>
        </a:graphic>
      </p:graphicFrame>
      <p:sp>
        <p:nvSpPr>
          <p:cNvPr id="4" name="Altbilgi Yer Tutucusu 3"/>
          <p:cNvSpPr>
            <a:spLocks noGrp="1"/>
          </p:cNvSpPr>
          <p:nvPr>
            <p:ph type="ftr" sz="quarter" idx="11"/>
          </p:nvPr>
        </p:nvSpPr>
        <p:spPr/>
        <p:txBody>
          <a:bodyPr/>
          <a:lstStyle/>
          <a:p>
            <a:r>
              <a:rPr lang="tr-TR" smtClean="0"/>
              <a:t>13-15 Mayıs 2016, Congresium-ANKARA</a:t>
            </a:r>
            <a:endParaRPr lang="tr-TR" dirty="0"/>
          </a:p>
        </p:txBody>
      </p:sp>
      <p:sp>
        <p:nvSpPr>
          <p:cNvPr id="3" name="Dikdörtgen 2"/>
          <p:cNvSpPr/>
          <p:nvPr/>
        </p:nvSpPr>
        <p:spPr>
          <a:xfrm rot="16200000">
            <a:off x="-3615559" y="2242827"/>
            <a:ext cx="8136420" cy="276999"/>
          </a:xfrm>
          <a:prstGeom prst="rect">
            <a:avLst/>
          </a:prstGeom>
        </p:spPr>
        <p:txBody>
          <a:bodyPr wrap="square">
            <a:spAutoFit/>
          </a:bodyPr>
          <a:lstStyle/>
          <a:p>
            <a:r>
              <a:rPr lang="tr-TR" sz="1200" b="1" dirty="0" smtClean="0"/>
              <a:t>Kaynak: </a:t>
            </a:r>
            <a:r>
              <a:rPr lang="tr-TR" sz="1200" dirty="0" smtClean="0"/>
              <a:t>http</a:t>
            </a:r>
            <a:r>
              <a:rPr lang="tr-TR" sz="1200" dirty="0"/>
              <a:t>://www.hemnet.jp/english/world/index.html</a:t>
            </a:r>
          </a:p>
        </p:txBody>
      </p:sp>
    </p:spTree>
    <p:extLst>
      <p:ext uri="{BB962C8B-B14F-4D97-AF65-F5344CB8AC3E}">
        <p14:creationId xmlns:p14="http://schemas.microsoft.com/office/powerpoint/2010/main" val="4217422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Helikopterler</a:t>
            </a:r>
            <a:endParaRPr lang="tr-TR" b="1" dirty="0"/>
          </a:p>
        </p:txBody>
      </p:sp>
      <p:sp>
        <p:nvSpPr>
          <p:cNvPr id="4" name="Altbilgi Yer Tutucusu 3"/>
          <p:cNvSpPr>
            <a:spLocks noGrp="1"/>
          </p:cNvSpPr>
          <p:nvPr>
            <p:ph type="ftr" sz="quarter" idx="11"/>
          </p:nvPr>
        </p:nvSpPr>
        <p:spPr/>
        <p:txBody>
          <a:bodyPr/>
          <a:lstStyle/>
          <a:p>
            <a:r>
              <a:rPr lang="tr-TR" smtClean="0"/>
              <a:t>13-15 Mayıs 2016, Congresium-ANKARA</a:t>
            </a:r>
            <a:endParaRPr lang="tr-TR"/>
          </a:p>
        </p:txBody>
      </p:sp>
      <p:pic>
        <p:nvPicPr>
          <p:cNvPr id="5" name="Resim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08717" y="-9427"/>
            <a:ext cx="1660735" cy="1754367"/>
          </a:xfrm>
          <a:prstGeom prst="rect">
            <a:avLst/>
          </a:prstGeom>
        </p:spPr>
      </p:pic>
      <p:pic>
        <p:nvPicPr>
          <p:cNvPr id="6" name="Picture 4" descr="http://www.raf.mod.uk/rafsearchandrescue/rafcms/mediafiles/1B649C93_5056_A318_A8F2E522DDFF5FB5.JPG"/>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140941" y="1499523"/>
            <a:ext cx="5360434" cy="3776670"/>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1375" y="436004"/>
            <a:ext cx="5029636" cy="5974598"/>
          </a:xfrm>
          <a:prstGeom prst="rect">
            <a:avLst/>
          </a:prstGeom>
        </p:spPr>
      </p:pic>
    </p:spTree>
    <p:extLst>
      <p:ext uri="{BB962C8B-B14F-4D97-AF65-F5344CB8AC3E}">
        <p14:creationId xmlns:p14="http://schemas.microsoft.com/office/powerpoint/2010/main" val="2480116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İlk Yanıt (</a:t>
            </a:r>
            <a:r>
              <a:rPr lang="tr-TR" b="1" dirty="0" err="1" smtClean="0"/>
              <a:t>Primary</a:t>
            </a:r>
            <a:r>
              <a:rPr lang="tr-TR" b="1" dirty="0" smtClean="0"/>
              <a:t> </a:t>
            </a:r>
            <a:r>
              <a:rPr lang="tr-TR" b="1" dirty="0" err="1" smtClean="0"/>
              <a:t>Response</a:t>
            </a:r>
            <a:r>
              <a:rPr lang="tr-TR" b="1" dirty="0" smtClean="0"/>
              <a:t>)</a:t>
            </a:r>
            <a:endParaRPr lang="tr-TR" b="1" dirty="0"/>
          </a:p>
        </p:txBody>
      </p:sp>
      <p:sp>
        <p:nvSpPr>
          <p:cNvPr id="3" name="İçerik Yer Tutucusu 2"/>
          <p:cNvSpPr>
            <a:spLocks noGrp="1"/>
          </p:cNvSpPr>
          <p:nvPr>
            <p:ph idx="1"/>
          </p:nvPr>
        </p:nvSpPr>
        <p:spPr/>
        <p:txBody>
          <a:bodyPr>
            <a:normAutofit/>
          </a:bodyPr>
          <a:lstStyle/>
          <a:p>
            <a:pPr algn="just"/>
            <a:r>
              <a:rPr lang="tr-TR" dirty="0"/>
              <a:t>Helikopterlerin ilk yanıttaki rolü, genellikle polis, itfaiye ve yerel acil sağlık hizmetleri yanıtı aşamasında kaza yerine veya olaya yakın bir bölgeye iniş yaparak </a:t>
            </a:r>
            <a:r>
              <a:rPr lang="tr-TR" b="1" dirty="0" smtClean="0"/>
              <a:t>hastanın/yaralının olay yerinde </a:t>
            </a:r>
            <a:r>
              <a:rPr lang="tr-TR" b="1" dirty="0"/>
              <a:t>ilk tıbbi müdahalesinin </a:t>
            </a:r>
            <a:r>
              <a:rPr lang="tr-TR" b="1" dirty="0" smtClean="0"/>
              <a:t>yapılarak </a:t>
            </a:r>
            <a:r>
              <a:rPr lang="tr-TR" dirty="0" smtClean="0"/>
              <a:t>ve sağlanmasıdır.</a:t>
            </a:r>
          </a:p>
          <a:p>
            <a:pPr algn="just"/>
            <a:r>
              <a:rPr lang="tr-TR" dirty="0" smtClean="0"/>
              <a:t>Hizmet </a:t>
            </a:r>
            <a:r>
              <a:rPr lang="tr-TR" dirty="0"/>
              <a:t>verilen bölgenin yarı çapı (uçuş mesafesi) kısadır </a:t>
            </a:r>
            <a:r>
              <a:rPr lang="tr-TR" dirty="0" smtClean="0"/>
              <a:t>(genellikle 80 km/50 mil’ den </a:t>
            </a:r>
            <a:r>
              <a:rPr lang="tr-TR" dirty="0"/>
              <a:t>daha az) ve personelin </a:t>
            </a:r>
            <a:r>
              <a:rPr lang="tr-TR" b="1" i="1" u="sng" dirty="0"/>
              <a:t>engebeli, zor ve yüzey alanı belirsiz arazi koşullarına yaklaşma teknikleri</a:t>
            </a:r>
            <a:r>
              <a:rPr lang="tr-TR" b="1" u="sng" dirty="0"/>
              <a:t> konusunda özel eğitime ve deneyime sahip olması </a:t>
            </a:r>
            <a:r>
              <a:rPr lang="tr-TR" dirty="0"/>
              <a:t>gerekmektedir.</a:t>
            </a:r>
          </a:p>
        </p:txBody>
      </p:sp>
      <p:sp>
        <p:nvSpPr>
          <p:cNvPr id="4" name="Altbilgi Yer Tutucusu 3"/>
          <p:cNvSpPr>
            <a:spLocks noGrp="1"/>
          </p:cNvSpPr>
          <p:nvPr>
            <p:ph type="ftr" sz="quarter" idx="11"/>
          </p:nvPr>
        </p:nvSpPr>
        <p:spPr/>
        <p:txBody>
          <a:bodyPr/>
          <a:lstStyle/>
          <a:p>
            <a:r>
              <a:rPr lang="tr-TR" smtClean="0"/>
              <a:t>13-15 Mayıs 2016, Congresium-ANKARA</a:t>
            </a:r>
            <a:endParaRPr lang="tr-TR"/>
          </a:p>
        </p:txBody>
      </p:sp>
      <p:pic>
        <p:nvPicPr>
          <p:cNvPr id="5" name="Resim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08717" y="-9427"/>
            <a:ext cx="1660735" cy="1754367"/>
          </a:xfrm>
          <a:prstGeom prst="rect">
            <a:avLst/>
          </a:prstGeom>
        </p:spPr>
      </p:pic>
    </p:spTree>
    <p:extLst>
      <p:ext uri="{BB962C8B-B14F-4D97-AF65-F5344CB8AC3E}">
        <p14:creationId xmlns:p14="http://schemas.microsoft.com/office/powerpoint/2010/main" val="868191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İlk Yanıt (</a:t>
            </a:r>
            <a:r>
              <a:rPr lang="tr-TR" b="1" dirty="0" err="1"/>
              <a:t>Primary</a:t>
            </a:r>
            <a:r>
              <a:rPr lang="tr-TR" b="1" dirty="0"/>
              <a:t> </a:t>
            </a:r>
            <a:r>
              <a:rPr lang="tr-TR" b="1" dirty="0" err="1"/>
              <a:t>Response</a:t>
            </a:r>
            <a:r>
              <a:rPr lang="tr-TR" b="1" dirty="0"/>
              <a:t>)</a:t>
            </a:r>
          </a:p>
        </p:txBody>
      </p:sp>
      <p:sp>
        <p:nvSpPr>
          <p:cNvPr id="3" name="İçerik Yer Tutucusu 2"/>
          <p:cNvSpPr>
            <a:spLocks noGrp="1"/>
          </p:cNvSpPr>
          <p:nvPr>
            <p:ph idx="1"/>
          </p:nvPr>
        </p:nvSpPr>
        <p:spPr/>
        <p:txBody>
          <a:bodyPr/>
          <a:lstStyle/>
          <a:p>
            <a:pPr algn="just"/>
            <a:r>
              <a:rPr lang="tr-TR" dirty="0"/>
              <a:t>Hastane öncesinde, </a:t>
            </a:r>
            <a:r>
              <a:rPr lang="tr-TR" i="1" u="sng" dirty="0"/>
              <a:t>hastanın tıbbi durumu </a:t>
            </a:r>
            <a:r>
              <a:rPr lang="tr-TR" dirty="0"/>
              <a:t>uçuş ekibi ulaşmadan önce sıklıkla çok az veya hiç değerlendirilme yapılmamış </a:t>
            </a:r>
            <a:r>
              <a:rPr lang="tr-TR" b="1" u="sng" dirty="0"/>
              <a:t>stabil olmayan bir </a:t>
            </a:r>
            <a:r>
              <a:rPr lang="tr-TR" dirty="0"/>
              <a:t>durumdadır. </a:t>
            </a:r>
            <a:endParaRPr lang="tr-TR" dirty="0" smtClean="0"/>
          </a:p>
          <a:p>
            <a:pPr algn="just"/>
            <a:r>
              <a:rPr lang="tr-TR" dirty="0" smtClean="0"/>
              <a:t>Bu </a:t>
            </a:r>
            <a:r>
              <a:rPr lang="tr-TR" dirty="0"/>
              <a:t>nedenle alanda hastayı kurtarma ve </a:t>
            </a:r>
            <a:r>
              <a:rPr lang="tr-TR" dirty="0" smtClean="0"/>
              <a:t>tıbbi stabilizasyon </a:t>
            </a:r>
            <a:r>
              <a:rPr lang="tr-TR" dirty="0"/>
              <a:t>açısından minimum Acil Tıp Teknisyeni (ATT) bilgi ve becerisine sahip </a:t>
            </a:r>
            <a:r>
              <a:rPr lang="tr-TR" dirty="0" smtClean="0"/>
              <a:t>olması gerekmektedir. </a:t>
            </a:r>
            <a:endParaRPr lang="tr-TR" dirty="0"/>
          </a:p>
          <a:p>
            <a:endParaRPr lang="tr-TR" dirty="0"/>
          </a:p>
        </p:txBody>
      </p:sp>
      <p:sp>
        <p:nvSpPr>
          <p:cNvPr id="4" name="Altbilgi Yer Tutucusu 3"/>
          <p:cNvSpPr>
            <a:spLocks noGrp="1"/>
          </p:cNvSpPr>
          <p:nvPr>
            <p:ph type="ftr" sz="quarter" idx="11"/>
          </p:nvPr>
        </p:nvSpPr>
        <p:spPr/>
        <p:txBody>
          <a:bodyPr/>
          <a:lstStyle/>
          <a:p>
            <a:r>
              <a:rPr lang="tr-TR" smtClean="0"/>
              <a:t>13-15 Mayıs 2016, Congresium-ANKARA</a:t>
            </a:r>
            <a:endParaRPr lang="tr-TR"/>
          </a:p>
        </p:txBody>
      </p:sp>
      <p:pic>
        <p:nvPicPr>
          <p:cNvPr id="5" name="Resim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08717" y="-9427"/>
            <a:ext cx="1660735" cy="1754367"/>
          </a:xfrm>
          <a:prstGeom prst="rect">
            <a:avLst/>
          </a:prstGeom>
        </p:spPr>
      </p:pic>
    </p:spTree>
    <p:extLst>
      <p:ext uri="{BB962C8B-B14F-4D97-AF65-F5344CB8AC3E}">
        <p14:creationId xmlns:p14="http://schemas.microsoft.com/office/powerpoint/2010/main" val="3008035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08717" y="-9427"/>
            <a:ext cx="1660735" cy="1754367"/>
          </a:xfrm>
          <a:prstGeom prst="rect">
            <a:avLst/>
          </a:prstGeom>
        </p:spPr>
      </p:pic>
      <p:sp>
        <p:nvSpPr>
          <p:cNvPr id="2" name="Unvan 1"/>
          <p:cNvSpPr>
            <a:spLocks noGrp="1"/>
          </p:cNvSpPr>
          <p:nvPr>
            <p:ph type="title"/>
          </p:nvPr>
        </p:nvSpPr>
        <p:spPr/>
        <p:txBody>
          <a:bodyPr/>
          <a:lstStyle/>
          <a:p>
            <a:r>
              <a:rPr lang="tr-TR" dirty="0" smtClean="0"/>
              <a:t> </a:t>
            </a:r>
            <a:endParaRPr lang="tr-TR" dirty="0"/>
          </a:p>
        </p:txBody>
      </p:sp>
      <p:sp>
        <p:nvSpPr>
          <p:cNvPr id="4" name="Altbilgi Yer Tutucusu 3"/>
          <p:cNvSpPr>
            <a:spLocks noGrp="1"/>
          </p:cNvSpPr>
          <p:nvPr>
            <p:ph type="ftr" sz="quarter" idx="11"/>
          </p:nvPr>
        </p:nvSpPr>
        <p:spPr/>
        <p:txBody>
          <a:bodyPr/>
          <a:lstStyle/>
          <a:p>
            <a:r>
              <a:rPr lang="tr-TR" smtClean="0"/>
              <a:t>13-15 Mayıs 2016, Congresium-ANKARA</a:t>
            </a:r>
            <a:endParaRPr lang="tr-TR" dirty="0"/>
          </a:p>
        </p:txBody>
      </p:sp>
      <p:sp>
        <p:nvSpPr>
          <p:cNvPr id="6" name="İçerik Yer Tutucusu 5"/>
          <p:cNvSpPr>
            <a:spLocks noGrp="1"/>
          </p:cNvSpPr>
          <p:nvPr>
            <p:ph idx="1"/>
          </p:nvPr>
        </p:nvSpPr>
        <p:spPr>
          <a:xfrm>
            <a:off x="589208" y="1027906"/>
            <a:ext cx="10515600" cy="4351338"/>
          </a:xfrm>
        </p:spPr>
        <p:txBody>
          <a:bodyPr/>
          <a:lstStyle/>
          <a:p>
            <a:pPr marL="0" indent="0">
              <a:buNone/>
            </a:pPr>
            <a:r>
              <a:rPr lang="tr-TR" dirty="0" smtClean="0"/>
              <a:t> </a:t>
            </a:r>
            <a:endParaRPr lang="tr-TR" dirty="0"/>
          </a:p>
        </p:txBody>
      </p:sp>
      <p:pic>
        <p:nvPicPr>
          <p:cNvPr id="8" name="Resim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4267" y="1272539"/>
            <a:ext cx="5524232" cy="4286250"/>
          </a:xfrm>
          <a:prstGeom prst="rect">
            <a:avLst/>
          </a:prstGeom>
        </p:spPr>
      </p:pic>
      <p:pic>
        <p:nvPicPr>
          <p:cNvPr id="9" name="Resim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635" y="1273601"/>
            <a:ext cx="5978632" cy="4286250"/>
          </a:xfrm>
          <a:prstGeom prst="rect">
            <a:avLst/>
          </a:prstGeom>
        </p:spPr>
      </p:pic>
      <p:sp>
        <p:nvSpPr>
          <p:cNvPr id="3" name="Dikdörtgen 2"/>
          <p:cNvSpPr/>
          <p:nvPr/>
        </p:nvSpPr>
        <p:spPr>
          <a:xfrm>
            <a:off x="380022" y="5652523"/>
            <a:ext cx="9270125" cy="523220"/>
          </a:xfrm>
          <a:prstGeom prst="rect">
            <a:avLst/>
          </a:prstGeom>
        </p:spPr>
        <p:txBody>
          <a:bodyPr wrap="square">
            <a:spAutoFit/>
          </a:bodyPr>
          <a:lstStyle/>
          <a:p>
            <a:r>
              <a:rPr lang="tr-TR" sz="1400" dirty="0" smtClean="0"/>
              <a:t>Resim: Zor Arazi ve Hava Şartlarında Ambulans Helikopterle Kurtarma</a:t>
            </a:r>
          </a:p>
          <a:p>
            <a:r>
              <a:rPr lang="tr-TR" sz="1400" dirty="0" smtClean="0"/>
              <a:t>Kaynak: http</a:t>
            </a:r>
            <a:r>
              <a:rPr lang="tr-TR" sz="1400" dirty="0"/>
              <a:t>://www.saglik.gov.tr/EBYS/belge/1-45002/ambulans-cesitleri.html#</a:t>
            </a:r>
          </a:p>
        </p:txBody>
      </p:sp>
    </p:spTree>
    <p:extLst>
      <p:ext uri="{BB962C8B-B14F-4D97-AF65-F5344CB8AC3E}">
        <p14:creationId xmlns:p14="http://schemas.microsoft.com/office/powerpoint/2010/main" val="3736697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4977</TotalTime>
  <Words>1575</Words>
  <Application>Microsoft Office PowerPoint</Application>
  <PresentationFormat>Geniş ekran</PresentationFormat>
  <Paragraphs>295</Paragraphs>
  <Slides>26</Slides>
  <Notes>13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26</vt:i4>
      </vt:variant>
    </vt:vector>
  </HeadingPairs>
  <TitlesOfParts>
    <vt:vector size="31" baseType="lpstr">
      <vt:lpstr>Arial</vt:lpstr>
      <vt:lpstr>Calibri</vt:lpstr>
      <vt:lpstr>Calibri Light</vt:lpstr>
      <vt:lpstr>Wingdings</vt:lpstr>
      <vt:lpstr>Office Teması</vt:lpstr>
      <vt:lpstr>Helikopterle Kurtarma ve Tıbbi Tahliye</vt:lpstr>
      <vt:lpstr>Sunuş </vt:lpstr>
      <vt:lpstr>Giriş</vt:lpstr>
      <vt:lpstr>Tarihsel Olarak Helikopterin Gelişimi Yaralı Tahliyesinde Kullanımı </vt:lpstr>
      <vt:lpstr>Dünya’da Helikopter Ambulans Sistemleri</vt:lpstr>
      <vt:lpstr>Helikopterler</vt:lpstr>
      <vt:lpstr>İlk Yanıt (Primary Response)</vt:lpstr>
      <vt:lpstr>İlk Yanıt (Primary Response)</vt:lpstr>
      <vt:lpstr> </vt:lpstr>
      <vt:lpstr> </vt:lpstr>
      <vt:lpstr> </vt:lpstr>
      <vt:lpstr>Helikopterle Acil Tıbbi Hizmetlerde Travma Bakımı Yaklaşımı</vt:lpstr>
      <vt:lpstr>İkincil Yanıt (Secondary Response)</vt:lpstr>
      <vt:lpstr>Üçüncül Yanıt (Tertiary Response)</vt:lpstr>
      <vt:lpstr>Helikopter Tıbbi Kurtarma Görev Tipleri</vt:lpstr>
      <vt:lpstr>Uçuş Fizyolojisi</vt:lpstr>
      <vt:lpstr>Helikopterle Arama, Kurtarma ve Tıbbi Tahliye</vt:lpstr>
      <vt:lpstr>Helikopterle Arama, Kurtarma ve Tıbbi Tahliye</vt:lpstr>
      <vt:lpstr>Helikopterle Arama, Kurtarma ve Tıbbi Tahliye</vt:lpstr>
      <vt:lpstr>Helikopterle Arama, Kurtarma ve Tıbbi Tahliye</vt:lpstr>
      <vt:lpstr>Kurtarma’da Özel Durumlar</vt:lpstr>
      <vt:lpstr>İsviçre </vt:lpstr>
      <vt:lpstr>Yaygın Olarak Görülen Havadan Tıbbi Transport Esnasındaki Problemler</vt:lpstr>
      <vt:lpstr> </vt:lpstr>
      <vt:lpstr>Dinlediğiniz İçin Teşekkür Ederim/Thank You for Listening</vt:lpstr>
      <vt:lpstr>Kaynaklar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Helikopterle Kurtarma ve Tıbbi Tahliye</dc:title>
  <dc:creator>Hüseyin KOÇAK</dc:creator>
  <cp:lastModifiedBy>gizem</cp:lastModifiedBy>
  <cp:revision>153</cp:revision>
  <dcterms:created xsi:type="dcterms:W3CDTF">2016-02-13T15:22:49Z</dcterms:created>
  <dcterms:modified xsi:type="dcterms:W3CDTF">2017-03-24T22:30:52Z</dcterms:modified>
</cp:coreProperties>
</file>